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57" r:id="rId4"/>
    <p:sldId id="273" r:id="rId5"/>
    <p:sldId id="258" r:id="rId6"/>
    <p:sldId id="259" r:id="rId7"/>
    <p:sldId id="260" r:id="rId8"/>
    <p:sldId id="262" r:id="rId9"/>
    <p:sldId id="263" r:id="rId10"/>
    <p:sldId id="261" r:id="rId11"/>
    <p:sldId id="264" r:id="rId12"/>
    <p:sldId id="265" r:id="rId13"/>
    <p:sldId id="266" r:id="rId14"/>
    <p:sldId id="267" r:id="rId15"/>
    <p:sldId id="271" r:id="rId16"/>
    <p:sldId id="269" r:id="rId17"/>
    <p:sldId id="274" r:id="rId18"/>
    <p:sldId id="275" r:id="rId19"/>
    <p:sldId id="276" r:id="rId20"/>
    <p:sldId id="277" r:id="rId21"/>
    <p:sldId id="268" r:id="rId22"/>
    <p:sldId id="278" r:id="rId23"/>
    <p:sldId id="279" r:id="rId24"/>
    <p:sldId id="280" r:id="rId25"/>
    <p:sldId id="281" r:id="rId26"/>
    <p:sldId id="282" r:id="rId27"/>
    <p:sldId id="283" r:id="rId28"/>
    <p:sldId id="284" r:id="rId29"/>
    <p:sldId id="285" r:id="rId30"/>
    <p:sldId id="286" r:id="rId31"/>
    <p:sldId id="287" r:id="rId32"/>
    <p:sldId id="288" r:id="rId33"/>
    <p:sldId id="270" r:id="rId3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18A2481B-5154-415F-B752-558547769AA3}" type="datetimeFigureOut">
              <a:rPr lang="cs-CZ" smtClean="0"/>
              <a:pPr/>
              <a:t>14.11.2016</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ovací čára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ovací čára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ovací čára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20264769-77EF-4CD0-90DE-F7D7F2D423C4}"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14.11.2016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14.11.2016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18A2481B-5154-415F-B752-558547769AA3}" type="datetimeFigureOut">
              <a:rPr lang="cs-CZ" smtClean="0"/>
              <a:pPr/>
              <a:t>14.11.2016</a:t>
            </a:fld>
            <a:endParaRPr lang="cs-CZ"/>
          </a:p>
        </p:txBody>
      </p:sp>
      <p:sp>
        <p:nvSpPr>
          <p:cNvPr id="9" name="Zástupný symbol pro číslo snímku 8"/>
          <p:cNvSpPr>
            <a:spLocks noGrp="1"/>
          </p:cNvSpPr>
          <p:nvPr>
            <p:ph type="sldNum" sz="quarter" idx="15"/>
          </p:nvPr>
        </p:nvSpPr>
        <p:spPr/>
        <p:txBody>
          <a:bodyPr rtlCol="0"/>
          <a:lstStyle/>
          <a:p>
            <a:fld id="{20264769-77EF-4CD0-90DE-F7D7F2D423C4}" type="slidenum">
              <a:rPr lang="cs-CZ" smtClean="0"/>
              <a:pPr/>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18A2481B-5154-415F-B752-558547769AA3}" type="datetimeFigureOut">
              <a:rPr lang="cs-CZ" smtClean="0"/>
              <a:pPr/>
              <a:t>14.11.2016</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ovací čára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ovací čára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ovací čára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ovací čára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ovací čára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14.11.2016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14.11.2016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Klepnutím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6" name="Zástupný symbol pro datum 5"/>
          <p:cNvSpPr>
            <a:spLocks noGrp="1"/>
          </p:cNvSpPr>
          <p:nvPr>
            <p:ph type="dt" sz="half" idx="10"/>
          </p:nvPr>
        </p:nvSpPr>
        <p:spPr/>
        <p:txBody>
          <a:bodyPr rtlCol="0"/>
          <a:lstStyle/>
          <a:p>
            <a:fld id="{18A2481B-5154-415F-B752-558547769AA3}" type="datetimeFigureOut">
              <a:rPr lang="cs-CZ" smtClean="0"/>
              <a:pPr/>
              <a:t>14.11.2016</a:t>
            </a:fld>
            <a:endParaRPr lang="cs-CZ"/>
          </a:p>
        </p:txBody>
      </p:sp>
      <p:sp>
        <p:nvSpPr>
          <p:cNvPr id="7" name="Zástupný symbol pro číslo snímku 6"/>
          <p:cNvSpPr>
            <a:spLocks noGrp="1"/>
          </p:cNvSpPr>
          <p:nvPr>
            <p:ph type="sldNum" sz="quarter" idx="11"/>
          </p:nvPr>
        </p:nvSpPr>
        <p:spPr/>
        <p:txBody>
          <a:bodyPr rtlCol="0"/>
          <a:lstStyle/>
          <a:p>
            <a:fld id="{20264769-77EF-4CD0-90DE-F7D7F2D423C4}" type="slidenum">
              <a:rPr lang="cs-CZ" smtClean="0"/>
              <a:pPr/>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14.11.2016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8" name="Přímá spojovací čára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ovací čára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ovací čára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ovací čára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18A2481B-5154-415F-B752-558547769AA3}" type="datetimeFigureOut">
              <a:rPr lang="cs-CZ" smtClean="0"/>
              <a:pPr/>
              <a:t>14.11.2016</a:t>
            </a:fld>
            <a:endParaRPr lang="cs-CZ"/>
          </a:p>
        </p:txBody>
      </p:sp>
      <p:sp>
        <p:nvSpPr>
          <p:cNvPr id="22" name="Zástupný symbol pro číslo snímku 21"/>
          <p:cNvSpPr>
            <a:spLocks noGrp="1"/>
          </p:cNvSpPr>
          <p:nvPr>
            <p:ph type="sldNum" sz="quarter" idx="15"/>
          </p:nvPr>
        </p:nvSpPr>
        <p:spPr/>
        <p:txBody>
          <a:bodyPr rtlCol="0"/>
          <a:lstStyle/>
          <a:p>
            <a:fld id="{20264769-77EF-4CD0-90DE-F7D7F2D423C4}" type="slidenum">
              <a:rPr lang="cs-CZ" smtClean="0"/>
              <a:pPr/>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ovací čára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10" name="Přímá spojovací čára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ovací čára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ovací čára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ovací čára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18A2481B-5154-415F-B752-558547769AA3}" type="datetimeFigureOut">
              <a:rPr lang="cs-CZ" smtClean="0"/>
              <a:pPr/>
              <a:t>14.11.2016</a:t>
            </a:fld>
            <a:endParaRPr lang="cs-CZ"/>
          </a:p>
        </p:txBody>
      </p:sp>
      <p:sp>
        <p:nvSpPr>
          <p:cNvPr id="18" name="Zástupný symbol pro číslo snímku 17"/>
          <p:cNvSpPr>
            <a:spLocks noGrp="1"/>
          </p:cNvSpPr>
          <p:nvPr>
            <p:ph type="sldNum" sz="quarter" idx="11"/>
          </p:nvPr>
        </p:nvSpPr>
        <p:spPr/>
        <p:txBody>
          <a:bodyPr rtlCol="0"/>
          <a:lstStyle/>
          <a:p>
            <a:fld id="{20264769-77EF-4CD0-90DE-F7D7F2D423C4}" type="slidenum">
              <a:rPr lang="cs-CZ" smtClean="0"/>
              <a:pPr/>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ovací čára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8A2481B-5154-415F-B752-558547769AA3}" type="datetimeFigureOut">
              <a:rPr lang="cs-CZ" smtClean="0"/>
              <a:pPr/>
              <a:t>14.11.2016</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ovací čára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ovací čára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ovací čára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55776" y="404664"/>
            <a:ext cx="6264696" cy="3672408"/>
          </a:xfrm>
        </p:spPr>
        <p:txBody>
          <a:bodyPr>
            <a:normAutofit/>
          </a:bodyPr>
          <a:lstStyle/>
          <a:p>
            <a:r>
              <a:rPr lang="cs-CZ" sz="3200" dirty="0" smtClean="0">
                <a:latin typeface="Garamond" pitchFamily="18" charset="0"/>
              </a:rPr>
              <a:t>Věrnost za věrnost? – </a:t>
            </a:r>
            <a:br>
              <a:rPr lang="cs-CZ" sz="3200" dirty="0" smtClean="0">
                <a:latin typeface="Garamond" pitchFamily="18" charset="0"/>
              </a:rPr>
            </a:br>
            <a:r>
              <a:rPr lang="cs-CZ" sz="3200" dirty="0" smtClean="0">
                <a:latin typeface="Garamond" pitchFamily="18" charset="0"/>
              </a:rPr>
              <a:t>Československo-jugoslávské vztahy v kontextu mezinárodních vztahů ve střední a jihovýchodní Evropě mezi dvěma světovými válkami</a:t>
            </a:r>
            <a:endParaRPr lang="cs-CZ" sz="3200" dirty="0">
              <a:latin typeface="Garamond" pitchFamily="18" charset="0"/>
            </a:endParaRPr>
          </a:p>
        </p:txBody>
      </p:sp>
      <p:sp>
        <p:nvSpPr>
          <p:cNvPr id="3" name="Podnadpis 2"/>
          <p:cNvSpPr>
            <a:spLocks noGrp="1"/>
          </p:cNvSpPr>
          <p:nvPr>
            <p:ph type="subTitle" idx="1"/>
          </p:nvPr>
        </p:nvSpPr>
        <p:spPr>
          <a:xfrm>
            <a:off x="3059832" y="5003322"/>
            <a:ext cx="5544616" cy="1371600"/>
          </a:xfrm>
        </p:spPr>
        <p:txBody>
          <a:bodyPr>
            <a:normAutofit/>
          </a:bodyPr>
          <a:lstStyle/>
          <a:p>
            <a:pPr algn="r"/>
            <a:r>
              <a:rPr lang="cs-CZ" sz="2000" dirty="0" smtClean="0">
                <a:latin typeface="Garamond" pitchFamily="18" charset="0"/>
              </a:rPr>
              <a:t>Mgr. Jana Škerlová, </a:t>
            </a:r>
            <a:r>
              <a:rPr lang="cs-CZ" sz="2000" dirty="0" err="1" smtClean="0">
                <a:latin typeface="Garamond" pitchFamily="18" charset="0"/>
              </a:rPr>
              <a:t>Ph</a:t>
            </a:r>
            <a:r>
              <a:rPr lang="cs-CZ" sz="2000" dirty="0" smtClean="0">
                <a:latin typeface="Garamond" pitchFamily="18" charset="0"/>
              </a:rPr>
              <a:t>. D.</a:t>
            </a:r>
          </a:p>
          <a:p>
            <a:pPr algn="r"/>
            <a:r>
              <a:rPr lang="cs-CZ" sz="2000" dirty="0" smtClean="0">
                <a:latin typeface="Garamond" pitchFamily="18" charset="0"/>
              </a:rPr>
              <a:t>Historický ústav Akademie věd ČR, v. v. i.,</a:t>
            </a:r>
          </a:p>
          <a:p>
            <a:pPr algn="r"/>
            <a:r>
              <a:rPr lang="cs-CZ" sz="2000" dirty="0" smtClean="0">
                <a:latin typeface="Garamond" pitchFamily="18" charset="0"/>
              </a:rPr>
              <a:t>pobočka Brno</a:t>
            </a:r>
          </a:p>
          <a:p>
            <a:pPr algn="r"/>
            <a:endParaRPr lang="cs-CZ" sz="2000" dirty="0">
              <a:latin typeface="Garamond" pitchFamily="18"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sz="quarter" idx="1"/>
          </p:nvPr>
        </p:nvSpPr>
        <p:spPr>
          <a:xfrm>
            <a:off x="323528" y="404664"/>
            <a:ext cx="8424936" cy="6192688"/>
          </a:xfrm>
        </p:spPr>
        <p:txBody>
          <a:bodyPr>
            <a:normAutofit lnSpcReduction="10000"/>
          </a:bodyPr>
          <a:lstStyle/>
          <a:p>
            <a:r>
              <a:rPr lang="cs-CZ" dirty="0" smtClean="0">
                <a:latin typeface="Garamond" pitchFamily="18" charset="0"/>
              </a:rPr>
              <a:t>od března 1929 do září 1932 došlo v Jugoslávii podle záznamů tamních úřadů k 45 teroristickým útokům, nejčastěji na železnice, ale také na konkrétní osoby (např. šéfredaktor prorežimních novin </a:t>
            </a:r>
            <a:r>
              <a:rPr lang="cs-CZ" b="1" dirty="0" smtClean="0">
                <a:solidFill>
                  <a:schemeClr val="accent1">
                    <a:lumMod val="75000"/>
                  </a:schemeClr>
                </a:solidFill>
                <a:latin typeface="Garamond" pitchFamily="18" charset="0"/>
              </a:rPr>
              <a:t>Toni </a:t>
            </a:r>
            <a:r>
              <a:rPr lang="cs-CZ" b="1" dirty="0" err="1" smtClean="0">
                <a:solidFill>
                  <a:schemeClr val="accent1">
                    <a:lumMod val="75000"/>
                  </a:schemeClr>
                </a:solidFill>
                <a:latin typeface="Garamond" pitchFamily="18" charset="0"/>
              </a:rPr>
              <a:t>Schlegel</a:t>
            </a:r>
            <a:r>
              <a:rPr lang="cs-CZ" b="1" dirty="0" smtClean="0">
                <a:solidFill>
                  <a:schemeClr val="accent1">
                    <a:lumMod val="75000"/>
                  </a:schemeClr>
                </a:solidFill>
                <a:latin typeface="Garamond" pitchFamily="18" charset="0"/>
              </a:rPr>
              <a:t> </a:t>
            </a:r>
            <a:r>
              <a:rPr lang="cs-CZ" dirty="0" smtClean="0">
                <a:latin typeface="Garamond" pitchFamily="18" charset="0"/>
              </a:rPr>
              <a:t>– zavražděn v březnu 1929, několik pokusů o atentát na krále – např. koncem roku 1933 v Záhřebu) </a:t>
            </a:r>
          </a:p>
          <a:p>
            <a:r>
              <a:rPr lang="cs-CZ" dirty="0" smtClean="0">
                <a:latin typeface="Garamond" pitchFamily="18" charset="0"/>
              </a:rPr>
              <a:t>Režim využíval zákroky proti teroristům k potlačování i umírněné opozice – např. v roce 1930 souzen vůdce HSS </a:t>
            </a:r>
            <a:r>
              <a:rPr lang="cs-CZ" b="1" dirty="0" err="1" smtClean="0">
                <a:solidFill>
                  <a:schemeClr val="accent1">
                    <a:lumMod val="75000"/>
                  </a:schemeClr>
                </a:solidFill>
                <a:latin typeface="Garamond" pitchFamily="18" charset="0"/>
              </a:rPr>
              <a:t>Vladimir</a:t>
            </a:r>
            <a:r>
              <a:rPr lang="cs-CZ" b="1" dirty="0" smtClean="0">
                <a:solidFill>
                  <a:schemeClr val="accent1">
                    <a:lumMod val="75000"/>
                  </a:schemeClr>
                </a:solidFill>
                <a:latin typeface="Garamond" pitchFamily="18" charset="0"/>
              </a:rPr>
              <a:t> Maček </a:t>
            </a:r>
            <a:r>
              <a:rPr lang="cs-CZ" dirty="0" smtClean="0">
                <a:latin typeface="Garamond" pitchFamily="18" charset="0"/>
              </a:rPr>
              <a:t>za údajnou finanční podporu teroristů, kteří připravovali atentát na krále, nebylo mu nic prokázáno, blamáž režimu</a:t>
            </a:r>
          </a:p>
          <a:p>
            <a:r>
              <a:rPr lang="cs-CZ" dirty="0" smtClean="0">
                <a:latin typeface="Garamond" pitchFamily="18" charset="0"/>
              </a:rPr>
              <a:t>Byl to pokus, jak zdiskreditovat HSS</a:t>
            </a:r>
          </a:p>
          <a:p>
            <a:r>
              <a:rPr lang="cs-CZ" dirty="0" smtClean="0">
                <a:latin typeface="Garamond" pitchFamily="18" charset="0"/>
              </a:rPr>
              <a:t>Režimu se dařilo oslabovat struktury bývalých politických stran tím, že pro sebe získával jejich významné členy za nabídky postů ve vládě, ve státních úřadech nebo diplomacii (příkladem i </a:t>
            </a:r>
            <a:r>
              <a:rPr lang="cs-CZ" b="1" dirty="0" err="1" smtClean="0">
                <a:solidFill>
                  <a:schemeClr val="accent1">
                    <a:lumMod val="75000"/>
                  </a:schemeClr>
                </a:solidFill>
                <a:latin typeface="Garamond" pitchFamily="18" charset="0"/>
              </a:rPr>
              <a:t>Vojislav</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Marinković</a:t>
            </a:r>
            <a:r>
              <a:rPr lang="cs-CZ" dirty="0" smtClean="0">
                <a:latin typeface="Garamond" pitchFamily="18" charset="0"/>
              </a:rPr>
              <a:t>, </a:t>
            </a:r>
            <a:r>
              <a:rPr lang="cs-CZ" b="1" dirty="0" smtClean="0">
                <a:solidFill>
                  <a:schemeClr val="accent1">
                    <a:lumMod val="75000"/>
                  </a:schemeClr>
                </a:solidFill>
                <a:latin typeface="Garamond" pitchFamily="18" charset="0"/>
              </a:rPr>
              <a:t>Milan </a:t>
            </a:r>
            <a:r>
              <a:rPr lang="cs-CZ" b="1" dirty="0" err="1" smtClean="0">
                <a:solidFill>
                  <a:schemeClr val="accent1">
                    <a:lumMod val="75000"/>
                  </a:schemeClr>
                </a:solidFill>
                <a:latin typeface="Garamond" pitchFamily="18" charset="0"/>
              </a:rPr>
              <a:t>Srškić</a:t>
            </a:r>
            <a:r>
              <a:rPr lang="cs-CZ" b="1" dirty="0" smtClean="0">
                <a:solidFill>
                  <a:schemeClr val="accent1">
                    <a:lumMod val="75000"/>
                  </a:schemeClr>
                </a:solidFill>
                <a:latin typeface="Garamond" pitchFamily="18" charset="0"/>
              </a:rPr>
              <a:t> </a:t>
            </a:r>
            <a:r>
              <a:rPr lang="cs-CZ" dirty="0" smtClean="0">
                <a:latin typeface="Garamond" pitchFamily="18" charset="0"/>
              </a:rPr>
              <a:t>aj.)</a:t>
            </a:r>
          </a:p>
          <a:p>
            <a:r>
              <a:rPr lang="cs-CZ" dirty="0" smtClean="0">
                <a:latin typeface="Garamond" pitchFamily="18" charset="0"/>
              </a:rPr>
              <a:t>V krajních případech diktátorský režim přistupoval k útokům na své protivníky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2"/>
          </p:nvPr>
        </p:nvSpPr>
        <p:spPr>
          <a:xfrm>
            <a:off x="323528" y="260648"/>
            <a:ext cx="5040560" cy="6408712"/>
          </a:xfrm>
        </p:spPr>
        <p:txBody>
          <a:bodyPr>
            <a:normAutofit/>
          </a:bodyPr>
          <a:lstStyle/>
          <a:p>
            <a:r>
              <a:rPr lang="cs-CZ" sz="2600" dirty="0" smtClean="0">
                <a:latin typeface="Garamond" pitchFamily="18" charset="0"/>
              </a:rPr>
              <a:t>18. února 1931 napaden před svým domem v Záhřebu pravděpodobně policejními agenty někdejší člen HSS, historik, </a:t>
            </a:r>
            <a:r>
              <a:rPr lang="cs-CZ" sz="2600" dirty="0" err="1" smtClean="0">
                <a:latin typeface="Garamond" pitchFamily="18" charset="0"/>
              </a:rPr>
              <a:t>albanolog</a:t>
            </a:r>
            <a:r>
              <a:rPr lang="cs-CZ" sz="2600" dirty="0" smtClean="0">
                <a:latin typeface="Garamond" pitchFamily="18" charset="0"/>
              </a:rPr>
              <a:t>, spisovatel a politik </a:t>
            </a:r>
            <a:r>
              <a:rPr lang="cs-CZ" sz="2600" b="1" dirty="0" smtClean="0">
                <a:solidFill>
                  <a:schemeClr val="accent1">
                    <a:lumMod val="75000"/>
                  </a:schemeClr>
                </a:solidFill>
                <a:latin typeface="Garamond" pitchFamily="18" charset="0"/>
              </a:rPr>
              <a:t>Milan </a:t>
            </a:r>
            <a:r>
              <a:rPr lang="cs-CZ" sz="2600" b="1" dirty="0" err="1" smtClean="0">
                <a:solidFill>
                  <a:schemeClr val="accent1">
                    <a:lumMod val="75000"/>
                  </a:schemeClr>
                </a:solidFill>
                <a:latin typeface="Garamond" pitchFamily="18" charset="0"/>
              </a:rPr>
              <a:t>Šufflay</a:t>
            </a:r>
            <a:r>
              <a:rPr lang="cs-CZ" sz="2600" b="1" dirty="0" smtClean="0">
                <a:solidFill>
                  <a:schemeClr val="accent1">
                    <a:lumMod val="75000"/>
                  </a:schemeClr>
                </a:solidFill>
                <a:latin typeface="Garamond" pitchFamily="18" charset="0"/>
              </a:rPr>
              <a:t> </a:t>
            </a:r>
            <a:r>
              <a:rPr lang="cs-CZ" sz="2600" dirty="0" smtClean="0">
                <a:latin typeface="Garamond" pitchFamily="18" charset="0"/>
              </a:rPr>
              <a:t>(1879–1931)</a:t>
            </a:r>
          </a:p>
          <a:p>
            <a:r>
              <a:rPr lang="cs-CZ" sz="2600" dirty="0" smtClean="0">
                <a:latin typeface="Garamond" pitchFamily="18" charset="0"/>
              </a:rPr>
              <a:t>Vražda známého intelektuála vyvolala reakci v celé Evropě, odsoudili ji například fyzik Albert Einstein či spisovatel Heinrich Mann – podali apel k Mezinárodní lize pro lidská práva</a:t>
            </a:r>
          </a:p>
          <a:p>
            <a:r>
              <a:rPr lang="cs-CZ" sz="2600" dirty="0" smtClean="0">
                <a:latin typeface="Garamond" pitchFamily="18" charset="0"/>
              </a:rPr>
              <a:t>Vrazi vypátráni až v roce 1939 – placení policejní donašeči</a:t>
            </a:r>
          </a:p>
        </p:txBody>
      </p:sp>
      <p:pic>
        <p:nvPicPr>
          <p:cNvPr id="8" name="Zástupný symbol pro obsah 7" descr="Sufflay.jpg"/>
          <p:cNvPicPr>
            <a:picLocks noGrp="1" noChangeAspect="1"/>
          </p:cNvPicPr>
          <p:nvPr>
            <p:ph sz="quarter" idx="4"/>
          </p:nvPr>
        </p:nvPicPr>
        <p:blipFill>
          <a:blip r:embed="rId2" cstate="print"/>
          <a:stretch>
            <a:fillRect/>
          </a:stretch>
        </p:blipFill>
        <p:spPr>
          <a:xfrm>
            <a:off x="5652120" y="1628800"/>
            <a:ext cx="2715964" cy="3879949"/>
          </a:xfrm>
        </p:spPr>
      </p:pic>
      <p:sp>
        <p:nvSpPr>
          <p:cNvPr id="6" name="Zástupný symbol pro text 5"/>
          <p:cNvSpPr>
            <a:spLocks noGrp="1"/>
          </p:cNvSpPr>
          <p:nvPr>
            <p:ph type="body" sz="quarter" idx="3"/>
          </p:nvPr>
        </p:nvSpPr>
        <p:spPr>
          <a:xfrm>
            <a:off x="5508104" y="476672"/>
            <a:ext cx="3024336" cy="658368"/>
          </a:xfrm>
        </p:spPr>
        <p:txBody>
          <a:bodyPr/>
          <a:lstStyle/>
          <a:p>
            <a:pPr algn="ctr"/>
            <a:r>
              <a:rPr lang="cs-CZ" sz="2400" dirty="0" smtClean="0">
                <a:latin typeface="Garamond" pitchFamily="18" charset="0"/>
              </a:rPr>
              <a:t>Milan </a:t>
            </a:r>
            <a:r>
              <a:rPr lang="cs-CZ" sz="2400" dirty="0" err="1" smtClean="0">
                <a:latin typeface="Garamond" pitchFamily="18" charset="0"/>
              </a:rPr>
              <a:t>Šufflay</a:t>
            </a:r>
            <a:endParaRPr lang="cs-CZ" sz="2400" dirty="0">
              <a:latin typeface="Garamond"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2"/>
          </p:nvPr>
        </p:nvSpPr>
        <p:spPr>
          <a:xfrm>
            <a:off x="251520" y="332656"/>
            <a:ext cx="5400600" cy="6264696"/>
          </a:xfrm>
        </p:spPr>
        <p:txBody>
          <a:bodyPr/>
          <a:lstStyle/>
          <a:p>
            <a:r>
              <a:rPr lang="cs-CZ" dirty="0" smtClean="0">
                <a:latin typeface="Garamond" pitchFamily="18" charset="0"/>
              </a:rPr>
              <a:t>Obětí neúspěšného pokusu o atentát se v červnu 1932 stal také člen Chorvatské strany práva </a:t>
            </a:r>
            <a:r>
              <a:rPr lang="cs-CZ" b="1" dirty="0" smtClean="0">
                <a:solidFill>
                  <a:schemeClr val="accent1">
                    <a:lumMod val="75000"/>
                  </a:schemeClr>
                </a:solidFill>
                <a:latin typeface="Garamond" pitchFamily="18" charset="0"/>
              </a:rPr>
              <a:t>Mile </a:t>
            </a:r>
            <a:r>
              <a:rPr lang="cs-CZ" b="1" dirty="0" err="1" smtClean="0">
                <a:solidFill>
                  <a:schemeClr val="accent1">
                    <a:lumMod val="75000"/>
                  </a:schemeClr>
                </a:solidFill>
                <a:latin typeface="Garamond" pitchFamily="18" charset="0"/>
              </a:rPr>
              <a:t>Budak</a:t>
            </a:r>
            <a:r>
              <a:rPr lang="cs-CZ" dirty="0" smtClean="0">
                <a:latin typeface="Garamond" pitchFamily="18" charset="0"/>
              </a:rPr>
              <a:t>, přežil a v roce 1933 odešel do emigrace, kde se stal čelním představitelem </a:t>
            </a:r>
            <a:r>
              <a:rPr lang="cs-CZ" dirty="0" err="1" smtClean="0">
                <a:latin typeface="Garamond" pitchFamily="18" charset="0"/>
              </a:rPr>
              <a:t>ustašovského</a:t>
            </a:r>
            <a:r>
              <a:rPr lang="cs-CZ" dirty="0" smtClean="0">
                <a:latin typeface="Garamond" pitchFamily="18" charset="0"/>
              </a:rPr>
              <a:t> hnutí</a:t>
            </a:r>
          </a:p>
          <a:p>
            <a:r>
              <a:rPr lang="cs-CZ" dirty="0" smtClean="0">
                <a:latin typeface="Garamond" pitchFamily="18" charset="0"/>
              </a:rPr>
              <a:t>Útočníci rychle dopadeni, ale dostali pouze nízké tresty – 3 roky vězení</a:t>
            </a:r>
          </a:p>
          <a:p>
            <a:r>
              <a:rPr lang="cs-CZ" dirty="0" smtClean="0">
                <a:latin typeface="Garamond" pitchFamily="18" charset="0"/>
              </a:rPr>
              <a:t>Tresty směšně nízké v porovnání s těmi za „protistátní činnost“</a:t>
            </a:r>
          </a:p>
          <a:p>
            <a:r>
              <a:rPr lang="cs-CZ" dirty="0" smtClean="0">
                <a:latin typeface="Garamond" pitchFamily="18" charset="0"/>
              </a:rPr>
              <a:t>v červenci 1933v obci </a:t>
            </a:r>
            <a:r>
              <a:rPr lang="cs-CZ" dirty="0" err="1" smtClean="0">
                <a:latin typeface="Garamond" pitchFamily="18" charset="0"/>
              </a:rPr>
              <a:t>Dugo</a:t>
            </a:r>
            <a:r>
              <a:rPr lang="cs-CZ" dirty="0" smtClean="0">
                <a:latin typeface="Garamond" pitchFamily="18" charset="0"/>
              </a:rPr>
              <a:t> Selo před svým domem zastřelen rolníkem </a:t>
            </a:r>
            <a:r>
              <a:rPr lang="cs-CZ" dirty="0" err="1" smtClean="0">
                <a:latin typeface="Garamond" pitchFamily="18" charset="0"/>
              </a:rPr>
              <a:t>Tomou</a:t>
            </a:r>
            <a:r>
              <a:rPr lang="cs-CZ" dirty="0" smtClean="0">
                <a:latin typeface="Garamond" pitchFamily="18" charset="0"/>
              </a:rPr>
              <a:t> </a:t>
            </a:r>
            <a:r>
              <a:rPr lang="cs-CZ" dirty="0" err="1" smtClean="0">
                <a:latin typeface="Garamond" pitchFamily="18" charset="0"/>
              </a:rPr>
              <a:t>Košćecem</a:t>
            </a:r>
            <a:r>
              <a:rPr lang="cs-CZ" dirty="0" smtClean="0">
                <a:latin typeface="Garamond" pitchFamily="18" charset="0"/>
              </a:rPr>
              <a:t> jeden z čelných představitelů HSS </a:t>
            </a:r>
            <a:r>
              <a:rPr lang="cs-CZ" b="1" dirty="0" err="1" smtClean="0">
                <a:solidFill>
                  <a:schemeClr val="accent1">
                    <a:lumMod val="75000"/>
                  </a:schemeClr>
                </a:solidFill>
                <a:latin typeface="Garamond" pitchFamily="18" charset="0"/>
              </a:rPr>
              <a:t>Josip</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Predavec</a:t>
            </a:r>
            <a:r>
              <a:rPr lang="cs-CZ" b="1" dirty="0" smtClean="0">
                <a:solidFill>
                  <a:schemeClr val="accent1">
                    <a:lumMod val="75000"/>
                  </a:schemeClr>
                </a:solidFill>
                <a:latin typeface="Garamond" pitchFamily="18" charset="0"/>
              </a:rPr>
              <a:t> </a:t>
            </a:r>
          </a:p>
          <a:p>
            <a:r>
              <a:rPr lang="cs-CZ" dirty="0" smtClean="0">
                <a:latin typeface="Garamond" pitchFamily="18" charset="0"/>
              </a:rPr>
              <a:t>Alexandrův režim kvůli těmto „incidentům“ ztrácel sympatie obyvatelstva </a:t>
            </a:r>
          </a:p>
          <a:p>
            <a:endParaRPr lang="cs-CZ" dirty="0" smtClean="0">
              <a:latin typeface="Garamond" pitchFamily="18" charset="0"/>
            </a:endParaRPr>
          </a:p>
          <a:p>
            <a:endParaRPr lang="cs-CZ" dirty="0"/>
          </a:p>
        </p:txBody>
      </p:sp>
      <p:pic>
        <p:nvPicPr>
          <p:cNvPr id="7" name="Zástupný symbol pro obsah 6" descr="800px-Dr._Mile_Budak.jpg"/>
          <p:cNvPicPr>
            <a:picLocks noGrp="1" noChangeAspect="1"/>
          </p:cNvPicPr>
          <p:nvPr>
            <p:ph sz="quarter" idx="4"/>
          </p:nvPr>
        </p:nvPicPr>
        <p:blipFill>
          <a:blip r:embed="rId2" cstate="print"/>
          <a:stretch>
            <a:fillRect/>
          </a:stretch>
        </p:blipFill>
        <p:spPr>
          <a:xfrm>
            <a:off x="5940152" y="1772816"/>
            <a:ext cx="2520280" cy="3452784"/>
          </a:xfrm>
        </p:spPr>
      </p:pic>
      <p:sp>
        <p:nvSpPr>
          <p:cNvPr id="6" name="Zástupný symbol pro text 5"/>
          <p:cNvSpPr>
            <a:spLocks noGrp="1"/>
          </p:cNvSpPr>
          <p:nvPr>
            <p:ph type="body" sz="quarter" idx="3"/>
          </p:nvPr>
        </p:nvSpPr>
        <p:spPr>
          <a:xfrm>
            <a:off x="5868144" y="692696"/>
            <a:ext cx="2592288" cy="658368"/>
          </a:xfrm>
        </p:spPr>
        <p:txBody>
          <a:bodyPr/>
          <a:lstStyle/>
          <a:p>
            <a:pPr algn="ctr"/>
            <a:r>
              <a:rPr lang="cs-CZ" sz="2800" dirty="0" smtClean="0">
                <a:latin typeface="Garamond" pitchFamily="18" charset="0"/>
              </a:rPr>
              <a:t>Mile </a:t>
            </a:r>
            <a:r>
              <a:rPr lang="cs-CZ" sz="2800" dirty="0" err="1" smtClean="0">
                <a:latin typeface="Garamond" pitchFamily="18" charset="0"/>
              </a:rPr>
              <a:t>Budak</a:t>
            </a:r>
            <a:r>
              <a:rPr lang="cs-CZ" sz="2800" dirty="0" smtClean="0">
                <a:latin typeface="Garamond" pitchFamily="18" charset="0"/>
              </a:rPr>
              <a:t> </a:t>
            </a:r>
            <a:endParaRPr lang="cs-CZ" sz="2800" dirty="0">
              <a:latin typeface="Garamond"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7"/>
          <p:cNvSpPr>
            <a:spLocks noGrp="1"/>
          </p:cNvSpPr>
          <p:nvPr>
            <p:ph sz="quarter" idx="1"/>
          </p:nvPr>
        </p:nvSpPr>
        <p:spPr>
          <a:xfrm>
            <a:off x="395536" y="260648"/>
            <a:ext cx="8208912" cy="6336704"/>
          </a:xfrm>
        </p:spPr>
        <p:txBody>
          <a:bodyPr>
            <a:normAutofit lnSpcReduction="10000"/>
          </a:bodyPr>
          <a:lstStyle/>
          <a:p>
            <a:r>
              <a:rPr lang="cs-CZ" sz="2600" dirty="0" smtClean="0">
                <a:latin typeface="Garamond" pitchFamily="18" charset="0"/>
              </a:rPr>
              <a:t>Významným prostředkem proti opozici </a:t>
            </a:r>
            <a:r>
              <a:rPr lang="cs-CZ" sz="2600" i="1" dirty="0" smtClean="0">
                <a:latin typeface="Garamond" pitchFamily="18" charset="0"/>
              </a:rPr>
              <a:t>Soud na ochranu státu</a:t>
            </a:r>
          </a:p>
          <a:p>
            <a:r>
              <a:rPr lang="cs-CZ" sz="2600" dirty="0" smtClean="0">
                <a:latin typeface="Garamond" pitchFamily="18" charset="0"/>
              </a:rPr>
              <a:t>v období od ledna 1929 do září 1932 proběhlo v Jugoslávii 152 soudních procesů s „protistátními živly“, v nichž bylo vyneseno 18 rozsudků smrti a čtyři tresty doživotního vězení. 734 obžalovaných bylo v tomto období odsouzeno k celkem 2 348 letům vězení</a:t>
            </a:r>
          </a:p>
          <a:p>
            <a:r>
              <a:rPr lang="cs-CZ" sz="2600" dirty="0" smtClean="0">
                <a:latin typeface="Garamond" pitchFamily="18" charset="0"/>
              </a:rPr>
              <a:t>Celkem během diktatury (do konce roku 1934) odsouzeno asi 1500 lidí</a:t>
            </a:r>
          </a:p>
          <a:p>
            <a:r>
              <a:rPr lang="cs-CZ" sz="2600" dirty="0" smtClean="0">
                <a:latin typeface="Garamond" pitchFamily="18" charset="0"/>
              </a:rPr>
              <a:t>Bývalí předsedové politických stran a také někteří jejich další významní činitelé byli pod policejním dozorem </a:t>
            </a:r>
          </a:p>
          <a:p>
            <a:r>
              <a:rPr lang="cs-CZ" sz="2600" dirty="0" smtClean="0">
                <a:latin typeface="Garamond" pitchFamily="18" charset="0"/>
              </a:rPr>
              <a:t>v dubnu 1929 zatčen vůdce Zemědělské strany a profesor Bělehradské univerzity </a:t>
            </a:r>
            <a:r>
              <a:rPr lang="cs-CZ" sz="2600" b="1" dirty="0" err="1" smtClean="0">
                <a:solidFill>
                  <a:schemeClr val="accent1">
                    <a:lumMod val="75000"/>
                  </a:schemeClr>
                </a:solidFill>
                <a:latin typeface="Garamond" pitchFamily="18" charset="0"/>
              </a:rPr>
              <a:t>Dragoljub</a:t>
            </a:r>
            <a:r>
              <a:rPr lang="cs-CZ" sz="2600" b="1" dirty="0" smtClean="0">
                <a:solidFill>
                  <a:schemeClr val="accent1">
                    <a:lumMod val="75000"/>
                  </a:schemeClr>
                </a:solidFill>
                <a:latin typeface="Garamond" pitchFamily="18" charset="0"/>
              </a:rPr>
              <a:t> </a:t>
            </a:r>
            <a:r>
              <a:rPr lang="cs-CZ" sz="2600" b="1" dirty="0" err="1" smtClean="0">
                <a:solidFill>
                  <a:schemeClr val="accent1">
                    <a:lumMod val="75000"/>
                  </a:schemeClr>
                </a:solidFill>
                <a:latin typeface="Garamond" pitchFamily="18" charset="0"/>
              </a:rPr>
              <a:t>Jovanović</a:t>
            </a:r>
            <a:r>
              <a:rPr lang="cs-CZ" sz="2600" b="1" dirty="0" smtClean="0">
                <a:solidFill>
                  <a:schemeClr val="accent1">
                    <a:lumMod val="75000"/>
                  </a:schemeClr>
                </a:solidFill>
                <a:latin typeface="Garamond" pitchFamily="18" charset="0"/>
              </a:rPr>
              <a:t> </a:t>
            </a:r>
            <a:r>
              <a:rPr lang="cs-CZ" sz="2600" dirty="0" smtClean="0">
                <a:latin typeface="Garamond" pitchFamily="18" charset="0"/>
              </a:rPr>
              <a:t>- obviněn z šíření protistátních stanovisek na přednášce pro jednu studentskou organizaci, vězněn do listopadu 1929, kdy jej soud zprostil viny</a:t>
            </a:r>
          </a:p>
          <a:p>
            <a:endParaRPr lang="cs-CZ" dirty="0" smtClean="0">
              <a:latin typeface="Garamond"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sz="quarter" idx="2"/>
          </p:nvPr>
        </p:nvSpPr>
        <p:spPr>
          <a:xfrm>
            <a:off x="251520" y="332656"/>
            <a:ext cx="5328592" cy="6264696"/>
          </a:xfrm>
        </p:spPr>
        <p:txBody>
          <a:bodyPr>
            <a:normAutofit fontScale="92500"/>
          </a:bodyPr>
          <a:lstStyle/>
          <a:p>
            <a:r>
              <a:rPr lang="cs-CZ" dirty="0" smtClean="0">
                <a:latin typeface="Garamond" pitchFamily="18" charset="0"/>
              </a:rPr>
              <a:t>v květnu 1929 zatčen jeden z opozičních vůdců a vedoucí politik SDS </a:t>
            </a:r>
            <a:r>
              <a:rPr lang="cs-CZ" b="1" dirty="0" err="1" smtClean="0">
                <a:solidFill>
                  <a:schemeClr val="accent1">
                    <a:lumMod val="75000"/>
                  </a:schemeClr>
                </a:solidFill>
                <a:latin typeface="Garamond" pitchFamily="18" charset="0"/>
              </a:rPr>
              <a:t>Svetozar</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Pribićević</a:t>
            </a:r>
            <a:endParaRPr lang="cs-CZ" dirty="0" smtClean="0">
              <a:latin typeface="Garamond" pitchFamily="18" charset="0"/>
            </a:endParaRPr>
          </a:p>
          <a:p>
            <a:r>
              <a:rPr lang="cs-CZ" dirty="0" smtClean="0">
                <a:latin typeface="Garamond" pitchFamily="18" charset="0"/>
              </a:rPr>
              <a:t>po zatčení bez soudu internován až do léta 1931 v malém </a:t>
            </a:r>
            <a:r>
              <a:rPr lang="cs-CZ" dirty="0" err="1" smtClean="0">
                <a:latin typeface="Garamond" pitchFamily="18" charset="0"/>
              </a:rPr>
              <a:t>středosrbském</a:t>
            </a:r>
            <a:r>
              <a:rPr lang="cs-CZ" dirty="0" smtClean="0">
                <a:latin typeface="Garamond" pitchFamily="18" charset="0"/>
              </a:rPr>
              <a:t> městě Brusu</a:t>
            </a:r>
          </a:p>
          <a:p>
            <a:r>
              <a:rPr lang="cs-CZ" dirty="0" smtClean="0">
                <a:latin typeface="Garamond" pitchFamily="18" charset="0"/>
              </a:rPr>
              <a:t>Později zatčen i </a:t>
            </a:r>
            <a:r>
              <a:rPr lang="cs-CZ" dirty="0" err="1" smtClean="0">
                <a:latin typeface="Garamond" pitchFamily="18" charset="0"/>
              </a:rPr>
              <a:t>Pribićevićův</a:t>
            </a:r>
            <a:r>
              <a:rPr lang="cs-CZ" dirty="0" smtClean="0">
                <a:latin typeface="Garamond" pitchFamily="18" charset="0"/>
              </a:rPr>
              <a:t> syn </a:t>
            </a:r>
            <a:r>
              <a:rPr lang="cs-CZ" b="1" dirty="0" smtClean="0">
                <a:solidFill>
                  <a:schemeClr val="accent1">
                    <a:lumMod val="75000"/>
                  </a:schemeClr>
                </a:solidFill>
                <a:latin typeface="Garamond" pitchFamily="18" charset="0"/>
              </a:rPr>
              <a:t>Stojan</a:t>
            </a:r>
            <a:r>
              <a:rPr lang="cs-CZ" dirty="0" smtClean="0">
                <a:latin typeface="Garamond" pitchFamily="18" charset="0"/>
              </a:rPr>
              <a:t> a také přítel a spolupracovník </a:t>
            </a:r>
            <a:r>
              <a:rPr lang="cs-CZ" b="1" dirty="0" err="1" smtClean="0">
                <a:solidFill>
                  <a:schemeClr val="accent1">
                    <a:lumMod val="75000"/>
                  </a:schemeClr>
                </a:solidFill>
                <a:latin typeface="Garamond" pitchFamily="18" charset="0"/>
              </a:rPr>
              <a:t>Većeslav</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Vilder</a:t>
            </a:r>
            <a:r>
              <a:rPr lang="cs-CZ" b="1" dirty="0" smtClean="0">
                <a:solidFill>
                  <a:schemeClr val="accent1">
                    <a:lumMod val="75000"/>
                  </a:schemeClr>
                </a:solidFill>
                <a:latin typeface="Garamond" pitchFamily="18" charset="0"/>
              </a:rPr>
              <a:t> </a:t>
            </a:r>
          </a:p>
          <a:p>
            <a:r>
              <a:rPr lang="cs-CZ" dirty="0" smtClean="0">
                <a:latin typeface="Garamond" pitchFamily="18" charset="0"/>
              </a:rPr>
              <a:t>Oba měli vazby na Československo </a:t>
            </a:r>
            <a:endParaRPr lang="cs-CZ" dirty="0" smtClean="0">
              <a:latin typeface="Garamond" pitchFamily="18" charset="0"/>
            </a:endParaRPr>
          </a:p>
          <a:p>
            <a:r>
              <a:rPr lang="cs-CZ" dirty="0" smtClean="0">
                <a:latin typeface="Garamond" pitchFamily="18" charset="0"/>
              </a:rPr>
              <a:t>Československý tisk o </a:t>
            </a:r>
            <a:r>
              <a:rPr lang="cs-CZ" dirty="0" err="1" smtClean="0">
                <a:latin typeface="Garamond" pitchFamily="18" charset="0"/>
              </a:rPr>
              <a:t>Pribićevićově</a:t>
            </a:r>
            <a:r>
              <a:rPr lang="cs-CZ" dirty="0" smtClean="0">
                <a:latin typeface="Garamond" pitchFamily="18" charset="0"/>
              </a:rPr>
              <a:t> zatčení informoval pouze sporadicky a bez náznaku jakéhokoliv hodnocení</a:t>
            </a:r>
          </a:p>
          <a:p>
            <a:r>
              <a:rPr lang="cs-CZ" dirty="0" smtClean="0">
                <a:latin typeface="Garamond" pitchFamily="18" charset="0"/>
              </a:rPr>
              <a:t>Milada </a:t>
            </a:r>
            <a:r>
              <a:rPr lang="cs-CZ" dirty="0" smtClean="0">
                <a:latin typeface="Garamond" pitchFamily="18" charset="0"/>
              </a:rPr>
              <a:t>Paulová, F. Hlaváček, Otakar Chmel aj. – snaha pomoci, ale marně</a:t>
            </a:r>
          </a:p>
          <a:p>
            <a:r>
              <a:rPr lang="cs-CZ" dirty="0" smtClean="0">
                <a:latin typeface="Garamond" pitchFamily="18" charset="0"/>
              </a:rPr>
              <a:t>V létě 1929 SP převezen kvůli špatnému zdravotnímu stavu do nemocnice v Bělehradě</a:t>
            </a:r>
          </a:p>
          <a:p>
            <a:endParaRPr lang="cs-CZ" dirty="0" smtClean="0">
              <a:latin typeface="Garamond" pitchFamily="18" charset="0"/>
            </a:endParaRPr>
          </a:p>
          <a:p>
            <a:endParaRPr lang="cs-CZ" dirty="0">
              <a:latin typeface="Garamond" pitchFamily="18" charset="0"/>
            </a:endParaRPr>
          </a:p>
        </p:txBody>
      </p:sp>
      <p:pic>
        <p:nvPicPr>
          <p:cNvPr id="9" name="Zástupný symbol pro obsah 8" descr="Obr 5b_Svetozar Pribićević.JPG"/>
          <p:cNvPicPr>
            <a:picLocks noGrp="1" noChangeAspect="1"/>
          </p:cNvPicPr>
          <p:nvPr>
            <p:ph sz="quarter" idx="4"/>
          </p:nvPr>
        </p:nvPicPr>
        <p:blipFill>
          <a:blip r:embed="rId2" cstate="print"/>
          <a:stretch>
            <a:fillRect/>
          </a:stretch>
        </p:blipFill>
        <p:spPr>
          <a:xfrm>
            <a:off x="5796136" y="1196752"/>
            <a:ext cx="2685613" cy="4355048"/>
          </a:xfrm>
        </p:spPr>
      </p:pic>
      <p:sp>
        <p:nvSpPr>
          <p:cNvPr id="7" name="Zástupný symbol pro text 6"/>
          <p:cNvSpPr>
            <a:spLocks noGrp="1"/>
          </p:cNvSpPr>
          <p:nvPr>
            <p:ph type="body" sz="quarter" idx="3"/>
          </p:nvPr>
        </p:nvSpPr>
        <p:spPr>
          <a:xfrm>
            <a:off x="5580112" y="188640"/>
            <a:ext cx="3024336" cy="864096"/>
          </a:xfrm>
        </p:spPr>
        <p:txBody>
          <a:bodyPr/>
          <a:lstStyle/>
          <a:p>
            <a:pPr algn="ctr"/>
            <a:r>
              <a:rPr lang="cs-CZ" sz="2400" dirty="0" err="1" smtClean="0">
                <a:latin typeface="Garamond" pitchFamily="18" charset="0"/>
              </a:rPr>
              <a:t>Svetozar</a:t>
            </a:r>
            <a:r>
              <a:rPr lang="cs-CZ" sz="2400" dirty="0" smtClean="0">
                <a:latin typeface="Garamond" pitchFamily="18" charset="0"/>
              </a:rPr>
              <a:t> </a:t>
            </a:r>
            <a:r>
              <a:rPr lang="cs-CZ" sz="2400" dirty="0" err="1" smtClean="0">
                <a:latin typeface="Garamond" pitchFamily="18" charset="0"/>
              </a:rPr>
              <a:t>Pribićević</a:t>
            </a:r>
            <a:endParaRPr lang="cs-CZ" sz="2400" dirty="0">
              <a:latin typeface="Garamond"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7"/>
          <p:cNvSpPr>
            <a:spLocks noGrp="1"/>
          </p:cNvSpPr>
          <p:nvPr>
            <p:ph sz="quarter" idx="1"/>
          </p:nvPr>
        </p:nvSpPr>
        <p:spPr>
          <a:xfrm>
            <a:off x="251520" y="188640"/>
            <a:ext cx="8424936" cy="6669360"/>
          </a:xfrm>
        </p:spPr>
        <p:txBody>
          <a:bodyPr>
            <a:normAutofit lnSpcReduction="10000"/>
          </a:bodyPr>
          <a:lstStyle/>
          <a:p>
            <a:r>
              <a:rPr lang="cs-CZ" dirty="0" smtClean="0">
                <a:latin typeface="Garamond" pitchFamily="18" charset="0"/>
              </a:rPr>
              <a:t>Na </a:t>
            </a:r>
            <a:r>
              <a:rPr lang="cs-CZ" dirty="0" err="1" smtClean="0">
                <a:latin typeface="Garamond" pitchFamily="18" charset="0"/>
              </a:rPr>
              <a:t>Pribićevićův</a:t>
            </a:r>
            <a:r>
              <a:rPr lang="cs-CZ" dirty="0" smtClean="0">
                <a:latin typeface="Garamond" pitchFamily="18" charset="0"/>
              </a:rPr>
              <a:t> zdravotní stav se na podzim 1929 dotazoval  jugoslávského vyslance kancléř prezidenta Masaryka </a:t>
            </a:r>
            <a:r>
              <a:rPr lang="cs-CZ" b="1" dirty="0" smtClean="0">
                <a:solidFill>
                  <a:schemeClr val="accent1">
                    <a:lumMod val="75000"/>
                  </a:schemeClr>
                </a:solidFill>
                <a:latin typeface="Garamond" pitchFamily="18" charset="0"/>
              </a:rPr>
              <a:t>Přemysl Šámal</a:t>
            </a:r>
            <a:r>
              <a:rPr lang="cs-CZ" dirty="0" smtClean="0">
                <a:latin typeface="Garamond" pitchFamily="18" charset="0"/>
              </a:rPr>
              <a:t>, jugoslávský vyslanec jej odbyl</a:t>
            </a:r>
            <a:endParaRPr lang="cs-CZ" b="1" dirty="0" smtClean="0">
              <a:solidFill>
                <a:schemeClr val="accent1">
                  <a:lumMod val="75000"/>
                </a:schemeClr>
              </a:solidFill>
              <a:latin typeface="Garamond" pitchFamily="18" charset="0"/>
            </a:endParaRPr>
          </a:p>
          <a:p>
            <a:r>
              <a:rPr lang="cs-CZ" dirty="0" smtClean="0">
                <a:latin typeface="Garamond" pitchFamily="18" charset="0"/>
              </a:rPr>
              <a:t>Apel na </a:t>
            </a:r>
            <a:r>
              <a:rPr lang="cs-CZ" b="1" dirty="0" smtClean="0">
                <a:solidFill>
                  <a:schemeClr val="accent1">
                    <a:lumMod val="75000"/>
                  </a:schemeClr>
                </a:solidFill>
                <a:latin typeface="Garamond" pitchFamily="18" charset="0"/>
              </a:rPr>
              <a:t>Milana Hodžu</a:t>
            </a:r>
            <a:r>
              <a:rPr lang="cs-CZ" dirty="0" smtClean="0">
                <a:latin typeface="Garamond" pitchFamily="18" charset="0"/>
              </a:rPr>
              <a:t>, bez odezvy</a:t>
            </a:r>
          </a:p>
          <a:p>
            <a:r>
              <a:rPr lang="cs-CZ" dirty="0" smtClean="0">
                <a:latin typeface="Garamond" pitchFamily="18" charset="0"/>
              </a:rPr>
              <a:t>Se </a:t>
            </a:r>
            <a:r>
              <a:rPr lang="cs-CZ" dirty="0" smtClean="0">
                <a:latin typeface="Garamond" pitchFamily="18" charset="0"/>
              </a:rPr>
              <a:t>žádostí o intervenci se na Masaryka obrátila i </a:t>
            </a:r>
            <a:r>
              <a:rPr lang="cs-CZ" dirty="0" err="1" smtClean="0">
                <a:latin typeface="Garamond" pitchFamily="18" charset="0"/>
              </a:rPr>
              <a:t>Pribićevićova</a:t>
            </a:r>
            <a:r>
              <a:rPr lang="cs-CZ" dirty="0" smtClean="0">
                <a:latin typeface="Garamond" pitchFamily="18" charset="0"/>
              </a:rPr>
              <a:t> manželka </a:t>
            </a:r>
            <a:r>
              <a:rPr lang="cs-CZ" dirty="0" err="1" smtClean="0">
                <a:latin typeface="Garamond" pitchFamily="18" charset="0"/>
              </a:rPr>
              <a:t>Bosiljka</a:t>
            </a:r>
            <a:endParaRPr lang="cs-CZ" dirty="0" smtClean="0">
              <a:latin typeface="Garamond" pitchFamily="18" charset="0"/>
            </a:endParaRPr>
          </a:p>
          <a:p>
            <a:r>
              <a:rPr lang="cs-CZ" dirty="0" smtClean="0">
                <a:latin typeface="Garamond" pitchFamily="18" charset="0"/>
              </a:rPr>
              <a:t>TGM v lednu 1931 přijal v Lánech </a:t>
            </a:r>
            <a:r>
              <a:rPr lang="cs-CZ" dirty="0" err="1" smtClean="0">
                <a:latin typeface="Garamond" pitchFamily="18" charset="0"/>
              </a:rPr>
              <a:t>Pribićevićova</a:t>
            </a:r>
            <a:r>
              <a:rPr lang="cs-CZ" dirty="0" smtClean="0">
                <a:latin typeface="Garamond" pitchFamily="18" charset="0"/>
              </a:rPr>
              <a:t> bratra Milana, se kterým se znal od roku 1909</a:t>
            </a:r>
          </a:p>
          <a:p>
            <a:r>
              <a:rPr lang="cs-CZ" dirty="0" smtClean="0">
                <a:latin typeface="Garamond" pitchFamily="18" charset="0"/>
              </a:rPr>
              <a:t>Hrad o návštěvě i obsahu rozhovorů informoval vyslance </a:t>
            </a:r>
            <a:r>
              <a:rPr lang="cs-CZ" dirty="0" err="1" smtClean="0">
                <a:latin typeface="Garamond" pitchFamily="18" charset="0"/>
              </a:rPr>
              <a:t>Kramera</a:t>
            </a:r>
            <a:r>
              <a:rPr lang="cs-CZ" dirty="0" smtClean="0">
                <a:latin typeface="Garamond" pitchFamily="18" charset="0"/>
              </a:rPr>
              <a:t>, přesto nelibost Bělehradu a předvolání čs. vyslance </a:t>
            </a:r>
            <a:r>
              <a:rPr lang="cs-CZ" dirty="0" err="1" smtClean="0">
                <a:latin typeface="Garamond" pitchFamily="18" charset="0"/>
              </a:rPr>
              <a:t>Fliedra</a:t>
            </a:r>
            <a:r>
              <a:rPr lang="cs-CZ" dirty="0" smtClean="0">
                <a:latin typeface="Garamond" pitchFamily="18" charset="0"/>
              </a:rPr>
              <a:t> k náměstkovi ministra zahraničních věcí</a:t>
            </a:r>
            <a:r>
              <a:rPr lang="cs-CZ" b="1" dirty="0" smtClean="0">
                <a:latin typeface="Garamond" pitchFamily="18" charset="0"/>
              </a:rPr>
              <a:t> </a:t>
            </a:r>
            <a:r>
              <a:rPr lang="cs-CZ" b="1" dirty="0" err="1" smtClean="0">
                <a:solidFill>
                  <a:schemeClr val="accent1">
                    <a:lumMod val="75000"/>
                  </a:schemeClr>
                </a:solidFill>
                <a:latin typeface="Garamond" pitchFamily="18" charset="0"/>
              </a:rPr>
              <a:t>Kostovi</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Kumanudimu</a:t>
            </a:r>
            <a:endParaRPr lang="cs-CZ" b="1" dirty="0" smtClean="0">
              <a:solidFill>
                <a:schemeClr val="accent1">
                  <a:lumMod val="75000"/>
                </a:schemeClr>
              </a:solidFill>
              <a:latin typeface="Garamond" pitchFamily="18" charset="0"/>
            </a:endParaRPr>
          </a:p>
          <a:p>
            <a:r>
              <a:rPr lang="cs-CZ" dirty="0" err="1" smtClean="0">
                <a:latin typeface="Garamond" pitchFamily="18" charset="0"/>
              </a:rPr>
              <a:t>Pribićevićův</a:t>
            </a:r>
            <a:r>
              <a:rPr lang="cs-CZ" dirty="0" smtClean="0">
                <a:latin typeface="Garamond" pitchFamily="18" charset="0"/>
              </a:rPr>
              <a:t> bratr Adam apeloval v dopise na Masaryka, aby se jako představitel spojeneckého a demokratického státu pokusil alespoň nepřímo ovlivnit poměry v Jugoslávii</a:t>
            </a:r>
          </a:p>
          <a:p>
            <a:r>
              <a:rPr lang="cs-CZ" i="1" dirty="0" smtClean="0">
                <a:latin typeface="Garamond" pitchFamily="18" charset="0"/>
              </a:rPr>
              <a:t>„Říkám Vám, drahý příteli, že chování české veřejnosti k demokracii v Jugoslávii je hanebné.“</a:t>
            </a:r>
          </a:p>
          <a:p>
            <a:pPr algn="r">
              <a:buNone/>
            </a:pPr>
            <a:r>
              <a:rPr lang="cs-CZ" dirty="0" smtClean="0">
                <a:latin typeface="Garamond" pitchFamily="18" charset="0"/>
              </a:rPr>
              <a:t>Adam </a:t>
            </a:r>
            <a:r>
              <a:rPr lang="cs-CZ" dirty="0" err="1" smtClean="0">
                <a:latin typeface="Garamond" pitchFamily="18" charset="0"/>
              </a:rPr>
              <a:t>Pribićević</a:t>
            </a:r>
            <a:r>
              <a:rPr lang="cs-CZ" dirty="0" smtClean="0">
                <a:latin typeface="Garamond" pitchFamily="18" charset="0"/>
              </a:rPr>
              <a:t> v dopise F. Hlaváčkovi z 15. dubna 1931. </a:t>
            </a:r>
          </a:p>
          <a:p>
            <a:endParaRPr lang="cs-CZ" dirty="0">
              <a:latin typeface="Garamond"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7"/>
          <p:cNvSpPr>
            <a:spLocks noGrp="1"/>
          </p:cNvSpPr>
          <p:nvPr>
            <p:ph sz="quarter" idx="1"/>
          </p:nvPr>
        </p:nvSpPr>
        <p:spPr>
          <a:xfrm>
            <a:off x="395536" y="260648"/>
            <a:ext cx="8280920" cy="6264696"/>
          </a:xfrm>
        </p:spPr>
        <p:txBody>
          <a:bodyPr>
            <a:normAutofit fontScale="92500" lnSpcReduction="20000"/>
          </a:bodyPr>
          <a:lstStyle/>
          <a:p>
            <a:r>
              <a:rPr lang="cs-CZ" dirty="0" smtClean="0">
                <a:latin typeface="Garamond" pitchFamily="18" charset="0"/>
              </a:rPr>
              <a:t>Za </a:t>
            </a:r>
            <a:r>
              <a:rPr lang="cs-CZ" dirty="0" err="1" smtClean="0">
                <a:latin typeface="Garamond" pitchFamily="18" charset="0"/>
              </a:rPr>
              <a:t>Pribićeviće</a:t>
            </a:r>
            <a:r>
              <a:rPr lang="cs-CZ" dirty="0" smtClean="0">
                <a:latin typeface="Garamond" pitchFamily="18" charset="0"/>
              </a:rPr>
              <a:t> se u Masaryka přimlouval i Hubert </a:t>
            </a:r>
            <a:r>
              <a:rPr lang="cs-CZ" dirty="0" err="1" smtClean="0">
                <a:latin typeface="Garamond" pitchFamily="18" charset="0"/>
              </a:rPr>
              <a:t>Ripka</a:t>
            </a:r>
            <a:r>
              <a:rPr lang="cs-CZ" dirty="0" smtClean="0">
                <a:latin typeface="Garamond" pitchFamily="18" charset="0"/>
              </a:rPr>
              <a:t>, znovu i </a:t>
            </a:r>
            <a:r>
              <a:rPr lang="cs-CZ" dirty="0" err="1" smtClean="0">
                <a:latin typeface="Garamond" pitchFamily="18" charset="0"/>
              </a:rPr>
              <a:t>Bosiljka</a:t>
            </a:r>
            <a:r>
              <a:rPr lang="cs-CZ" dirty="0" smtClean="0">
                <a:latin typeface="Garamond" pitchFamily="18" charset="0"/>
              </a:rPr>
              <a:t> </a:t>
            </a:r>
            <a:r>
              <a:rPr lang="cs-CZ" dirty="0" err="1" smtClean="0">
                <a:latin typeface="Garamond" pitchFamily="18" charset="0"/>
              </a:rPr>
              <a:t>Pribićevićová</a:t>
            </a:r>
            <a:endParaRPr lang="cs-CZ" dirty="0" smtClean="0">
              <a:latin typeface="Garamond" pitchFamily="18" charset="0"/>
            </a:endParaRPr>
          </a:p>
          <a:p>
            <a:r>
              <a:rPr lang="cs-CZ" dirty="0" smtClean="0">
                <a:latin typeface="Garamond" pitchFamily="18" charset="0"/>
              </a:rPr>
              <a:t>Masaryk v soukromém záznamu: </a:t>
            </a:r>
            <a:r>
              <a:rPr lang="cs-CZ" i="1" dirty="0" smtClean="0">
                <a:latin typeface="Garamond" pitchFamily="18" charset="0"/>
              </a:rPr>
              <a:t>„Král si tuze škodí.“</a:t>
            </a:r>
          </a:p>
          <a:p>
            <a:r>
              <a:rPr lang="cs-CZ" dirty="0" smtClean="0">
                <a:latin typeface="Garamond" pitchFamily="18" charset="0"/>
              </a:rPr>
              <a:t>Kvůli </a:t>
            </a:r>
            <a:r>
              <a:rPr lang="cs-CZ" dirty="0" smtClean="0">
                <a:latin typeface="Garamond" pitchFamily="18" charset="0"/>
              </a:rPr>
              <a:t>svému propuštění držel SP na jaře 1931 </a:t>
            </a:r>
            <a:r>
              <a:rPr lang="cs-CZ" dirty="0" smtClean="0">
                <a:latin typeface="Garamond" pitchFamily="18" charset="0"/>
              </a:rPr>
              <a:t>hladovku</a:t>
            </a:r>
          </a:p>
          <a:p>
            <a:r>
              <a:rPr lang="cs-CZ" dirty="0" smtClean="0">
                <a:latin typeface="Garamond" pitchFamily="18" charset="0"/>
              </a:rPr>
              <a:t>Režim nechtěl, aby z něj byl po smrti „mučedník“</a:t>
            </a:r>
          </a:p>
          <a:p>
            <a:r>
              <a:rPr lang="cs-CZ" dirty="0" smtClean="0">
                <a:latin typeface="Garamond" pitchFamily="18" charset="0"/>
              </a:rPr>
              <a:t>SP v létě 1931 propuštěn, odjel do Československa na léčení do Karlových Varů, poté pobýval v Praze, jeho pobyt placen jugoslávskými krajany žijícími v Praze</a:t>
            </a:r>
          </a:p>
          <a:p>
            <a:r>
              <a:rPr lang="cs-CZ" dirty="0" smtClean="0">
                <a:latin typeface="Garamond" pitchFamily="18" charset="0"/>
              </a:rPr>
              <a:t>V Jugoslávii se věřilo, že </a:t>
            </a:r>
            <a:r>
              <a:rPr lang="cs-CZ" dirty="0" err="1" smtClean="0">
                <a:latin typeface="Garamond" pitchFamily="18" charset="0"/>
              </a:rPr>
              <a:t>Pribićević</a:t>
            </a:r>
            <a:r>
              <a:rPr lang="cs-CZ" dirty="0" smtClean="0">
                <a:latin typeface="Garamond" pitchFamily="18" charset="0"/>
              </a:rPr>
              <a:t> byl propuštěn na intervenci TGM, ale to nebyla pravda</a:t>
            </a:r>
          </a:p>
          <a:p>
            <a:r>
              <a:rPr lang="cs-CZ" i="1" dirty="0" smtClean="0">
                <a:latin typeface="Garamond" pitchFamily="18" charset="0"/>
              </a:rPr>
              <a:t>„kdyby nebylo intervence z Paříže, určitě bych zemřel hlady. Po té intervenci vláda kapitulovala, a já jsem na svobodě, a ještě k tomu v zahraničí</a:t>
            </a:r>
            <a:r>
              <a:rPr lang="cs-CZ" i="1" dirty="0" smtClean="0">
                <a:latin typeface="Garamond" pitchFamily="18" charset="0"/>
              </a:rPr>
              <a:t>.“</a:t>
            </a:r>
          </a:p>
          <a:p>
            <a:pPr algn="r">
              <a:buNone/>
            </a:pPr>
            <a:r>
              <a:rPr lang="cs-CZ" sz="1700" dirty="0" smtClean="0">
                <a:latin typeface="Garamond" pitchFamily="18" charset="0"/>
              </a:rPr>
              <a:t>HDA Zagreb, </a:t>
            </a:r>
            <a:r>
              <a:rPr lang="cs-CZ" sz="1700" dirty="0" err="1" smtClean="0">
                <a:latin typeface="Garamond" pitchFamily="18" charset="0"/>
              </a:rPr>
              <a:t>f</a:t>
            </a:r>
            <a:r>
              <a:rPr lang="cs-CZ" sz="1700" dirty="0" smtClean="0">
                <a:latin typeface="Garamond" pitchFamily="18" charset="0"/>
              </a:rPr>
              <a:t>. HR-HDA-1990 – August </a:t>
            </a:r>
            <a:r>
              <a:rPr lang="cs-CZ" sz="1700" dirty="0" err="1" smtClean="0">
                <a:latin typeface="Garamond" pitchFamily="18" charset="0"/>
              </a:rPr>
              <a:t>Košutić</a:t>
            </a:r>
            <a:r>
              <a:rPr lang="cs-CZ" sz="1700" dirty="0" smtClean="0">
                <a:latin typeface="Garamond" pitchFamily="18" charset="0"/>
              </a:rPr>
              <a:t>, k. 5, složka 1932, Dopis </a:t>
            </a:r>
            <a:r>
              <a:rPr lang="cs-CZ" sz="1700" dirty="0" err="1" smtClean="0">
                <a:latin typeface="Garamond" pitchFamily="18" charset="0"/>
              </a:rPr>
              <a:t>Svetozara</a:t>
            </a:r>
            <a:r>
              <a:rPr lang="cs-CZ" sz="1700" dirty="0" smtClean="0">
                <a:latin typeface="Garamond" pitchFamily="18" charset="0"/>
              </a:rPr>
              <a:t> </a:t>
            </a:r>
            <a:r>
              <a:rPr lang="cs-CZ" sz="1700" dirty="0" err="1" smtClean="0">
                <a:latin typeface="Garamond" pitchFamily="18" charset="0"/>
              </a:rPr>
              <a:t>Pribićeviće</a:t>
            </a:r>
            <a:r>
              <a:rPr lang="cs-CZ" sz="1700" dirty="0" smtClean="0">
                <a:latin typeface="Garamond" pitchFamily="18" charset="0"/>
              </a:rPr>
              <a:t> Augustu </a:t>
            </a:r>
            <a:r>
              <a:rPr lang="cs-CZ" sz="1700" dirty="0" err="1" smtClean="0">
                <a:latin typeface="Garamond" pitchFamily="18" charset="0"/>
              </a:rPr>
              <a:t>Košutićovi</a:t>
            </a:r>
            <a:r>
              <a:rPr lang="cs-CZ" sz="1700" dirty="0" smtClean="0">
                <a:latin typeface="Garamond" pitchFamily="18" charset="0"/>
              </a:rPr>
              <a:t>, 10. 2. 1932.</a:t>
            </a:r>
            <a:endParaRPr lang="cs-CZ" sz="1700" dirty="0" smtClean="0">
              <a:latin typeface="Garamond" pitchFamily="18" charset="0"/>
            </a:endParaRPr>
          </a:p>
          <a:p>
            <a:r>
              <a:rPr lang="cs-CZ" dirty="0" smtClean="0">
                <a:latin typeface="Garamond" pitchFamily="18" charset="0"/>
              </a:rPr>
              <a:t>SP doufal, že v Praze obnoví svou politickou činnost, ale marně</a:t>
            </a:r>
          </a:p>
          <a:p>
            <a:r>
              <a:rPr lang="cs-CZ" dirty="0" smtClean="0">
                <a:latin typeface="Garamond" pitchFamily="18" charset="0"/>
              </a:rPr>
              <a:t>Jeho někdejší čs. přátelé, nyní činní ve vysoké politice, se s ním odmítali stýkat</a:t>
            </a:r>
          </a:p>
          <a:p>
            <a:r>
              <a:rPr lang="cs-CZ" dirty="0" smtClean="0">
                <a:latin typeface="Garamond" pitchFamily="18" charset="0"/>
              </a:rPr>
              <a:t>Stýkal se s F. Hlaváčkem, M. Paulovou, A. </a:t>
            </a:r>
            <a:r>
              <a:rPr lang="cs-CZ" dirty="0" err="1" smtClean="0">
                <a:latin typeface="Garamond" pitchFamily="18" charset="0"/>
              </a:rPr>
              <a:t>Baxovou</a:t>
            </a:r>
            <a:r>
              <a:rPr lang="cs-CZ" dirty="0" smtClean="0">
                <a:latin typeface="Garamond" pitchFamily="18" charset="0"/>
              </a:rPr>
              <a:t> (manželka pražského primátora, původem Chorvatka), Jaroslavem Kvapilem, a Otakarem Chmelem</a:t>
            </a:r>
          </a:p>
          <a:p>
            <a:endParaRPr lang="cs-CZ" dirty="0" smtClean="0">
              <a:latin typeface="Garamond" pitchFamily="18" charset="0"/>
            </a:endParaRPr>
          </a:p>
          <a:p>
            <a:endParaRPr lang="cs-CZ" dirty="0" smtClean="0">
              <a:latin typeface="Garamond" pitchFamily="18" charset="0"/>
            </a:endParaRPr>
          </a:p>
          <a:p>
            <a:endParaRPr lang="cs-CZ" dirty="0" smtClean="0">
              <a:latin typeface="Garamond" pitchFamily="18" charset="0"/>
            </a:endParaRPr>
          </a:p>
          <a:p>
            <a:endParaRPr lang="cs-CZ" dirty="0" smtClean="0">
              <a:latin typeface="Garamond" pitchFamily="18" charset="0"/>
            </a:endParaRPr>
          </a:p>
          <a:p>
            <a:endParaRPr lang="cs-CZ" dirty="0" smtClean="0">
              <a:latin typeface="Garamond" pitchFamily="18" charset="0"/>
            </a:endParaRPr>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2"/>
          </p:nvPr>
        </p:nvSpPr>
        <p:spPr>
          <a:xfrm>
            <a:off x="251520" y="260648"/>
            <a:ext cx="5040560" cy="6408712"/>
          </a:xfrm>
        </p:spPr>
        <p:txBody>
          <a:bodyPr>
            <a:normAutofit lnSpcReduction="10000"/>
          </a:bodyPr>
          <a:lstStyle/>
          <a:p>
            <a:r>
              <a:rPr lang="cs-CZ" dirty="0" smtClean="0">
                <a:latin typeface="Garamond" pitchFamily="18" charset="0"/>
              </a:rPr>
              <a:t>SP v ČSR pod policejním dozorem</a:t>
            </a:r>
          </a:p>
          <a:p>
            <a:r>
              <a:rPr lang="cs-CZ" dirty="0" smtClean="0">
                <a:latin typeface="Garamond" pitchFamily="18" charset="0"/>
              </a:rPr>
              <a:t>Snaha dosáhnout audience u Masaryka nebo Beneše, ale marně – i  intervence z Jugoslávie, aby ho nepřijímali</a:t>
            </a:r>
          </a:p>
          <a:p>
            <a:r>
              <a:rPr lang="cs-CZ" dirty="0" smtClean="0">
                <a:latin typeface="Garamond" pitchFamily="18" charset="0"/>
              </a:rPr>
              <a:t>K Masarykovi se </a:t>
            </a:r>
            <a:r>
              <a:rPr lang="cs-CZ" dirty="0" err="1" smtClean="0">
                <a:latin typeface="Garamond" pitchFamily="18" charset="0"/>
              </a:rPr>
              <a:t>Pribićević</a:t>
            </a:r>
            <a:r>
              <a:rPr lang="cs-CZ" dirty="0" smtClean="0">
                <a:latin typeface="Garamond" pitchFamily="18" charset="0"/>
              </a:rPr>
              <a:t> nedostal, avšak o jeho zdravotní stav i názory se pravidelně a především diskrétně zajímal prezidentův kancléř </a:t>
            </a:r>
            <a:r>
              <a:rPr lang="cs-CZ" b="1" dirty="0" smtClean="0">
                <a:solidFill>
                  <a:schemeClr val="accent1">
                    <a:lumMod val="75000"/>
                  </a:schemeClr>
                </a:solidFill>
                <a:latin typeface="Garamond" pitchFamily="18" charset="0"/>
              </a:rPr>
              <a:t>Přemysl Šámal</a:t>
            </a:r>
          </a:p>
          <a:p>
            <a:r>
              <a:rPr lang="cs-CZ" dirty="0" smtClean="0">
                <a:latin typeface="Garamond" pitchFamily="18" charset="0"/>
              </a:rPr>
              <a:t>Zároveň však Šámal o obsahu schůzky informoval jug. vyslance v Praze </a:t>
            </a:r>
            <a:r>
              <a:rPr lang="cs-CZ" b="1" dirty="0" err="1" smtClean="0">
                <a:solidFill>
                  <a:schemeClr val="accent1">
                    <a:lumMod val="75000"/>
                  </a:schemeClr>
                </a:solidFill>
                <a:latin typeface="Garamond" pitchFamily="18" charset="0"/>
              </a:rPr>
              <a:t>Prvislava</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Grisogona</a:t>
            </a:r>
            <a:endParaRPr lang="cs-CZ" b="1" dirty="0" smtClean="0">
              <a:solidFill>
                <a:schemeClr val="accent1">
                  <a:lumMod val="75000"/>
                </a:schemeClr>
              </a:solidFill>
              <a:latin typeface="Garamond" pitchFamily="18" charset="0"/>
            </a:endParaRPr>
          </a:p>
          <a:p>
            <a:r>
              <a:rPr lang="cs-CZ" dirty="0" smtClean="0">
                <a:latin typeface="Garamond" pitchFamily="18" charset="0"/>
              </a:rPr>
              <a:t>V Jugoslávii </a:t>
            </a:r>
            <a:r>
              <a:rPr lang="cs-CZ" dirty="0" err="1" smtClean="0">
                <a:latin typeface="Garamond" pitchFamily="18" charset="0"/>
              </a:rPr>
              <a:t>věřeili</a:t>
            </a:r>
            <a:r>
              <a:rPr lang="cs-CZ" dirty="0" smtClean="0">
                <a:latin typeface="Garamond" pitchFamily="18" charset="0"/>
              </a:rPr>
              <a:t>, že </a:t>
            </a:r>
            <a:r>
              <a:rPr lang="cs-CZ" dirty="0" err="1" smtClean="0">
                <a:latin typeface="Garamond" pitchFamily="18" charset="0"/>
              </a:rPr>
              <a:t>Pribićeviće</a:t>
            </a:r>
            <a:r>
              <a:rPr lang="cs-CZ" dirty="0" smtClean="0">
                <a:latin typeface="Garamond" pitchFamily="18" charset="0"/>
              </a:rPr>
              <a:t> vydržuje čs. vláda, nebyla to pravda</a:t>
            </a:r>
          </a:p>
          <a:p>
            <a:r>
              <a:rPr lang="cs-CZ" dirty="0" smtClean="0">
                <a:latin typeface="Garamond" pitchFamily="18" charset="0"/>
              </a:rPr>
              <a:t>Také se proslýchalo, že udržuje kontakty s chorvatskými separatisty v emigraci (</a:t>
            </a:r>
            <a:r>
              <a:rPr lang="cs-CZ" dirty="0" err="1" smtClean="0">
                <a:latin typeface="Garamond" pitchFamily="18" charset="0"/>
              </a:rPr>
              <a:t>ustašovci</a:t>
            </a:r>
            <a:r>
              <a:rPr lang="cs-CZ" dirty="0" smtClean="0">
                <a:latin typeface="Garamond" pitchFamily="18" charset="0"/>
              </a:rPr>
              <a:t>) </a:t>
            </a:r>
            <a:r>
              <a:rPr lang="cs-CZ" b="1" dirty="0" err="1" smtClean="0">
                <a:solidFill>
                  <a:schemeClr val="accent1">
                    <a:lumMod val="75000"/>
                  </a:schemeClr>
                </a:solidFill>
                <a:latin typeface="Garamond" pitchFamily="18" charset="0"/>
              </a:rPr>
              <a:t>Perčecem</a:t>
            </a:r>
            <a:r>
              <a:rPr lang="cs-CZ" dirty="0" smtClean="0">
                <a:latin typeface="Garamond" pitchFamily="18" charset="0"/>
              </a:rPr>
              <a:t> a </a:t>
            </a:r>
            <a:r>
              <a:rPr lang="cs-CZ" b="1" dirty="0" err="1" smtClean="0">
                <a:solidFill>
                  <a:schemeClr val="accent1">
                    <a:lumMod val="75000"/>
                  </a:schemeClr>
                </a:solidFill>
                <a:latin typeface="Garamond" pitchFamily="18" charset="0"/>
              </a:rPr>
              <a:t>Pavelićem</a:t>
            </a:r>
            <a:r>
              <a:rPr lang="cs-CZ" dirty="0" smtClean="0">
                <a:solidFill>
                  <a:schemeClr val="accent1">
                    <a:lumMod val="75000"/>
                  </a:schemeClr>
                </a:solidFill>
                <a:latin typeface="Garamond" pitchFamily="18" charset="0"/>
              </a:rPr>
              <a:t> </a:t>
            </a:r>
          </a:p>
          <a:p>
            <a:endParaRPr lang="cs-CZ" dirty="0">
              <a:latin typeface="Garamond" pitchFamily="18" charset="0"/>
            </a:endParaRPr>
          </a:p>
        </p:txBody>
      </p:sp>
      <p:pic>
        <p:nvPicPr>
          <p:cNvPr id="10" name="Zástupný symbol pro obsah 9" descr="Obr 4.jpg"/>
          <p:cNvPicPr>
            <a:picLocks noGrp="1" noChangeAspect="1"/>
          </p:cNvPicPr>
          <p:nvPr>
            <p:ph sz="quarter" idx="4"/>
          </p:nvPr>
        </p:nvPicPr>
        <p:blipFill>
          <a:blip r:embed="rId2" cstate="print"/>
          <a:stretch>
            <a:fillRect/>
          </a:stretch>
        </p:blipFill>
        <p:spPr>
          <a:xfrm>
            <a:off x="5436096" y="1844824"/>
            <a:ext cx="2914650" cy="3886200"/>
          </a:xfrm>
        </p:spPr>
      </p:pic>
      <p:sp>
        <p:nvSpPr>
          <p:cNvPr id="8" name="Zástupný symbol pro text 7"/>
          <p:cNvSpPr>
            <a:spLocks noGrp="1"/>
          </p:cNvSpPr>
          <p:nvPr>
            <p:ph type="body" sz="quarter" idx="3"/>
          </p:nvPr>
        </p:nvSpPr>
        <p:spPr>
          <a:xfrm>
            <a:off x="5292080" y="332656"/>
            <a:ext cx="3312368" cy="1296144"/>
          </a:xfrm>
        </p:spPr>
        <p:txBody>
          <a:bodyPr/>
          <a:lstStyle/>
          <a:p>
            <a:pPr algn="ctr"/>
            <a:r>
              <a:rPr lang="cs-CZ" sz="2800" dirty="0" smtClean="0">
                <a:latin typeface="Garamond" pitchFamily="18" charset="0"/>
              </a:rPr>
              <a:t>Kancléř prezidenta republiky Přemysl Šámal</a:t>
            </a:r>
            <a:endParaRPr lang="cs-CZ" sz="2800" dirty="0">
              <a:latin typeface="Garamond"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95536" y="404664"/>
            <a:ext cx="8352928" cy="6120680"/>
          </a:xfrm>
        </p:spPr>
        <p:txBody>
          <a:bodyPr>
            <a:normAutofit fontScale="85000" lnSpcReduction="20000"/>
          </a:bodyPr>
          <a:lstStyle/>
          <a:p>
            <a:r>
              <a:rPr lang="cs-CZ" sz="2800" dirty="0" smtClean="0">
                <a:latin typeface="Garamond" pitchFamily="18" charset="0"/>
              </a:rPr>
              <a:t>Začátkem roku 1932 SP skončila platnost pasu, musel by se vrátit do Jugoslávie</a:t>
            </a:r>
          </a:p>
          <a:p>
            <a:r>
              <a:rPr lang="cs-CZ" sz="2800" dirty="0" smtClean="0">
                <a:latin typeface="Garamond" pitchFamily="18" charset="0"/>
              </a:rPr>
              <a:t>Čs. strana se ho chtěla zbavit, ale bála se ho poslat do Bělehradu, aby nebyl znovu zatčen – pomoc při získání nového pasu, aby mohl objet do </a:t>
            </a:r>
            <a:r>
              <a:rPr lang="cs-CZ" sz="2800" dirty="0" smtClean="0">
                <a:latin typeface="Garamond" pitchFamily="18" charset="0"/>
              </a:rPr>
              <a:t>P</a:t>
            </a:r>
            <a:r>
              <a:rPr lang="cs-CZ" sz="2800" dirty="0" smtClean="0">
                <a:latin typeface="Garamond" pitchFamily="18" charset="0"/>
              </a:rPr>
              <a:t>aříže</a:t>
            </a:r>
          </a:p>
          <a:p>
            <a:r>
              <a:rPr lang="cs-CZ" sz="2800" dirty="0" smtClean="0">
                <a:latin typeface="Garamond" pitchFamily="18" charset="0"/>
              </a:rPr>
              <a:t>Beneš se snažil si </a:t>
            </a:r>
            <a:r>
              <a:rPr lang="cs-CZ" sz="2800" dirty="0" err="1" smtClean="0">
                <a:latin typeface="Garamond" pitchFamily="18" charset="0"/>
              </a:rPr>
              <a:t>Pribićeviće</a:t>
            </a:r>
            <a:r>
              <a:rPr lang="cs-CZ" sz="2800" dirty="0" smtClean="0">
                <a:latin typeface="Garamond" pitchFamily="18" charset="0"/>
              </a:rPr>
              <a:t> zavázat pro případ, že by v politicky neklidné Jugoslávii došlo k mocenskému zvratu a on by se znovu dostal na významný politický </a:t>
            </a:r>
            <a:r>
              <a:rPr lang="cs-CZ" sz="2800" dirty="0" smtClean="0">
                <a:latin typeface="Garamond" pitchFamily="18" charset="0"/>
              </a:rPr>
              <a:t>post, kryl mu část výloh</a:t>
            </a:r>
          </a:p>
          <a:p>
            <a:r>
              <a:rPr lang="cs-CZ" sz="2800" dirty="0" smtClean="0">
                <a:latin typeface="Garamond" pitchFamily="18" charset="0"/>
              </a:rPr>
              <a:t>Koncem března 1932 SP odjel do Paříže</a:t>
            </a:r>
          </a:p>
          <a:p>
            <a:r>
              <a:rPr lang="cs-CZ" sz="2800" dirty="0" smtClean="0">
                <a:latin typeface="Garamond" pitchFamily="18" charset="0"/>
              </a:rPr>
              <a:t>Zklamání z přístupu čs. politiků a zároveň naděje, že ve Francii to bude lepší</a:t>
            </a:r>
          </a:p>
          <a:p>
            <a:r>
              <a:rPr lang="cs-CZ" sz="2800" dirty="0" smtClean="0">
                <a:latin typeface="Garamond" pitchFamily="18" charset="0"/>
              </a:rPr>
              <a:t>Čechoslováci ho i ve Francii finančně podporovali</a:t>
            </a:r>
          </a:p>
          <a:p>
            <a:r>
              <a:rPr lang="cs-CZ" sz="2800" dirty="0" smtClean="0">
                <a:latin typeface="Garamond" pitchFamily="18" charset="0"/>
              </a:rPr>
              <a:t>V Paříži </a:t>
            </a:r>
            <a:r>
              <a:rPr lang="cs-CZ" sz="2800" dirty="0" err="1" smtClean="0">
                <a:latin typeface="Garamond" pitchFamily="18" charset="0"/>
              </a:rPr>
              <a:t>Pribićević</a:t>
            </a:r>
            <a:r>
              <a:rPr lang="cs-CZ" sz="2800" dirty="0" smtClean="0">
                <a:latin typeface="Garamond" pitchFamily="18" charset="0"/>
              </a:rPr>
              <a:t> napsal a roku 1933 ve francouzštině vydal svou knihu</a:t>
            </a:r>
            <a:r>
              <a:rPr lang="cs-CZ" sz="2800" i="1" dirty="0" smtClean="0">
                <a:latin typeface="Garamond" pitchFamily="18" charset="0"/>
              </a:rPr>
              <a:t> La </a:t>
            </a:r>
            <a:r>
              <a:rPr lang="cs-CZ" sz="2800" i="1" dirty="0" err="1" smtClean="0">
                <a:latin typeface="Garamond" pitchFamily="18" charset="0"/>
              </a:rPr>
              <a:t>dictature</a:t>
            </a:r>
            <a:r>
              <a:rPr lang="cs-CZ" sz="2800" i="1" dirty="0" smtClean="0">
                <a:latin typeface="Garamond" pitchFamily="18" charset="0"/>
              </a:rPr>
              <a:t> </a:t>
            </a:r>
            <a:r>
              <a:rPr lang="cs-CZ" sz="2800" i="1" dirty="0" err="1" smtClean="0">
                <a:latin typeface="Garamond" pitchFamily="18" charset="0"/>
              </a:rPr>
              <a:t>du</a:t>
            </a:r>
            <a:r>
              <a:rPr lang="cs-CZ" sz="2800" i="1" dirty="0" smtClean="0">
                <a:latin typeface="Garamond" pitchFamily="18" charset="0"/>
              </a:rPr>
              <a:t> </a:t>
            </a:r>
            <a:r>
              <a:rPr lang="cs-CZ" sz="2800" i="1" dirty="0" err="1" smtClean="0">
                <a:latin typeface="Garamond" pitchFamily="18" charset="0"/>
              </a:rPr>
              <a:t>roi</a:t>
            </a:r>
            <a:r>
              <a:rPr lang="cs-CZ" sz="2800" i="1" dirty="0" smtClean="0">
                <a:latin typeface="Garamond" pitchFamily="18" charset="0"/>
              </a:rPr>
              <a:t> Alexandre </a:t>
            </a:r>
            <a:r>
              <a:rPr lang="cs-CZ" sz="2800" dirty="0" smtClean="0">
                <a:latin typeface="Garamond" pitchFamily="18" charset="0"/>
              </a:rPr>
              <a:t>(Diktatura krále Alexandra</a:t>
            </a:r>
            <a:r>
              <a:rPr lang="cs-CZ" sz="2800" dirty="0" smtClean="0">
                <a:latin typeface="Garamond" pitchFamily="18" charset="0"/>
              </a:rPr>
              <a:t>)</a:t>
            </a:r>
          </a:p>
          <a:p>
            <a:r>
              <a:rPr lang="cs-CZ" sz="2800" dirty="0" err="1" smtClean="0">
                <a:latin typeface="Garamond" pitchFamily="18" charset="0"/>
              </a:rPr>
              <a:t>Pribićević</a:t>
            </a:r>
            <a:r>
              <a:rPr lang="cs-CZ" sz="2800" dirty="0" smtClean="0">
                <a:latin typeface="Garamond" pitchFamily="18" charset="0"/>
              </a:rPr>
              <a:t> byl hluboce přesvědčen o tom, že král je původcem všeho zlého v Jugoslávii a že jediné východisko je to, že Alexandr (dobrovolně či nedobrovolně) abdikuje, bude vytvořena federace a republika</a:t>
            </a:r>
            <a:endParaRPr lang="cs-CZ" sz="2800" dirty="0" smtClean="0">
              <a:latin typeface="Garamond" pitchFamily="18" charset="0"/>
            </a:endParaRPr>
          </a:p>
          <a:p>
            <a:endParaRPr lang="cs-CZ" dirty="0">
              <a:latin typeface="Garamond"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251520" y="260648"/>
            <a:ext cx="8496944" cy="6597352"/>
          </a:xfrm>
        </p:spPr>
        <p:txBody>
          <a:bodyPr>
            <a:normAutofit fontScale="92500" lnSpcReduction="10000"/>
          </a:bodyPr>
          <a:lstStyle/>
          <a:p>
            <a:r>
              <a:rPr lang="cs-CZ" dirty="0" smtClean="0">
                <a:latin typeface="Garamond" pitchFamily="18" charset="0"/>
              </a:rPr>
              <a:t>„</a:t>
            </a:r>
            <a:r>
              <a:rPr lang="cs-CZ" i="1" dirty="0" smtClean="0">
                <a:latin typeface="Garamond" pitchFamily="18" charset="0"/>
              </a:rPr>
              <a:t>Když česká demokracie zjistila, že byla v Jugoslávii vyhlášena diktatura, měla se proti ní postavit, nebo alespoň zaujmout rezervovaný postoj, a nijak jugoslávskou diktaturu nepodporovat. A takhle, co se dělo? Český tisk (demokratický i republikánský) přinášel chvalozpěvy, pěl hymny na jugoslávskou diktaturu, což přebíral režimní tisk v Jugoslávii, čímž se docílilo tří efektů: a) že to posílilo Alexandra, aby vytrval v diktatuře, b) že to deprimovalo jugoslávskou demokracii, které bylo režimem předhazováno, že nemůže být tak hrozný, když jej chválí demokracie v republikánských Čechách a c) že to vyvolalo v hlubokých vrstvách jugoslávského národa nesouhlas a nenávist vůči Čechům</a:t>
            </a:r>
            <a:r>
              <a:rPr lang="cs-CZ" i="1" dirty="0" smtClean="0">
                <a:latin typeface="Garamond" pitchFamily="18" charset="0"/>
              </a:rPr>
              <a:t>.“</a:t>
            </a:r>
          </a:p>
          <a:p>
            <a:pPr algn="r">
              <a:buNone/>
            </a:pPr>
            <a:r>
              <a:rPr lang="cs-CZ" sz="1600" cap="small" dirty="0" smtClean="0"/>
              <a:t>Kolektiv autorů</a:t>
            </a:r>
            <a:r>
              <a:rPr lang="cs-CZ" sz="1600" dirty="0" smtClean="0"/>
              <a:t> (</a:t>
            </a:r>
            <a:r>
              <a:rPr lang="cs-CZ" sz="1600" dirty="0" err="1" smtClean="0"/>
              <a:t>eds</a:t>
            </a:r>
            <a:r>
              <a:rPr lang="cs-CZ" sz="1600" dirty="0" smtClean="0"/>
              <a:t>.): </a:t>
            </a:r>
            <a:r>
              <a:rPr lang="cs-CZ" sz="1600" i="1" dirty="0" smtClean="0"/>
              <a:t>R. W. </a:t>
            </a:r>
            <a:r>
              <a:rPr lang="cs-CZ" sz="1600" i="1" dirty="0" err="1" smtClean="0"/>
              <a:t>Seton</a:t>
            </a:r>
            <a:r>
              <a:rPr lang="cs-CZ" sz="1600" i="1" dirty="0" smtClean="0"/>
              <a:t>-</a:t>
            </a:r>
            <a:r>
              <a:rPr lang="cs-CZ" sz="1600" i="1" dirty="0" err="1" smtClean="0"/>
              <a:t>Watson</a:t>
            </a:r>
            <a:r>
              <a:rPr lang="cs-CZ" sz="1600" i="1" dirty="0" smtClean="0"/>
              <a:t> i </a:t>
            </a:r>
            <a:r>
              <a:rPr lang="cs-CZ" sz="1600" i="1" dirty="0" err="1" smtClean="0"/>
              <a:t>Jugoslaveni</a:t>
            </a:r>
            <a:r>
              <a:rPr lang="cs-CZ" sz="1600" i="1" dirty="0" smtClean="0"/>
              <a:t>. </a:t>
            </a:r>
            <a:r>
              <a:rPr lang="cs-CZ" sz="1600" dirty="0" smtClean="0"/>
              <a:t>Zagreb – London 1976, dokument č. 202, s. 228–231, </a:t>
            </a:r>
            <a:r>
              <a:rPr lang="cs-CZ" sz="1600" dirty="0" err="1" smtClean="0">
                <a:latin typeface="Garamond" pitchFamily="18" charset="0"/>
              </a:rPr>
              <a:t>Pribićevićův</a:t>
            </a:r>
            <a:r>
              <a:rPr lang="cs-CZ" sz="1600" dirty="0" smtClean="0">
                <a:latin typeface="Garamond" pitchFamily="18" charset="0"/>
              </a:rPr>
              <a:t> dopis </a:t>
            </a:r>
            <a:r>
              <a:rPr lang="cs-CZ" sz="1600" dirty="0" err="1" smtClean="0">
                <a:latin typeface="Garamond" pitchFamily="18" charset="0"/>
              </a:rPr>
              <a:t>Setonu</a:t>
            </a:r>
            <a:r>
              <a:rPr lang="cs-CZ" sz="1600" dirty="0" smtClean="0">
                <a:latin typeface="Garamond" pitchFamily="18" charset="0"/>
              </a:rPr>
              <a:t>-</a:t>
            </a:r>
            <a:r>
              <a:rPr lang="cs-CZ" sz="1600" dirty="0" err="1" smtClean="0">
                <a:latin typeface="Garamond" pitchFamily="18" charset="0"/>
              </a:rPr>
              <a:t>Watsonovi</a:t>
            </a:r>
            <a:r>
              <a:rPr lang="cs-CZ" sz="1600" dirty="0" smtClean="0">
                <a:latin typeface="Garamond" pitchFamily="18" charset="0"/>
              </a:rPr>
              <a:t> z 10. 4. 1932</a:t>
            </a:r>
          </a:p>
          <a:p>
            <a:r>
              <a:rPr lang="cs-CZ" dirty="0" smtClean="0">
                <a:latin typeface="Garamond" pitchFamily="18" charset="0"/>
              </a:rPr>
              <a:t>„</a:t>
            </a:r>
            <a:r>
              <a:rPr lang="cs-CZ" i="1" dirty="0" smtClean="0">
                <a:latin typeface="Garamond" pitchFamily="18" charset="0"/>
              </a:rPr>
              <a:t>Divím se, že se starý pan Masaryk, kterého osobně znám a s nímž jsme byli vynikající přátelé, a který byl před válkou vážený jako ochránce všech pronásledovaných, může klidně dívat na pronásledování naší emigrace v Čechách a že neprojevuje vůbec žádný zájem o náš život a osud. O panu Benešovi ani nemluvím, protože on se v politickém životě objevil až během války, on s námi nemá vazby z minulosti, které by mu byly svaté a drahé, a kromě toho žije v panickém strachu z Německa a díky tomu je plně k dispozici bělehradské vládě, takže se o něm dá říci: Jak Bělehrad píská, tak Beneš skáče</a:t>
            </a:r>
            <a:r>
              <a:rPr lang="cs-CZ" i="1" dirty="0" smtClean="0">
                <a:latin typeface="Garamond" pitchFamily="18" charset="0"/>
              </a:rPr>
              <a:t>.“</a:t>
            </a:r>
          </a:p>
          <a:p>
            <a:pPr algn="r">
              <a:buNone/>
            </a:pPr>
            <a:r>
              <a:rPr lang="cs-CZ" sz="1800" dirty="0" err="1" smtClean="0">
                <a:latin typeface="Garamond" pitchFamily="18" charset="0"/>
              </a:rPr>
              <a:t>Ibidem</a:t>
            </a:r>
            <a:r>
              <a:rPr lang="cs-CZ" sz="1800" dirty="0" smtClean="0">
                <a:latin typeface="Garamond" pitchFamily="18" charset="0"/>
              </a:rPr>
              <a:t>, dokument č. 242, s. 285–286, </a:t>
            </a:r>
            <a:r>
              <a:rPr lang="cs-CZ" sz="1800" dirty="0" err="1" smtClean="0">
                <a:latin typeface="Garamond" pitchFamily="18" charset="0"/>
              </a:rPr>
              <a:t>Pribićevićův</a:t>
            </a:r>
            <a:r>
              <a:rPr lang="cs-CZ" sz="1800" dirty="0" smtClean="0">
                <a:latin typeface="Garamond" pitchFamily="18" charset="0"/>
              </a:rPr>
              <a:t> </a:t>
            </a:r>
            <a:r>
              <a:rPr lang="cs-CZ" sz="1800" dirty="0" smtClean="0">
                <a:latin typeface="Garamond" pitchFamily="18" charset="0"/>
              </a:rPr>
              <a:t>dopis </a:t>
            </a:r>
            <a:r>
              <a:rPr lang="cs-CZ" sz="1800" dirty="0" err="1" smtClean="0">
                <a:latin typeface="Garamond" pitchFamily="18" charset="0"/>
              </a:rPr>
              <a:t>Setonu</a:t>
            </a:r>
            <a:r>
              <a:rPr lang="cs-CZ" sz="1800" dirty="0" smtClean="0">
                <a:latin typeface="Garamond" pitchFamily="18" charset="0"/>
              </a:rPr>
              <a:t>-</a:t>
            </a:r>
            <a:r>
              <a:rPr lang="cs-CZ" sz="1800" dirty="0" err="1" smtClean="0">
                <a:latin typeface="Garamond" pitchFamily="18" charset="0"/>
              </a:rPr>
              <a:t>Watsonovi</a:t>
            </a:r>
            <a:r>
              <a:rPr lang="cs-CZ" sz="1800" dirty="0" smtClean="0">
                <a:latin typeface="Garamond" pitchFamily="18" charset="0"/>
              </a:rPr>
              <a:t> z </a:t>
            </a:r>
            <a:r>
              <a:rPr lang="cs-CZ" sz="1800" dirty="0" smtClean="0">
                <a:latin typeface="Garamond" pitchFamily="18" charset="0"/>
              </a:rPr>
              <a:t>13. 6. 1933</a:t>
            </a:r>
            <a:endParaRPr lang="cs-CZ" sz="1800" dirty="0" smtClean="0">
              <a:latin typeface="Garamond" pitchFamily="18" charset="0"/>
            </a:endParaRPr>
          </a:p>
          <a:p>
            <a:endParaRPr lang="cs-CZ" dirty="0">
              <a:latin typeface="Garamond"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95536" y="260648"/>
            <a:ext cx="8280920" cy="6336704"/>
          </a:xfrm>
        </p:spPr>
        <p:txBody>
          <a:bodyPr>
            <a:normAutofit/>
          </a:bodyPr>
          <a:lstStyle/>
          <a:p>
            <a:r>
              <a:rPr lang="cs-CZ" sz="3200" dirty="0" smtClean="0">
                <a:latin typeface="Garamond" pitchFamily="18" charset="0"/>
              </a:rPr>
              <a:t>28. 11. 2016 – přednáška není</a:t>
            </a:r>
          </a:p>
          <a:p>
            <a:r>
              <a:rPr lang="cs-CZ" sz="3200" dirty="0" smtClean="0">
                <a:latin typeface="Garamond" pitchFamily="18" charset="0"/>
              </a:rPr>
              <a:t>Místo toho VŠICHNI půjdou na </a:t>
            </a:r>
            <a:r>
              <a:rPr lang="cs-CZ" sz="3200" b="1" dirty="0" smtClean="0">
                <a:latin typeface="Garamond" pitchFamily="18" charset="0"/>
              </a:rPr>
              <a:t>VII. Mezinárodní balkanistické sympozium</a:t>
            </a:r>
            <a:r>
              <a:rPr lang="cs-CZ" sz="3200" dirty="0" smtClean="0">
                <a:latin typeface="Garamond" pitchFamily="18" charset="0"/>
              </a:rPr>
              <a:t>, které se bude konat v Moravském zemském muzeu ve dnech 28.–29. 11. 2016</a:t>
            </a:r>
          </a:p>
          <a:p>
            <a:r>
              <a:rPr lang="cs-CZ" sz="3200" dirty="0" smtClean="0">
                <a:latin typeface="Garamond" pitchFamily="18" charset="0"/>
              </a:rPr>
              <a:t>12.15 začíná plenární zasedání, poté jednání v sekcích</a:t>
            </a:r>
          </a:p>
          <a:p>
            <a:endParaRPr lang="cs-CZ" sz="3200" dirty="0" smtClean="0">
              <a:latin typeface="Garamond" pitchFamily="18" charset="0"/>
            </a:endParaRPr>
          </a:p>
          <a:p>
            <a:endParaRPr lang="cs-CZ" sz="3200" dirty="0" smtClean="0">
              <a:latin typeface="Garamond" pitchFamily="18" charset="0"/>
            </a:endParaRPr>
          </a:p>
          <a:p>
            <a:r>
              <a:rPr lang="cs-CZ" sz="3200" dirty="0" smtClean="0">
                <a:latin typeface="Garamond" pitchFamily="18" charset="0"/>
              </a:rPr>
              <a:t>https://www.youtube.com/watch?v=VttI5S_shUA</a:t>
            </a:r>
            <a:endParaRPr lang="cs-CZ" sz="3200" dirty="0" smtClean="0">
              <a:latin typeface="Garamond" pitchFamily="18" charset="0"/>
            </a:endParaRPr>
          </a:p>
          <a:p>
            <a:endParaRPr lang="cs-CZ" sz="3200" dirty="0">
              <a:latin typeface="Garamond"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251520" y="260648"/>
            <a:ext cx="8424936" cy="6408712"/>
          </a:xfrm>
        </p:spPr>
        <p:txBody>
          <a:bodyPr>
            <a:normAutofit fontScale="92500" lnSpcReduction="20000"/>
          </a:bodyPr>
          <a:lstStyle/>
          <a:p>
            <a:r>
              <a:rPr lang="cs-CZ" dirty="0" smtClean="0">
                <a:latin typeface="Garamond" pitchFamily="18" charset="0"/>
              </a:rPr>
              <a:t>Počátkem roku 1934 zaslal </a:t>
            </a:r>
            <a:r>
              <a:rPr lang="cs-CZ" dirty="0" err="1" smtClean="0">
                <a:latin typeface="Garamond" pitchFamily="18" charset="0"/>
              </a:rPr>
              <a:t>Pribićević</a:t>
            </a:r>
            <a:r>
              <a:rPr lang="cs-CZ" dirty="0" smtClean="0">
                <a:latin typeface="Garamond" pitchFamily="18" charset="0"/>
              </a:rPr>
              <a:t> spolu s dalšími opozičními představiteli, Augustem </a:t>
            </a:r>
            <a:r>
              <a:rPr lang="cs-CZ" dirty="0" err="1" smtClean="0">
                <a:latin typeface="Garamond" pitchFamily="18" charset="0"/>
              </a:rPr>
              <a:t>Košutićem</a:t>
            </a:r>
            <a:r>
              <a:rPr lang="cs-CZ" dirty="0" smtClean="0">
                <a:latin typeface="Garamond" pitchFamily="18" charset="0"/>
              </a:rPr>
              <a:t> a </a:t>
            </a:r>
            <a:r>
              <a:rPr lang="cs-CZ" dirty="0" err="1" smtClean="0">
                <a:latin typeface="Garamond" pitchFamily="18" charset="0"/>
              </a:rPr>
              <a:t>Jurajem</a:t>
            </a:r>
            <a:r>
              <a:rPr lang="cs-CZ" dirty="0" smtClean="0">
                <a:latin typeface="Garamond" pitchFamily="18" charset="0"/>
              </a:rPr>
              <a:t> </a:t>
            </a:r>
            <a:r>
              <a:rPr lang="cs-CZ" dirty="0" err="1" smtClean="0">
                <a:latin typeface="Garamond" pitchFamily="18" charset="0"/>
              </a:rPr>
              <a:t>Krnjevićem</a:t>
            </a:r>
            <a:r>
              <a:rPr lang="cs-CZ" dirty="0" smtClean="0">
                <a:latin typeface="Garamond" pitchFamily="18" charset="0"/>
              </a:rPr>
              <a:t> prezidentu </a:t>
            </a:r>
            <a:r>
              <a:rPr lang="cs-CZ" dirty="0" smtClean="0">
                <a:latin typeface="Garamond" pitchFamily="18" charset="0"/>
              </a:rPr>
              <a:t>Masarykovi memorandum o politické situaci v </a:t>
            </a:r>
            <a:r>
              <a:rPr lang="cs-CZ" dirty="0" smtClean="0">
                <a:latin typeface="Garamond" pitchFamily="18" charset="0"/>
              </a:rPr>
              <a:t>Jugoslávii, požadovali </a:t>
            </a:r>
            <a:r>
              <a:rPr lang="cs-CZ" dirty="0" smtClean="0">
                <a:latin typeface="Garamond" pitchFamily="18" charset="0"/>
              </a:rPr>
              <a:t>intervenci ve prospěch </a:t>
            </a:r>
            <a:r>
              <a:rPr lang="cs-CZ" dirty="0" err="1" smtClean="0">
                <a:latin typeface="Garamond" pitchFamily="18" charset="0"/>
              </a:rPr>
              <a:t>Vladimira</a:t>
            </a:r>
            <a:r>
              <a:rPr lang="cs-CZ" dirty="0" smtClean="0">
                <a:latin typeface="Garamond" pitchFamily="18" charset="0"/>
              </a:rPr>
              <a:t> Mačka, s nímž právě v Bělehradě probíhal už druhý proces před soudem na ochranu státu, a zároveň se velmi kriticky </a:t>
            </a:r>
            <a:r>
              <a:rPr lang="cs-CZ" dirty="0" smtClean="0">
                <a:latin typeface="Garamond" pitchFamily="18" charset="0"/>
              </a:rPr>
              <a:t>vyjadřovali </a:t>
            </a:r>
            <a:r>
              <a:rPr lang="cs-CZ" dirty="0" smtClean="0">
                <a:latin typeface="Garamond" pitchFamily="18" charset="0"/>
              </a:rPr>
              <a:t>k jugoslávskému režimu</a:t>
            </a:r>
            <a:r>
              <a:rPr lang="cs-CZ" dirty="0" smtClean="0">
                <a:latin typeface="Garamond" pitchFamily="18" charset="0"/>
              </a:rPr>
              <a:t>.</a:t>
            </a:r>
          </a:p>
          <a:p>
            <a:r>
              <a:rPr lang="cs-CZ" dirty="0" smtClean="0">
                <a:latin typeface="Garamond" pitchFamily="18" charset="0"/>
              </a:rPr>
              <a:t>Na </a:t>
            </a:r>
            <a:r>
              <a:rPr lang="cs-CZ" dirty="0" smtClean="0">
                <a:latin typeface="Garamond" pitchFamily="18" charset="0"/>
              </a:rPr>
              <a:t>československém ministerstvu zahraničních věcí i v prezidentské kanceláři vzbudilo značné </a:t>
            </a:r>
            <a:r>
              <a:rPr lang="cs-CZ" dirty="0" smtClean="0">
                <a:latin typeface="Garamond" pitchFamily="18" charset="0"/>
              </a:rPr>
              <a:t>rozpaky</a:t>
            </a:r>
          </a:p>
          <a:p>
            <a:r>
              <a:rPr lang="cs-CZ" dirty="0" smtClean="0">
                <a:latin typeface="Garamond" pitchFamily="18" charset="0"/>
              </a:rPr>
              <a:t>Francie čím dál více kalkulovala s možností získat krále Alexandra pro systém kolektivní bezpečnosti a diplomatické uznání SSSR. </a:t>
            </a:r>
            <a:r>
              <a:rPr lang="cs-CZ" dirty="0" err="1" smtClean="0">
                <a:latin typeface="Garamond" pitchFamily="18" charset="0"/>
              </a:rPr>
              <a:t>Pribićević</a:t>
            </a:r>
            <a:r>
              <a:rPr lang="cs-CZ" dirty="0" smtClean="0">
                <a:latin typeface="Garamond" pitchFamily="18" charset="0"/>
              </a:rPr>
              <a:t> se tudíž jako zarytý odpůrce krále dostával ve Francii do čím dál větší izolace. Zklamaný, fyzicky i psychicky vyčerpaný a značně labilní </a:t>
            </a:r>
            <a:r>
              <a:rPr lang="cs-CZ" dirty="0" err="1" smtClean="0">
                <a:latin typeface="Garamond" pitchFamily="18" charset="0"/>
              </a:rPr>
              <a:t>Pribićević</a:t>
            </a:r>
            <a:r>
              <a:rPr lang="cs-CZ" dirty="0" smtClean="0">
                <a:latin typeface="Garamond" pitchFamily="18" charset="0"/>
              </a:rPr>
              <a:t> tehdy začal vyzývat své příznivce k odstranění Alexandrova režimu</a:t>
            </a:r>
            <a:endParaRPr lang="cs-CZ" dirty="0" smtClean="0">
              <a:latin typeface="Garamond" pitchFamily="18" charset="0"/>
            </a:endParaRPr>
          </a:p>
          <a:p>
            <a:r>
              <a:rPr lang="cs-CZ" dirty="0" smtClean="0">
                <a:latin typeface="Garamond" pitchFamily="18" charset="0"/>
              </a:rPr>
              <a:t>po </a:t>
            </a:r>
            <a:r>
              <a:rPr lang="cs-CZ" dirty="0" smtClean="0">
                <a:latin typeface="Garamond" pitchFamily="18" charset="0"/>
              </a:rPr>
              <a:t>atentátu na krále Alexandra v Marseille byl </a:t>
            </a:r>
            <a:r>
              <a:rPr lang="cs-CZ" dirty="0" err="1" smtClean="0">
                <a:latin typeface="Garamond" pitchFamily="18" charset="0"/>
              </a:rPr>
              <a:t>Pribićević</a:t>
            </a:r>
            <a:r>
              <a:rPr lang="cs-CZ" dirty="0" smtClean="0">
                <a:latin typeface="Garamond" pitchFamily="18" charset="0"/>
              </a:rPr>
              <a:t> </a:t>
            </a:r>
            <a:r>
              <a:rPr lang="cs-CZ" dirty="0" smtClean="0">
                <a:latin typeface="Garamond" pitchFamily="18" charset="0"/>
              </a:rPr>
              <a:t>zatčen</a:t>
            </a:r>
          </a:p>
          <a:p>
            <a:r>
              <a:rPr lang="cs-CZ" dirty="0" smtClean="0">
                <a:latin typeface="Garamond" pitchFamily="18" charset="0"/>
              </a:rPr>
              <a:t>Počátkem roku 1936 </a:t>
            </a:r>
            <a:r>
              <a:rPr lang="cs-CZ" dirty="0" smtClean="0">
                <a:latin typeface="Garamond" pitchFamily="18" charset="0"/>
              </a:rPr>
              <a:t>to vypadalo, že </a:t>
            </a:r>
            <a:r>
              <a:rPr lang="cs-CZ" dirty="0" smtClean="0">
                <a:latin typeface="Garamond" pitchFamily="18" charset="0"/>
              </a:rPr>
              <a:t>by </a:t>
            </a:r>
            <a:r>
              <a:rPr lang="cs-CZ" dirty="0" err="1" smtClean="0">
                <a:latin typeface="Garamond" pitchFamily="18" charset="0"/>
              </a:rPr>
              <a:t>Pribićević</a:t>
            </a:r>
            <a:r>
              <a:rPr lang="cs-CZ" dirty="0" smtClean="0">
                <a:latin typeface="Garamond" pitchFamily="18" charset="0"/>
              </a:rPr>
              <a:t> mohl být amnestován novým premiérem </a:t>
            </a:r>
            <a:r>
              <a:rPr lang="cs-CZ" dirty="0" err="1" smtClean="0">
                <a:latin typeface="Garamond" pitchFamily="18" charset="0"/>
              </a:rPr>
              <a:t>Stojadinovićem</a:t>
            </a:r>
            <a:r>
              <a:rPr lang="cs-CZ" dirty="0" smtClean="0">
                <a:latin typeface="Garamond" pitchFamily="18" charset="0"/>
              </a:rPr>
              <a:t>, ale nestalo se</a:t>
            </a:r>
          </a:p>
          <a:p>
            <a:r>
              <a:rPr lang="cs-CZ" dirty="0" smtClean="0">
                <a:latin typeface="Garamond" pitchFamily="18" charset="0"/>
              </a:rPr>
              <a:t>1936 vrátil se do Prahy, kde v září zemřel na rakovinu plic</a:t>
            </a:r>
          </a:p>
          <a:p>
            <a:r>
              <a:rPr lang="cs-CZ" dirty="0" smtClean="0">
                <a:latin typeface="Garamond" pitchFamily="18" charset="0"/>
              </a:rPr>
              <a:t>Smutečního rozloučení se zúčastnila řada politických a kulturních osobností z Československa, scházeli však zástupci nejvyšších pater československé politiky, ti většinou pouze poslali věnce</a:t>
            </a:r>
            <a:endParaRPr lang="cs-CZ" dirty="0">
              <a:latin typeface="Garamond"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2"/>
          </p:nvPr>
        </p:nvSpPr>
        <p:spPr>
          <a:xfrm>
            <a:off x="251520" y="332656"/>
            <a:ext cx="5400600" cy="6264696"/>
          </a:xfrm>
        </p:spPr>
        <p:txBody>
          <a:bodyPr>
            <a:normAutofit lnSpcReduction="10000"/>
          </a:bodyPr>
          <a:lstStyle/>
          <a:p>
            <a:r>
              <a:rPr lang="cs-CZ" dirty="0" smtClean="0">
                <a:latin typeface="Garamond" pitchFamily="18" charset="0"/>
              </a:rPr>
              <a:t>Říjen 1930 – </a:t>
            </a:r>
            <a:r>
              <a:rPr lang="cs-CZ" b="1" dirty="0" smtClean="0">
                <a:solidFill>
                  <a:schemeClr val="accent1">
                    <a:lumMod val="75000"/>
                  </a:schemeClr>
                </a:solidFill>
                <a:latin typeface="Garamond" pitchFamily="18" charset="0"/>
              </a:rPr>
              <a:t>Vladko Maček </a:t>
            </a:r>
            <a:r>
              <a:rPr lang="cs-CZ" dirty="0" smtClean="0">
                <a:latin typeface="Garamond" pitchFamily="18" charset="0"/>
              </a:rPr>
              <a:t>odjel na léčení do Karlových Varů – na přání Bělehradu sledován čs. policií</a:t>
            </a:r>
          </a:p>
          <a:p>
            <a:r>
              <a:rPr lang="cs-CZ" dirty="0" smtClean="0">
                <a:latin typeface="Garamond" pitchFamily="18" charset="0"/>
              </a:rPr>
              <a:t>V ČSR se setkal s Milanem Hodžou a žádal ho o intervenci československé vlády v Bělehradě, aby tamní vláda splnila požadavky HSS, ale marně</a:t>
            </a:r>
          </a:p>
          <a:p>
            <a:r>
              <a:rPr lang="cs-CZ" dirty="0" smtClean="0">
                <a:latin typeface="Garamond" pitchFamily="18" charset="0"/>
              </a:rPr>
              <a:t>Potlačována byla také katolická církev v Jugoslávii – </a:t>
            </a:r>
          </a:p>
          <a:p>
            <a:r>
              <a:rPr lang="cs-CZ" dirty="0" smtClean="0">
                <a:latin typeface="Garamond" pitchFamily="18" charset="0"/>
              </a:rPr>
              <a:t>Místo znárodněného Orla vznikla ilegální organizace </a:t>
            </a:r>
            <a:r>
              <a:rPr lang="cs-CZ" dirty="0" err="1" smtClean="0">
                <a:latin typeface="Garamond" pitchFamily="18" charset="0"/>
              </a:rPr>
              <a:t>Križ</a:t>
            </a:r>
            <a:endParaRPr lang="cs-CZ" dirty="0" smtClean="0">
              <a:latin typeface="Garamond" pitchFamily="18" charset="0"/>
            </a:endParaRPr>
          </a:p>
          <a:p>
            <a:r>
              <a:rPr lang="cs-CZ" dirty="0" smtClean="0">
                <a:latin typeface="Garamond" pitchFamily="18" charset="0"/>
              </a:rPr>
              <a:t>solidarita československých katolíků</a:t>
            </a:r>
          </a:p>
          <a:p>
            <a:r>
              <a:rPr lang="cs-CZ" dirty="0" smtClean="0">
                <a:latin typeface="Garamond" pitchFamily="18" charset="0"/>
              </a:rPr>
              <a:t>Tvrdě pronásledován předák slovinských klerikálů </a:t>
            </a:r>
            <a:r>
              <a:rPr lang="cs-CZ" b="1" dirty="0" smtClean="0">
                <a:solidFill>
                  <a:schemeClr val="accent1">
                    <a:lumMod val="75000"/>
                  </a:schemeClr>
                </a:solidFill>
                <a:latin typeface="Garamond" pitchFamily="18" charset="0"/>
              </a:rPr>
              <a:t>Anton </a:t>
            </a:r>
            <a:r>
              <a:rPr lang="cs-CZ" b="1" dirty="0" err="1" smtClean="0">
                <a:solidFill>
                  <a:schemeClr val="accent1">
                    <a:lumMod val="75000"/>
                  </a:schemeClr>
                </a:solidFill>
                <a:latin typeface="Garamond" pitchFamily="18" charset="0"/>
              </a:rPr>
              <a:t>Korošec</a:t>
            </a:r>
            <a:endParaRPr lang="cs-CZ" b="1" dirty="0" smtClean="0">
              <a:solidFill>
                <a:schemeClr val="accent1">
                  <a:lumMod val="75000"/>
                </a:schemeClr>
              </a:solidFill>
              <a:latin typeface="Garamond" pitchFamily="18" charset="0"/>
            </a:endParaRPr>
          </a:p>
          <a:p>
            <a:r>
              <a:rPr lang="cs-CZ" dirty="0" smtClean="0">
                <a:latin typeface="Garamond" pitchFamily="18" charset="0"/>
              </a:rPr>
              <a:t>Po volbách na podzim 1931 opozice šířila letáky kritizující výsledky jug. voleb</a:t>
            </a:r>
            <a:endParaRPr lang="cs-CZ" dirty="0" smtClean="0">
              <a:latin typeface="Garamond" pitchFamily="18" charset="0"/>
            </a:endParaRPr>
          </a:p>
          <a:p>
            <a:endParaRPr lang="cs-CZ" dirty="0">
              <a:latin typeface="Garamond" pitchFamily="18" charset="0"/>
            </a:endParaRPr>
          </a:p>
        </p:txBody>
      </p:sp>
      <p:pic>
        <p:nvPicPr>
          <p:cNvPr id="7" name="Zástupný symbol pro obsah 6" descr="Vladko_Maček.jpg"/>
          <p:cNvPicPr>
            <a:picLocks noGrp="1" noChangeAspect="1"/>
          </p:cNvPicPr>
          <p:nvPr>
            <p:ph sz="quarter" idx="4"/>
          </p:nvPr>
        </p:nvPicPr>
        <p:blipFill>
          <a:blip r:embed="rId2" cstate="print"/>
          <a:stretch>
            <a:fillRect/>
          </a:stretch>
        </p:blipFill>
        <p:spPr>
          <a:xfrm>
            <a:off x="5940152" y="1628800"/>
            <a:ext cx="2804809" cy="3744416"/>
          </a:xfrm>
        </p:spPr>
      </p:pic>
      <p:sp>
        <p:nvSpPr>
          <p:cNvPr id="6" name="Zástupný symbol pro text 5"/>
          <p:cNvSpPr>
            <a:spLocks noGrp="1"/>
          </p:cNvSpPr>
          <p:nvPr>
            <p:ph type="body" sz="quarter" idx="3"/>
          </p:nvPr>
        </p:nvSpPr>
        <p:spPr>
          <a:xfrm>
            <a:off x="5940152" y="620688"/>
            <a:ext cx="2664296" cy="864096"/>
          </a:xfrm>
        </p:spPr>
        <p:txBody>
          <a:bodyPr/>
          <a:lstStyle/>
          <a:p>
            <a:pPr algn="ctr"/>
            <a:r>
              <a:rPr lang="cs-CZ" sz="2400" dirty="0" smtClean="0">
                <a:latin typeface="Garamond" pitchFamily="18" charset="0"/>
              </a:rPr>
              <a:t>Vůdce HSS Vladko Maček</a:t>
            </a:r>
            <a:endParaRPr lang="cs-CZ" sz="2400" dirty="0">
              <a:latin typeface="Garamond"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7"/>
          <p:cNvSpPr>
            <a:spLocks noGrp="1"/>
          </p:cNvSpPr>
          <p:nvPr>
            <p:ph sz="quarter" idx="1"/>
          </p:nvPr>
        </p:nvSpPr>
        <p:spPr>
          <a:xfrm>
            <a:off x="395536" y="260648"/>
            <a:ext cx="8352928" cy="6336704"/>
          </a:xfrm>
        </p:spPr>
        <p:txBody>
          <a:bodyPr>
            <a:normAutofit lnSpcReduction="10000"/>
          </a:bodyPr>
          <a:lstStyle/>
          <a:p>
            <a:r>
              <a:rPr lang="cs-CZ" dirty="0" smtClean="0">
                <a:latin typeface="Garamond" pitchFamily="18" charset="0"/>
              </a:rPr>
              <a:t>1. dubna 1932 – vyvrcholení studentských protestů v Jugoslávii (</a:t>
            </a:r>
            <a:r>
              <a:rPr lang="cs-CZ" dirty="0" smtClean="0">
                <a:latin typeface="Garamond" pitchFamily="18" charset="0"/>
              </a:rPr>
              <a:t>B</a:t>
            </a:r>
            <a:r>
              <a:rPr lang="cs-CZ" dirty="0" smtClean="0">
                <a:latin typeface="Garamond" pitchFamily="18" charset="0"/>
              </a:rPr>
              <a:t>ělehrad, Záhřeb, Lublaň, </a:t>
            </a:r>
            <a:r>
              <a:rPr lang="cs-CZ" dirty="0" err="1" smtClean="0">
                <a:latin typeface="Garamond" pitchFamily="18" charset="0"/>
              </a:rPr>
              <a:t>Subotica</a:t>
            </a:r>
            <a:r>
              <a:rPr lang="cs-CZ" dirty="0" smtClean="0">
                <a:latin typeface="Garamond" pitchFamily="18" charset="0"/>
              </a:rPr>
              <a:t> …) </a:t>
            </a:r>
          </a:p>
          <a:p>
            <a:r>
              <a:rPr lang="cs-CZ" dirty="0" smtClean="0">
                <a:latin typeface="Garamond" pitchFamily="18" charset="0"/>
              </a:rPr>
              <a:t>Ostrý postup policie proti demonstrantům</a:t>
            </a:r>
          </a:p>
          <a:p>
            <a:r>
              <a:rPr lang="cs-CZ" dirty="0" smtClean="0">
                <a:latin typeface="Garamond" pitchFamily="18" charset="0"/>
              </a:rPr>
              <a:t>Studenti zatýkáni </a:t>
            </a:r>
            <a:r>
              <a:rPr lang="cs-CZ" dirty="0" smtClean="0">
                <a:latin typeface="Garamond" pitchFamily="18" charset="0"/>
              </a:rPr>
              <a:t>a bez soudu vězněni, popřípadě byli posíláni na veřejně prospěšné práce, za které jim ale nebyla vyplácena žádná mzda. Ti, kteří se vyslovili pro republiku, byli souzeni soudem na ochranu státu, podobně jako například makedonští teroristé. Král sice údajně vydal nařízení, aby bylo se studenty zacházeno mírně, policie jej však </a:t>
            </a:r>
            <a:r>
              <a:rPr lang="cs-CZ" dirty="0" smtClean="0">
                <a:latin typeface="Garamond" pitchFamily="18" charset="0"/>
              </a:rPr>
              <a:t>nerespektovala</a:t>
            </a:r>
          </a:p>
          <a:p>
            <a:r>
              <a:rPr lang="cs-CZ" dirty="0" smtClean="0">
                <a:latin typeface="Garamond" pitchFamily="18" charset="0"/>
              </a:rPr>
              <a:t>Bělehradská univerzita až do června 1932 uzavřena</a:t>
            </a:r>
          </a:p>
          <a:p>
            <a:r>
              <a:rPr lang="cs-CZ" dirty="0" smtClean="0">
                <a:latin typeface="Garamond" pitchFamily="18" charset="0"/>
              </a:rPr>
              <a:t>Ohlas i v ČSR – především mezi jugoslávskými studentskými spolky (často komunisticky orientované)</a:t>
            </a:r>
          </a:p>
          <a:p>
            <a:r>
              <a:rPr lang="cs-CZ" dirty="0" smtClean="0">
                <a:latin typeface="Garamond" pitchFamily="18" charset="0"/>
              </a:rPr>
              <a:t>1. prosince 1931 došlo v Praze k incidentu, při němž byla z budovy jihoslovanské koleje stržena jugoslávská státní vlajka, byla „roztrhána a zneuctěna“, zákrok čs. policie - tři studenti odsouzeni k deseti dnům policejního vězení, zbývající dva byli vypovězení z ČSR</a:t>
            </a:r>
          </a:p>
          <a:p>
            <a:endParaRPr lang="cs-CZ" dirty="0">
              <a:latin typeface="Garamond"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23528" y="404664"/>
            <a:ext cx="8424936" cy="6453336"/>
          </a:xfrm>
        </p:spPr>
        <p:txBody>
          <a:bodyPr>
            <a:normAutofit/>
          </a:bodyPr>
          <a:lstStyle/>
          <a:p>
            <a:r>
              <a:rPr lang="cs-CZ" dirty="0" smtClean="0">
                <a:latin typeface="Garamond" pitchFamily="18" charset="0"/>
              </a:rPr>
              <a:t>Policie </a:t>
            </a:r>
            <a:r>
              <a:rPr lang="cs-CZ" dirty="0" smtClean="0">
                <a:latin typeface="Garamond" pitchFamily="18" charset="0"/>
              </a:rPr>
              <a:t>kritizována tiskem za to, že slouží jugoslávskému režimu</a:t>
            </a:r>
          </a:p>
          <a:p>
            <a:r>
              <a:rPr lang="cs-CZ" dirty="0" smtClean="0">
                <a:latin typeface="Garamond" pitchFamily="18" charset="0"/>
              </a:rPr>
              <a:t>Vina </a:t>
            </a:r>
            <a:r>
              <a:rPr lang="cs-CZ" dirty="0" smtClean="0">
                <a:latin typeface="Garamond" pitchFamily="18" charset="0"/>
              </a:rPr>
              <a:t>studentů na stržení praporu </a:t>
            </a:r>
            <a:r>
              <a:rPr lang="cs-CZ" dirty="0" smtClean="0">
                <a:latin typeface="Garamond" pitchFamily="18" charset="0"/>
              </a:rPr>
              <a:t>nebyla </a:t>
            </a:r>
            <a:r>
              <a:rPr lang="cs-CZ" dirty="0" smtClean="0">
                <a:latin typeface="Garamond" pitchFamily="18" charset="0"/>
              </a:rPr>
              <a:t>průkazná, policie je zatkla pouze na základě svědectví správce koleje, který však incident samotný </a:t>
            </a:r>
            <a:r>
              <a:rPr lang="cs-CZ" dirty="0" smtClean="0">
                <a:latin typeface="Garamond" pitchFamily="18" charset="0"/>
              </a:rPr>
              <a:t>neviděl</a:t>
            </a:r>
            <a:endParaRPr lang="cs-CZ" dirty="0" smtClean="0">
              <a:latin typeface="Garamond" pitchFamily="18" charset="0"/>
            </a:endParaRPr>
          </a:p>
          <a:p>
            <a:r>
              <a:rPr lang="cs-CZ" dirty="0" smtClean="0">
                <a:latin typeface="Garamond" pitchFamily="18" charset="0"/>
              </a:rPr>
              <a:t>Za inspirátora </a:t>
            </a:r>
          </a:p>
          <a:p>
            <a:r>
              <a:rPr lang="cs-CZ" i="1" dirty="0" smtClean="0">
                <a:latin typeface="Garamond" pitchFamily="18" charset="0"/>
              </a:rPr>
              <a:t>Národní </a:t>
            </a:r>
            <a:r>
              <a:rPr lang="cs-CZ" i="1" dirty="0" smtClean="0">
                <a:latin typeface="Garamond" pitchFamily="18" charset="0"/>
              </a:rPr>
              <a:t>osvobození</a:t>
            </a:r>
            <a:r>
              <a:rPr lang="cs-CZ" dirty="0" smtClean="0">
                <a:latin typeface="Garamond" pitchFamily="18" charset="0"/>
              </a:rPr>
              <a:t> napsalo, že není možné, aby jugoslávské úřady uplatňovaly prostřednictvím československé policie na území ČSR </a:t>
            </a:r>
            <a:r>
              <a:rPr lang="cs-CZ" i="1" dirty="0" smtClean="0">
                <a:latin typeface="Garamond" pitchFamily="18" charset="0"/>
              </a:rPr>
              <a:t>„metody dočasně platné v Jugoslávii</a:t>
            </a:r>
            <a:r>
              <a:rPr lang="cs-CZ" i="1" dirty="0" smtClean="0">
                <a:latin typeface="Garamond" pitchFamily="18" charset="0"/>
              </a:rPr>
              <a:t>“</a:t>
            </a:r>
            <a:r>
              <a:rPr lang="cs-CZ" dirty="0" smtClean="0">
                <a:latin typeface="Garamond" pitchFamily="18" charset="0"/>
              </a:rPr>
              <a:t>.</a:t>
            </a:r>
          </a:p>
          <a:p>
            <a:r>
              <a:rPr lang="cs-CZ" dirty="0" smtClean="0">
                <a:latin typeface="Garamond" pitchFamily="18" charset="0"/>
              </a:rPr>
              <a:t>Případ přitahoval pozornost československého tisku a veřejnosti tím víc, že jednou ze zatčených byla dívka, Zora </a:t>
            </a:r>
            <a:r>
              <a:rPr lang="cs-CZ" dirty="0" err="1" smtClean="0">
                <a:latin typeface="Garamond" pitchFamily="18" charset="0"/>
              </a:rPr>
              <a:t>Gavričeva</a:t>
            </a:r>
            <a:r>
              <a:rPr lang="cs-CZ" dirty="0" smtClean="0">
                <a:latin typeface="Garamond" pitchFamily="18" charset="0"/>
              </a:rPr>
              <a:t>, jíž byl trest zostřen na čtrnáct dní vězení za to, že vyjádřila pochybnost o věrohodnosti </a:t>
            </a:r>
            <a:r>
              <a:rPr lang="cs-CZ" dirty="0" err="1" smtClean="0">
                <a:latin typeface="Garamond" pitchFamily="18" charset="0"/>
              </a:rPr>
              <a:t>Prohaskova</a:t>
            </a:r>
            <a:r>
              <a:rPr lang="cs-CZ" dirty="0" smtClean="0">
                <a:latin typeface="Garamond" pitchFamily="18" charset="0"/>
              </a:rPr>
              <a:t> udání, a také proto, že jeden ze studentů na protest proti nespravedlivému zatčení zahájil </a:t>
            </a:r>
            <a:r>
              <a:rPr lang="cs-CZ" dirty="0" smtClean="0">
                <a:latin typeface="Garamond" pitchFamily="18" charset="0"/>
              </a:rPr>
              <a:t>hladovku</a:t>
            </a:r>
          </a:p>
          <a:p>
            <a:r>
              <a:rPr lang="cs-CZ" dirty="0" smtClean="0">
                <a:latin typeface="Garamond" pitchFamily="18" charset="0"/>
              </a:rPr>
              <a:t>Vedení </a:t>
            </a:r>
            <a:r>
              <a:rPr lang="cs-CZ" dirty="0" smtClean="0">
                <a:latin typeface="Garamond" pitchFamily="18" charset="0"/>
              </a:rPr>
              <a:t>spolku </a:t>
            </a:r>
            <a:r>
              <a:rPr lang="cs-CZ" dirty="0" err="1" smtClean="0">
                <a:latin typeface="Garamond" pitchFamily="18" charset="0"/>
              </a:rPr>
              <a:t>Jugoslavija</a:t>
            </a:r>
            <a:r>
              <a:rPr lang="cs-CZ" dirty="0" smtClean="0">
                <a:latin typeface="Garamond" pitchFamily="18" charset="0"/>
              </a:rPr>
              <a:t> vydalo </a:t>
            </a:r>
            <a:r>
              <a:rPr lang="cs-CZ" dirty="0" smtClean="0">
                <a:latin typeface="Garamond" pitchFamily="18" charset="0"/>
              </a:rPr>
              <a:t>prohlášení, že ze strany jugoslávského vyslanectví nebylo spolku učiněno žádné příkoří ani na něj nebyl vyvíjen žádný </a:t>
            </a:r>
            <a:r>
              <a:rPr lang="cs-CZ" dirty="0" smtClean="0">
                <a:latin typeface="Garamond" pitchFamily="18" charset="0"/>
              </a:rPr>
              <a:t>nátlak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23528" y="260648"/>
            <a:ext cx="8424936" cy="6336704"/>
          </a:xfrm>
        </p:spPr>
        <p:txBody>
          <a:bodyPr>
            <a:normAutofit lnSpcReduction="10000"/>
          </a:bodyPr>
          <a:lstStyle/>
          <a:p>
            <a:r>
              <a:rPr lang="cs-CZ" dirty="0" smtClean="0">
                <a:latin typeface="Garamond" pitchFamily="18" charset="0"/>
              </a:rPr>
              <a:t>studenti byli zcela závislí na libovůli vyslanectví, které rozhodovalo o udělení povolení ke studiu v Praze, vydávalo pasy a konečně vyplácelo jugoslávským studentům v Praze stipendia, bez nichž by často ve studiích nebyli schopni pokračovat</a:t>
            </a:r>
          </a:p>
          <a:p>
            <a:r>
              <a:rPr lang="cs-CZ" dirty="0" smtClean="0">
                <a:latin typeface="Garamond" pitchFamily="18" charset="0"/>
              </a:rPr>
              <a:t>na </a:t>
            </a:r>
            <a:r>
              <a:rPr lang="cs-CZ" dirty="0" smtClean="0">
                <a:latin typeface="Garamond" pitchFamily="18" charset="0"/>
              </a:rPr>
              <a:t>jaře 1932, kdy jugoslávská vláda zakázala posílat peníze studentům do zahraničí bez zvláštního povolení. Toto nařízení bylo důsledkem zákazu vývozu deviz z Jugoslávie. V Praze se tehdy nacházely asi tři stovky jugoslávských studentů. Dvě třetiny z nich se v březnu </a:t>
            </a:r>
            <a:r>
              <a:rPr lang="cs-CZ" dirty="0" smtClean="0">
                <a:latin typeface="Garamond" pitchFamily="18" charset="0"/>
              </a:rPr>
              <a:t>1</a:t>
            </a:r>
            <a:r>
              <a:rPr lang="cs-CZ" dirty="0" smtClean="0">
                <a:latin typeface="Garamond" pitchFamily="18" charset="0"/>
              </a:rPr>
              <a:t>932 ocitly bez prostředků</a:t>
            </a:r>
            <a:endParaRPr lang="cs-CZ" dirty="0" smtClean="0">
              <a:latin typeface="Garamond" pitchFamily="18" charset="0"/>
            </a:endParaRPr>
          </a:p>
          <a:p>
            <a:r>
              <a:rPr lang="cs-CZ" dirty="0" smtClean="0">
                <a:latin typeface="Garamond" pitchFamily="18" charset="0"/>
              </a:rPr>
              <a:t>Studenti vznesli požadavek</a:t>
            </a:r>
            <a:r>
              <a:rPr lang="cs-CZ" dirty="0" smtClean="0">
                <a:latin typeface="Garamond" pitchFamily="18" charset="0"/>
              </a:rPr>
              <a:t>, aby byl vyšetřován </a:t>
            </a:r>
            <a:r>
              <a:rPr lang="cs-CZ" b="1" dirty="0" err="1" smtClean="0">
                <a:solidFill>
                  <a:schemeClr val="accent1">
                    <a:lumMod val="75000"/>
                  </a:schemeClr>
                </a:solidFill>
                <a:latin typeface="Garamond" pitchFamily="18" charset="0"/>
              </a:rPr>
              <a:t>Dragutin</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Prohaska</a:t>
            </a:r>
            <a:r>
              <a:rPr lang="cs-CZ" dirty="0" smtClean="0">
                <a:latin typeface="Garamond" pitchFamily="18" charset="0"/>
              </a:rPr>
              <a:t>, jehož řada studentů považovala za strůjce mnoha svých útrap. Spolky také vydaly prohlášení požadující obnovení demokracie v Jugoslávii. Vyslání deputace studentů k jugoslávskému vyslanci v Praze bylo znemožněno zásahem pražské policie, která u vedoucího deputace provedla domovní prohlídku a zabavila podklady pro stížnost na </a:t>
            </a:r>
            <a:r>
              <a:rPr lang="cs-CZ" dirty="0" err="1" smtClean="0">
                <a:latin typeface="Garamond" pitchFamily="18" charset="0"/>
              </a:rPr>
              <a:t>Prohasku</a:t>
            </a:r>
            <a:endParaRPr lang="cs-CZ" dirty="0" smtClean="0">
              <a:latin typeface="Garamond" pitchFamily="18" charset="0"/>
            </a:endParaRPr>
          </a:p>
          <a:p>
            <a:r>
              <a:rPr lang="cs-CZ" dirty="0" smtClean="0">
                <a:latin typeface="Garamond" pitchFamily="18" charset="0"/>
              </a:rPr>
              <a:t>Vyslanec </a:t>
            </a:r>
            <a:r>
              <a:rPr lang="cs-CZ" dirty="0" err="1" smtClean="0">
                <a:latin typeface="Garamond" pitchFamily="18" charset="0"/>
              </a:rPr>
              <a:t>Grisogono</a:t>
            </a:r>
            <a:r>
              <a:rPr lang="cs-CZ" dirty="0" smtClean="0">
                <a:latin typeface="Garamond" pitchFamily="18" charset="0"/>
              </a:rPr>
              <a:t> studenty odmítal přijmout. Jejich problémy zůstaly nevyřešeny až do konce roku 1932</a:t>
            </a:r>
            <a:endParaRPr lang="cs-CZ" dirty="0" smtClean="0">
              <a:latin typeface="Garamond" pitchFamily="18" charset="0"/>
            </a:endParaRPr>
          </a:p>
          <a:p>
            <a:endParaRPr lang="cs-CZ" dirty="0">
              <a:latin typeface="Garamond"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23528" y="260648"/>
            <a:ext cx="8352928" cy="6408712"/>
          </a:xfrm>
        </p:spPr>
        <p:txBody>
          <a:bodyPr/>
          <a:lstStyle/>
          <a:p>
            <a:r>
              <a:rPr lang="cs-CZ" dirty="0" smtClean="0">
                <a:latin typeface="Garamond" pitchFamily="18" charset="0"/>
              </a:rPr>
              <a:t>Jaro 1932 – konsolidace jugoslávské opozice</a:t>
            </a:r>
          </a:p>
          <a:p>
            <a:r>
              <a:rPr lang="cs-CZ" dirty="0" smtClean="0">
                <a:latin typeface="Garamond" pitchFamily="18" charset="0"/>
              </a:rPr>
              <a:t>výbor, jehož členy byli zástupci srbských, slovinských a některých dalších stran (radikálové, demokrati, muslimové, zemědělci a lidovci). Neúčastnili se naopak představitelé Chorvatské selské strany a </a:t>
            </a:r>
            <a:r>
              <a:rPr lang="cs-CZ" dirty="0" err="1" smtClean="0">
                <a:latin typeface="Garamond" pitchFamily="18" charset="0"/>
              </a:rPr>
              <a:t>Pribićevićových</a:t>
            </a:r>
            <a:r>
              <a:rPr lang="cs-CZ" dirty="0" smtClean="0">
                <a:latin typeface="Garamond" pitchFamily="18" charset="0"/>
              </a:rPr>
              <a:t> samostatných demokratů, představitelé bělehradského opozičního centra s nimi však nadále udržovali </a:t>
            </a:r>
            <a:r>
              <a:rPr lang="cs-CZ" dirty="0" smtClean="0">
                <a:latin typeface="Garamond" pitchFamily="18" charset="0"/>
              </a:rPr>
              <a:t>kontakty</a:t>
            </a:r>
          </a:p>
          <a:p>
            <a:r>
              <a:rPr lang="cs-CZ" dirty="0" smtClean="0">
                <a:latin typeface="Garamond" pitchFamily="18" charset="0"/>
              </a:rPr>
              <a:t>Výbor se každý týden scházel a formuloval stanoviska k aktuálním politickým a hospodářským událostem. </a:t>
            </a:r>
            <a:endParaRPr lang="cs-CZ" dirty="0" smtClean="0">
              <a:latin typeface="Garamond" pitchFamily="18" charset="0"/>
            </a:endParaRPr>
          </a:p>
          <a:p>
            <a:r>
              <a:rPr lang="cs-CZ" dirty="0" smtClean="0">
                <a:latin typeface="Garamond" pitchFamily="18" charset="0"/>
              </a:rPr>
              <a:t>Své </a:t>
            </a:r>
            <a:r>
              <a:rPr lang="cs-CZ" dirty="0" smtClean="0">
                <a:latin typeface="Garamond" pitchFamily="18" charset="0"/>
              </a:rPr>
              <a:t>názory </a:t>
            </a:r>
            <a:r>
              <a:rPr lang="cs-CZ" dirty="0" smtClean="0">
                <a:latin typeface="Garamond" pitchFamily="18" charset="0"/>
              </a:rPr>
              <a:t>opozice </a:t>
            </a:r>
            <a:r>
              <a:rPr lang="cs-CZ" dirty="0" smtClean="0">
                <a:latin typeface="Garamond" pitchFamily="18" charset="0"/>
              </a:rPr>
              <a:t>nemohla oficiálně publikovat, a proto je vydávala formou osobních dopisů jednotlivých vůdců a na cyklostylovaných nebo tištěných </a:t>
            </a:r>
            <a:r>
              <a:rPr lang="cs-CZ" dirty="0" smtClean="0">
                <a:latin typeface="Garamond" pitchFamily="18" charset="0"/>
              </a:rPr>
              <a:t>letácích</a:t>
            </a:r>
          </a:p>
          <a:p>
            <a:r>
              <a:rPr lang="cs-CZ" dirty="0" smtClean="0">
                <a:latin typeface="Garamond" pitchFamily="18" charset="0"/>
              </a:rPr>
              <a:t>Režim se snažil opoziční nálady tlumit, nejen policejními zásahy proti občanům, ale také vyjednáváním s </a:t>
            </a:r>
            <a:r>
              <a:rPr lang="cs-CZ" dirty="0" smtClean="0">
                <a:latin typeface="Garamond" pitchFamily="18" charset="0"/>
              </a:rPr>
              <a:t>opozicí</a:t>
            </a:r>
          </a:p>
          <a:p>
            <a:r>
              <a:rPr lang="cs-CZ" dirty="0" smtClean="0">
                <a:latin typeface="Garamond" pitchFamily="18" charset="0"/>
              </a:rPr>
              <a:t>Snaha krále navázat kontakt s Augustem </a:t>
            </a:r>
            <a:r>
              <a:rPr lang="cs-CZ" dirty="0" err="1" smtClean="0">
                <a:latin typeface="Garamond" pitchFamily="18" charset="0"/>
              </a:rPr>
              <a:t>Košutićem</a:t>
            </a:r>
            <a:r>
              <a:rPr lang="cs-CZ" dirty="0" smtClean="0">
                <a:latin typeface="Garamond" pitchFamily="18" charset="0"/>
              </a:rPr>
              <a:t> – prostřednicí bývalá sekretářka čs. agrární strany </a:t>
            </a:r>
            <a:r>
              <a:rPr lang="cs-CZ" dirty="0" err="1" smtClean="0">
                <a:latin typeface="Garamond" pitchFamily="18" charset="0"/>
              </a:rPr>
              <a:t>Rývová</a:t>
            </a:r>
            <a:endParaRPr lang="cs-CZ" dirty="0" smtClean="0">
              <a:latin typeface="Garamond" pitchFamily="18" charset="0"/>
            </a:endParaRPr>
          </a:p>
          <a:p>
            <a:endParaRPr lang="cs-CZ" dirty="0">
              <a:latin typeface="Garamond"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23528" y="260648"/>
            <a:ext cx="8424936" cy="6597352"/>
          </a:xfrm>
        </p:spPr>
        <p:txBody>
          <a:bodyPr>
            <a:normAutofit/>
          </a:bodyPr>
          <a:lstStyle/>
          <a:p>
            <a:r>
              <a:rPr lang="cs-CZ" dirty="0" smtClean="0">
                <a:latin typeface="Garamond" pitchFamily="18" charset="0"/>
              </a:rPr>
              <a:t>Začátkem listopadu 1932 se v Záhřebu sešli vůdci chorvatské opozice, konkrétně zástupci Chorvatské selské strany reprezentovaní </a:t>
            </a:r>
            <a:r>
              <a:rPr lang="cs-CZ" b="1" dirty="0" smtClean="0">
                <a:solidFill>
                  <a:schemeClr val="accent1">
                    <a:lumMod val="75000"/>
                  </a:schemeClr>
                </a:solidFill>
                <a:latin typeface="Garamond" pitchFamily="18" charset="0"/>
              </a:rPr>
              <a:t>Vladkem </a:t>
            </a:r>
            <a:r>
              <a:rPr lang="cs-CZ" b="1" dirty="0" err="1" smtClean="0">
                <a:solidFill>
                  <a:schemeClr val="accent1">
                    <a:lumMod val="75000"/>
                  </a:schemeClr>
                </a:solidFill>
                <a:latin typeface="Garamond" pitchFamily="18" charset="0"/>
              </a:rPr>
              <a:t>Mačkem</a:t>
            </a:r>
            <a:r>
              <a:rPr lang="cs-CZ" dirty="0" smtClean="0">
                <a:latin typeface="Garamond" pitchFamily="18" charset="0"/>
              </a:rPr>
              <a:t>, </a:t>
            </a:r>
            <a:r>
              <a:rPr lang="cs-CZ" b="1" dirty="0" err="1" smtClean="0">
                <a:solidFill>
                  <a:schemeClr val="accent1">
                    <a:lumMod val="75000"/>
                  </a:schemeClr>
                </a:solidFill>
                <a:latin typeface="Garamond" pitchFamily="18" charset="0"/>
              </a:rPr>
              <a:t>Josipem</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Predavcem</a:t>
            </a:r>
            <a:r>
              <a:rPr lang="cs-CZ" dirty="0" smtClean="0">
                <a:latin typeface="Garamond" pitchFamily="18" charset="0"/>
              </a:rPr>
              <a:t>, </a:t>
            </a:r>
            <a:r>
              <a:rPr lang="cs-CZ" b="1" dirty="0" smtClean="0">
                <a:solidFill>
                  <a:schemeClr val="accent1">
                    <a:lumMod val="75000"/>
                  </a:schemeClr>
                </a:solidFill>
                <a:latin typeface="Garamond" pitchFamily="18" charset="0"/>
              </a:rPr>
              <a:t>Ante </a:t>
            </a:r>
            <a:r>
              <a:rPr lang="cs-CZ" b="1" dirty="0" err="1" smtClean="0">
                <a:solidFill>
                  <a:schemeClr val="accent1">
                    <a:lumMod val="75000"/>
                  </a:schemeClr>
                </a:solidFill>
                <a:latin typeface="Garamond" pitchFamily="18" charset="0"/>
              </a:rPr>
              <a:t>Trumbićem</a:t>
            </a:r>
            <a:r>
              <a:rPr lang="cs-CZ" b="1" dirty="0" smtClean="0">
                <a:solidFill>
                  <a:schemeClr val="accent1">
                    <a:lumMod val="75000"/>
                  </a:schemeClr>
                </a:solidFill>
                <a:latin typeface="Garamond" pitchFamily="18" charset="0"/>
              </a:rPr>
              <a:t> </a:t>
            </a:r>
            <a:r>
              <a:rPr lang="cs-CZ" dirty="0" smtClean="0">
                <a:latin typeface="Garamond" pitchFamily="18" charset="0"/>
              </a:rPr>
              <a:t>a dalšími, Samostatné demokratické strany za kterou byli přítomni </a:t>
            </a:r>
            <a:r>
              <a:rPr lang="cs-CZ" b="1" dirty="0" err="1" smtClean="0">
                <a:solidFill>
                  <a:schemeClr val="accent1">
                    <a:lumMod val="75000"/>
                  </a:schemeClr>
                </a:solidFill>
                <a:latin typeface="Garamond" pitchFamily="18" charset="0"/>
              </a:rPr>
              <a:t>Većeslav</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Vilder</a:t>
            </a:r>
            <a:r>
              <a:rPr lang="cs-CZ" dirty="0" smtClean="0">
                <a:latin typeface="Garamond" pitchFamily="18" charset="0"/>
              </a:rPr>
              <a:t>, </a:t>
            </a:r>
            <a:r>
              <a:rPr lang="cs-CZ" b="1" dirty="0" err="1" smtClean="0">
                <a:solidFill>
                  <a:schemeClr val="accent1">
                    <a:lumMod val="75000"/>
                  </a:schemeClr>
                </a:solidFill>
                <a:latin typeface="Garamond" pitchFamily="18" charset="0"/>
              </a:rPr>
              <a:t>Hinko</a:t>
            </a:r>
            <a:r>
              <a:rPr lang="cs-CZ" b="1" dirty="0" smtClean="0">
                <a:solidFill>
                  <a:schemeClr val="accent1">
                    <a:lumMod val="75000"/>
                  </a:schemeClr>
                </a:solidFill>
                <a:latin typeface="Garamond" pitchFamily="18" charset="0"/>
              </a:rPr>
              <a:t> Krizman </a:t>
            </a:r>
            <a:r>
              <a:rPr lang="cs-CZ" dirty="0" smtClean="0">
                <a:latin typeface="Garamond" pitchFamily="18" charset="0"/>
              </a:rPr>
              <a:t>a ještě několik členů a frankovců (Chorvatská strana práva), za které se zúčastnil </a:t>
            </a:r>
            <a:r>
              <a:rPr lang="cs-CZ" b="1" dirty="0" smtClean="0">
                <a:solidFill>
                  <a:schemeClr val="accent1">
                    <a:lumMod val="75000"/>
                  </a:schemeClr>
                </a:solidFill>
                <a:latin typeface="Garamond" pitchFamily="18" charset="0"/>
              </a:rPr>
              <a:t>Mile </a:t>
            </a:r>
            <a:r>
              <a:rPr lang="cs-CZ" b="1" dirty="0" err="1" smtClean="0">
                <a:solidFill>
                  <a:schemeClr val="accent1">
                    <a:lumMod val="75000"/>
                  </a:schemeClr>
                </a:solidFill>
                <a:latin typeface="Garamond" pitchFamily="18" charset="0"/>
              </a:rPr>
              <a:t>Budak</a:t>
            </a:r>
            <a:endParaRPr lang="cs-CZ" b="1" dirty="0" smtClean="0">
              <a:solidFill>
                <a:schemeClr val="accent1">
                  <a:lumMod val="75000"/>
                </a:schemeClr>
              </a:solidFill>
              <a:latin typeface="Garamond" pitchFamily="18" charset="0"/>
            </a:endParaRPr>
          </a:p>
          <a:p>
            <a:r>
              <a:rPr lang="cs-CZ" dirty="0" smtClean="0">
                <a:latin typeface="Garamond" pitchFamily="18" charset="0"/>
              </a:rPr>
              <a:t>Z této porady vzešla rezoluce, později známá jako tzv. Záhřebské punktace, která sice uznávala nedotknutelnost vnějších hranic Jugoslávie, ale uvnitř nich požadovala návrat situace k roku 1918, přesněji ke stavu před 1. prosincem toho roku, a nové uspořádání </a:t>
            </a:r>
            <a:r>
              <a:rPr lang="cs-CZ" dirty="0" smtClean="0">
                <a:latin typeface="Garamond" pitchFamily="18" charset="0"/>
              </a:rPr>
              <a:t>státu</a:t>
            </a:r>
          </a:p>
          <a:p>
            <a:r>
              <a:rPr lang="cs-CZ" dirty="0" smtClean="0">
                <a:latin typeface="Garamond" pitchFamily="18" charset="0"/>
              </a:rPr>
              <a:t>opozičníci v rezoluci odsuzovali srbskou hegemonii ve státě a malou účast rolnictva na správě země a požadovali rovnoprávnou účast všech tří „kmenů“, tedy Chorvatů, Srbů a Slovinců, na správě státu. Zároveň měla být zaručena práva jinojazyčných </a:t>
            </a:r>
            <a:r>
              <a:rPr lang="cs-CZ" dirty="0" smtClean="0">
                <a:latin typeface="Garamond" pitchFamily="18" charset="0"/>
              </a:rPr>
              <a:t>menšin</a:t>
            </a:r>
          </a:p>
          <a:p>
            <a:pPr>
              <a:buNone/>
            </a:pPr>
            <a:endParaRPr lang="cs-CZ" dirty="0">
              <a:latin typeface="Garamond"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95536" y="188640"/>
            <a:ext cx="8280920" cy="6336704"/>
          </a:xfrm>
        </p:spPr>
        <p:txBody>
          <a:bodyPr/>
          <a:lstStyle/>
          <a:p>
            <a:r>
              <a:rPr lang="cs-CZ" dirty="0" smtClean="0">
                <a:latin typeface="Garamond" pitchFamily="18" charset="0"/>
              </a:rPr>
              <a:t>Podle názoru československé legace v Bělehradě byl tento dokument důležitým posunem v činnosti opozice, protože ta se doposud vůči režimu vymezovala hlavně negativně, ale sama nepřinášela žádná řešení a vlastní </a:t>
            </a:r>
            <a:r>
              <a:rPr lang="cs-CZ" dirty="0" smtClean="0">
                <a:latin typeface="Garamond" pitchFamily="18" charset="0"/>
              </a:rPr>
              <a:t>program</a:t>
            </a:r>
          </a:p>
          <a:p>
            <a:r>
              <a:rPr lang="cs-CZ" dirty="0" smtClean="0">
                <a:latin typeface="Garamond" pitchFamily="18" charset="0"/>
              </a:rPr>
              <a:t>V Československu se o Záhřebských punktacích příliš nepsalo. Většina novin přinesla pouze stručný obsah dokumentu, bez komentářů, nebo o něm neinformovala vůbec. Obšírněji o jejich vyhlášení psaly jen </a:t>
            </a:r>
            <a:r>
              <a:rPr lang="cs-CZ" i="1" dirty="0" smtClean="0">
                <a:latin typeface="Garamond" pitchFamily="18" charset="0"/>
              </a:rPr>
              <a:t>Lidové </a:t>
            </a:r>
            <a:r>
              <a:rPr lang="cs-CZ" i="1" dirty="0" smtClean="0">
                <a:latin typeface="Garamond" pitchFamily="18" charset="0"/>
              </a:rPr>
              <a:t>noviny, </a:t>
            </a:r>
            <a:r>
              <a:rPr lang="cs-CZ" dirty="0" smtClean="0">
                <a:latin typeface="Garamond" pitchFamily="18" charset="0"/>
              </a:rPr>
              <a:t>které také přinesly zprávu, že Bělehrad pokládá požadavek federalizace vyjádřený selsko-demokratickou koalicí za nesmyslný a </a:t>
            </a:r>
            <a:r>
              <a:rPr lang="cs-CZ" dirty="0" smtClean="0">
                <a:latin typeface="Garamond" pitchFamily="18" charset="0"/>
              </a:rPr>
              <a:t>bezvýznamný</a:t>
            </a:r>
          </a:p>
          <a:p>
            <a:r>
              <a:rPr lang="cs-CZ" i="1" dirty="0" smtClean="0">
                <a:latin typeface="Garamond" pitchFamily="18" charset="0"/>
              </a:rPr>
              <a:t>Lidové noviny</a:t>
            </a:r>
            <a:r>
              <a:rPr lang="cs-CZ" dirty="0" smtClean="0">
                <a:latin typeface="Garamond" pitchFamily="18" charset="0"/>
              </a:rPr>
              <a:t> také poznamenaly, že je to poprvé, kdy režim povolil uveřejnění požadavků opozice v jejich plném znění. Zároveň však </a:t>
            </a:r>
            <a:r>
              <a:rPr lang="cs-CZ" i="1" dirty="0" smtClean="0">
                <a:latin typeface="Garamond" pitchFamily="18" charset="0"/>
              </a:rPr>
              <a:t>Lidové</a:t>
            </a:r>
            <a:r>
              <a:rPr lang="cs-CZ" dirty="0" smtClean="0">
                <a:latin typeface="Garamond" pitchFamily="18" charset="0"/>
              </a:rPr>
              <a:t> </a:t>
            </a:r>
            <a:r>
              <a:rPr lang="cs-CZ" i="1" dirty="0" smtClean="0">
                <a:latin typeface="Garamond" pitchFamily="18" charset="0"/>
              </a:rPr>
              <a:t>noviny </a:t>
            </a:r>
            <a:r>
              <a:rPr lang="cs-CZ" dirty="0" smtClean="0">
                <a:latin typeface="Garamond" pitchFamily="18" charset="0"/>
              </a:rPr>
              <a:t>připomněly, že režim publikováním Záhřebských punktací nemínil dělat nějaké vstřícné kroky vůči opozici. Naopak se tím snažil upozornit na to, jaké nebezpečí státu hrozí ze strany opozičníků.</a:t>
            </a:r>
            <a:endParaRPr lang="cs-CZ" dirty="0">
              <a:latin typeface="Garamond"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251520" y="260648"/>
            <a:ext cx="8424936" cy="6336704"/>
          </a:xfrm>
        </p:spPr>
        <p:txBody>
          <a:bodyPr/>
          <a:lstStyle/>
          <a:p>
            <a:r>
              <a:rPr lang="cs-CZ" dirty="0" smtClean="0">
                <a:latin typeface="Garamond" pitchFamily="18" charset="0"/>
              </a:rPr>
              <a:t>K jugoslávské opozici se po schůzi MD v Bělehradě v prosinci 1932 vyjádřil i ministr Beneš</a:t>
            </a:r>
          </a:p>
          <a:p>
            <a:r>
              <a:rPr lang="cs-CZ" dirty="0" smtClean="0">
                <a:latin typeface="Garamond" pitchFamily="18" charset="0"/>
              </a:rPr>
              <a:t>Zprávy emigrantů a italské propagandy o situaci v Jugoslávii považoval za přehnané a domníval se, že administrativa i armáda mají natolik pevné pozice, že přes všechny zjevné politické i ekonomické těžkosti se </a:t>
            </a:r>
            <a:r>
              <a:rPr lang="cs-CZ" i="1" dirty="0" smtClean="0">
                <a:latin typeface="Garamond" pitchFamily="18" charset="0"/>
              </a:rPr>
              <a:t>„nyní nic vážného stát nemůže</a:t>
            </a:r>
            <a:r>
              <a:rPr lang="cs-CZ" i="1" dirty="0" smtClean="0">
                <a:latin typeface="Garamond" pitchFamily="18" charset="0"/>
              </a:rPr>
              <a:t>“</a:t>
            </a:r>
          </a:p>
          <a:p>
            <a:r>
              <a:rPr lang="cs-CZ" dirty="0" smtClean="0">
                <a:latin typeface="Garamond" pitchFamily="18" charset="0"/>
              </a:rPr>
              <a:t>Decentralizaci a vývoj směrem k větší politické svobodě však i Beneš považoval „za žádoucí</a:t>
            </a:r>
            <a:r>
              <a:rPr lang="cs-CZ" dirty="0" smtClean="0">
                <a:latin typeface="Garamond" pitchFamily="18" charset="0"/>
              </a:rPr>
              <a:t>“</a:t>
            </a:r>
          </a:p>
          <a:p>
            <a:r>
              <a:rPr lang="cs-CZ" dirty="0" smtClean="0">
                <a:latin typeface="Garamond" pitchFamily="18" charset="0"/>
              </a:rPr>
              <a:t>Ačkoliv se československý ministr Beneš nedomníval, že situace v Jugoslávii je natolik vážná, že by mohla znamenat ohrožení celoevropské stability nebo dokonce míru, v jiných evropských státech vzbuzovala značné </a:t>
            </a:r>
            <a:r>
              <a:rPr lang="cs-CZ" dirty="0" smtClean="0">
                <a:latin typeface="Garamond" pitchFamily="18" charset="0"/>
              </a:rPr>
              <a:t>znepokojení – např. ve Velké Británii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251520" y="188640"/>
            <a:ext cx="8424936" cy="6669360"/>
          </a:xfrm>
        </p:spPr>
        <p:txBody>
          <a:bodyPr>
            <a:normAutofit lnSpcReduction="10000"/>
          </a:bodyPr>
          <a:lstStyle/>
          <a:p>
            <a:r>
              <a:rPr lang="cs-CZ" dirty="0" smtClean="0">
                <a:latin typeface="Garamond" pitchFamily="18" charset="0"/>
              </a:rPr>
              <a:t>Vláda výtky i požadavky opozice odmítla, přesto však rezoluci 25. listopadu 1932 publikovala</a:t>
            </a:r>
          </a:p>
          <a:p>
            <a:r>
              <a:rPr lang="cs-CZ" dirty="0" smtClean="0">
                <a:latin typeface="Garamond" pitchFamily="18" charset="0"/>
              </a:rPr>
              <a:t>Společně se svolením k publikování instruovala také tisk, jak má s tímto programem polemizovat</a:t>
            </a:r>
          </a:p>
          <a:p>
            <a:r>
              <a:rPr lang="cs-CZ" dirty="0" smtClean="0">
                <a:latin typeface="Garamond" pitchFamily="18" charset="0"/>
              </a:rPr>
              <a:t>Na </a:t>
            </a:r>
            <a:r>
              <a:rPr lang="cs-CZ" dirty="0" smtClean="0">
                <a:latin typeface="Garamond" pitchFamily="18" charset="0"/>
              </a:rPr>
              <a:t>Záhřebské </a:t>
            </a:r>
            <a:r>
              <a:rPr lang="cs-CZ" dirty="0" smtClean="0">
                <a:latin typeface="Garamond" pitchFamily="18" charset="0"/>
              </a:rPr>
              <a:t>punktace reagovaly i opoziční </a:t>
            </a:r>
            <a:r>
              <a:rPr lang="cs-CZ" dirty="0" err="1" smtClean="0">
                <a:latin typeface="Garamond" pitchFamily="18" charset="0"/>
              </a:rPr>
              <a:t>skipiny</a:t>
            </a:r>
            <a:r>
              <a:rPr lang="cs-CZ" dirty="0" smtClean="0">
                <a:latin typeface="Garamond" pitchFamily="18" charset="0"/>
              </a:rPr>
              <a:t> z dalších částí země – Vojvodina, Slovinsko, </a:t>
            </a:r>
            <a:endParaRPr lang="cs-CZ" dirty="0" smtClean="0">
              <a:latin typeface="Garamond" pitchFamily="18" charset="0"/>
            </a:endParaRPr>
          </a:p>
          <a:p>
            <a:r>
              <a:rPr lang="cs-CZ" dirty="0" smtClean="0">
                <a:latin typeface="Garamond" pitchFamily="18" charset="0"/>
              </a:rPr>
              <a:t>požadovali zejména vypsání svobodných voleb a nové uspořádání v rámci hranic stávajícího </a:t>
            </a:r>
            <a:r>
              <a:rPr lang="cs-CZ" dirty="0" smtClean="0">
                <a:latin typeface="Garamond" pitchFamily="18" charset="0"/>
              </a:rPr>
              <a:t>státu, </a:t>
            </a:r>
            <a:r>
              <a:rPr lang="cs-CZ" dirty="0" smtClean="0">
                <a:latin typeface="Garamond" pitchFamily="18" charset="0"/>
              </a:rPr>
              <a:t>odsoudili bezohledný přístup diktatury k potřebám jednotlivých </a:t>
            </a:r>
            <a:r>
              <a:rPr lang="cs-CZ" dirty="0" smtClean="0">
                <a:latin typeface="Garamond" pitchFamily="18" charset="0"/>
              </a:rPr>
              <a:t>regionů</a:t>
            </a:r>
          </a:p>
          <a:p>
            <a:r>
              <a:rPr lang="cs-CZ" dirty="0" smtClean="0">
                <a:latin typeface="Garamond" pitchFamily="18" charset="0"/>
              </a:rPr>
              <a:t> tzv. </a:t>
            </a:r>
            <a:r>
              <a:rPr lang="cs-CZ" b="1" dirty="0" err="1" smtClean="0">
                <a:latin typeface="Garamond" pitchFamily="18" charset="0"/>
              </a:rPr>
              <a:t>Korošcovy</a:t>
            </a:r>
            <a:r>
              <a:rPr lang="cs-CZ" b="1" dirty="0" smtClean="0">
                <a:latin typeface="Garamond" pitchFamily="18" charset="0"/>
              </a:rPr>
              <a:t> punktace </a:t>
            </a:r>
            <a:r>
              <a:rPr lang="cs-CZ" dirty="0" smtClean="0">
                <a:latin typeface="Garamond" pitchFamily="18" charset="0"/>
              </a:rPr>
              <a:t>– požadavek </a:t>
            </a:r>
            <a:r>
              <a:rPr lang="cs-CZ" dirty="0" smtClean="0">
                <a:latin typeface="Garamond" pitchFamily="18" charset="0"/>
              </a:rPr>
              <a:t>sjednocení všech Slovinců žijících v Jugoslávii, Itálii, Rakousku a Maďarsku. Toto sjednocení měli provést jugoslávští Slovinci, kteří měli napříště žít ve svobodném a demokratickém jugoslávském státě, složeném ze tří </a:t>
            </a:r>
            <a:r>
              <a:rPr lang="cs-CZ" dirty="0" smtClean="0">
                <a:latin typeface="Garamond" pitchFamily="18" charset="0"/>
              </a:rPr>
              <a:t>rovnop</a:t>
            </a:r>
            <a:r>
              <a:rPr lang="cs-CZ" dirty="0" smtClean="0">
                <a:latin typeface="Garamond" pitchFamily="18" charset="0"/>
              </a:rPr>
              <a:t>rávných jednotek, z nichž jednou bude právě Slovinsko</a:t>
            </a:r>
            <a:endParaRPr lang="cs-CZ" dirty="0" smtClean="0">
              <a:latin typeface="Garamond" pitchFamily="18" charset="0"/>
            </a:endParaRPr>
          </a:p>
          <a:p>
            <a:r>
              <a:rPr lang="cs-CZ" dirty="0" smtClean="0">
                <a:latin typeface="Garamond" pitchFamily="18" charset="0"/>
              </a:rPr>
              <a:t>Požadavek ústavní parlamentní monarchie vzešlé ze svobodných voleb na základě všeobecného, přímého a tajného hlasovacího práva zopakovali také stoupenci radikální strany, konkrétně skupina, která se označovala jako </a:t>
            </a:r>
            <a:r>
              <a:rPr lang="cs-CZ" dirty="0" smtClean="0">
                <a:latin typeface="Garamond" pitchFamily="18" charset="0"/>
              </a:rPr>
              <a:t>radikálně-socialistická</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88640"/>
            <a:ext cx="8291264" cy="562074"/>
          </a:xfrm>
        </p:spPr>
        <p:txBody>
          <a:bodyPr>
            <a:normAutofit fontScale="90000"/>
          </a:bodyPr>
          <a:lstStyle/>
          <a:p>
            <a:r>
              <a:rPr lang="cs-CZ" b="1" dirty="0" smtClean="0">
                <a:latin typeface="Garamond" pitchFamily="18" charset="0"/>
              </a:rPr>
              <a:t>Jugoslávská opozice proti královské diktatuře</a:t>
            </a:r>
            <a:endParaRPr lang="cs-CZ" b="1" dirty="0">
              <a:latin typeface="Garamond" pitchFamily="18" charset="0"/>
            </a:endParaRPr>
          </a:p>
        </p:txBody>
      </p:sp>
      <p:sp>
        <p:nvSpPr>
          <p:cNvPr id="3" name="Zástupný symbol pro obsah 2"/>
          <p:cNvSpPr>
            <a:spLocks noGrp="1"/>
          </p:cNvSpPr>
          <p:nvPr>
            <p:ph sz="quarter" idx="1"/>
          </p:nvPr>
        </p:nvSpPr>
        <p:spPr>
          <a:xfrm>
            <a:off x="323528" y="836712"/>
            <a:ext cx="8496944" cy="5832648"/>
          </a:xfrm>
        </p:spPr>
        <p:txBody>
          <a:bodyPr>
            <a:normAutofit/>
          </a:bodyPr>
          <a:lstStyle/>
          <a:p>
            <a:r>
              <a:rPr lang="cs-CZ" dirty="0" smtClean="0">
                <a:latin typeface="Garamond" pitchFamily="18" charset="0"/>
              </a:rPr>
              <a:t>Přestože politické strany byly králem při vyhlášení diktatury zakázány, neoficiálně fungovaly dál a své aktivity kryly různým způsobem, od zakládání dobročinných a kulturních spolků až po sokolská cvičení</a:t>
            </a:r>
          </a:p>
          <a:p>
            <a:r>
              <a:rPr lang="cs-CZ" dirty="0" smtClean="0">
                <a:latin typeface="Garamond" pitchFamily="18" charset="0"/>
              </a:rPr>
              <a:t>králi se vyhlášením diktatury podařilo dosáhnout řešení situace, kvůli níž diktaturu vyhlašoval – politické strany postupně dosáhly konsenzu, kterého za deset existence Království SHS nebyly schopny</a:t>
            </a:r>
          </a:p>
          <a:p>
            <a:r>
              <a:rPr lang="cs-CZ" dirty="0" smtClean="0">
                <a:latin typeface="Garamond" pitchFamily="18" charset="0"/>
              </a:rPr>
              <a:t>Jugoslávská opozice pracovala také na tom, aby získala pro svou činnost podporu v zahraničí</a:t>
            </a:r>
          </a:p>
          <a:p>
            <a:r>
              <a:rPr lang="cs-CZ" dirty="0" smtClean="0">
                <a:latin typeface="Garamond" pitchFamily="18" charset="0"/>
              </a:rPr>
              <a:t>Mnozí opoziční předáci doufali, že budou moci využít svých dlouholetých kontaktů v Československu, aby na svou stranu získali tamní veřejnost, tisk i osobnosti politického </a:t>
            </a:r>
            <a:r>
              <a:rPr lang="cs-CZ" dirty="0" smtClean="0">
                <a:latin typeface="Garamond" pitchFamily="18" charset="0"/>
              </a:rPr>
              <a:t>života</a:t>
            </a:r>
            <a:endParaRPr lang="cs-CZ" dirty="0" smtClean="0">
              <a:latin typeface="Garamond"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23528" y="260648"/>
            <a:ext cx="8424936" cy="6336704"/>
          </a:xfrm>
        </p:spPr>
        <p:txBody>
          <a:bodyPr>
            <a:normAutofit fontScale="92500" lnSpcReduction="10000"/>
          </a:bodyPr>
          <a:lstStyle/>
          <a:p>
            <a:r>
              <a:rPr lang="cs-CZ" dirty="0" smtClean="0">
                <a:latin typeface="Garamond" pitchFamily="18" charset="0"/>
              </a:rPr>
              <a:t>Odpověď na Záhřebské punktace vypracovali také vůdcové srbských demokratů </a:t>
            </a:r>
            <a:r>
              <a:rPr lang="cs-CZ" b="1" dirty="0" smtClean="0">
                <a:solidFill>
                  <a:schemeClr val="accent1">
                    <a:lumMod val="75000"/>
                  </a:schemeClr>
                </a:solidFill>
                <a:latin typeface="Garamond" pitchFamily="18" charset="0"/>
              </a:rPr>
              <a:t>Ljuba </a:t>
            </a:r>
            <a:r>
              <a:rPr lang="cs-CZ" b="1" dirty="0" err="1" smtClean="0">
                <a:solidFill>
                  <a:schemeClr val="accent1">
                    <a:lumMod val="75000"/>
                  </a:schemeClr>
                </a:solidFill>
                <a:latin typeface="Garamond" pitchFamily="18" charset="0"/>
              </a:rPr>
              <a:t>Davidović</a:t>
            </a:r>
            <a:r>
              <a:rPr lang="cs-CZ" b="1" dirty="0" smtClean="0">
                <a:solidFill>
                  <a:schemeClr val="accent1">
                    <a:lumMod val="75000"/>
                  </a:schemeClr>
                </a:solidFill>
                <a:latin typeface="Garamond" pitchFamily="18" charset="0"/>
              </a:rPr>
              <a:t> </a:t>
            </a:r>
            <a:r>
              <a:rPr lang="cs-CZ" dirty="0" smtClean="0">
                <a:latin typeface="Garamond" pitchFamily="18" charset="0"/>
              </a:rPr>
              <a:t>a zemědělců </a:t>
            </a:r>
            <a:r>
              <a:rPr lang="cs-CZ" b="1" dirty="0" err="1" smtClean="0">
                <a:solidFill>
                  <a:schemeClr val="accent1">
                    <a:lumMod val="75000"/>
                  </a:schemeClr>
                </a:solidFill>
                <a:latin typeface="Garamond" pitchFamily="18" charset="0"/>
              </a:rPr>
              <a:t>Jovan</a:t>
            </a:r>
            <a:r>
              <a:rPr lang="cs-CZ" b="1" dirty="0" smtClean="0">
                <a:solidFill>
                  <a:schemeClr val="accent1">
                    <a:lumMod val="75000"/>
                  </a:schemeClr>
                </a:solidFill>
                <a:latin typeface="Garamond" pitchFamily="18" charset="0"/>
              </a:rPr>
              <a:t> M. </a:t>
            </a:r>
            <a:r>
              <a:rPr lang="cs-CZ" b="1" dirty="0" err="1" smtClean="0">
                <a:solidFill>
                  <a:schemeClr val="accent1">
                    <a:lumMod val="75000"/>
                  </a:schemeClr>
                </a:solidFill>
                <a:latin typeface="Garamond" pitchFamily="18" charset="0"/>
              </a:rPr>
              <a:t>Jovanović</a:t>
            </a:r>
            <a:r>
              <a:rPr lang="cs-CZ" b="1" dirty="0" smtClean="0">
                <a:solidFill>
                  <a:schemeClr val="accent1">
                    <a:lumMod val="75000"/>
                  </a:schemeClr>
                </a:solidFill>
                <a:latin typeface="Garamond" pitchFamily="18" charset="0"/>
              </a:rPr>
              <a:t>-</a:t>
            </a:r>
            <a:r>
              <a:rPr lang="cs-CZ" b="1" dirty="0" err="1" smtClean="0">
                <a:solidFill>
                  <a:schemeClr val="accent1">
                    <a:lumMod val="75000"/>
                  </a:schemeClr>
                </a:solidFill>
                <a:latin typeface="Garamond" pitchFamily="18" charset="0"/>
              </a:rPr>
              <a:t>Pižon</a:t>
            </a:r>
            <a:endParaRPr lang="cs-CZ" b="1" dirty="0" smtClean="0">
              <a:solidFill>
                <a:schemeClr val="accent1">
                  <a:lumMod val="75000"/>
                </a:schemeClr>
              </a:solidFill>
              <a:latin typeface="Garamond" pitchFamily="18" charset="0"/>
            </a:endParaRPr>
          </a:p>
          <a:p>
            <a:r>
              <a:rPr lang="cs-CZ" dirty="0" smtClean="0">
                <a:latin typeface="Garamond" pitchFamily="18" charset="0"/>
              </a:rPr>
              <a:t>vyslovili pro demokratický režim a pro spolupráci všech tří členů národního společenství, tedy Srbů, Chorvatů a Slovinců, a vyloučení nadvlády jednoho národa nad ostatními</a:t>
            </a:r>
          </a:p>
          <a:p>
            <a:r>
              <a:rPr lang="cs-CZ" dirty="0" smtClean="0">
                <a:latin typeface="Garamond" pitchFamily="18" charset="0"/>
              </a:rPr>
              <a:t>Také vyjádření Jugoslávské muslimské organizace – proti centralismu </a:t>
            </a:r>
          </a:p>
          <a:p>
            <a:r>
              <a:rPr lang="cs-CZ" dirty="0" smtClean="0">
                <a:latin typeface="Garamond" pitchFamily="18" charset="0"/>
              </a:rPr>
              <a:t>Následovaly represe</a:t>
            </a:r>
          </a:p>
          <a:p>
            <a:r>
              <a:rPr lang="cs-CZ" dirty="0" smtClean="0">
                <a:latin typeface="Garamond" pitchFamily="18" charset="0"/>
              </a:rPr>
              <a:t>koncem ledna 1933 byl internován </a:t>
            </a:r>
            <a:r>
              <a:rPr lang="cs-CZ" b="1" dirty="0" smtClean="0">
                <a:solidFill>
                  <a:schemeClr val="accent1">
                    <a:lumMod val="75000"/>
                  </a:schemeClr>
                </a:solidFill>
                <a:latin typeface="Garamond" pitchFamily="18" charset="0"/>
              </a:rPr>
              <a:t>Anton </a:t>
            </a:r>
            <a:r>
              <a:rPr lang="cs-CZ" b="1" dirty="0" err="1" smtClean="0">
                <a:solidFill>
                  <a:schemeClr val="accent1">
                    <a:lumMod val="75000"/>
                  </a:schemeClr>
                </a:solidFill>
                <a:latin typeface="Garamond" pitchFamily="18" charset="0"/>
              </a:rPr>
              <a:t>Korošec</a:t>
            </a:r>
            <a:r>
              <a:rPr lang="cs-CZ" b="1" dirty="0" smtClean="0">
                <a:solidFill>
                  <a:schemeClr val="accent1">
                    <a:lumMod val="75000"/>
                  </a:schemeClr>
                </a:solidFill>
                <a:latin typeface="Garamond" pitchFamily="18" charset="0"/>
              </a:rPr>
              <a:t> </a:t>
            </a:r>
            <a:r>
              <a:rPr lang="cs-CZ" dirty="0" smtClean="0">
                <a:latin typeface="Garamond" pitchFamily="18" charset="0"/>
              </a:rPr>
              <a:t>a další tři předáci Slovinské lidové </a:t>
            </a:r>
            <a:r>
              <a:rPr lang="cs-CZ" dirty="0" smtClean="0">
                <a:latin typeface="Garamond" pitchFamily="18" charset="0"/>
              </a:rPr>
              <a:t>strany</a:t>
            </a:r>
          </a:p>
          <a:p>
            <a:r>
              <a:rPr lang="cs-CZ" dirty="0" smtClean="0">
                <a:latin typeface="Garamond" pitchFamily="18" charset="0"/>
              </a:rPr>
              <a:t>Zatčen byl také předseda selsko-demokratické koalice Vladko </a:t>
            </a:r>
            <a:r>
              <a:rPr lang="cs-CZ" dirty="0" smtClean="0">
                <a:latin typeface="Garamond" pitchFamily="18" charset="0"/>
              </a:rPr>
              <a:t>Maček</a:t>
            </a:r>
          </a:p>
          <a:p>
            <a:r>
              <a:rPr lang="cs-CZ" dirty="0" smtClean="0">
                <a:latin typeface="Garamond" pitchFamily="18" charset="0"/>
              </a:rPr>
              <a:t>policejním represím se nevyhnul ani vůdce muslimů </a:t>
            </a:r>
            <a:r>
              <a:rPr lang="cs-CZ" b="1" dirty="0" err="1" smtClean="0">
                <a:solidFill>
                  <a:schemeClr val="accent1">
                    <a:lumMod val="75000"/>
                  </a:schemeClr>
                </a:solidFill>
                <a:latin typeface="Garamond" pitchFamily="18" charset="0"/>
              </a:rPr>
              <a:t>Mehmed</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Spaho</a:t>
            </a:r>
            <a:r>
              <a:rPr lang="cs-CZ" b="1" dirty="0" smtClean="0">
                <a:solidFill>
                  <a:schemeClr val="accent1">
                    <a:lumMod val="75000"/>
                  </a:schemeClr>
                </a:solidFill>
                <a:latin typeface="Garamond" pitchFamily="18" charset="0"/>
              </a:rPr>
              <a:t> </a:t>
            </a:r>
            <a:r>
              <a:rPr lang="cs-CZ" dirty="0" smtClean="0">
                <a:latin typeface="Garamond" pitchFamily="18" charset="0"/>
              </a:rPr>
              <a:t>a další významný chorvatský politik </a:t>
            </a:r>
            <a:r>
              <a:rPr lang="cs-CZ" b="1" dirty="0" smtClean="0">
                <a:solidFill>
                  <a:schemeClr val="accent1">
                    <a:lumMod val="75000"/>
                  </a:schemeClr>
                </a:solidFill>
                <a:latin typeface="Garamond" pitchFamily="18" charset="0"/>
              </a:rPr>
              <a:t>Ante </a:t>
            </a:r>
            <a:r>
              <a:rPr lang="cs-CZ" b="1" dirty="0" err="1" smtClean="0">
                <a:solidFill>
                  <a:schemeClr val="accent1">
                    <a:lumMod val="75000"/>
                  </a:schemeClr>
                </a:solidFill>
                <a:latin typeface="Garamond" pitchFamily="18" charset="0"/>
              </a:rPr>
              <a:t>Trumbić</a:t>
            </a:r>
            <a:endParaRPr lang="cs-CZ" b="1" dirty="0" smtClean="0">
              <a:solidFill>
                <a:schemeClr val="accent1">
                  <a:lumMod val="75000"/>
                </a:schemeClr>
              </a:solidFill>
              <a:latin typeface="Garamond" pitchFamily="18" charset="0"/>
            </a:endParaRPr>
          </a:p>
          <a:p>
            <a:r>
              <a:rPr lang="cs-CZ" dirty="0" smtClean="0">
                <a:latin typeface="Garamond" pitchFamily="18" charset="0"/>
              </a:rPr>
              <a:t>Domovní prohlídka byla provedena také u hlavy katolické </a:t>
            </a:r>
            <a:r>
              <a:rPr lang="cs-CZ" dirty="0" smtClean="0">
                <a:latin typeface="Garamond" pitchFamily="18" charset="0"/>
              </a:rPr>
              <a:t>církve</a:t>
            </a:r>
            <a:r>
              <a:rPr lang="cs-CZ" dirty="0" smtClean="0">
                <a:latin typeface="Garamond" pitchFamily="18" charset="0"/>
              </a:rPr>
              <a:t>, záhřebského arcibiskupa </a:t>
            </a:r>
            <a:r>
              <a:rPr lang="cs-CZ" b="1" dirty="0" err="1" smtClean="0">
                <a:solidFill>
                  <a:schemeClr val="accent1">
                    <a:lumMod val="75000"/>
                  </a:schemeClr>
                </a:solidFill>
                <a:latin typeface="Garamond" pitchFamily="18" charset="0"/>
              </a:rPr>
              <a:t>Antuna</a:t>
            </a:r>
            <a:r>
              <a:rPr lang="cs-CZ" b="1" dirty="0" smtClean="0">
                <a:solidFill>
                  <a:schemeClr val="accent1">
                    <a:lumMod val="75000"/>
                  </a:schemeClr>
                </a:solidFill>
                <a:latin typeface="Garamond" pitchFamily="18" charset="0"/>
              </a:rPr>
              <a:t> </a:t>
            </a:r>
            <a:r>
              <a:rPr lang="cs-CZ" b="1" dirty="0" smtClean="0">
                <a:solidFill>
                  <a:schemeClr val="accent1">
                    <a:lumMod val="75000"/>
                  </a:schemeClr>
                </a:solidFill>
                <a:latin typeface="Garamond" pitchFamily="18" charset="0"/>
              </a:rPr>
              <a:t>Bauera</a:t>
            </a:r>
          </a:p>
          <a:p>
            <a:r>
              <a:rPr lang="cs-CZ" dirty="0" smtClean="0">
                <a:latin typeface="Garamond" pitchFamily="18" charset="0"/>
              </a:rPr>
              <a:t>Zatčení a věznění neušli ani další významní členové Samostatné demokratické strany, například její sekretář </a:t>
            </a:r>
            <a:r>
              <a:rPr lang="cs-CZ" b="1" dirty="0" err="1" smtClean="0">
                <a:solidFill>
                  <a:schemeClr val="accent1">
                    <a:lumMod val="75000"/>
                  </a:schemeClr>
                </a:solidFill>
                <a:latin typeface="Garamond" pitchFamily="18" charset="0"/>
              </a:rPr>
              <a:t>Sava</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Kosanović</a:t>
            </a:r>
            <a:r>
              <a:rPr lang="cs-CZ" b="1" dirty="0" smtClean="0">
                <a:solidFill>
                  <a:schemeClr val="accent1">
                    <a:lumMod val="75000"/>
                  </a:schemeClr>
                </a:solidFill>
                <a:latin typeface="Garamond" pitchFamily="18" charset="0"/>
              </a:rPr>
              <a:t> </a:t>
            </a:r>
            <a:r>
              <a:rPr lang="cs-CZ" dirty="0" smtClean="0">
                <a:latin typeface="Garamond" pitchFamily="18" charset="0"/>
              </a:rPr>
              <a:t>nebo člen vedení </a:t>
            </a:r>
            <a:r>
              <a:rPr lang="cs-CZ" b="1" dirty="0" err="1" smtClean="0">
                <a:solidFill>
                  <a:schemeClr val="accent1">
                    <a:lumMod val="75000"/>
                  </a:schemeClr>
                </a:solidFill>
                <a:latin typeface="Garamond" pitchFamily="18" charset="0"/>
              </a:rPr>
              <a:t>Hinko</a:t>
            </a:r>
            <a:r>
              <a:rPr lang="cs-CZ" b="1" dirty="0" smtClean="0">
                <a:solidFill>
                  <a:schemeClr val="accent1">
                    <a:lumMod val="75000"/>
                  </a:schemeClr>
                </a:solidFill>
                <a:latin typeface="Garamond" pitchFamily="18" charset="0"/>
              </a:rPr>
              <a:t> </a:t>
            </a:r>
            <a:r>
              <a:rPr lang="cs-CZ" b="1" dirty="0" smtClean="0">
                <a:solidFill>
                  <a:schemeClr val="accent1">
                    <a:lumMod val="75000"/>
                  </a:schemeClr>
                </a:solidFill>
                <a:latin typeface="Garamond" pitchFamily="18" charset="0"/>
              </a:rPr>
              <a:t>Krizman</a:t>
            </a:r>
            <a:endParaRPr lang="cs-CZ" b="1" dirty="0">
              <a:solidFill>
                <a:schemeClr val="accent1">
                  <a:lumMod val="75000"/>
                </a:schemeClr>
              </a:solidFill>
              <a:latin typeface="Garamond"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23528" y="332656"/>
            <a:ext cx="8352928" cy="6264696"/>
          </a:xfrm>
        </p:spPr>
        <p:txBody>
          <a:bodyPr>
            <a:normAutofit fontScale="92500"/>
          </a:bodyPr>
          <a:lstStyle/>
          <a:p>
            <a:r>
              <a:rPr lang="cs-CZ" dirty="0" smtClean="0">
                <a:latin typeface="Garamond" pitchFamily="18" charset="0"/>
              </a:rPr>
              <a:t>Československý tisk o postizích jugoslávských opozičních představitelů informoval, většinou se však zdržoval obšírnějších </a:t>
            </a:r>
            <a:r>
              <a:rPr lang="cs-CZ" dirty="0" smtClean="0">
                <a:latin typeface="Garamond" pitchFamily="18" charset="0"/>
              </a:rPr>
              <a:t>komentářů</a:t>
            </a:r>
          </a:p>
          <a:p>
            <a:r>
              <a:rPr lang="cs-CZ" dirty="0" smtClean="0">
                <a:latin typeface="Garamond" pitchFamily="18" charset="0"/>
              </a:rPr>
              <a:t>Výjimkou byl do značné míry lidovecký </a:t>
            </a:r>
            <a:r>
              <a:rPr lang="cs-CZ" dirty="0" smtClean="0">
                <a:latin typeface="Garamond" pitchFamily="18" charset="0"/>
              </a:rPr>
              <a:t>tisk a </a:t>
            </a:r>
            <a:r>
              <a:rPr lang="cs-CZ" i="1" dirty="0" smtClean="0">
                <a:latin typeface="Garamond" pitchFamily="18" charset="0"/>
              </a:rPr>
              <a:t>Lidové noviny</a:t>
            </a:r>
          </a:p>
          <a:p>
            <a:r>
              <a:rPr lang="cs-CZ" dirty="0" smtClean="0">
                <a:latin typeface="Garamond" pitchFamily="18" charset="0"/>
              </a:rPr>
              <a:t>Čs. veřejnost zaujala zejména zpráva o internování </a:t>
            </a:r>
            <a:r>
              <a:rPr lang="cs-CZ" b="1" dirty="0" smtClean="0">
                <a:solidFill>
                  <a:schemeClr val="accent1">
                    <a:lumMod val="75000"/>
                  </a:schemeClr>
                </a:solidFill>
                <a:latin typeface="Garamond" pitchFamily="18" charset="0"/>
              </a:rPr>
              <a:t>Antona </a:t>
            </a:r>
            <a:r>
              <a:rPr lang="cs-CZ" b="1" dirty="0" err="1" smtClean="0">
                <a:solidFill>
                  <a:schemeClr val="accent1">
                    <a:lumMod val="75000"/>
                  </a:schemeClr>
                </a:solidFill>
                <a:latin typeface="Garamond" pitchFamily="18" charset="0"/>
              </a:rPr>
              <a:t>Korošce</a:t>
            </a:r>
            <a:r>
              <a:rPr lang="cs-CZ" dirty="0" smtClean="0">
                <a:latin typeface="Garamond" pitchFamily="18" charset="0"/>
              </a:rPr>
              <a:t>, </a:t>
            </a:r>
            <a:r>
              <a:rPr lang="cs-CZ" dirty="0" smtClean="0">
                <a:latin typeface="Garamond" pitchFamily="18" charset="0"/>
              </a:rPr>
              <a:t>v té době </a:t>
            </a:r>
            <a:r>
              <a:rPr lang="cs-CZ" dirty="0" smtClean="0">
                <a:latin typeface="Garamond" pitchFamily="18" charset="0"/>
              </a:rPr>
              <a:t>jedenašedesátiletého – vnímáno </a:t>
            </a:r>
            <a:r>
              <a:rPr lang="cs-CZ" dirty="0" smtClean="0">
                <a:latin typeface="Garamond" pitchFamily="18" charset="0"/>
              </a:rPr>
              <a:t>jako velmi tvrdé, podobně jako zatčení devětašedesátiletého </a:t>
            </a:r>
            <a:r>
              <a:rPr lang="cs-CZ" b="1" dirty="0" smtClean="0">
                <a:solidFill>
                  <a:schemeClr val="accent1">
                    <a:lumMod val="75000"/>
                  </a:schemeClr>
                </a:solidFill>
                <a:latin typeface="Garamond" pitchFamily="18" charset="0"/>
              </a:rPr>
              <a:t>Ante </a:t>
            </a:r>
            <a:r>
              <a:rPr lang="cs-CZ" b="1" dirty="0" err="1" smtClean="0">
                <a:solidFill>
                  <a:schemeClr val="accent1">
                    <a:lumMod val="75000"/>
                  </a:schemeClr>
                </a:solidFill>
                <a:latin typeface="Garamond" pitchFamily="18" charset="0"/>
              </a:rPr>
              <a:t>Trumbiće</a:t>
            </a:r>
            <a:r>
              <a:rPr lang="cs-CZ" dirty="0" smtClean="0">
                <a:latin typeface="Garamond" pitchFamily="18" charset="0"/>
              </a:rPr>
              <a:t>, váženého právníka a politika, někdejšího předsedy Jihoslovanského </a:t>
            </a:r>
            <a:r>
              <a:rPr lang="cs-CZ" dirty="0" smtClean="0">
                <a:latin typeface="Garamond" pitchFamily="18" charset="0"/>
              </a:rPr>
              <a:t>výboru </a:t>
            </a:r>
          </a:p>
          <a:p>
            <a:r>
              <a:rPr lang="cs-CZ" dirty="0" smtClean="0">
                <a:latin typeface="Garamond" pitchFamily="18" charset="0"/>
              </a:rPr>
              <a:t>Oficiální </a:t>
            </a:r>
            <a:r>
              <a:rPr lang="cs-CZ" dirty="0" smtClean="0">
                <a:latin typeface="Garamond" pitchFamily="18" charset="0"/>
              </a:rPr>
              <a:t>stanovisko jugoslávského režimu, které mělo být prostřednictvím tiskového atašé jugoslávského vyslanectví v Praze šířeno v ČSR, bylo, že vůči internovaným se postupovalo s největšími ohledy. </a:t>
            </a:r>
            <a:r>
              <a:rPr lang="cs-CZ" dirty="0" err="1" smtClean="0">
                <a:latin typeface="Garamond" pitchFamily="18" charset="0"/>
              </a:rPr>
              <a:t>Korošec</a:t>
            </a:r>
            <a:r>
              <a:rPr lang="cs-CZ" dirty="0" smtClean="0">
                <a:latin typeface="Garamond" pitchFamily="18" charset="0"/>
              </a:rPr>
              <a:t> si údajně dokonce mohl vybrat místo své internace tak, aby dané lázně co nejlépe vyhovovaly jeho </a:t>
            </a:r>
            <a:r>
              <a:rPr lang="cs-CZ" dirty="0" smtClean="0">
                <a:latin typeface="Garamond" pitchFamily="18" charset="0"/>
              </a:rPr>
              <a:t>zdraví</a:t>
            </a:r>
          </a:p>
          <a:p>
            <a:r>
              <a:rPr lang="cs-CZ" dirty="0" smtClean="0">
                <a:latin typeface="Garamond" pitchFamily="18" charset="0"/>
              </a:rPr>
              <a:t>Tato ujištění jugoslávského režimu však příliš důvěryhodně nepůsobila. Většina československých politiků napříč spektrem soudila, že </a:t>
            </a:r>
            <a:r>
              <a:rPr lang="cs-CZ" dirty="0" err="1" smtClean="0">
                <a:latin typeface="Garamond" pitchFamily="18" charset="0"/>
              </a:rPr>
              <a:t>Korošec</a:t>
            </a:r>
            <a:r>
              <a:rPr lang="cs-CZ" dirty="0" smtClean="0">
                <a:latin typeface="Garamond" pitchFamily="18" charset="0"/>
              </a:rPr>
              <a:t> měl být raději postaven před soud, kde by se prokázalo, jestli se skutečně provinil proti jugoslávským zákonům, a ne internován bez možnosti se hájit</a:t>
            </a:r>
            <a:endParaRPr lang="cs-CZ" dirty="0">
              <a:latin typeface="Garamond"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323528" y="260648"/>
            <a:ext cx="8424936" cy="6336704"/>
          </a:xfrm>
        </p:spPr>
        <p:txBody>
          <a:bodyPr/>
          <a:lstStyle/>
          <a:p>
            <a:r>
              <a:rPr lang="cs-CZ" dirty="0" smtClean="0">
                <a:latin typeface="Garamond" pitchFamily="18" charset="0"/>
              </a:rPr>
              <a:t>v březnu 1933 </a:t>
            </a:r>
            <a:r>
              <a:rPr lang="cs-CZ" dirty="0" smtClean="0">
                <a:latin typeface="Garamond" pitchFamily="18" charset="0"/>
              </a:rPr>
              <a:t>znovu </a:t>
            </a:r>
            <a:r>
              <a:rPr lang="cs-CZ" dirty="0" smtClean="0">
                <a:latin typeface="Garamond" pitchFamily="18" charset="0"/>
              </a:rPr>
              <a:t>zatčen </a:t>
            </a:r>
            <a:r>
              <a:rPr lang="cs-CZ" b="1" dirty="0" smtClean="0">
                <a:solidFill>
                  <a:schemeClr val="accent1">
                    <a:lumMod val="75000"/>
                  </a:schemeClr>
                </a:solidFill>
                <a:latin typeface="Garamond" pitchFamily="18" charset="0"/>
              </a:rPr>
              <a:t>Vladko </a:t>
            </a:r>
            <a:r>
              <a:rPr lang="cs-CZ" b="1" dirty="0" smtClean="0">
                <a:solidFill>
                  <a:schemeClr val="accent1">
                    <a:lumMod val="75000"/>
                  </a:schemeClr>
                </a:solidFill>
                <a:latin typeface="Garamond" pitchFamily="18" charset="0"/>
              </a:rPr>
              <a:t>Maček </a:t>
            </a:r>
            <a:r>
              <a:rPr lang="cs-CZ" dirty="0" smtClean="0">
                <a:latin typeface="Garamond" pitchFamily="18" charset="0"/>
              </a:rPr>
              <a:t>– </a:t>
            </a:r>
            <a:r>
              <a:rPr lang="cs-CZ" dirty="0" smtClean="0">
                <a:latin typeface="Garamond" pitchFamily="18" charset="0"/>
              </a:rPr>
              <a:t>o měsíc později postaven před Soud na ochranu </a:t>
            </a:r>
            <a:r>
              <a:rPr lang="cs-CZ" dirty="0" smtClean="0">
                <a:latin typeface="Garamond" pitchFamily="18" charset="0"/>
              </a:rPr>
              <a:t>státu</a:t>
            </a:r>
          </a:p>
          <a:p>
            <a:r>
              <a:rPr lang="cs-CZ" dirty="0" smtClean="0">
                <a:latin typeface="Garamond" pitchFamily="18" charset="0"/>
              </a:rPr>
              <a:t>Viněn byl z přípravy a šíření Záhřebských </a:t>
            </a:r>
            <a:r>
              <a:rPr lang="cs-CZ" dirty="0" smtClean="0">
                <a:latin typeface="Garamond" pitchFamily="18" charset="0"/>
              </a:rPr>
              <a:t>punktací</a:t>
            </a:r>
          </a:p>
          <a:p>
            <a:r>
              <a:rPr lang="cs-CZ" dirty="0" smtClean="0">
                <a:latin typeface="Garamond" pitchFamily="18" charset="0"/>
              </a:rPr>
              <a:t>Československý konzul v Záhřebu Pukl hlásil do Prahy, že </a:t>
            </a:r>
            <a:r>
              <a:rPr lang="cs-CZ" dirty="0" err="1" smtClean="0">
                <a:latin typeface="Garamond" pitchFamily="18" charset="0"/>
              </a:rPr>
              <a:t>Mačkovi</a:t>
            </a:r>
            <a:r>
              <a:rPr lang="cs-CZ" dirty="0" smtClean="0">
                <a:latin typeface="Garamond" pitchFamily="18" charset="0"/>
              </a:rPr>
              <a:t> stoupenci </a:t>
            </a:r>
            <a:r>
              <a:rPr lang="cs-CZ" i="1" dirty="0" smtClean="0">
                <a:latin typeface="Garamond" pitchFamily="18" charset="0"/>
              </a:rPr>
              <a:t>„mají naději, že cizina – zvláště Čechoslováci – bude intervenovat ve prospěch </a:t>
            </a:r>
            <a:r>
              <a:rPr lang="cs-CZ" i="1" dirty="0" err="1" smtClean="0">
                <a:latin typeface="Garamond" pitchFamily="18" charset="0"/>
              </a:rPr>
              <a:t>Mačkův</a:t>
            </a:r>
            <a:r>
              <a:rPr lang="cs-CZ" i="1" dirty="0" smtClean="0">
                <a:latin typeface="Garamond" pitchFamily="18" charset="0"/>
              </a:rPr>
              <a:t>“</a:t>
            </a:r>
          </a:p>
          <a:p>
            <a:r>
              <a:rPr lang="cs-CZ" dirty="0" smtClean="0">
                <a:latin typeface="Garamond" pitchFamily="18" charset="0"/>
              </a:rPr>
              <a:t>Maček zůstal ve vězení až do roku 1934, poslední půlrok strávil ve vězeňské nemocnici v Záhřebu. Amnestován byl teprve v prosinci 1934, tedy až po smrti krále Alexandra</a:t>
            </a:r>
            <a:endParaRPr lang="cs-CZ" dirty="0">
              <a:latin typeface="Garamond"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7544" y="188640"/>
            <a:ext cx="7467600" cy="720080"/>
          </a:xfrm>
        </p:spPr>
        <p:txBody>
          <a:bodyPr>
            <a:normAutofit/>
          </a:bodyPr>
          <a:lstStyle/>
          <a:p>
            <a:r>
              <a:rPr lang="cs-CZ" b="1" dirty="0" smtClean="0">
                <a:latin typeface="Garamond" pitchFamily="18" charset="0"/>
              </a:rPr>
              <a:t>Politická situace v polovině 30. let</a:t>
            </a:r>
            <a:endParaRPr lang="cs-CZ" b="1" dirty="0">
              <a:latin typeface="Garamond" pitchFamily="18" charset="0"/>
            </a:endParaRPr>
          </a:p>
        </p:txBody>
      </p:sp>
      <p:sp>
        <p:nvSpPr>
          <p:cNvPr id="4" name="Zástupný symbol pro obsah 3"/>
          <p:cNvSpPr>
            <a:spLocks noGrp="1"/>
          </p:cNvSpPr>
          <p:nvPr>
            <p:ph sz="quarter" idx="1"/>
          </p:nvPr>
        </p:nvSpPr>
        <p:spPr>
          <a:xfrm>
            <a:off x="323528" y="980728"/>
            <a:ext cx="8424936" cy="5493224"/>
          </a:xfrm>
        </p:spPr>
        <p:txBody>
          <a:bodyPr/>
          <a:lstStyle/>
          <a:p>
            <a:r>
              <a:rPr lang="cs-CZ" smtClean="0">
                <a:latin typeface="Garamond" pitchFamily="18" charset="0"/>
              </a:rPr>
              <a:t>Září </a:t>
            </a:r>
            <a:r>
              <a:rPr lang="cs-CZ" dirty="0" smtClean="0">
                <a:latin typeface="Garamond" pitchFamily="18" charset="0"/>
              </a:rPr>
              <a:t>1933 – odchod </a:t>
            </a:r>
            <a:r>
              <a:rPr lang="cs-CZ" b="1" dirty="0" smtClean="0">
                <a:solidFill>
                  <a:schemeClr val="accent1">
                    <a:lumMod val="75000"/>
                  </a:schemeClr>
                </a:solidFill>
                <a:latin typeface="Garamond" pitchFamily="18" charset="0"/>
              </a:rPr>
              <a:t>Adolfa Hitlera </a:t>
            </a:r>
            <a:r>
              <a:rPr lang="cs-CZ" dirty="0" smtClean="0">
                <a:latin typeface="Garamond" pitchFamily="18" charset="0"/>
              </a:rPr>
              <a:t>z odzbrojovací konference </a:t>
            </a:r>
          </a:p>
          <a:p>
            <a:r>
              <a:rPr lang="cs-CZ" dirty="0" smtClean="0">
                <a:latin typeface="Garamond" pitchFamily="18" charset="0"/>
              </a:rPr>
              <a:t>Březen 1934 – tzv. Římské smlouvy – posílení vlivu Itálie</a:t>
            </a:r>
          </a:p>
          <a:p>
            <a:r>
              <a:rPr lang="cs-CZ" dirty="0" smtClean="0">
                <a:latin typeface="Garamond" pitchFamily="18" charset="0"/>
              </a:rPr>
              <a:t>Oslabení Francie – reakce – navázání kontaktů se SSSR</a:t>
            </a:r>
          </a:p>
          <a:p>
            <a:r>
              <a:rPr lang="cs-CZ" dirty="0" smtClean="0">
                <a:latin typeface="Garamond" pitchFamily="18" charset="0"/>
              </a:rPr>
              <a:t>Únor 1934 – novým francouzským ministrem zahraničních věcí </a:t>
            </a:r>
            <a:r>
              <a:rPr lang="cs-CZ" b="1" dirty="0" smtClean="0">
                <a:solidFill>
                  <a:schemeClr val="accent1">
                    <a:lumMod val="75000"/>
                  </a:schemeClr>
                </a:solidFill>
                <a:latin typeface="Garamond" pitchFamily="18" charset="0"/>
              </a:rPr>
              <a:t>Louis </a:t>
            </a:r>
            <a:r>
              <a:rPr lang="cs-CZ" b="1" dirty="0" err="1" smtClean="0">
                <a:solidFill>
                  <a:schemeClr val="accent1">
                    <a:lumMod val="75000"/>
                  </a:schemeClr>
                </a:solidFill>
                <a:latin typeface="Garamond" pitchFamily="18" charset="0"/>
              </a:rPr>
              <a:t>Barthou</a:t>
            </a:r>
            <a:endParaRPr lang="cs-CZ" b="1" dirty="0" smtClean="0">
              <a:solidFill>
                <a:schemeClr val="accent1">
                  <a:lumMod val="75000"/>
                </a:schemeClr>
              </a:solidFill>
              <a:latin typeface="Garamond" pitchFamily="18" charset="0"/>
            </a:endParaRPr>
          </a:p>
          <a:p>
            <a:r>
              <a:rPr lang="cs-CZ" dirty="0" smtClean="0">
                <a:latin typeface="Garamond" pitchFamily="18" charset="0"/>
              </a:rPr>
              <a:t>Plán tzv. východního paktu – princip pomoci sousedu napadenému jiným členským státem, členy měly být Polsko, SSSR, ČSR, Německo a pobaltské státy</a:t>
            </a:r>
          </a:p>
          <a:p>
            <a:r>
              <a:rPr lang="cs-CZ" dirty="0" smtClean="0">
                <a:latin typeface="Garamond" pitchFamily="18" charset="0"/>
              </a:rPr>
              <a:t>Cesta LB do Polska (skepse) a ČSR (přijat lépe, Beneš plánu nakloněn)</a:t>
            </a:r>
          </a:p>
          <a:p>
            <a:endParaRPr lang="cs-CZ" dirty="0" smtClean="0">
              <a:latin typeface="Garamond" pitchFamily="18" charset="0"/>
            </a:endParaRPr>
          </a:p>
          <a:p>
            <a:endParaRPr lang="cs-CZ" dirty="0" smtClean="0">
              <a:latin typeface="Garamond" pitchFamily="18" charset="0"/>
            </a:endParaRPr>
          </a:p>
          <a:p>
            <a:endParaRPr lang="cs-CZ" dirty="0">
              <a:latin typeface="Garamond"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2"/>
          </p:nvPr>
        </p:nvSpPr>
        <p:spPr>
          <a:xfrm>
            <a:off x="395536" y="260648"/>
            <a:ext cx="5328592" cy="6408712"/>
          </a:xfrm>
        </p:spPr>
        <p:txBody>
          <a:bodyPr>
            <a:normAutofit/>
          </a:bodyPr>
          <a:lstStyle/>
          <a:p>
            <a:r>
              <a:rPr lang="cs-CZ" dirty="0" smtClean="0">
                <a:latin typeface="Garamond" pitchFamily="18" charset="0"/>
              </a:rPr>
              <a:t>Nejvýznamnější srbská politická uskupení (Demokratická strana, Radikální strana a Zemědělská strana) zpočátku na vyhlášení diktatury reagovala klidně a jejich představitelé králův radikální krok veřejně příliš nekomentovali. Věřili, že diktatura je jen dočasným řešením patové vnitropolitické situace a brzy dojde k obnovení stranického a parlamentního života a zatím se nechystali k nějakému aktivnímu odporu vůči režimu. Zpočátku ani nijak nekoordinovali svůj </a:t>
            </a:r>
            <a:r>
              <a:rPr lang="cs-CZ" dirty="0" smtClean="0">
                <a:latin typeface="Garamond" pitchFamily="18" charset="0"/>
              </a:rPr>
              <a:t>postup</a:t>
            </a:r>
          </a:p>
          <a:p>
            <a:r>
              <a:rPr lang="cs-CZ" dirty="0" smtClean="0">
                <a:latin typeface="Garamond" pitchFamily="18" charset="0"/>
              </a:rPr>
              <a:t>Březen 1929 – první kritika režimu od </a:t>
            </a:r>
            <a:r>
              <a:rPr lang="cs-CZ" b="1" dirty="0" err="1" smtClean="0">
                <a:solidFill>
                  <a:schemeClr val="accent1">
                    <a:lumMod val="75000"/>
                  </a:schemeClr>
                </a:solidFill>
                <a:latin typeface="Garamond" pitchFamily="18" charset="0"/>
              </a:rPr>
              <a:t>Ljubomira</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Davidoviće</a:t>
            </a:r>
            <a:r>
              <a:rPr lang="cs-CZ" b="1" dirty="0" smtClean="0">
                <a:solidFill>
                  <a:schemeClr val="accent1">
                    <a:lumMod val="75000"/>
                  </a:schemeClr>
                </a:solidFill>
                <a:latin typeface="Garamond" pitchFamily="18" charset="0"/>
              </a:rPr>
              <a:t> </a:t>
            </a:r>
            <a:r>
              <a:rPr lang="cs-CZ" dirty="0" smtClean="0">
                <a:latin typeface="Garamond" pitchFamily="18" charset="0"/>
              </a:rPr>
              <a:t>– předáka Demokratické strany</a:t>
            </a:r>
          </a:p>
          <a:p>
            <a:endParaRPr lang="cs-CZ" dirty="0" smtClean="0">
              <a:latin typeface="Garamond" pitchFamily="18" charset="0"/>
            </a:endParaRPr>
          </a:p>
          <a:p>
            <a:endParaRPr lang="cs-CZ" dirty="0"/>
          </a:p>
        </p:txBody>
      </p:sp>
      <p:sp>
        <p:nvSpPr>
          <p:cNvPr id="8" name="Zástupný symbol pro text 6"/>
          <p:cNvSpPr>
            <a:spLocks noGrp="1"/>
          </p:cNvSpPr>
          <p:nvPr>
            <p:ph type="body" sz="quarter" idx="3"/>
          </p:nvPr>
        </p:nvSpPr>
        <p:spPr>
          <a:xfrm>
            <a:off x="5868144" y="332656"/>
            <a:ext cx="2865512" cy="1628800"/>
          </a:xfrm>
        </p:spPr>
        <p:txBody>
          <a:bodyPr/>
          <a:lstStyle/>
          <a:p>
            <a:pPr algn="ctr"/>
            <a:r>
              <a:rPr lang="cs-CZ" sz="2400" dirty="0" err="1" smtClean="0">
                <a:latin typeface="Garamond" pitchFamily="18" charset="0"/>
              </a:rPr>
              <a:t>Ljubomir</a:t>
            </a:r>
            <a:r>
              <a:rPr lang="cs-CZ" sz="2400" dirty="0" smtClean="0">
                <a:latin typeface="Garamond" pitchFamily="18" charset="0"/>
              </a:rPr>
              <a:t> </a:t>
            </a:r>
            <a:r>
              <a:rPr lang="cs-CZ" sz="2400" dirty="0" err="1" smtClean="0">
                <a:latin typeface="Garamond" pitchFamily="18" charset="0"/>
              </a:rPr>
              <a:t>Davidović</a:t>
            </a:r>
            <a:r>
              <a:rPr lang="cs-CZ" sz="2400" dirty="0" smtClean="0">
                <a:latin typeface="Garamond" pitchFamily="18" charset="0"/>
              </a:rPr>
              <a:t> – předák Demokratické strany</a:t>
            </a:r>
            <a:endParaRPr lang="cs-CZ" sz="2400" dirty="0">
              <a:latin typeface="Garamond" pitchFamily="18" charset="0"/>
            </a:endParaRPr>
          </a:p>
        </p:txBody>
      </p:sp>
      <p:pic>
        <p:nvPicPr>
          <p:cNvPr id="9" name="Zástupný symbol pro obsah 8" descr="Ljubimir_davidovic.jpg"/>
          <p:cNvPicPr>
            <a:picLocks noGrp="1" noChangeAspect="1"/>
          </p:cNvPicPr>
          <p:nvPr>
            <p:ph sz="quarter" idx="4"/>
          </p:nvPr>
        </p:nvPicPr>
        <p:blipFill>
          <a:blip r:embed="rId2" cstate="print"/>
          <a:stretch>
            <a:fillRect/>
          </a:stretch>
        </p:blipFill>
        <p:spPr>
          <a:xfrm>
            <a:off x="5868144" y="2204864"/>
            <a:ext cx="2880320" cy="324036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5"/>
          <p:cNvSpPr>
            <a:spLocks noGrp="1"/>
          </p:cNvSpPr>
          <p:nvPr>
            <p:ph sz="quarter" idx="1"/>
          </p:nvPr>
        </p:nvSpPr>
        <p:spPr>
          <a:xfrm>
            <a:off x="323528" y="260648"/>
            <a:ext cx="8352928" cy="6264696"/>
          </a:xfrm>
        </p:spPr>
        <p:txBody>
          <a:bodyPr>
            <a:normAutofit/>
          </a:bodyPr>
          <a:lstStyle/>
          <a:p>
            <a:r>
              <a:rPr lang="cs-CZ" sz="2800" dirty="0" smtClean="0">
                <a:latin typeface="Garamond" pitchFamily="18" charset="0"/>
              </a:rPr>
              <a:t>Jednání </a:t>
            </a:r>
            <a:r>
              <a:rPr lang="cs-CZ" sz="2800" dirty="0" smtClean="0">
                <a:latin typeface="Garamond" pitchFamily="18" charset="0"/>
              </a:rPr>
              <a:t>s představiteli selsko-demokratické koalice tvořené Chorvatskou selskou stranou a Samostatnou demokratickou stranou </a:t>
            </a:r>
            <a:r>
              <a:rPr lang="cs-CZ" sz="2800" b="1" dirty="0" err="1" smtClean="0">
                <a:solidFill>
                  <a:schemeClr val="accent1">
                    <a:lumMod val="75000"/>
                  </a:schemeClr>
                </a:solidFill>
                <a:latin typeface="Garamond" pitchFamily="18" charset="0"/>
              </a:rPr>
              <a:t>Svetozara</a:t>
            </a:r>
            <a:r>
              <a:rPr lang="cs-CZ" sz="2800" b="1" dirty="0" smtClean="0">
                <a:solidFill>
                  <a:schemeClr val="accent1">
                    <a:lumMod val="75000"/>
                  </a:schemeClr>
                </a:solidFill>
                <a:latin typeface="Garamond" pitchFamily="18" charset="0"/>
              </a:rPr>
              <a:t> </a:t>
            </a:r>
            <a:r>
              <a:rPr lang="cs-CZ" sz="2800" b="1" dirty="0" err="1" smtClean="0">
                <a:solidFill>
                  <a:schemeClr val="accent1">
                    <a:lumMod val="75000"/>
                  </a:schemeClr>
                </a:solidFill>
                <a:latin typeface="Garamond" pitchFamily="18" charset="0"/>
              </a:rPr>
              <a:t>Pribićeviće</a:t>
            </a:r>
            <a:r>
              <a:rPr lang="cs-CZ" sz="2800" b="1" dirty="0" smtClean="0">
                <a:solidFill>
                  <a:schemeClr val="accent1">
                    <a:lumMod val="75000"/>
                  </a:schemeClr>
                </a:solidFill>
                <a:latin typeface="Garamond" pitchFamily="18" charset="0"/>
              </a:rPr>
              <a:t> </a:t>
            </a:r>
          </a:p>
          <a:p>
            <a:r>
              <a:rPr lang="cs-CZ" sz="2800" dirty="0" smtClean="0">
                <a:latin typeface="Garamond" pitchFamily="18" charset="0"/>
              </a:rPr>
              <a:t>Kritika režimu však nekoncepční, bez programu</a:t>
            </a:r>
          </a:p>
          <a:p>
            <a:r>
              <a:rPr lang="cs-CZ" sz="2800" dirty="0" smtClean="0">
                <a:latin typeface="Garamond" pitchFamily="18" charset="0"/>
              </a:rPr>
              <a:t>Proti režimu vystupovali také radikální chorvatští nacionalisté, tzv. frankovci, a členové Chorvatské strany práva (</a:t>
            </a:r>
            <a:r>
              <a:rPr lang="cs-CZ" sz="2800" dirty="0" err="1" smtClean="0">
                <a:latin typeface="Garamond" pitchFamily="18" charset="0"/>
              </a:rPr>
              <a:t>Hrvatska</a:t>
            </a:r>
            <a:r>
              <a:rPr lang="cs-CZ" sz="2800" dirty="0" smtClean="0">
                <a:latin typeface="Garamond" pitchFamily="18" charset="0"/>
              </a:rPr>
              <a:t> </a:t>
            </a:r>
            <a:r>
              <a:rPr lang="cs-CZ" sz="2800" dirty="0" err="1" smtClean="0">
                <a:latin typeface="Garamond" pitchFamily="18" charset="0"/>
              </a:rPr>
              <a:t>stranka</a:t>
            </a:r>
            <a:r>
              <a:rPr lang="cs-CZ" sz="2800" dirty="0" smtClean="0">
                <a:latin typeface="Garamond" pitchFamily="18" charset="0"/>
              </a:rPr>
              <a:t> </a:t>
            </a:r>
            <a:r>
              <a:rPr lang="cs-CZ" sz="2800" dirty="0" err="1" smtClean="0">
                <a:latin typeface="Garamond" pitchFamily="18" charset="0"/>
              </a:rPr>
              <a:t>prava</a:t>
            </a:r>
            <a:r>
              <a:rPr lang="cs-CZ" sz="2800" dirty="0" smtClean="0">
                <a:latin typeface="Garamond" pitchFamily="18" charset="0"/>
              </a:rPr>
              <a:t>, HSP) v čele s </a:t>
            </a:r>
            <a:r>
              <a:rPr lang="cs-CZ" sz="2800" b="1" dirty="0" smtClean="0">
                <a:solidFill>
                  <a:schemeClr val="accent1">
                    <a:lumMod val="75000"/>
                  </a:schemeClr>
                </a:solidFill>
                <a:latin typeface="Garamond" pitchFamily="18" charset="0"/>
              </a:rPr>
              <a:t>Ante </a:t>
            </a:r>
            <a:r>
              <a:rPr lang="cs-CZ" sz="2800" b="1" dirty="0" err="1" smtClean="0">
                <a:solidFill>
                  <a:schemeClr val="accent1">
                    <a:lumMod val="75000"/>
                  </a:schemeClr>
                </a:solidFill>
                <a:latin typeface="Garamond" pitchFamily="18" charset="0"/>
              </a:rPr>
              <a:t>Pavelićem</a:t>
            </a:r>
            <a:endParaRPr lang="cs-CZ" sz="2800" b="1" dirty="0" smtClean="0">
              <a:solidFill>
                <a:schemeClr val="accent1">
                  <a:lumMod val="75000"/>
                </a:schemeClr>
              </a:solidFill>
              <a:latin typeface="Garamond" pitchFamily="18" charset="0"/>
            </a:endParaRPr>
          </a:p>
          <a:p>
            <a:r>
              <a:rPr lang="cs-CZ" sz="2800" dirty="0" smtClean="0">
                <a:latin typeface="Garamond" pitchFamily="18" charset="0"/>
              </a:rPr>
              <a:t>vedení komunistické strany režim, označilo za vojensko-fašistickou diktaturu, v únoru 1929 vydalo výzvu k ozbrojenému revolučnímu boji (ozbrojených akcí však naprosté minimum, spíše byly rozšiřovány letáky a ilegální tiskoviny)</a:t>
            </a:r>
          </a:p>
          <a:p>
            <a:endParaRPr lang="cs-CZ" dirty="0">
              <a:latin typeface="Garamond"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2"/>
          </p:nvPr>
        </p:nvSpPr>
        <p:spPr>
          <a:xfrm>
            <a:off x="179512" y="260648"/>
            <a:ext cx="5904656" cy="6336704"/>
          </a:xfrm>
        </p:spPr>
        <p:txBody>
          <a:bodyPr>
            <a:normAutofit fontScale="92500" lnSpcReduction="20000"/>
          </a:bodyPr>
          <a:lstStyle/>
          <a:p>
            <a:r>
              <a:rPr lang="cs-CZ" dirty="0" smtClean="0">
                <a:latin typeface="Garamond" pitchFamily="18" charset="0"/>
              </a:rPr>
              <a:t>Část opozičních politiků odešla již v roce 1929 do emigrace</a:t>
            </a:r>
          </a:p>
          <a:p>
            <a:r>
              <a:rPr lang="cs-CZ" dirty="0" smtClean="0">
                <a:latin typeface="Garamond" pitchFamily="18" charset="0"/>
              </a:rPr>
              <a:t>krátce po vyhlášení diktatury emigroval vůdce chorvatských separatistů </a:t>
            </a:r>
            <a:r>
              <a:rPr lang="cs-CZ" b="1" dirty="0" smtClean="0">
                <a:solidFill>
                  <a:schemeClr val="accent1">
                    <a:lumMod val="75000"/>
                  </a:schemeClr>
                </a:solidFill>
                <a:latin typeface="Garamond" pitchFamily="18" charset="0"/>
              </a:rPr>
              <a:t>Ante </a:t>
            </a:r>
            <a:r>
              <a:rPr lang="cs-CZ" b="1" dirty="0" err="1" smtClean="0">
                <a:solidFill>
                  <a:schemeClr val="accent1">
                    <a:lumMod val="75000"/>
                  </a:schemeClr>
                </a:solidFill>
                <a:latin typeface="Garamond" pitchFamily="18" charset="0"/>
              </a:rPr>
              <a:t>Pavelić</a:t>
            </a:r>
            <a:endParaRPr lang="cs-CZ" b="1" dirty="0" smtClean="0">
              <a:solidFill>
                <a:schemeClr val="accent1">
                  <a:lumMod val="75000"/>
                </a:schemeClr>
              </a:solidFill>
              <a:latin typeface="Garamond" pitchFamily="18" charset="0"/>
            </a:endParaRPr>
          </a:p>
          <a:p>
            <a:r>
              <a:rPr lang="cs-CZ" dirty="0" smtClean="0">
                <a:latin typeface="Garamond" pitchFamily="18" charset="0"/>
              </a:rPr>
              <a:t>Duben 1929 – spolu s makedonskými separatisty z Vnitřní makedonské revoluční organizace vydal tzv. </a:t>
            </a:r>
            <a:r>
              <a:rPr lang="cs-CZ" b="1" dirty="0" smtClean="0">
                <a:latin typeface="Garamond" pitchFamily="18" charset="0"/>
              </a:rPr>
              <a:t>Sofijskou deklaraci – </a:t>
            </a:r>
            <a:r>
              <a:rPr lang="cs-CZ" dirty="0" smtClean="0">
                <a:latin typeface="Garamond" pitchFamily="18" charset="0"/>
              </a:rPr>
              <a:t>požadovali osvobození Chorvatů i Makedonců zpod srbské nadvlády a schvaloval jejich ilegální boj proti vládě Království SHS</a:t>
            </a:r>
          </a:p>
          <a:p>
            <a:r>
              <a:rPr lang="cs-CZ" dirty="0" smtClean="0">
                <a:latin typeface="Garamond" pitchFamily="18" charset="0"/>
              </a:rPr>
              <a:t>V Bělehradě v nepřítomnosti odsouzen k trestu smrti</a:t>
            </a:r>
          </a:p>
          <a:p>
            <a:r>
              <a:rPr lang="cs-CZ" dirty="0" smtClean="0">
                <a:latin typeface="Garamond" pitchFamily="18" charset="0"/>
              </a:rPr>
              <a:t>V zahraničí začal budovat organizaci </a:t>
            </a:r>
            <a:r>
              <a:rPr lang="cs-CZ" dirty="0" err="1" smtClean="0">
                <a:latin typeface="Garamond" pitchFamily="18" charset="0"/>
              </a:rPr>
              <a:t>Ustaša</a:t>
            </a:r>
            <a:endParaRPr lang="cs-CZ" dirty="0" smtClean="0">
              <a:latin typeface="Garamond" pitchFamily="18" charset="0"/>
            </a:endParaRPr>
          </a:p>
          <a:p>
            <a:r>
              <a:rPr lang="cs-CZ" dirty="0" smtClean="0">
                <a:latin typeface="Garamond" pitchFamily="18" charset="0"/>
              </a:rPr>
              <a:t>Sídlem </a:t>
            </a:r>
            <a:r>
              <a:rPr lang="cs-CZ" dirty="0" err="1" smtClean="0">
                <a:latin typeface="Garamond" pitchFamily="18" charset="0"/>
              </a:rPr>
              <a:t>Ustaše</a:t>
            </a:r>
            <a:r>
              <a:rPr lang="cs-CZ" dirty="0" smtClean="0">
                <a:latin typeface="Garamond" pitchFamily="18" charset="0"/>
              </a:rPr>
              <a:t> Itálie, výcvikové tábory i v Maďarsku</a:t>
            </a:r>
          </a:p>
          <a:p>
            <a:r>
              <a:rPr lang="cs-CZ" dirty="0" smtClean="0">
                <a:latin typeface="Garamond" pitchFamily="18" charset="0"/>
              </a:rPr>
              <a:t>úkolem měly být diverzní akce a atentáty, metodou terorismus</a:t>
            </a:r>
          </a:p>
          <a:p>
            <a:r>
              <a:rPr lang="cs-CZ" dirty="0" err="1" smtClean="0">
                <a:latin typeface="Garamond" pitchFamily="18" charset="0"/>
              </a:rPr>
              <a:t>Ustašovci</a:t>
            </a:r>
            <a:r>
              <a:rPr lang="cs-CZ" dirty="0" smtClean="0">
                <a:latin typeface="Garamond" pitchFamily="18" charset="0"/>
              </a:rPr>
              <a:t> zorganizovali neúspěšné povstání v oblasti </a:t>
            </a:r>
            <a:r>
              <a:rPr lang="cs-CZ" dirty="0" err="1" smtClean="0">
                <a:latin typeface="Garamond" pitchFamily="18" charset="0"/>
              </a:rPr>
              <a:t>Liky</a:t>
            </a:r>
            <a:r>
              <a:rPr lang="cs-CZ" dirty="0" smtClean="0">
                <a:latin typeface="Garamond" pitchFamily="18" charset="0"/>
              </a:rPr>
              <a:t> v roce 1932 a také se podíleli na několika pokusech o atentát na krále Alexandra, včetně toho úspěšného z roku 1934</a:t>
            </a:r>
          </a:p>
          <a:p>
            <a:endParaRPr lang="cs-CZ" dirty="0">
              <a:latin typeface="Garamond" pitchFamily="18" charset="0"/>
            </a:endParaRPr>
          </a:p>
        </p:txBody>
      </p:sp>
      <p:pic>
        <p:nvPicPr>
          <p:cNvPr id="7" name="Zástupný symbol pro obsah 6" descr="Ante_Pavelić.jpg"/>
          <p:cNvPicPr>
            <a:picLocks noGrp="1" noChangeAspect="1"/>
          </p:cNvPicPr>
          <p:nvPr>
            <p:ph sz="quarter" idx="4"/>
          </p:nvPr>
        </p:nvPicPr>
        <p:blipFill>
          <a:blip r:embed="rId2" cstate="print"/>
          <a:stretch>
            <a:fillRect/>
          </a:stretch>
        </p:blipFill>
        <p:spPr>
          <a:xfrm>
            <a:off x="6372200" y="1772816"/>
            <a:ext cx="2372844" cy="3528392"/>
          </a:xfrm>
        </p:spPr>
      </p:pic>
      <p:sp>
        <p:nvSpPr>
          <p:cNvPr id="6" name="Zástupný symbol pro text 5"/>
          <p:cNvSpPr>
            <a:spLocks noGrp="1"/>
          </p:cNvSpPr>
          <p:nvPr>
            <p:ph type="body" sz="quarter" idx="3"/>
          </p:nvPr>
        </p:nvSpPr>
        <p:spPr>
          <a:xfrm>
            <a:off x="5990456" y="260648"/>
            <a:ext cx="3153544" cy="1152128"/>
          </a:xfrm>
        </p:spPr>
        <p:txBody>
          <a:bodyPr/>
          <a:lstStyle/>
          <a:p>
            <a:pPr algn="ctr"/>
            <a:r>
              <a:rPr lang="cs-CZ" sz="2400" dirty="0" smtClean="0">
                <a:latin typeface="Garamond" pitchFamily="18" charset="0"/>
              </a:rPr>
              <a:t>Vůdce chorvatských separatistů Ante </a:t>
            </a:r>
            <a:r>
              <a:rPr lang="cs-CZ" sz="2400" dirty="0" err="1" smtClean="0">
                <a:latin typeface="Garamond" pitchFamily="18" charset="0"/>
              </a:rPr>
              <a:t>Pavelić</a:t>
            </a:r>
            <a:endParaRPr lang="cs-CZ" sz="2400" dirty="0">
              <a:latin typeface="Garamond"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67544" y="260648"/>
            <a:ext cx="8136904" cy="6264696"/>
          </a:xfrm>
        </p:spPr>
        <p:txBody>
          <a:bodyPr>
            <a:normAutofit lnSpcReduction="10000"/>
          </a:bodyPr>
          <a:lstStyle/>
          <a:p>
            <a:r>
              <a:rPr lang="cs-CZ" dirty="0" smtClean="0">
                <a:latin typeface="Garamond" pitchFamily="18" charset="0"/>
              </a:rPr>
              <a:t>V září 1929, po dohodě s předsedou strany V. </a:t>
            </a:r>
            <a:r>
              <a:rPr lang="cs-CZ" dirty="0" err="1" smtClean="0">
                <a:latin typeface="Garamond" pitchFamily="18" charset="0"/>
              </a:rPr>
              <a:t>Mačkem</a:t>
            </a:r>
            <a:r>
              <a:rPr lang="cs-CZ" dirty="0" smtClean="0">
                <a:latin typeface="Garamond" pitchFamily="18" charset="0"/>
              </a:rPr>
              <a:t>, emigrovali také dva významní představitelé HSS, bývalý ministr a </a:t>
            </a:r>
            <a:r>
              <a:rPr lang="cs-CZ" dirty="0" err="1" smtClean="0">
                <a:latin typeface="Garamond" pitchFamily="18" charset="0"/>
              </a:rPr>
              <a:t>Radićův</a:t>
            </a:r>
            <a:r>
              <a:rPr lang="cs-CZ" dirty="0" smtClean="0">
                <a:latin typeface="Garamond" pitchFamily="18" charset="0"/>
              </a:rPr>
              <a:t> zeť </a:t>
            </a:r>
            <a:r>
              <a:rPr lang="cs-CZ" b="1" dirty="0" smtClean="0">
                <a:solidFill>
                  <a:schemeClr val="accent1">
                    <a:lumMod val="75000"/>
                  </a:schemeClr>
                </a:solidFill>
                <a:latin typeface="Garamond" pitchFamily="18" charset="0"/>
              </a:rPr>
              <a:t>August </a:t>
            </a:r>
            <a:r>
              <a:rPr lang="cs-CZ" b="1" dirty="0" err="1" smtClean="0">
                <a:solidFill>
                  <a:schemeClr val="accent1">
                    <a:lumMod val="75000"/>
                  </a:schemeClr>
                </a:solidFill>
                <a:latin typeface="Garamond" pitchFamily="18" charset="0"/>
              </a:rPr>
              <a:t>Košutić</a:t>
            </a:r>
            <a:r>
              <a:rPr lang="cs-CZ" b="1" dirty="0" smtClean="0">
                <a:solidFill>
                  <a:schemeClr val="accent1">
                    <a:lumMod val="75000"/>
                  </a:schemeClr>
                </a:solidFill>
                <a:latin typeface="Garamond" pitchFamily="18" charset="0"/>
              </a:rPr>
              <a:t> </a:t>
            </a:r>
            <a:r>
              <a:rPr lang="cs-CZ" dirty="0" smtClean="0">
                <a:latin typeface="Garamond" pitchFamily="18" charset="0"/>
              </a:rPr>
              <a:t>a </a:t>
            </a:r>
            <a:r>
              <a:rPr lang="cs-CZ" dirty="0" err="1" smtClean="0">
                <a:latin typeface="Garamond" pitchFamily="18" charset="0"/>
              </a:rPr>
              <a:t>a</a:t>
            </a:r>
            <a:r>
              <a:rPr lang="cs-CZ" dirty="0" smtClean="0">
                <a:latin typeface="Garamond" pitchFamily="18" charset="0"/>
              </a:rPr>
              <a:t> někdejší poslanec </a:t>
            </a:r>
            <a:r>
              <a:rPr lang="cs-CZ" b="1" dirty="0" err="1" smtClean="0">
                <a:solidFill>
                  <a:schemeClr val="accent1">
                    <a:lumMod val="75000"/>
                  </a:schemeClr>
                </a:solidFill>
                <a:latin typeface="Garamond" pitchFamily="18" charset="0"/>
              </a:rPr>
              <a:t>Juraj</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Krnjević</a:t>
            </a:r>
            <a:r>
              <a:rPr lang="cs-CZ" dirty="0" smtClean="0">
                <a:latin typeface="Garamond" pitchFamily="18" charset="0"/>
              </a:rPr>
              <a:t>, začali organizovat propagandu proti diktatuře a snažili se v zahraničí získat podporu</a:t>
            </a:r>
          </a:p>
          <a:p>
            <a:r>
              <a:rPr lang="cs-CZ" dirty="0" err="1" smtClean="0">
                <a:latin typeface="Garamond" pitchFamily="18" charset="0"/>
              </a:rPr>
              <a:t>Košutić</a:t>
            </a:r>
            <a:r>
              <a:rPr lang="cs-CZ" dirty="0" smtClean="0">
                <a:latin typeface="Garamond" pitchFamily="18" charset="0"/>
              </a:rPr>
              <a:t> se nakonec usadil ve Vídni a </a:t>
            </a:r>
            <a:r>
              <a:rPr lang="cs-CZ" dirty="0" err="1" smtClean="0">
                <a:latin typeface="Garamond" pitchFamily="18" charset="0"/>
              </a:rPr>
              <a:t>Krnjević</a:t>
            </a:r>
            <a:r>
              <a:rPr lang="cs-CZ" dirty="0" smtClean="0">
                <a:latin typeface="Garamond" pitchFamily="18" charset="0"/>
              </a:rPr>
              <a:t> v Ženevě, kde vydával časopis </a:t>
            </a:r>
            <a:r>
              <a:rPr lang="cs-CZ" i="1" dirty="0" err="1" smtClean="0">
                <a:latin typeface="Garamond" pitchFamily="18" charset="0"/>
              </a:rPr>
              <a:t>Croatia</a:t>
            </a:r>
            <a:r>
              <a:rPr lang="cs-CZ" dirty="0" smtClean="0">
                <a:latin typeface="Garamond" pitchFamily="18" charset="0"/>
              </a:rPr>
              <a:t>, jehož cílem bylo informovat evropskou veřejnost o chorvatské otázce</a:t>
            </a:r>
          </a:p>
          <a:p>
            <a:r>
              <a:rPr lang="cs-CZ" dirty="0" smtClean="0">
                <a:latin typeface="Garamond" pitchFamily="18" charset="0"/>
              </a:rPr>
              <a:t>Posílali memoranda do Společnosti národů, ale bez reakce</a:t>
            </a:r>
          </a:p>
          <a:p>
            <a:r>
              <a:rPr lang="cs-CZ" dirty="0" smtClean="0">
                <a:latin typeface="Garamond" pitchFamily="18" charset="0"/>
              </a:rPr>
              <a:t>apelovali i na TGM, aby pomohl odsouzeným opozičníkům</a:t>
            </a:r>
          </a:p>
          <a:p>
            <a:r>
              <a:rPr lang="cs-CZ" dirty="0" smtClean="0">
                <a:latin typeface="Garamond" pitchFamily="18" charset="0"/>
              </a:rPr>
              <a:t>Ve své aktivitě neustávali ani makedonští separatisté z VMRO pod vedením </a:t>
            </a:r>
            <a:r>
              <a:rPr lang="cs-CZ" b="1" dirty="0" smtClean="0">
                <a:solidFill>
                  <a:schemeClr val="accent1">
                    <a:lumMod val="75000"/>
                  </a:schemeClr>
                </a:solidFill>
                <a:latin typeface="Garamond" pitchFamily="18" charset="0"/>
              </a:rPr>
              <a:t>Ivana (</a:t>
            </a:r>
            <a:r>
              <a:rPr lang="cs-CZ" b="1" dirty="0" err="1" smtClean="0">
                <a:solidFill>
                  <a:schemeClr val="accent1">
                    <a:lumMod val="75000"/>
                  </a:schemeClr>
                </a:solidFill>
                <a:latin typeface="Garamond" pitchFamily="18" charset="0"/>
              </a:rPr>
              <a:t>Vanči</a:t>
            </a:r>
            <a:r>
              <a:rPr lang="cs-CZ" b="1" dirty="0" smtClean="0">
                <a:solidFill>
                  <a:schemeClr val="accent1">
                    <a:lumMod val="75000"/>
                  </a:schemeClr>
                </a:solidFill>
                <a:latin typeface="Garamond" pitchFamily="18" charset="0"/>
              </a:rPr>
              <a:t>) </a:t>
            </a:r>
            <a:r>
              <a:rPr lang="cs-CZ" b="1" dirty="0" err="1" smtClean="0">
                <a:solidFill>
                  <a:schemeClr val="accent1">
                    <a:lumMod val="75000"/>
                  </a:schemeClr>
                </a:solidFill>
                <a:latin typeface="Garamond" pitchFamily="18" charset="0"/>
              </a:rPr>
              <a:t>Mihajlova</a:t>
            </a:r>
            <a:r>
              <a:rPr lang="cs-CZ" dirty="0" smtClean="0">
                <a:latin typeface="Garamond" pitchFamily="18" charset="0"/>
              </a:rPr>
              <a:t> – teroristické akce v Makedonii i celé Jugoslávii - přepadení četnických stanic, útoky na železnici, na hospodářství srbských kolonizátorů, kteří do Makedonie přicházeli z popudu bělehradské vlády, atentáty na oficiální představitele státu v Makedonii apod., stát odpovídal brutálními protiakcemi</a:t>
            </a:r>
          </a:p>
          <a:p>
            <a:endParaRPr lang="cs-CZ" dirty="0">
              <a:latin typeface="Garamond"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symbol pro obsah 7" descr="BASA_1933K-3-75_TA_cheta_v_gorata.jpg"/>
          <p:cNvPicPr>
            <a:picLocks noGrp="1" noChangeAspect="1"/>
          </p:cNvPicPr>
          <p:nvPr>
            <p:ph sz="quarter" idx="4"/>
          </p:nvPr>
        </p:nvPicPr>
        <p:blipFill>
          <a:blip r:embed="rId2" cstate="print"/>
          <a:stretch>
            <a:fillRect/>
          </a:stretch>
        </p:blipFill>
        <p:spPr>
          <a:xfrm>
            <a:off x="4644008" y="1412776"/>
            <a:ext cx="3878560" cy="5211816"/>
          </a:xfrm>
        </p:spPr>
      </p:pic>
      <p:sp>
        <p:nvSpPr>
          <p:cNvPr id="5" name="Zástupný symbol pro text 4"/>
          <p:cNvSpPr>
            <a:spLocks noGrp="1"/>
          </p:cNvSpPr>
          <p:nvPr>
            <p:ph type="body" sz="quarter" idx="1"/>
          </p:nvPr>
        </p:nvSpPr>
        <p:spPr>
          <a:xfrm>
            <a:off x="1259632" y="260648"/>
            <a:ext cx="2098576" cy="792088"/>
          </a:xfrm>
        </p:spPr>
        <p:txBody>
          <a:bodyPr/>
          <a:lstStyle/>
          <a:p>
            <a:endParaRPr lang="cs-CZ" sz="2400" dirty="0" smtClean="0">
              <a:latin typeface="Garamond" pitchFamily="18" charset="0"/>
            </a:endParaRPr>
          </a:p>
          <a:p>
            <a:r>
              <a:rPr lang="cs-CZ" sz="2400" dirty="0" err="1" smtClean="0">
                <a:latin typeface="Garamond" pitchFamily="18" charset="0"/>
              </a:rPr>
              <a:t>Juraj</a:t>
            </a:r>
            <a:r>
              <a:rPr lang="cs-CZ" sz="2400" dirty="0" smtClean="0">
                <a:latin typeface="Garamond" pitchFamily="18" charset="0"/>
              </a:rPr>
              <a:t> </a:t>
            </a:r>
            <a:r>
              <a:rPr lang="cs-CZ" sz="2400" dirty="0" err="1" smtClean="0">
                <a:latin typeface="Garamond" pitchFamily="18" charset="0"/>
              </a:rPr>
              <a:t>Krnjević</a:t>
            </a:r>
            <a:endParaRPr lang="cs-CZ" sz="2400" dirty="0" smtClean="0">
              <a:latin typeface="Garamond" pitchFamily="18" charset="0"/>
            </a:endParaRPr>
          </a:p>
          <a:p>
            <a:endParaRPr lang="cs-CZ" dirty="0"/>
          </a:p>
        </p:txBody>
      </p:sp>
      <p:sp>
        <p:nvSpPr>
          <p:cNvPr id="6" name="Zástupný symbol pro text 5"/>
          <p:cNvSpPr>
            <a:spLocks noGrp="1"/>
          </p:cNvSpPr>
          <p:nvPr>
            <p:ph type="body" sz="quarter" idx="3"/>
          </p:nvPr>
        </p:nvSpPr>
        <p:spPr>
          <a:xfrm>
            <a:off x="4716016" y="188640"/>
            <a:ext cx="3657600" cy="1090416"/>
          </a:xfrm>
        </p:spPr>
        <p:txBody>
          <a:bodyPr/>
          <a:lstStyle/>
          <a:p>
            <a:pPr algn="ctr"/>
            <a:r>
              <a:rPr lang="cs-CZ" sz="2400" dirty="0" smtClean="0">
                <a:latin typeface="Garamond" pitchFamily="18" charset="0"/>
              </a:rPr>
              <a:t>Četa makedonských separatistů (1933)</a:t>
            </a:r>
            <a:endParaRPr lang="cs-CZ" sz="2400" dirty="0">
              <a:latin typeface="Garamond" pitchFamily="18" charset="0"/>
            </a:endParaRPr>
          </a:p>
        </p:txBody>
      </p:sp>
      <p:pic>
        <p:nvPicPr>
          <p:cNvPr id="7" name="Zástupný symbol pro obsah 10" descr="Јурај_Крњевић.jpg"/>
          <p:cNvPicPr>
            <a:picLocks noGrp="1" noChangeAspect="1"/>
          </p:cNvPicPr>
          <p:nvPr>
            <p:ph sz="quarter" idx="2"/>
          </p:nvPr>
        </p:nvPicPr>
        <p:blipFill>
          <a:blip r:embed="rId3" cstate="print"/>
          <a:stretch>
            <a:fillRect/>
          </a:stretch>
        </p:blipFill>
        <p:spPr>
          <a:xfrm>
            <a:off x="395536" y="1412776"/>
            <a:ext cx="3839592" cy="524409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3"/>
          </p:nvPr>
        </p:nvSpPr>
        <p:spPr>
          <a:xfrm>
            <a:off x="5940152" y="260648"/>
            <a:ext cx="2880320" cy="2520280"/>
          </a:xfrm>
        </p:spPr>
        <p:txBody>
          <a:bodyPr/>
          <a:lstStyle/>
          <a:p>
            <a:pPr algn="ctr"/>
            <a:r>
              <a:rPr lang="cs-CZ" dirty="0" smtClean="0">
                <a:latin typeface="Garamond" pitchFamily="18" charset="0"/>
              </a:rPr>
              <a:t>Telegram A. </a:t>
            </a:r>
            <a:r>
              <a:rPr lang="cs-CZ" dirty="0" err="1" smtClean="0">
                <a:latin typeface="Garamond" pitchFamily="18" charset="0"/>
              </a:rPr>
              <a:t>Košutiće</a:t>
            </a:r>
            <a:r>
              <a:rPr lang="cs-CZ" dirty="0" smtClean="0">
                <a:latin typeface="Garamond" pitchFamily="18" charset="0"/>
              </a:rPr>
              <a:t>, ve kterém žádá Masaryka o přímluvu za Chorvaty odsouzené v Bělehradě k trestu smrti v roce 1931</a:t>
            </a:r>
            <a:endParaRPr lang="cs-CZ" dirty="0">
              <a:latin typeface="Garamond" pitchFamily="18" charset="0"/>
            </a:endParaRPr>
          </a:p>
        </p:txBody>
      </p:sp>
      <p:pic>
        <p:nvPicPr>
          <p:cNvPr id="1026" name="Picture 2" descr="J:\TGM a jižní SLované edice korespondence\AKPR_TRANSKRIPCE\AKPR_ANGLICKY\Košutić August\IMG_3665.JPG"/>
          <p:cNvPicPr>
            <a:picLocks noGrp="1" noChangeAspect="1" noChangeArrowheads="1"/>
          </p:cNvPicPr>
          <p:nvPr>
            <p:ph sz="quarter" idx="2"/>
          </p:nvPr>
        </p:nvPicPr>
        <p:blipFill>
          <a:blip r:embed="rId2" cstate="print"/>
          <a:srcRect/>
          <a:stretch>
            <a:fillRect/>
          </a:stretch>
        </p:blipFill>
        <p:spPr bwMode="auto">
          <a:xfrm>
            <a:off x="251519" y="188640"/>
            <a:ext cx="5568619" cy="4176464"/>
          </a:xfrm>
          <a:prstGeom prst="rect">
            <a:avLst/>
          </a:prstGeom>
          <a:noFill/>
        </p:spPr>
      </p:pic>
      <p:pic>
        <p:nvPicPr>
          <p:cNvPr id="1027" name="Picture 3" descr="J:\TGM a jižní SLované edice korespondence\AKPR_TRANSKRIPCE\AKPR_ANGLICKY\Košutić August\IMG_3666.JPG"/>
          <p:cNvPicPr>
            <a:picLocks noGrp="1" noChangeAspect="1" noChangeArrowheads="1"/>
          </p:cNvPicPr>
          <p:nvPr>
            <p:ph sz="quarter" idx="4"/>
          </p:nvPr>
        </p:nvPicPr>
        <p:blipFill>
          <a:blip r:embed="rId3" cstate="print"/>
          <a:srcRect/>
          <a:stretch>
            <a:fillRect/>
          </a:stretch>
        </p:blipFill>
        <p:spPr bwMode="auto">
          <a:xfrm>
            <a:off x="3491880" y="2915562"/>
            <a:ext cx="5256584" cy="394243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888</TotalTime>
  <Words>866</Words>
  <Application>Microsoft Office PowerPoint</Application>
  <PresentationFormat>Předvádění na obrazovce (4:3)</PresentationFormat>
  <Paragraphs>189</Paragraphs>
  <Slides>33</Slides>
  <Notes>0</Notes>
  <HiddenSlides>0</HiddenSlides>
  <MMClips>0</MMClips>
  <ScaleCrop>false</ScaleCrop>
  <HeadingPairs>
    <vt:vector size="4" baseType="variant">
      <vt:variant>
        <vt:lpstr>Motiv</vt:lpstr>
      </vt:variant>
      <vt:variant>
        <vt:i4>1</vt:i4>
      </vt:variant>
      <vt:variant>
        <vt:lpstr>Nadpisy snímků</vt:lpstr>
      </vt:variant>
      <vt:variant>
        <vt:i4>33</vt:i4>
      </vt:variant>
    </vt:vector>
  </HeadingPairs>
  <TitlesOfParts>
    <vt:vector size="34" baseType="lpstr">
      <vt:lpstr>Arkýř</vt:lpstr>
      <vt:lpstr>Věrnost za věrnost? –  Československo-jugoslávské vztahy v kontextu mezinárodních vztahů ve střední a jihovýchodní Evropě mezi dvěma světovými válkami</vt:lpstr>
      <vt:lpstr>Snímek 2</vt:lpstr>
      <vt:lpstr>Jugoslávská opozice proti královské diktatuře</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Snímek 26</vt:lpstr>
      <vt:lpstr>Snímek 27</vt:lpstr>
      <vt:lpstr>Snímek 28</vt:lpstr>
      <vt:lpstr>Snímek 29</vt:lpstr>
      <vt:lpstr>Snímek 30</vt:lpstr>
      <vt:lpstr>Snímek 31</vt:lpstr>
      <vt:lpstr>Snímek 32</vt:lpstr>
      <vt:lpstr>Politická situace v polovině 30. let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Věrnost za věrnost? –  Československo-jugoslávské vztahy v kontextu mezinárodních vztahů ve střední a jihovýchodní Evropě mezi dvěma světovými válkami</dc:title>
  <dc:creator>Standard</dc:creator>
  <cp:lastModifiedBy>Standard</cp:lastModifiedBy>
  <cp:revision>91</cp:revision>
  <dcterms:created xsi:type="dcterms:W3CDTF">2016-11-09T07:22:25Z</dcterms:created>
  <dcterms:modified xsi:type="dcterms:W3CDTF">2016-11-14T10:47:22Z</dcterms:modified>
</cp:coreProperties>
</file>