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60" r:id="rId4"/>
    <p:sldId id="261" r:id="rId5"/>
    <p:sldId id="262" r:id="rId6"/>
    <p:sldId id="263" r:id="rId7"/>
    <p:sldId id="265" r:id="rId8"/>
    <p:sldId id="266" r:id="rId9"/>
    <p:sldId id="267" r:id="rId10"/>
    <p:sldId id="268" r:id="rId11"/>
    <p:sldId id="269" r:id="rId12"/>
    <p:sldId id="288" r:id="rId13"/>
    <p:sldId id="285" r:id="rId14"/>
    <p:sldId id="286" r:id="rId15"/>
    <p:sldId id="270" r:id="rId16"/>
    <p:sldId id="278" r:id="rId17"/>
    <p:sldId id="271" r:id="rId18"/>
    <p:sldId id="274" r:id="rId19"/>
    <p:sldId id="272" r:id="rId20"/>
    <p:sldId id="277" r:id="rId21"/>
    <p:sldId id="273" r:id="rId22"/>
    <p:sldId id="276" r:id="rId23"/>
    <p:sldId id="280" r:id="rId24"/>
    <p:sldId id="281" r:id="rId25"/>
    <p:sldId id="287" r:id="rId26"/>
    <p:sldId id="279" r:id="rId27"/>
    <p:sldId id="282" r:id="rId28"/>
    <p:sldId id="283" r:id="rId29"/>
    <p:sldId id="284" r:id="rId30"/>
    <p:sldId id="290" r:id="rId31"/>
    <p:sldId id="291" r:id="rId32"/>
    <p:sldId id="275" r:id="rId33"/>
    <p:sldId id="289" r:id="rId34"/>
    <p:sldId id="292"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18A2481B-5154-415F-B752-558547769AA3}" type="datetimeFigureOut">
              <a:rPr lang="cs-CZ" smtClean="0"/>
              <a:pPr/>
              <a:t>21.11.2016</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20264769-77EF-4CD0-90DE-F7D7F2D423C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21.11.2016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18A2481B-5154-415F-B752-558547769AA3}" type="datetimeFigureOut">
              <a:rPr lang="cs-CZ" smtClean="0"/>
              <a:pPr/>
              <a:t>21.11.2016</a:t>
            </a:fld>
            <a:endParaRPr lang="cs-CZ"/>
          </a:p>
        </p:txBody>
      </p:sp>
      <p:sp>
        <p:nvSpPr>
          <p:cNvPr id="9" name="Zástupný symbol pro číslo snímku 8"/>
          <p:cNvSpPr>
            <a:spLocks noGrp="1"/>
          </p:cNvSpPr>
          <p:nvPr>
            <p:ph type="sldNum" sz="quarter" idx="15"/>
          </p:nvPr>
        </p:nvSpPr>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18A2481B-5154-415F-B752-558547769AA3}" type="datetimeFigureOut">
              <a:rPr lang="cs-CZ" smtClean="0"/>
              <a:pPr/>
              <a:t>21.11.2016</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21.11.2016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21.11.2016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18A2481B-5154-415F-B752-558547769AA3}" type="datetimeFigureOut">
              <a:rPr lang="cs-CZ" smtClean="0"/>
              <a:pPr/>
              <a:t>21.11.2016</a:t>
            </a:fld>
            <a:endParaRPr lang="cs-CZ"/>
          </a:p>
        </p:txBody>
      </p:sp>
      <p:sp>
        <p:nvSpPr>
          <p:cNvPr id="7" name="Zástupný symbol pro číslo snímku 6"/>
          <p:cNvSpPr>
            <a:spLocks noGrp="1"/>
          </p:cNvSpPr>
          <p:nvPr>
            <p:ph type="sldNum" sz="quarter" idx="11"/>
          </p:nvPr>
        </p:nvSpPr>
        <p:spPr/>
        <p:txBody>
          <a:bodyPr rtlCol="0"/>
          <a:lstStyle/>
          <a:p>
            <a:fld id="{20264769-77EF-4CD0-90DE-F7D7F2D423C4}"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21.11.2016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18A2481B-5154-415F-B752-558547769AA3}" type="datetimeFigureOut">
              <a:rPr lang="cs-CZ" smtClean="0"/>
              <a:pPr/>
              <a:t>21.11.2016</a:t>
            </a:fld>
            <a:endParaRPr lang="cs-CZ"/>
          </a:p>
        </p:txBody>
      </p:sp>
      <p:sp>
        <p:nvSpPr>
          <p:cNvPr id="22" name="Zástupný symbol pro číslo snímku 21"/>
          <p:cNvSpPr>
            <a:spLocks noGrp="1"/>
          </p:cNvSpPr>
          <p:nvPr>
            <p:ph type="sldNum" sz="quarter" idx="15"/>
          </p:nvPr>
        </p:nvSpPr>
        <p:spPr/>
        <p:txBody>
          <a:bodyPr rtlCol="0"/>
          <a:lstStyle/>
          <a:p>
            <a:fld id="{20264769-77EF-4CD0-90DE-F7D7F2D423C4}"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18A2481B-5154-415F-B752-558547769AA3}" type="datetimeFigureOut">
              <a:rPr lang="cs-CZ" smtClean="0"/>
              <a:pPr/>
              <a:t>21.11.2016</a:t>
            </a:fld>
            <a:endParaRPr lang="cs-CZ"/>
          </a:p>
        </p:txBody>
      </p:sp>
      <p:sp>
        <p:nvSpPr>
          <p:cNvPr id="18" name="Zástupný symbol pro číslo snímku 17"/>
          <p:cNvSpPr>
            <a:spLocks noGrp="1"/>
          </p:cNvSpPr>
          <p:nvPr>
            <p:ph type="sldNum" sz="quarter" idx="11"/>
          </p:nvPr>
        </p:nvSpPr>
        <p:spPr/>
        <p:txBody>
          <a:bodyPr rtlCol="0"/>
          <a:lstStyle/>
          <a:p>
            <a:fld id="{20264769-77EF-4CD0-90DE-F7D7F2D423C4}"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A2481B-5154-415F-B752-558547769AA3}" type="datetimeFigureOut">
              <a:rPr lang="cs-CZ" smtClean="0"/>
              <a:pPr/>
              <a:t>21.11.2016</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B8ZLj7x1vN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qhq_XhHcy5g&amp;list=PLrum7yjzyIDPQNCSPQnA6Qnyyi63BGWMI&amp;index=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55776" y="404664"/>
            <a:ext cx="6264696" cy="3672408"/>
          </a:xfrm>
        </p:spPr>
        <p:txBody>
          <a:bodyPr>
            <a:normAutofit/>
          </a:bodyPr>
          <a:lstStyle/>
          <a:p>
            <a:r>
              <a:rPr lang="cs-CZ" sz="3200" dirty="0" smtClean="0">
                <a:latin typeface="Garamond" pitchFamily="18" charset="0"/>
              </a:rPr>
              <a:t>Věrnost za věrnost? – </a:t>
            </a:r>
            <a:br>
              <a:rPr lang="cs-CZ" sz="3200" dirty="0" smtClean="0">
                <a:latin typeface="Garamond" pitchFamily="18" charset="0"/>
              </a:rPr>
            </a:br>
            <a:r>
              <a:rPr lang="cs-CZ" sz="3200" dirty="0" smtClean="0">
                <a:latin typeface="Garamond" pitchFamily="18" charset="0"/>
              </a:rPr>
              <a:t>Československo-jugoslávské vztahy v kontextu mezinárodních vztahů ve střední a jihovýchodní Evropě mezi dvěma světovými válkami</a:t>
            </a:r>
            <a:endParaRPr lang="cs-CZ" sz="3200" dirty="0">
              <a:latin typeface="Garamond" pitchFamily="18" charset="0"/>
            </a:endParaRPr>
          </a:p>
        </p:txBody>
      </p:sp>
      <p:sp>
        <p:nvSpPr>
          <p:cNvPr id="3" name="Podnadpis 2"/>
          <p:cNvSpPr>
            <a:spLocks noGrp="1"/>
          </p:cNvSpPr>
          <p:nvPr>
            <p:ph type="subTitle" idx="1"/>
          </p:nvPr>
        </p:nvSpPr>
        <p:spPr>
          <a:xfrm>
            <a:off x="3059832" y="5003322"/>
            <a:ext cx="5544616" cy="1371600"/>
          </a:xfrm>
        </p:spPr>
        <p:txBody>
          <a:bodyPr>
            <a:normAutofit/>
          </a:bodyPr>
          <a:lstStyle/>
          <a:p>
            <a:pPr algn="r"/>
            <a:r>
              <a:rPr lang="cs-CZ" sz="2000" dirty="0" smtClean="0">
                <a:latin typeface="Garamond" pitchFamily="18" charset="0"/>
              </a:rPr>
              <a:t>Mgr. Jana Škerlová, </a:t>
            </a:r>
            <a:r>
              <a:rPr lang="cs-CZ" sz="2000" dirty="0" err="1" smtClean="0">
                <a:latin typeface="Garamond" pitchFamily="18" charset="0"/>
              </a:rPr>
              <a:t>Ph</a:t>
            </a:r>
            <a:r>
              <a:rPr lang="cs-CZ" sz="2000" dirty="0" smtClean="0">
                <a:latin typeface="Garamond" pitchFamily="18" charset="0"/>
              </a:rPr>
              <a:t>. D.</a:t>
            </a:r>
          </a:p>
          <a:p>
            <a:pPr algn="r"/>
            <a:r>
              <a:rPr lang="cs-CZ" sz="2000" dirty="0" smtClean="0">
                <a:latin typeface="Garamond" pitchFamily="18" charset="0"/>
              </a:rPr>
              <a:t>Historický ústav Akademie věd ČR, v. v. i.,</a:t>
            </a:r>
          </a:p>
          <a:p>
            <a:pPr algn="r"/>
            <a:r>
              <a:rPr lang="cs-CZ" sz="2000" dirty="0" smtClean="0">
                <a:latin typeface="Garamond" pitchFamily="18" charset="0"/>
              </a:rPr>
              <a:t>pobočka Brno</a:t>
            </a:r>
          </a:p>
          <a:p>
            <a:pPr algn="r"/>
            <a:endParaRPr lang="cs-CZ" sz="2000" dirty="0">
              <a:latin typeface="Garamond"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2"/>
          </p:nvPr>
        </p:nvSpPr>
        <p:spPr>
          <a:xfrm>
            <a:off x="323528" y="332656"/>
            <a:ext cx="5112568" cy="6525344"/>
          </a:xfrm>
        </p:spPr>
        <p:txBody>
          <a:bodyPr>
            <a:normAutofit/>
          </a:bodyPr>
          <a:lstStyle/>
          <a:p>
            <a:r>
              <a:rPr lang="cs-CZ" dirty="0" smtClean="0">
                <a:latin typeface="Garamond" pitchFamily="18" charset="0"/>
              </a:rPr>
              <a:t>v březnu 1933 znovu zatčen </a:t>
            </a:r>
            <a:r>
              <a:rPr lang="cs-CZ" b="1" dirty="0" smtClean="0">
                <a:solidFill>
                  <a:schemeClr val="accent1">
                    <a:lumMod val="75000"/>
                  </a:schemeClr>
                </a:solidFill>
                <a:latin typeface="Garamond" pitchFamily="18" charset="0"/>
              </a:rPr>
              <a:t>Vladko Maček </a:t>
            </a:r>
            <a:r>
              <a:rPr lang="cs-CZ" dirty="0" smtClean="0">
                <a:latin typeface="Garamond" pitchFamily="18" charset="0"/>
              </a:rPr>
              <a:t>– o měsíc později postaven před Soud na ochranu státu</a:t>
            </a:r>
          </a:p>
          <a:p>
            <a:r>
              <a:rPr lang="cs-CZ" dirty="0" smtClean="0">
                <a:latin typeface="Garamond" pitchFamily="18" charset="0"/>
              </a:rPr>
              <a:t>Viněn byl z přípravy a šíření Záhřebských punktací</a:t>
            </a:r>
          </a:p>
          <a:p>
            <a:r>
              <a:rPr lang="cs-CZ" dirty="0" smtClean="0">
                <a:latin typeface="Garamond" pitchFamily="18" charset="0"/>
              </a:rPr>
              <a:t>Československý konzul v Záhřebu Pukl hlásil do Prahy, že </a:t>
            </a:r>
            <a:r>
              <a:rPr lang="cs-CZ" dirty="0" err="1" smtClean="0">
                <a:latin typeface="Garamond" pitchFamily="18" charset="0"/>
              </a:rPr>
              <a:t>Mačkovi</a:t>
            </a:r>
            <a:r>
              <a:rPr lang="cs-CZ" dirty="0" smtClean="0">
                <a:latin typeface="Garamond" pitchFamily="18" charset="0"/>
              </a:rPr>
              <a:t> stoupenci </a:t>
            </a:r>
            <a:r>
              <a:rPr lang="cs-CZ" i="1" dirty="0" smtClean="0">
                <a:latin typeface="Garamond" pitchFamily="18" charset="0"/>
              </a:rPr>
              <a:t>„mají naději, že cizina – zvláště Čechoslováci – bude intervenovat ve prospěch </a:t>
            </a:r>
            <a:r>
              <a:rPr lang="cs-CZ" i="1" dirty="0" err="1" smtClean="0">
                <a:latin typeface="Garamond" pitchFamily="18" charset="0"/>
              </a:rPr>
              <a:t>Mačkův</a:t>
            </a:r>
            <a:r>
              <a:rPr lang="cs-CZ" i="1" dirty="0" smtClean="0">
                <a:latin typeface="Garamond" pitchFamily="18" charset="0"/>
              </a:rPr>
              <a:t>“</a:t>
            </a:r>
          </a:p>
          <a:p>
            <a:r>
              <a:rPr lang="cs-CZ" dirty="0" smtClean="0">
                <a:latin typeface="Garamond" pitchFamily="18" charset="0"/>
              </a:rPr>
              <a:t>Maček zůstal ve vězení až do roku 1934, poslední půlrok strávil ve vězeňské nemocnici v Záhřebu. Amnestován byl teprve v prosinci 1934, tedy až po smrti krále Alexandra</a:t>
            </a:r>
            <a:endParaRPr lang="cs-CZ" dirty="0">
              <a:latin typeface="Garamond" pitchFamily="18" charset="0"/>
            </a:endParaRPr>
          </a:p>
        </p:txBody>
      </p:sp>
      <p:pic>
        <p:nvPicPr>
          <p:cNvPr id="8" name="Zástupný symbol pro obsah 7" descr="Vladko_Maček.jpg"/>
          <p:cNvPicPr>
            <a:picLocks noGrp="1" noChangeAspect="1"/>
          </p:cNvPicPr>
          <p:nvPr>
            <p:ph sz="quarter" idx="4"/>
          </p:nvPr>
        </p:nvPicPr>
        <p:blipFill>
          <a:blip r:embed="rId2" cstate="print"/>
          <a:stretch>
            <a:fillRect/>
          </a:stretch>
        </p:blipFill>
        <p:spPr>
          <a:xfrm>
            <a:off x="5724128" y="1700808"/>
            <a:ext cx="2843532" cy="3796112"/>
          </a:xfrm>
        </p:spPr>
      </p:pic>
      <p:sp>
        <p:nvSpPr>
          <p:cNvPr id="6" name="Zástupný symbol pro text 5"/>
          <p:cNvSpPr>
            <a:spLocks noGrp="1"/>
          </p:cNvSpPr>
          <p:nvPr>
            <p:ph type="body" sz="quarter" idx="3"/>
          </p:nvPr>
        </p:nvSpPr>
        <p:spPr>
          <a:xfrm>
            <a:off x="5868144" y="692696"/>
            <a:ext cx="2433464" cy="658368"/>
          </a:xfrm>
        </p:spPr>
        <p:txBody>
          <a:bodyPr/>
          <a:lstStyle/>
          <a:p>
            <a:r>
              <a:rPr lang="cs-CZ" sz="2400" dirty="0" smtClean="0">
                <a:latin typeface="Garamond" pitchFamily="18" charset="0"/>
              </a:rPr>
              <a:t>Vladko Maček</a:t>
            </a:r>
            <a:endParaRPr lang="cs-CZ" sz="2400" dirty="0">
              <a:latin typeface="Garamond"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395536" y="260648"/>
            <a:ext cx="8424936" cy="635670"/>
          </a:xfrm>
        </p:spPr>
        <p:txBody>
          <a:bodyPr>
            <a:normAutofit/>
          </a:bodyPr>
          <a:lstStyle/>
          <a:p>
            <a:r>
              <a:rPr lang="cs-CZ" b="1" dirty="0" smtClean="0">
                <a:latin typeface="Garamond" pitchFamily="18" charset="0"/>
              </a:rPr>
              <a:t>Politická situace v Evropě v letech 1933–1934</a:t>
            </a:r>
            <a:endParaRPr lang="cs-CZ" b="1" dirty="0">
              <a:latin typeface="Garamond" pitchFamily="18" charset="0"/>
            </a:endParaRPr>
          </a:p>
        </p:txBody>
      </p:sp>
      <p:sp>
        <p:nvSpPr>
          <p:cNvPr id="4" name="Zástupný symbol pro obsah 3"/>
          <p:cNvSpPr>
            <a:spLocks noGrp="1"/>
          </p:cNvSpPr>
          <p:nvPr>
            <p:ph sz="quarter" idx="2"/>
          </p:nvPr>
        </p:nvSpPr>
        <p:spPr>
          <a:xfrm>
            <a:off x="251520" y="980728"/>
            <a:ext cx="5688632" cy="5616624"/>
          </a:xfrm>
        </p:spPr>
        <p:txBody>
          <a:bodyPr>
            <a:normAutofit lnSpcReduction="10000"/>
          </a:bodyPr>
          <a:lstStyle/>
          <a:p>
            <a:r>
              <a:rPr lang="cs-CZ" dirty="0" smtClean="0">
                <a:latin typeface="Garamond" pitchFamily="18" charset="0"/>
              </a:rPr>
              <a:t>Září 1933 – odchod </a:t>
            </a:r>
            <a:r>
              <a:rPr lang="cs-CZ" b="1" dirty="0" smtClean="0">
                <a:solidFill>
                  <a:schemeClr val="accent1">
                    <a:lumMod val="75000"/>
                  </a:schemeClr>
                </a:solidFill>
                <a:latin typeface="Garamond" pitchFamily="18" charset="0"/>
              </a:rPr>
              <a:t>Adolfa Hitlera </a:t>
            </a:r>
            <a:r>
              <a:rPr lang="cs-CZ" dirty="0" smtClean="0">
                <a:latin typeface="Garamond" pitchFamily="18" charset="0"/>
              </a:rPr>
              <a:t>z odzbrojovací konference </a:t>
            </a:r>
          </a:p>
          <a:p>
            <a:r>
              <a:rPr lang="cs-CZ" dirty="0" smtClean="0">
                <a:latin typeface="Garamond" pitchFamily="18" charset="0"/>
              </a:rPr>
              <a:t>Březen 1934 – tzv. Římské smlouvy (protokoly) – spojenectví Itálie, Maďarska a Rakouska, posílení vlivu Itálie</a:t>
            </a:r>
          </a:p>
          <a:p>
            <a:pPr>
              <a:buFont typeface="Arial" pitchFamily="34" charset="0"/>
              <a:buChar char="•"/>
            </a:pPr>
            <a:r>
              <a:rPr lang="cs-CZ" sz="2000" dirty="0" smtClean="0">
                <a:latin typeface="Garamond" pitchFamily="18" charset="0"/>
              </a:rPr>
              <a:t>Politický aspekt – konzultativní pakt – měl sjednotit politické zájmy bloku</a:t>
            </a:r>
          </a:p>
          <a:p>
            <a:pPr>
              <a:buFont typeface="Arial" pitchFamily="34" charset="0"/>
              <a:buChar char="•"/>
            </a:pPr>
            <a:r>
              <a:rPr lang="cs-CZ" sz="2000" dirty="0" smtClean="0">
                <a:latin typeface="Garamond" pitchFamily="18" charset="0"/>
              </a:rPr>
              <a:t>Hospodářský aspekt – cílem propojení ekonomik všech tří států na preferenčním základě</a:t>
            </a:r>
          </a:p>
          <a:p>
            <a:r>
              <a:rPr lang="cs-CZ" dirty="0" smtClean="0">
                <a:latin typeface="Garamond" pitchFamily="18" charset="0"/>
              </a:rPr>
              <a:t>Oslabení Francie – reakce – navázání kontaktů se SSSR –jednání o spojenecké smlouvě</a:t>
            </a:r>
          </a:p>
          <a:p>
            <a:r>
              <a:rPr lang="cs-CZ" dirty="0" smtClean="0">
                <a:latin typeface="Garamond" pitchFamily="18" charset="0"/>
              </a:rPr>
              <a:t>Únor 1934 – novým francouzským ministrem zahraničních věcí </a:t>
            </a:r>
            <a:r>
              <a:rPr lang="cs-CZ" b="1" dirty="0" smtClean="0">
                <a:solidFill>
                  <a:schemeClr val="accent1">
                    <a:lumMod val="75000"/>
                  </a:schemeClr>
                </a:solidFill>
                <a:latin typeface="Garamond" pitchFamily="18" charset="0"/>
              </a:rPr>
              <a:t>Louis </a:t>
            </a:r>
            <a:r>
              <a:rPr lang="cs-CZ" b="1" dirty="0" err="1" smtClean="0">
                <a:solidFill>
                  <a:schemeClr val="accent1">
                    <a:lumMod val="75000"/>
                  </a:schemeClr>
                </a:solidFill>
                <a:latin typeface="Garamond" pitchFamily="18" charset="0"/>
              </a:rPr>
              <a:t>Barthou</a:t>
            </a:r>
            <a:endParaRPr lang="cs-CZ" b="1" dirty="0" smtClean="0">
              <a:solidFill>
                <a:schemeClr val="accent1">
                  <a:lumMod val="75000"/>
                </a:schemeClr>
              </a:solidFill>
              <a:latin typeface="Garamond" pitchFamily="18" charset="0"/>
            </a:endParaRPr>
          </a:p>
          <a:p>
            <a:endParaRPr lang="cs-CZ" dirty="0" smtClean="0">
              <a:latin typeface="Garamond" pitchFamily="18" charset="0"/>
            </a:endParaRPr>
          </a:p>
          <a:p>
            <a:endParaRPr lang="cs-CZ" dirty="0" smtClean="0">
              <a:latin typeface="Garamond" pitchFamily="18" charset="0"/>
            </a:endParaRPr>
          </a:p>
          <a:p>
            <a:endParaRPr lang="cs-CZ" dirty="0" smtClean="0">
              <a:latin typeface="Garamond" pitchFamily="18" charset="0"/>
            </a:endParaRPr>
          </a:p>
          <a:p>
            <a:endParaRPr lang="cs-CZ" dirty="0">
              <a:latin typeface="Garamond" pitchFamily="18" charset="0"/>
            </a:endParaRPr>
          </a:p>
        </p:txBody>
      </p:sp>
      <p:pic>
        <p:nvPicPr>
          <p:cNvPr id="8" name="Zástupný symbol pro obsah 7" descr="800px-Louis_Barthou.jpg"/>
          <p:cNvPicPr>
            <a:picLocks noGrp="1" noChangeAspect="1"/>
          </p:cNvPicPr>
          <p:nvPr>
            <p:ph sz="quarter" idx="4"/>
          </p:nvPr>
        </p:nvPicPr>
        <p:blipFill>
          <a:blip r:embed="rId2" cstate="print"/>
          <a:stretch>
            <a:fillRect/>
          </a:stretch>
        </p:blipFill>
        <p:spPr>
          <a:xfrm>
            <a:off x="6156176" y="1988840"/>
            <a:ext cx="2284809" cy="3175885"/>
          </a:xfrm>
        </p:spPr>
      </p:pic>
      <p:sp>
        <p:nvSpPr>
          <p:cNvPr id="6" name="Zástupný symbol pro text 5"/>
          <p:cNvSpPr>
            <a:spLocks noGrp="1"/>
          </p:cNvSpPr>
          <p:nvPr>
            <p:ph type="body" sz="quarter" idx="3"/>
          </p:nvPr>
        </p:nvSpPr>
        <p:spPr>
          <a:xfrm>
            <a:off x="6228184" y="1124744"/>
            <a:ext cx="2160240" cy="648072"/>
          </a:xfrm>
        </p:spPr>
        <p:txBody>
          <a:bodyPr/>
          <a:lstStyle/>
          <a:p>
            <a:pPr algn="ctr"/>
            <a:r>
              <a:rPr lang="cs-CZ" dirty="0" smtClean="0"/>
              <a:t>Louis </a:t>
            </a:r>
            <a:r>
              <a:rPr lang="cs-CZ" dirty="0" err="1" smtClean="0"/>
              <a:t>Barthou</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95536" y="404664"/>
            <a:ext cx="8280920" cy="6120680"/>
          </a:xfrm>
        </p:spPr>
        <p:txBody>
          <a:bodyPr/>
          <a:lstStyle/>
          <a:p>
            <a:r>
              <a:rPr lang="cs-CZ" sz="2600" dirty="0" smtClean="0">
                <a:latin typeface="Garamond" pitchFamily="18" charset="0"/>
              </a:rPr>
              <a:t>Plán tzv. východního paktu –  návrh svazku vícestranných smluv o regionální pomoci mezi SSSR a Německem a zeměmi ležícími mezi nimi, tedy Polskem, ČSR, Finskem, Estonskem, Litvou a Lotyšskem </a:t>
            </a:r>
          </a:p>
          <a:p>
            <a:r>
              <a:rPr lang="cs-CZ" sz="2600" dirty="0" smtClean="0">
                <a:latin typeface="Garamond" pitchFamily="18" charset="0"/>
              </a:rPr>
              <a:t>princip pomoci sousedu napadenému jiným členským státem, členy měly být Polsko, SSSR, ČSR, Německo a pobaltské státy</a:t>
            </a:r>
          </a:p>
          <a:p>
            <a:r>
              <a:rPr lang="cs-CZ" sz="2600" dirty="0" smtClean="0">
                <a:latin typeface="Garamond" pitchFamily="18" charset="0"/>
              </a:rPr>
              <a:t>Cesta LB do Polska (skepse) a ČSR (přijat lépe, Beneš plánu nakloněn)</a:t>
            </a:r>
          </a:p>
          <a:p>
            <a:r>
              <a:rPr lang="cs-CZ" sz="2600" dirty="0" smtClean="0">
                <a:latin typeface="Garamond" pitchFamily="18" charset="0"/>
              </a:rPr>
              <a:t>Proti paktu byly zejména Německo a Polsko</a:t>
            </a:r>
          </a:p>
          <a:p>
            <a:r>
              <a:rPr lang="cs-CZ" sz="2600" dirty="0" smtClean="0">
                <a:latin typeface="Garamond" pitchFamily="18" charset="0"/>
              </a:rPr>
              <a:t>Červen 1934 – Československo a Rumunsko uznaly SSSR de iure</a:t>
            </a:r>
          </a:p>
          <a:p>
            <a:r>
              <a:rPr lang="cs-CZ" sz="2600" dirty="0" smtClean="0">
                <a:latin typeface="Garamond" pitchFamily="18" charset="0"/>
              </a:rPr>
              <a:t>Jugoslávie nadále odmítala SSSR uznat</a:t>
            </a:r>
          </a:p>
          <a:p>
            <a:r>
              <a:rPr lang="cs-CZ" sz="2600" dirty="0" smtClean="0">
                <a:latin typeface="Garamond" pitchFamily="18" charset="0"/>
              </a:rPr>
              <a:t>Německo-polské sbližování</a:t>
            </a:r>
          </a:p>
          <a:p>
            <a:endParaRPr lang="cs-CZ" sz="2600" dirty="0" smtClean="0">
              <a:latin typeface="Garamond" pitchFamily="18" charset="0"/>
            </a:endParaRP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23528" y="260648"/>
            <a:ext cx="8352928" cy="6336704"/>
          </a:xfrm>
        </p:spPr>
        <p:txBody>
          <a:bodyPr>
            <a:noAutofit/>
          </a:bodyPr>
          <a:lstStyle/>
          <a:p>
            <a:r>
              <a:rPr lang="cs-CZ" sz="2500" dirty="0" smtClean="0">
                <a:latin typeface="Garamond" pitchFamily="18" charset="0"/>
              </a:rPr>
              <a:t>Začátkem roku 1934 -  jednání o tzv. </a:t>
            </a:r>
            <a:r>
              <a:rPr lang="cs-CZ" sz="2500" b="1" dirty="0" smtClean="0">
                <a:latin typeface="Garamond" pitchFamily="18" charset="0"/>
              </a:rPr>
              <a:t>Balkánském paktu </a:t>
            </a:r>
            <a:r>
              <a:rPr lang="cs-CZ" sz="2500" dirty="0" smtClean="0">
                <a:latin typeface="Garamond" pitchFamily="18" charset="0"/>
              </a:rPr>
              <a:t>(Balkánské dohodě) – Rumunsko, Jugoslávie, Řecko a Turecko</a:t>
            </a:r>
          </a:p>
          <a:p>
            <a:r>
              <a:rPr lang="cs-CZ" sz="2500" dirty="0" smtClean="0">
                <a:latin typeface="Garamond" pitchFamily="18" charset="0"/>
              </a:rPr>
              <a:t>země se zavázaly koordinovat svou zahraniční politiku, garantovaly si hranice (což bylo zaměřeno zejména proti revizionistickým snahám Bulharska) a zároveň měly konzultovat postup v případě agrese ze strany zemí, které nebyly signatáři paktu</a:t>
            </a:r>
          </a:p>
          <a:p>
            <a:r>
              <a:rPr lang="cs-CZ" sz="2500" dirty="0" smtClean="0">
                <a:latin typeface="Garamond" pitchFamily="18" charset="0"/>
              </a:rPr>
              <a:t>bez Bulharska, ale BP nebyl primárně namířen proti Bulharsku – uvažovalo se o možnosti přistoupení Bulharska k BP</a:t>
            </a:r>
          </a:p>
          <a:p>
            <a:r>
              <a:rPr lang="cs-CZ" sz="2500" dirty="0" smtClean="0">
                <a:latin typeface="Garamond" pitchFamily="18" charset="0"/>
              </a:rPr>
              <a:t>Na přelomu let 1933 a 1934 konsolidace jugoslávsko-bulharských vztahů – zásluha krále </a:t>
            </a:r>
            <a:r>
              <a:rPr lang="cs-CZ" sz="2500" b="1" dirty="0" smtClean="0">
                <a:solidFill>
                  <a:schemeClr val="accent1">
                    <a:lumMod val="75000"/>
                  </a:schemeClr>
                </a:solidFill>
                <a:latin typeface="Garamond" pitchFamily="18" charset="0"/>
              </a:rPr>
              <a:t>Alexandra</a:t>
            </a:r>
            <a:r>
              <a:rPr lang="cs-CZ" sz="2500" dirty="0" smtClean="0">
                <a:latin typeface="Garamond" pitchFamily="18" charset="0"/>
              </a:rPr>
              <a:t> a cara </a:t>
            </a:r>
            <a:r>
              <a:rPr lang="cs-CZ" sz="2500" b="1" dirty="0" smtClean="0">
                <a:solidFill>
                  <a:schemeClr val="accent1">
                    <a:lumMod val="75000"/>
                  </a:schemeClr>
                </a:solidFill>
                <a:latin typeface="Garamond" pitchFamily="18" charset="0"/>
              </a:rPr>
              <a:t>Borise III. </a:t>
            </a:r>
          </a:p>
          <a:p>
            <a:r>
              <a:rPr lang="cs-CZ" sz="2500" b="1" dirty="0" smtClean="0">
                <a:solidFill>
                  <a:schemeClr val="accent1">
                    <a:lumMod val="75000"/>
                  </a:schemeClr>
                </a:solidFill>
                <a:latin typeface="Garamond" pitchFamily="18" charset="0"/>
              </a:rPr>
              <a:t>Louis </a:t>
            </a:r>
            <a:r>
              <a:rPr lang="cs-CZ" sz="2500" b="1" dirty="0" err="1" smtClean="0">
                <a:solidFill>
                  <a:schemeClr val="accent1">
                    <a:lumMod val="75000"/>
                  </a:schemeClr>
                </a:solidFill>
                <a:latin typeface="Garamond" pitchFamily="18" charset="0"/>
              </a:rPr>
              <a:t>Barthou</a:t>
            </a:r>
            <a:r>
              <a:rPr lang="cs-CZ" sz="2500" b="1" dirty="0" smtClean="0">
                <a:solidFill>
                  <a:schemeClr val="accent1">
                    <a:lumMod val="75000"/>
                  </a:schemeClr>
                </a:solidFill>
                <a:latin typeface="Garamond" pitchFamily="18" charset="0"/>
              </a:rPr>
              <a:t> </a:t>
            </a:r>
            <a:r>
              <a:rPr lang="cs-CZ" sz="2500" dirty="0" smtClean="0">
                <a:latin typeface="Garamond" pitchFamily="18" charset="0"/>
              </a:rPr>
              <a:t>v červnu 1934 navštívil Jugoslávii, kde s králem a ministry jednal o multilaterálním bezpečnostním paktu</a:t>
            </a:r>
          </a:p>
          <a:p>
            <a:r>
              <a:rPr lang="cs-CZ" sz="2500" dirty="0" smtClean="0">
                <a:latin typeface="Garamond" pitchFamily="18" charset="0"/>
              </a:rPr>
              <a:t>snaha prostřednictvím systému kolektivní bezpečnosti zadržovat rozpínavost hitlerovského Německa</a:t>
            </a:r>
          </a:p>
          <a:p>
            <a:endParaRPr lang="cs-CZ" sz="2500" dirty="0">
              <a:latin typeface="Garamond"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Zástupný symbol pro obsah 14" descr="Balkánská dohoda 1934.jpg"/>
          <p:cNvPicPr>
            <a:picLocks noGrp="1" noChangeAspect="1"/>
          </p:cNvPicPr>
          <p:nvPr>
            <p:ph sz="quarter" idx="4"/>
          </p:nvPr>
        </p:nvPicPr>
        <p:blipFill>
          <a:blip r:embed="rId2" cstate="print"/>
          <a:stretch>
            <a:fillRect/>
          </a:stretch>
        </p:blipFill>
        <p:spPr>
          <a:xfrm>
            <a:off x="395536" y="188640"/>
            <a:ext cx="7920880" cy="5538428"/>
          </a:xfrm>
        </p:spPr>
      </p:pic>
      <p:sp>
        <p:nvSpPr>
          <p:cNvPr id="13" name="Zástupný symbol pro text 12"/>
          <p:cNvSpPr>
            <a:spLocks noGrp="1"/>
          </p:cNvSpPr>
          <p:nvPr>
            <p:ph type="body" sz="quarter" idx="3"/>
          </p:nvPr>
        </p:nvSpPr>
        <p:spPr>
          <a:xfrm>
            <a:off x="323528" y="5805264"/>
            <a:ext cx="8064896" cy="874392"/>
          </a:xfrm>
          <a:prstGeom prst="roundRect">
            <a:avLst>
              <a:gd name="adj" fmla="val 4463"/>
            </a:avLst>
          </a:prstGeom>
        </p:spPr>
        <p:txBody>
          <a:bodyPr/>
          <a:lstStyle/>
          <a:p>
            <a:pPr algn="ctr"/>
            <a:r>
              <a:rPr lang="cs-CZ" dirty="0" smtClean="0">
                <a:latin typeface="Garamond" pitchFamily="18" charset="0"/>
              </a:rPr>
              <a:t>Podpis Balkánského paktu v Bělehradě – ministři zahraničních věcí Turecka, Rumunska, Řecka a Jugoslávie</a:t>
            </a:r>
            <a:endParaRPr lang="cs-CZ" dirty="0">
              <a:latin typeface="Garamond"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260648"/>
            <a:ext cx="7467600" cy="706090"/>
          </a:xfrm>
        </p:spPr>
        <p:txBody>
          <a:bodyPr/>
          <a:lstStyle/>
          <a:p>
            <a:pPr algn="ctr"/>
            <a:r>
              <a:rPr lang="cs-CZ" b="1" dirty="0" smtClean="0">
                <a:latin typeface="Garamond" pitchFamily="18" charset="0"/>
              </a:rPr>
              <a:t>Marseilleský atentát</a:t>
            </a:r>
            <a:endParaRPr lang="cs-CZ" b="1" dirty="0">
              <a:latin typeface="Garamond" pitchFamily="18" charset="0"/>
            </a:endParaRPr>
          </a:p>
        </p:txBody>
      </p:sp>
      <p:sp>
        <p:nvSpPr>
          <p:cNvPr id="3" name="Zástupný symbol pro obsah 2"/>
          <p:cNvSpPr>
            <a:spLocks noGrp="1"/>
          </p:cNvSpPr>
          <p:nvPr>
            <p:ph sz="quarter" idx="1"/>
          </p:nvPr>
        </p:nvSpPr>
        <p:spPr>
          <a:xfrm>
            <a:off x="323528" y="1196752"/>
            <a:ext cx="8496944" cy="5472608"/>
          </a:xfrm>
        </p:spPr>
        <p:txBody>
          <a:bodyPr>
            <a:normAutofit/>
          </a:bodyPr>
          <a:lstStyle/>
          <a:p>
            <a:r>
              <a:rPr lang="cs-CZ" dirty="0" smtClean="0">
                <a:latin typeface="Garamond" pitchFamily="18" charset="0"/>
              </a:rPr>
              <a:t>Francie se zároveň snažila působit na Jugoslávii, aby normalizovala své vztahy s Itálií, což by usnadnilo zapojení Itálie do vyjednávání o bezpečnostní situace v Evropě</a:t>
            </a:r>
          </a:p>
          <a:p>
            <a:r>
              <a:rPr lang="cs-CZ" dirty="0" smtClean="0">
                <a:latin typeface="Garamond" pitchFamily="18" charset="0"/>
              </a:rPr>
              <a:t>V říjnu 1934 měl jugoslávský král pokračovat v jednáních v Paříži</a:t>
            </a:r>
          </a:p>
          <a:p>
            <a:r>
              <a:rPr lang="cs-CZ" b="1" dirty="0" smtClean="0">
                <a:latin typeface="Garamond" pitchFamily="18" charset="0"/>
              </a:rPr>
              <a:t>9. října 1934 – atentát na krále Alexandra v Marseille</a:t>
            </a:r>
          </a:p>
          <a:p>
            <a:r>
              <a:rPr lang="cs-CZ" dirty="0" smtClean="0">
                <a:latin typeface="Garamond" pitchFamily="18" charset="0"/>
                <a:hlinkClick r:id="rId2"/>
              </a:rPr>
              <a:t>https://www.youtube.com/watch?v=B8ZLj7x1vN4 </a:t>
            </a:r>
            <a:endParaRPr lang="cs-CZ" dirty="0" smtClean="0">
              <a:latin typeface="Garamond" pitchFamily="18" charset="0"/>
            </a:endParaRPr>
          </a:p>
          <a:p>
            <a:r>
              <a:rPr lang="cs-CZ" dirty="0" smtClean="0">
                <a:latin typeface="Garamond" pitchFamily="18" charset="0"/>
              </a:rPr>
              <a:t>Panovníkova smrt byla do značné míry šokem pro jugoslávskou i československou a evropskou veřejnost a také pro politickou scénu</a:t>
            </a:r>
          </a:p>
          <a:p>
            <a:r>
              <a:rPr lang="cs-CZ" dirty="0" smtClean="0">
                <a:latin typeface="Garamond" pitchFamily="18" charset="0"/>
              </a:rPr>
              <a:t>V Jugoslávii tato tragická událost vyvolala vnitropolitickou krizi</a:t>
            </a:r>
          </a:p>
          <a:p>
            <a:r>
              <a:rPr lang="cs-CZ" dirty="0" smtClean="0">
                <a:latin typeface="Garamond" pitchFamily="18" charset="0"/>
              </a:rPr>
              <a:t>vnitřní krize, zejména nepokojů mezi Srby a Chorvaty, a následného oslabení zahraničněpolitického postavení Jugoslávie, zejména na Balkáně a také vůči Itálii, se bezprostředně po atentátu obávaly i československé politické kruhy </a:t>
            </a:r>
            <a:endParaRPr lang="cs-CZ" dirty="0">
              <a:latin typeface="Garamond"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8" descr="král a barthou.jpg"/>
          <p:cNvPicPr>
            <a:picLocks noGrp="1" noChangeAspect="1"/>
          </p:cNvPicPr>
          <p:nvPr>
            <p:ph sz="quarter" idx="4"/>
          </p:nvPr>
        </p:nvPicPr>
        <p:blipFill>
          <a:blip r:embed="rId2" cstate="print"/>
          <a:stretch>
            <a:fillRect/>
          </a:stretch>
        </p:blipFill>
        <p:spPr>
          <a:xfrm>
            <a:off x="827584" y="188640"/>
            <a:ext cx="7272808" cy="5601609"/>
          </a:xfrm>
        </p:spPr>
      </p:pic>
      <p:sp>
        <p:nvSpPr>
          <p:cNvPr id="7" name="Zástupný symbol pro text 6"/>
          <p:cNvSpPr>
            <a:spLocks noGrp="1"/>
          </p:cNvSpPr>
          <p:nvPr>
            <p:ph type="body" sz="quarter" idx="3"/>
          </p:nvPr>
        </p:nvSpPr>
        <p:spPr>
          <a:xfrm>
            <a:off x="755576" y="6021288"/>
            <a:ext cx="7488832" cy="658368"/>
          </a:xfrm>
        </p:spPr>
        <p:txBody>
          <a:bodyPr/>
          <a:lstStyle/>
          <a:p>
            <a:r>
              <a:rPr lang="cs-CZ" sz="2400" dirty="0" smtClean="0">
                <a:latin typeface="Garamond" pitchFamily="18" charset="0"/>
              </a:rPr>
              <a:t>Král Alexandr a Louis </a:t>
            </a:r>
            <a:r>
              <a:rPr lang="cs-CZ" sz="2400" dirty="0" err="1" smtClean="0">
                <a:latin typeface="Garamond" pitchFamily="18" charset="0"/>
              </a:rPr>
              <a:t>Barthou</a:t>
            </a:r>
            <a:r>
              <a:rPr lang="cs-CZ" sz="2400" dirty="0" smtClean="0">
                <a:latin typeface="Garamond" pitchFamily="18" charset="0"/>
              </a:rPr>
              <a:t> v Marseille 9. října 1934</a:t>
            </a:r>
            <a:endParaRPr lang="cs-CZ" sz="2400" dirty="0">
              <a:latin typeface="Garamond"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2"/>
          </p:nvPr>
        </p:nvSpPr>
        <p:spPr>
          <a:xfrm>
            <a:off x="179512" y="260648"/>
            <a:ext cx="5040560" cy="6408712"/>
          </a:xfrm>
        </p:spPr>
        <p:txBody>
          <a:bodyPr>
            <a:normAutofit/>
          </a:bodyPr>
          <a:lstStyle/>
          <a:p>
            <a:r>
              <a:rPr lang="cs-CZ" dirty="0" smtClean="0">
                <a:latin typeface="Garamond" pitchFamily="18" charset="0"/>
              </a:rPr>
              <a:t>Hlavními organizátory atentátu byli </a:t>
            </a:r>
            <a:r>
              <a:rPr lang="cs-CZ" dirty="0" err="1" smtClean="0">
                <a:latin typeface="Garamond" pitchFamily="18" charset="0"/>
              </a:rPr>
              <a:t>ustašovci</a:t>
            </a:r>
            <a:r>
              <a:rPr lang="cs-CZ" dirty="0" smtClean="0">
                <a:latin typeface="Garamond" pitchFamily="18" charset="0"/>
              </a:rPr>
              <a:t> v čele s </a:t>
            </a:r>
            <a:r>
              <a:rPr lang="cs-CZ" b="1" dirty="0" smtClean="0">
                <a:solidFill>
                  <a:schemeClr val="accent1">
                    <a:lumMod val="75000"/>
                  </a:schemeClr>
                </a:solidFill>
                <a:latin typeface="Garamond" pitchFamily="18" charset="0"/>
              </a:rPr>
              <a:t>Ante </a:t>
            </a:r>
            <a:r>
              <a:rPr lang="cs-CZ" b="1" dirty="0" err="1" smtClean="0">
                <a:solidFill>
                  <a:schemeClr val="accent1">
                    <a:lumMod val="75000"/>
                  </a:schemeClr>
                </a:solidFill>
                <a:latin typeface="Garamond" pitchFamily="18" charset="0"/>
              </a:rPr>
              <a:t>Pavelićem</a:t>
            </a:r>
            <a:endParaRPr lang="cs-CZ" b="1" dirty="0" smtClean="0">
              <a:solidFill>
                <a:schemeClr val="accent1">
                  <a:lumMod val="75000"/>
                </a:schemeClr>
              </a:solidFill>
              <a:latin typeface="Garamond" pitchFamily="18" charset="0"/>
            </a:endParaRPr>
          </a:p>
          <a:p>
            <a:r>
              <a:rPr lang="cs-CZ" dirty="0" smtClean="0">
                <a:latin typeface="Garamond" pitchFamily="18" charset="0"/>
              </a:rPr>
              <a:t>Atentátníci v Marseille byli celkem tři – vrah </a:t>
            </a:r>
            <a:r>
              <a:rPr lang="cs-CZ" b="1" dirty="0" err="1" smtClean="0">
                <a:solidFill>
                  <a:schemeClr val="accent1">
                    <a:lumMod val="75000"/>
                  </a:schemeClr>
                </a:solidFill>
                <a:latin typeface="Garamond" pitchFamily="18" charset="0"/>
              </a:rPr>
              <a:t>Vlado</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Černozemski</a:t>
            </a:r>
            <a:r>
              <a:rPr lang="cs-CZ" dirty="0" smtClean="0">
                <a:latin typeface="Garamond" pitchFamily="18" charset="0"/>
              </a:rPr>
              <a:t> členem VMRO</a:t>
            </a:r>
          </a:p>
          <a:p>
            <a:r>
              <a:rPr lang="cs-CZ" dirty="0" smtClean="0">
                <a:latin typeface="Garamond" pitchFamily="18" charset="0"/>
              </a:rPr>
              <a:t>Bezprostředně po atentátu </a:t>
            </a:r>
            <a:r>
              <a:rPr lang="cs-CZ" dirty="0" err="1" smtClean="0">
                <a:latin typeface="Garamond" pitchFamily="18" charset="0"/>
              </a:rPr>
              <a:t>Čenozemski</a:t>
            </a:r>
            <a:r>
              <a:rPr lang="cs-CZ" dirty="0" smtClean="0">
                <a:latin typeface="Garamond" pitchFamily="18" charset="0"/>
              </a:rPr>
              <a:t> zlynčován davem a na následky zranění téhož dne zemřel</a:t>
            </a:r>
          </a:p>
          <a:p>
            <a:r>
              <a:rPr lang="cs-CZ" dirty="0" smtClean="0">
                <a:latin typeface="Garamond" pitchFamily="18" charset="0"/>
              </a:rPr>
              <a:t>Atentátníci měli zfalšované československé pasy vydané v Maďarsku</a:t>
            </a:r>
          </a:p>
          <a:p>
            <a:r>
              <a:rPr lang="cs-CZ" dirty="0" smtClean="0">
                <a:latin typeface="Garamond" pitchFamily="18" charset="0"/>
              </a:rPr>
              <a:t>Za následníka trůnu </a:t>
            </a:r>
            <a:r>
              <a:rPr lang="cs-CZ" b="1" dirty="0" smtClean="0">
                <a:solidFill>
                  <a:schemeClr val="accent1">
                    <a:lumMod val="75000"/>
                  </a:schemeClr>
                </a:solidFill>
                <a:latin typeface="Garamond" pitchFamily="18" charset="0"/>
              </a:rPr>
              <a:t>Petra II. </a:t>
            </a:r>
            <a:r>
              <a:rPr lang="cs-CZ" dirty="0" smtClean="0">
                <a:latin typeface="Garamond" pitchFamily="18" charset="0"/>
              </a:rPr>
              <a:t>(11 let) vládla poručnická rada – hlavní slovo v ní měl jeho strýc </a:t>
            </a:r>
            <a:r>
              <a:rPr lang="cs-CZ" b="1" dirty="0" smtClean="0">
                <a:solidFill>
                  <a:schemeClr val="accent1">
                    <a:lumMod val="75000"/>
                  </a:schemeClr>
                </a:solidFill>
                <a:latin typeface="Garamond" pitchFamily="18" charset="0"/>
              </a:rPr>
              <a:t>Pavle </a:t>
            </a:r>
            <a:r>
              <a:rPr lang="cs-CZ" b="1" dirty="0" err="1" smtClean="0">
                <a:solidFill>
                  <a:schemeClr val="accent1">
                    <a:lumMod val="75000"/>
                  </a:schemeClr>
                </a:solidFill>
                <a:latin typeface="Garamond" pitchFamily="18" charset="0"/>
              </a:rPr>
              <a:t>Karadjordjević</a:t>
            </a:r>
            <a:endParaRPr lang="cs-CZ" b="1" dirty="0" smtClean="0">
              <a:solidFill>
                <a:schemeClr val="accent1">
                  <a:lumMod val="75000"/>
                </a:schemeClr>
              </a:solidFill>
              <a:latin typeface="Garamond" pitchFamily="18" charset="0"/>
            </a:endParaRPr>
          </a:p>
          <a:p>
            <a:endParaRPr lang="cs-CZ" dirty="0">
              <a:latin typeface="Garamond" pitchFamily="18" charset="0"/>
            </a:endParaRPr>
          </a:p>
        </p:txBody>
      </p:sp>
      <p:pic>
        <p:nvPicPr>
          <p:cNvPr id="8" name="Zástupný symbol pro obsah 7" descr="Cernozemski_ustaska_uniforma.jpg"/>
          <p:cNvPicPr>
            <a:picLocks noGrp="1" noChangeAspect="1"/>
          </p:cNvPicPr>
          <p:nvPr>
            <p:ph sz="quarter" idx="4"/>
          </p:nvPr>
        </p:nvPicPr>
        <p:blipFill>
          <a:blip r:embed="rId2" cstate="print"/>
          <a:stretch>
            <a:fillRect/>
          </a:stretch>
        </p:blipFill>
        <p:spPr>
          <a:xfrm>
            <a:off x="5364088" y="1412776"/>
            <a:ext cx="3381085" cy="5191685"/>
          </a:xfrm>
        </p:spPr>
      </p:pic>
      <p:sp>
        <p:nvSpPr>
          <p:cNvPr id="6" name="Zástupný symbol pro text 5"/>
          <p:cNvSpPr>
            <a:spLocks noGrp="1"/>
          </p:cNvSpPr>
          <p:nvPr>
            <p:ph type="body" sz="quarter" idx="3"/>
          </p:nvPr>
        </p:nvSpPr>
        <p:spPr>
          <a:xfrm>
            <a:off x="5220072" y="188640"/>
            <a:ext cx="3657600" cy="1080120"/>
          </a:xfrm>
        </p:spPr>
        <p:txBody>
          <a:bodyPr/>
          <a:lstStyle/>
          <a:p>
            <a:pPr algn="ctr"/>
            <a:r>
              <a:rPr lang="cs-CZ" dirty="0" smtClean="0">
                <a:latin typeface="Garamond" pitchFamily="18" charset="0"/>
              </a:rPr>
              <a:t>Králův vrah </a:t>
            </a:r>
            <a:r>
              <a:rPr lang="cs-CZ" dirty="0" err="1" smtClean="0">
                <a:latin typeface="Garamond" pitchFamily="18" charset="0"/>
              </a:rPr>
              <a:t>Vlado</a:t>
            </a:r>
            <a:r>
              <a:rPr lang="cs-CZ" dirty="0" smtClean="0">
                <a:latin typeface="Garamond" pitchFamily="18" charset="0"/>
              </a:rPr>
              <a:t> </a:t>
            </a:r>
            <a:r>
              <a:rPr lang="cs-CZ" dirty="0" err="1" smtClean="0">
                <a:latin typeface="Garamond" pitchFamily="18" charset="0"/>
              </a:rPr>
              <a:t>Černozemski</a:t>
            </a:r>
            <a:r>
              <a:rPr lang="cs-CZ" dirty="0" smtClean="0">
                <a:latin typeface="Garamond" pitchFamily="18" charset="0"/>
              </a:rPr>
              <a:t> v </a:t>
            </a:r>
            <a:r>
              <a:rPr lang="cs-CZ" dirty="0" err="1" smtClean="0">
                <a:latin typeface="Garamond" pitchFamily="18" charset="0"/>
              </a:rPr>
              <a:t>ustašovské</a:t>
            </a:r>
            <a:r>
              <a:rPr lang="cs-CZ" dirty="0" smtClean="0">
                <a:latin typeface="Garamond" pitchFamily="18" charset="0"/>
              </a:rPr>
              <a:t> uniformě v roce 1934</a:t>
            </a:r>
            <a:endParaRPr lang="cs-CZ" dirty="0">
              <a:latin typeface="Garamond"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symbol pro obsah 8" descr="Kraljica_Marija_i_prinčevi_Petar,_Tomislav_i_Andrija.jpg"/>
          <p:cNvPicPr>
            <a:picLocks noGrp="1" noChangeAspect="1"/>
          </p:cNvPicPr>
          <p:nvPr>
            <p:ph sz="quarter" idx="2"/>
          </p:nvPr>
        </p:nvPicPr>
        <p:blipFill>
          <a:blip r:embed="rId2" cstate="print"/>
          <a:stretch>
            <a:fillRect/>
          </a:stretch>
        </p:blipFill>
        <p:spPr>
          <a:xfrm>
            <a:off x="323528" y="2060848"/>
            <a:ext cx="5393593" cy="3816424"/>
          </a:xfrm>
        </p:spPr>
      </p:pic>
      <p:pic>
        <p:nvPicPr>
          <p:cNvPr id="10" name="Zástupný symbol pro obsah 9" descr="Prince_Paul_of_Yugoslavia.jpg"/>
          <p:cNvPicPr>
            <a:picLocks noGrp="1" noChangeAspect="1"/>
          </p:cNvPicPr>
          <p:nvPr>
            <p:ph sz="quarter" idx="4"/>
          </p:nvPr>
        </p:nvPicPr>
        <p:blipFill>
          <a:blip r:embed="rId3" cstate="print"/>
          <a:stretch>
            <a:fillRect/>
          </a:stretch>
        </p:blipFill>
        <p:spPr>
          <a:xfrm>
            <a:off x="6084168" y="2060848"/>
            <a:ext cx="2592288" cy="4315732"/>
          </a:xfrm>
        </p:spPr>
      </p:pic>
      <p:sp>
        <p:nvSpPr>
          <p:cNvPr id="5" name="Zástupný symbol pro text 4"/>
          <p:cNvSpPr>
            <a:spLocks noGrp="1"/>
          </p:cNvSpPr>
          <p:nvPr>
            <p:ph type="body" sz="quarter" idx="1"/>
          </p:nvPr>
        </p:nvSpPr>
        <p:spPr>
          <a:xfrm>
            <a:off x="971600" y="476672"/>
            <a:ext cx="3657600" cy="1368152"/>
          </a:xfrm>
        </p:spPr>
        <p:txBody>
          <a:bodyPr/>
          <a:lstStyle/>
          <a:p>
            <a:pPr algn="ctr"/>
            <a:r>
              <a:rPr lang="cs-CZ" sz="2400" dirty="0" smtClean="0">
                <a:latin typeface="Garamond" pitchFamily="18" charset="0"/>
              </a:rPr>
              <a:t>Královna Marie se syny Petrem, </a:t>
            </a:r>
            <a:r>
              <a:rPr lang="cs-CZ" sz="2400" dirty="0" err="1" smtClean="0">
                <a:latin typeface="Garamond" pitchFamily="18" charset="0"/>
              </a:rPr>
              <a:t>Tomislavem</a:t>
            </a:r>
            <a:r>
              <a:rPr lang="cs-CZ" sz="2400" dirty="0" smtClean="0">
                <a:latin typeface="Garamond" pitchFamily="18" charset="0"/>
              </a:rPr>
              <a:t> </a:t>
            </a:r>
          </a:p>
          <a:p>
            <a:pPr algn="ctr"/>
            <a:r>
              <a:rPr lang="cs-CZ" sz="2400" dirty="0" smtClean="0">
                <a:latin typeface="Garamond" pitchFamily="18" charset="0"/>
              </a:rPr>
              <a:t>a Andrejem</a:t>
            </a:r>
            <a:endParaRPr lang="cs-CZ" sz="2400" dirty="0">
              <a:latin typeface="Garamond" pitchFamily="18" charset="0"/>
            </a:endParaRPr>
          </a:p>
        </p:txBody>
      </p:sp>
      <p:sp>
        <p:nvSpPr>
          <p:cNvPr id="7" name="Zástupný symbol pro text 6"/>
          <p:cNvSpPr>
            <a:spLocks noGrp="1"/>
          </p:cNvSpPr>
          <p:nvPr>
            <p:ph type="body" sz="quarter" idx="3"/>
          </p:nvPr>
        </p:nvSpPr>
        <p:spPr>
          <a:xfrm>
            <a:off x="6084168" y="476672"/>
            <a:ext cx="2664296" cy="1368152"/>
          </a:xfrm>
        </p:spPr>
        <p:txBody>
          <a:bodyPr/>
          <a:lstStyle/>
          <a:p>
            <a:pPr algn="ctr"/>
            <a:r>
              <a:rPr lang="cs-CZ" dirty="0" smtClean="0"/>
              <a:t>Princ regent </a:t>
            </a:r>
          </a:p>
          <a:p>
            <a:pPr algn="ctr"/>
            <a:r>
              <a:rPr lang="cs-CZ" dirty="0" smtClean="0"/>
              <a:t>Pavle </a:t>
            </a:r>
            <a:r>
              <a:rPr lang="cs-CZ" dirty="0" err="1" smtClean="0"/>
              <a:t>Karadjordjević</a:t>
            </a: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332656"/>
            <a:ext cx="8208912" cy="6264696"/>
          </a:xfrm>
        </p:spPr>
        <p:txBody>
          <a:bodyPr>
            <a:normAutofit/>
          </a:bodyPr>
          <a:lstStyle/>
          <a:p>
            <a:r>
              <a:rPr lang="cs-CZ" dirty="0" smtClean="0">
                <a:latin typeface="Garamond" pitchFamily="18" charset="0"/>
              </a:rPr>
              <a:t>18. října 1934 – v Bělehradě králův pohřeb, účast delegace československých politiků a vojenských představitelů v čele s ministerským předsedou </a:t>
            </a:r>
            <a:r>
              <a:rPr lang="cs-CZ" b="1" dirty="0" smtClean="0">
                <a:solidFill>
                  <a:schemeClr val="accent1">
                    <a:lumMod val="75000"/>
                  </a:schemeClr>
                </a:solidFill>
                <a:latin typeface="Garamond" pitchFamily="18" charset="0"/>
              </a:rPr>
              <a:t>Janem </a:t>
            </a:r>
            <a:r>
              <a:rPr lang="cs-CZ" b="1" dirty="0" err="1" smtClean="0">
                <a:solidFill>
                  <a:schemeClr val="accent1">
                    <a:lumMod val="75000"/>
                  </a:schemeClr>
                </a:solidFill>
                <a:latin typeface="Garamond" pitchFamily="18" charset="0"/>
              </a:rPr>
              <a:t>Malypetrem</a:t>
            </a:r>
            <a:r>
              <a:rPr lang="cs-CZ" dirty="0" smtClean="0">
                <a:latin typeface="Garamond" pitchFamily="18" charset="0"/>
              </a:rPr>
              <a:t>, ministrem zahraničních věcí </a:t>
            </a:r>
            <a:r>
              <a:rPr lang="cs-CZ" b="1" dirty="0" smtClean="0">
                <a:solidFill>
                  <a:schemeClr val="accent1">
                    <a:lumMod val="75000"/>
                  </a:schemeClr>
                </a:solidFill>
                <a:latin typeface="Garamond" pitchFamily="18" charset="0"/>
              </a:rPr>
              <a:t>Benešem</a:t>
            </a:r>
            <a:r>
              <a:rPr lang="cs-CZ" dirty="0" smtClean="0">
                <a:latin typeface="Garamond" pitchFamily="18" charset="0"/>
              </a:rPr>
              <a:t> a generálem </a:t>
            </a:r>
            <a:r>
              <a:rPr lang="cs-CZ" b="1" dirty="0" smtClean="0">
                <a:solidFill>
                  <a:schemeClr val="accent1">
                    <a:lumMod val="75000"/>
                  </a:schemeClr>
                </a:solidFill>
                <a:latin typeface="Garamond" pitchFamily="18" charset="0"/>
              </a:rPr>
              <a:t>Rudolfem </a:t>
            </a:r>
            <a:r>
              <a:rPr lang="cs-CZ" b="1" dirty="0" err="1" smtClean="0">
                <a:solidFill>
                  <a:schemeClr val="accent1">
                    <a:lumMod val="75000"/>
                  </a:schemeClr>
                </a:solidFill>
                <a:latin typeface="Garamond" pitchFamily="18" charset="0"/>
              </a:rPr>
              <a:t>Viestem</a:t>
            </a:r>
            <a:endParaRPr lang="cs-CZ" b="1" dirty="0" smtClean="0">
              <a:solidFill>
                <a:schemeClr val="accent1">
                  <a:lumMod val="75000"/>
                </a:schemeClr>
              </a:solidFill>
              <a:latin typeface="Garamond" pitchFamily="18" charset="0"/>
            </a:endParaRPr>
          </a:p>
          <a:p>
            <a:r>
              <a:rPr lang="cs-CZ" dirty="0" smtClean="0">
                <a:latin typeface="Garamond" pitchFamily="18" charset="0"/>
                <a:hlinkClick r:id="rId2"/>
              </a:rPr>
              <a:t>https://www.youtube.com/watch?v=qhq_XhHcy5g&amp;list=PLrum7yjzyIDPQNCSPQnA6Qnyyi63BGWMI&amp;index=4</a:t>
            </a:r>
            <a:endParaRPr lang="cs-CZ" dirty="0" smtClean="0">
              <a:latin typeface="Garamond" pitchFamily="18" charset="0"/>
            </a:endParaRPr>
          </a:p>
          <a:p>
            <a:r>
              <a:rPr lang="cs-CZ" dirty="0" smtClean="0">
                <a:latin typeface="Garamond" pitchFamily="18" charset="0"/>
              </a:rPr>
              <a:t>den po pohřbu schůze Stálé rady Malé dohody a spolu s ní zasedala také Balkánská dohoda</a:t>
            </a:r>
          </a:p>
          <a:p>
            <a:r>
              <a:rPr lang="cs-CZ" dirty="0" smtClean="0">
                <a:latin typeface="Garamond" pitchFamily="18" charset="0"/>
              </a:rPr>
              <a:t>Obě uskupení vydala totožná komuniké, v nichž se vyjádřila ke smrti krále Alexandra a deklarovala svou podporu Jugoslávii</a:t>
            </a:r>
          </a:p>
          <a:p>
            <a:r>
              <a:rPr lang="cs-CZ" dirty="0" smtClean="0">
                <a:latin typeface="Garamond" pitchFamily="18" charset="0"/>
              </a:rPr>
              <a:t>Následovala rekonstrukce jugoslávské vlády – v čele nadále </a:t>
            </a:r>
            <a:r>
              <a:rPr lang="cs-CZ" b="1" dirty="0" smtClean="0">
                <a:solidFill>
                  <a:schemeClr val="accent1">
                    <a:lumMod val="75000"/>
                  </a:schemeClr>
                </a:solidFill>
                <a:latin typeface="Garamond" pitchFamily="18" charset="0"/>
              </a:rPr>
              <a:t>Nikola </a:t>
            </a:r>
            <a:r>
              <a:rPr lang="cs-CZ" b="1" dirty="0" err="1" smtClean="0">
                <a:solidFill>
                  <a:schemeClr val="accent1">
                    <a:lumMod val="75000"/>
                  </a:schemeClr>
                </a:solidFill>
                <a:latin typeface="Garamond" pitchFamily="18" charset="0"/>
              </a:rPr>
              <a:t>Uzunović</a:t>
            </a:r>
            <a:r>
              <a:rPr lang="cs-CZ" dirty="0" smtClean="0">
                <a:latin typeface="Garamond" pitchFamily="18" charset="0"/>
              </a:rPr>
              <a:t>, ale slabé postavení</a:t>
            </a:r>
          </a:p>
          <a:p>
            <a:r>
              <a:rPr lang="cs-CZ" dirty="0" smtClean="0">
                <a:latin typeface="Garamond" pitchFamily="18" charset="0"/>
              </a:rPr>
              <a:t>Spory  o moc mezi vládou a regentskou radou</a:t>
            </a:r>
          </a:p>
          <a:p>
            <a:endParaRPr lang="cs-CZ" dirty="0" smtClean="0">
              <a:latin typeface="Garamon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260648"/>
            <a:ext cx="8280920" cy="6336704"/>
          </a:xfrm>
        </p:spPr>
        <p:txBody>
          <a:bodyPr>
            <a:normAutofit lnSpcReduction="10000"/>
          </a:bodyPr>
          <a:lstStyle/>
          <a:p>
            <a:r>
              <a:rPr lang="cs-CZ" sz="4000" b="1" dirty="0" smtClean="0">
                <a:latin typeface="Garamond" pitchFamily="18" charset="0"/>
              </a:rPr>
              <a:t>28. 11. 2016 – přednáška </a:t>
            </a:r>
            <a:r>
              <a:rPr lang="cs-CZ" sz="4000" b="1" dirty="0" smtClean="0">
                <a:latin typeface="Garamond" pitchFamily="18" charset="0"/>
              </a:rPr>
              <a:t>není!</a:t>
            </a:r>
            <a:endParaRPr lang="cs-CZ" sz="4000" b="1" dirty="0" smtClean="0">
              <a:latin typeface="Garamond" pitchFamily="18" charset="0"/>
            </a:endParaRPr>
          </a:p>
          <a:p>
            <a:endParaRPr lang="cs-CZ" sz="4000" dirty="0" smtClean="0">
              <a:latin typeface="Garamond" pitchFamily="18" charset="0"/>
            </a:endParaRPr>
          </a:p>
          <a:p>
            <a:r>
              <a:rPr lang="cs-CZ" sz="4000" dirty="0" smtClean="0">
                <a:latin typeface="Garamond" pitchFamily="18" charset="0"/>
              </a:rPr>
              <a:t>Místo </a:t>
            </a:r>
            <a:r>
              <a:rPr lang="cs-CZ" sz="4000" dirty="0" smtClean="0">
                <a:latin typeface="Garamond" pitchFamily="18" charset="0"/>
              </a:rPr>
              <a:t>toho VŠICHNI půjdou na </a:t>
            </a:r>
            <a:r>
              <a:rPr lang="cs-CZ" sz="4000" b="1" dirty="0" smtClean="0">
                <a:latin typeface="Garamond" pitchFamily="18" charset="0"/>
              </a:rPr>
              <a:t>VII. Mezinárodní balkanistické sympozium</a:t>
            </a:r>
            <a:r>
              <a:rPr lang="cs-CZ" sz="4000" dirty="0" smtClean="0">
                <a:latin typeface="Garamond" pitchFamily="18" charset="0"/>
              </a:rPr>
              <a:t>, které se bude konat v Moravském zemském muzeu ve dnech 28.–29. 11. </a:t>
            </a:r>
            <a:r>
              <a:rPr lang="cs-CZ" sz="4000" dirty="0" smtClean="0">
                <a:latin typeface="Garamond" pitchFamily="18" charset="0"/>
              </a:rPr>
              <a:t>2016</a:t>
            </a:r>
          </a:p>
          <a:p>
            <a:endParaRPr lang="cs-CZ" sz="4000" dirty="0" smtClean="0">
              <a:latin typeface="Garamond" pitchFamily="18" charset="0"/>
            </a:endParaRPr>
          </a:p>
          <a:p>
            <a:r>
              <a:rPr lang="cs-CZ" sz="4000" dirty="0" smtClean="0">
                <a:latin typeface="Garamond" pitchFamily="18" charset="0"/>
              </a:rPr>
              <a:t>12.15 začíná plenární zasedání, poté jednání v sekcích</a:t>
            </a:r>
          </a:p>
          <a:p>
            <a:endParaRPr lang="cs-CZ" sz="4000" dirty="0" smtClean="0">
              <a:latin typeface="Garamond" pitchFamily="18" charset="0"/>
            </a:endParaRPr>
          </a:p>
          <a:p>
            <a:endParaRPr lang="cs-CZ" sz="3200" dirty="0" smtClean="0">
              <a:latin typeface="Garamond" pitchFamily="18" charset="0"/>
            </a:endParaRPr>
          </a:p>
          <a:p>
            <a:pPr>
              <a:buNone/>
            </a:pPr>
            <a:endParaRPr lang="cs-CZ" sz="3200" dirty="0">
              <a:latin typeface="Garamond"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sahrana kralja.jpg"/>
          <p:cNvPicPr>
            <a:picLocks noGrp="1" noChangeAspect="1"/>
          </p:cNvPicPr>
          <p:nvPr>
            <p:ph sz="quarter" idx="2"/>
          </p:nvPr>
        </p:nvPicPr>
        <p:blipFill>
          <a:blip r:embed="rId2" cstate="print"/>
          <a:stretch>
            <a:fillRect/>
          </a:stretch>
        </p:blipFill>
        <p:spPr>
          <a:xfrm>
            <a:off x="611560" y="188640"/>
            <a:ext cx="7787208" cy="5419898"/>
          </a:xfrm>
        </p:spPr>
      </p:pic>
      <p:sp>
        <p:nvSpPr>
          <p:cNvPr id="6" name="Zástupný symbol pro text 5"/>
          <p:cNvSpPr>
            <a:spLocks noGrp="1"/>
          </p:cNvSpPr>
          <p:nvPr>
            <p:ph type="body" sz="quarter" idx="1"/>
          </p:nvPr>
        </p:nvSpPr>
        <p:spPr>
          <a:xfrm>
            <a:off x="539552" y="5805264"/>
            <a:ext cx="8064896" cy="1052736"/>
          </a:xfrm>
        </p:spPr>
        <p:txBody>
          <a:bodyPr/>
          <a:lstStyle/>
          <a:p>
            <a:pPr algn="ctr"/>
            <a:r>
              <a:rPr lang="cs-CZ" sz="2200" dirty="0" smtClean="0">
                <a:latin typeface="Garamond" pitchFamily="18" charset="0"/>
              </a:rPr>
              <a:t>Pohřeb krále Alexandra – u rakve královna Marie, následník trůnu Petr II. a princ regent Pavle</a:t>
            </a:r>
            <a:endParaRPr lang="cs-CZ" sz="2200" dirty="0">
              <a:latin typeface="Garamond"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2"/>
          </p:nvPr>
        </p:nvSpPr>
        <p:spPr>
          <a:xfrm>
            <a:off x="251520" y="332656"/>
            <a:ext cx="5184576" cy="6264696"/>
          </a:xfrm>
        </p:spPr>
        <p:txBody>
          <a:bodyPr>
            <a:normAutofit fontScale="92500"/>
          </a:bodyPr>
          <a:lstStyle/>
          <a:p>
            <a:r>
              <a:rPr lang="cs-CZ" dirty="0" smtClean="0">
                <a:latin typeface="Garamond" pitchFamily="18" charset="0"/>
              </a:rPr>
              <a:t>na mezinárodní scéně usiloval jugoslávský ministr zahraničních věcí </a:t>
            </a:r>
            <a:r>
              <a:rPr lang="cs-CZ" b="1" dirty="0" err="1" smtClean="0">
                <a:solidFill>
                  <a:schemeClr val="accent1">
                    <a:lumMod val="75000"/>
                  </a:schemeClr>
                </a:solidFill>
                <a:latin typeface="Garamond" pitchFamily="18" charset="0"/>
              </a:rPr>
              <a:t>Bogoljub</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Jevtić</a:t>
            </a:r>
            <a:r>
              <a:rPr lang="cs-CZ" b="1" dirty="0" smtClean="0">
                <a:solidFill>
                  <a:schemeClr val="accent1">
                    <a:lumMod val="75000"/>
                  </a:schemeClr>
                </a:solidFill>
                <a:latin typeface="Garamond" pitchFamily="18" charset="0"/>
              </a:rPr>
              <a:t> </a:t>
            </a:r>
            <a:r>
              <a:rPr lang="cs-CZ" dirty="0" smtClean="0">
                <a:latin typeface="Garamond" pitchFamily="18" charset="0"/>
              </a:rPr>
              <a:t>o spuštění vyšetřování, které by odhalilo viníky atentátu a umožnilo jejich potrestání</a:t>
            </a:r>
          </a:p>
          <a:p>
            <a:r>
              <a:rPr lang="cs-CZ" dirty="0" smtClean="0">
                <a:latin typeface="Garamond" pitchFamily="18" charset="0"/>
              </a:rPr>
              <a:t>Na půdě SN zažalováno pouze Maďarsko, ne Itálie</a:t>
            </a:r>
          </a:p>
          <a:p>
            <a:r>
              <a:rPr lang="cs-CZ" dirty="0" smtClean="0">
                <a:latin typeface="Garamond" pitchFamily="18" charset="0"/>
              </a:rPr>
              <a:t>Podle československé legace v Bělehradě to bylo v Jugoslávii připisováno </a:t>
            </a:r>
            <a:r>
              <a:rPr lang="cs-CZ" i="1" dirty="0" smtClean="0">
                <a:latin typeface="Garamond" pitchFamily="18" charset="0"/>
              </a:rPr>
              <a:t>„umírňujícímu vlivu Francie, ale též Československa a Rumunska“</a:t>
            </a:r>
          </a:p>
          <a:p>
            <a:r>
              <a:rPr lang="cs-CZ" dirty="0" smtClean="0">
                <a:latin typeface="Garamond" pitchFamily="18" charset="0"/>
              </a:rPr>
              <a:t>Francie neměla zájem, aby byla událost řešena na mezinárodním fóru, protože by tak vyšlo najevo, že během návštěvy jugoslávského krále nezajistila dostatečná bezpečnostní opatření</a:t>
            </a:r>
          </a:p>
          <a:p>
            <a:r>
              <a:rPr lang="cs-CZ" dirty="0" smtClean="0">
                <a:latin typeface="Garamond" pitchFamily="18" charset="0"/>
              </a:rPr>
              <a:t>ochlazení jinak vřelého vztahu k francouzskému spojenci na podzim 1934</a:t>
            </a:r>
          </a:p>
          <a:p>
            <a:endParaRPr lang="cs-CZ" dirty="0"/>
          </a:p>
        </p:txBody>
      </p:sp>
      <p:pic>
        <p:nvPicPr>
          <p:cNvPr id="8" name="Zástupný symbol pro obsah 7" descr="Bogoljub_jevtic.jpg"/>
          <p:cNvPicPr>
            <a:picLocks noGrp="1" noChangeAspect="1"/>
          </p:cNvPicPr>
          <p:nvPr>
            <p:ph sz="quarter" idx="4"/>
          </p:nvPr>
        </p:nvPicPr>
        <p:blipFill>
          <a:blip r:embed="rId2" cstate="print"/>
          <a:stretch>
            <a:fillRect/>
          </a:stretch>
        </p:blipFill>
        <p:spPr>
          <a:xfrm>
            <a:off x="5868144" y="2276872"/>
            <a:ext cx="2540000" cy="2857500"/>
          </a:xfrm>
        </p:spPr>
      </p:pic>
      <p:sp>
        <p:nvSpPr>
          <p:cNvPr id="6" name="Zástupný symbol pro text 5"/>
          <p:cNvSpPr>
            <a:spLocks noGrp="1"/>
          </p:cNvSpPr>
          <p:nvPr>
            <p:ph type="body" sz="quarter" idx="3"/>
          </p:nvPr>
        </p:nvSpPr>
        <p:spPr>
          <a:xfrm>
            <a:off x="5508104" y="260648"/>
            <a:ext cx="3225552" cy="1728192"/>
          </a:xfrm>
        </p:spPr>
        <p:txBody>
          <a:bodyPr/>
          <a:lstStyle/>
          <a:p>
            <a:pPr algn="ctr"/>
            <a:r>
              <a:rPr lang="cs-CZ" sz="2200" dirty="0" err="1" smtClean="0">
                <a:latin typeface="Garamond" pitchFamily="18" charset="0"/>
              </a:rPr>
              <a:t>Bogoljub</a:t>
            </a:r>
            <a:r>
              <a:rPr lang="cs-CZ" sz="2200" dirty="0" smtClean="0">
                <a:latin typeface="Garamond" pitchFamily="18" charset="0"/>
              </a:rPr>
              <a:t> </a:t>
            </a:r>
            <a:r>
              <a:rPr lang="cs-CZ" sz="2200" dirty="0" err="1" smtClean="0">
                <a:latin typeface="Garamond" pitchFamily="18" charset="0"/>
              </a:rPr>
              <a:t>Jevtić</a:t>
            </a:r>
            <a:r>
              <a:rPr lang="cs-CZ" sz="2200" dirty="0" smtClean="0">
                <a:latin typeface="Garamond" pitchFamily="18" charset="0"/>
              </a:rPr>
              <a:t> – jugoslávský ministr zahraničních věcí (1932–1934) a premiér(1934–1935)</a:t>
            </a:r>
            <a:endParaRPr lang="cs-CZ" sz="2200" dirty="0">
              <a:latin typeface="Garamond"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23528" y="332656"/>
            <a:ext cx="8424936" cy="6336704"/>
          </a:xfrm>
        </p:spPr>
        <p:txBody>
          <a:bodyPr>
            <a:noAutofit/>
          </a:bodyPr>
          <a:lstStyle/>
          <a:p>
            <a:r>
              <a:rPr lang="cs-CZ" sz="2500" dirty="0" smtClean="0">
                <a:latin typeface="Garamond" pitchFamily="18" charset="0"/>
              </a:rPr>
              <a:t>Francie také neměla zájem komplikovat vztahy s Itálií, s níž momentálně jednala o spojenecké smlouvě a kterou se snažila udržet v protiněmeckém táboře. Vyostřování mezinárodních vztahů se obávala také Velká Británie, která rovněž doporučovala Jugoslávii opatrný postup</a:t>
            </a:r>
          </a:p>
          <a:p>
            <a:r>
              <a:rPr lang="cs-CZ" sz="2500" dirty="0" smtClean="0">
                <a:latin typeface="Garamond" pitchFamily="18" charset="0"/>
              </a:rPr>
              <a:t>Napjatá mezinárodněpolitická situace - panovaly obavy, aby marseilleský atentát nebyl </a:t>
            </a:r>
            <a:r>
              <a:rPr lang="cs-CZ" sz="2500" i="1" dirty="0" smtClean="0">
                <a:latin typeface="Garamond" pitchFamily="18" charset="0"/>
              </a:rPr>
              <a:t>„novým sarajevským atentátem“</a:t>
            </a:r>
            <a:endParaRPr lang="cs-CZ" sz="2500" dirty="0" smtClean="0">
              <a:latin typeface="Garamond" pitchFamily="18" charset="0"/>
            </a:endParaRPr>
          </a:p>
          <a:p>
            <a:r>
              <a:rPr lang="cs-CZ" sz="2500" dirty="0" smtClean="0">
                <a:latin typeface="Garamond" pitchFamily="18" charset="0"/>
              </a:rPr>
              <a:t>Francie se nakonec k jugoslávské nótě nepřipojila, byť v Bělehradě očekávali, že to udělá, zatímco ČSR a Rumunsko nóty požadující vyšetření a potrestání atentátu vydaly. </a:t>
            </a:r>
          </a:p>
          <a:p>
            <a:r>
              <a:rPr lang="cs-CZ" sz="2500" dirty="0" smtClean="0">
                <a:latin typeface="Garamond" pitchFamily="18" charset="0"/>
              </a:rPr>
              <a:t>vlažněji podpořily Jugoslávii státy Balkánské dohody a také Sovětský svaz</a:t>
            </a:r>
          </a:p>
          <a:p>
            <a:r>
              <a:rPr lang="cs-CZ" sz="2500" dirty="0" smtClean="0">
                <a:latin typeface="Garamond" pitchFamily="18" charset="0"/>
              </a:rPr>
              <a:t>nediskutovala se ani případná vina Německa, přestože na přípravě atentátu se kromě chorvatských </a:t>
            </a:r>
            <a:r>
              <a:rPr lang="cs-CZ" sz="2500" dirty="0" err="1" smtClean="0">
                <a:latin typeface="Garamond" pitchFamily="18" charset="0"/>
              </a:rPr>
              <a:t>ustašovců</a:t>
            </a:r>
            <a:r>
              <a:rPr lang="cs-CZ" sz="2500" dirty="0" smtClean="0">
                <a:latin typeface="Garamond" pitchFamily="18" charset="0"/>
              </a:rPr>
              <a:t>, makedonských teroristů a italských fašistů podíleli také němečtí nacisté</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404664"/>
            <a:ext cx="8424936" cy="6264696"/>
          </a:xfrm>
        </p:spPr>
        <p:txBody>
          <a:bodyPr>
            <a:normAutofit/>
          </a:bodyPr>
          <a:lstStyle/>
          <a:p>
            <a:r>
              <a:rPr lang="cs-CZ" sz="2800" dirty="0" smtClean="0">
                <a:latin typeface="Garamond" pitchFamily="18" charset="0"/>
              </a:rPr>
              <a:t>hlavní organizátoři atentátu, </a:t>
            </a:r>
            <a:r>
              <a:rPr lang="cs-CZ" sz="2800" b="1" dirty="0" smtClean="0">
                <a:solidFill>
                  <a:schemeClr val="accent1">
                    <a:lumMod val="75000"/>
                  </a:schemeClr>
                </a:solidFill>
                <a:latin typeface="Garamond" pitchFamily="18" charset="0"/>
              </a:rPr>
              <a:t>Ante </a:t>
            </a:r>
            <a:r>
              <a:rPr lang="cs-CZ" sz="2800" b="1" dirty="0" err="1" smtClean="0">
                <a:solidFill>
                  <a:schemeClr val="accent1">
                    <a:lumMod val="75000"/>
                  </a:schemeClr>
                </a:solidFill>
                <a:latin typeface="Garamond" pitchFamily="18" charset="0"/>
              </a:rPr>
              <a:t>Pavelić</a:t>
            </a:r>
            <a:r>
              <a:rPr lang="cs-CZ" sz="2800" b="1" dirty="0" smtClean="0">
                <a:solidFill>
                  <a:schemeClr val="accent1">
                    <a:lumMod val="75000"/>
                  </a:schemeClr>
                </a:solidFill>
                <a:latin typeface="Garamond" pitchFamily="18" charset="0"/>
              </a:rPr>
              <a:t> </a:t>
            </a:r>
            <a:r>
              <a:rPr lang="cs-CZ" sz="2800" dirty="0" smtClean="0">
                <a:latin typeface="Garamond" pitchFamily="18" charset="0"/>
              </a:rPr>
              <a:t>a </a:t>
            </a:r>
            <a:r>
              <a:rPr lang="cs-CZ" sz="2800" b="1" dirty="0" err="1" smtClean="0">
                <a:solidFill>
                  <a:schemeClr val="accent1">
                    <a:lumMod val="75000"/>
                  </a:schemeClr>
                </a:solidFill>
                <a:latin typeface="Garamond" pitchFamily="18" charset="0"/>
              </a:rPr>
              <a:t>Eugen</a:t>
            </a:r>
            <a:r>
              <a:rPr lang="cs-CZ" sz="2800" b="1" dirty="0" smtClean="0">
                <a:solidFill>
                  <a:schemeClr val="accent1">
                    <a:lumMod val="75000"/>
                  </a:schemeClr>
                </a:solidFill>
                <a:latin typeface="Garamond" pitchFamily="18" charset="0"/>
              </a:rPr>
              <a:t> </a:t>
            </a:r>
            <a:r>
              <a:rPr lang="cs-CZ" sz="2800" b="1" dirty="0" err="1" smtClean="0">
                <a:solidFill>
                  <a:schemeClr val="accent1">
                    <a:lumMod val="75000"/>
                  </a:schemeClr>
                </a:solidFill>
                <a:latin typeface="Garamond" pitchFamily="18" charset="0"/>
              </a:rPr>
              <a:t>Dido</a:t>
            </a:r>
            <a:r>
              <a:rPr lang="cs-CZ" sz="2800" b="1" dirty="0" smtClean="0">
                <a:solidFill>
                  <a:schemeClr val="accent1">
                    <a:lumMod val="75000"/>
                  </a:schemeClr>
                </a:solidFill>
                <a:latin typeface="Garamond" pitchFamily="18" charset="0"/>
              </a:rPr>
              <a:t> </a:t>
            </a:r>
            <a:r>
              <a:rPr lang="cs-CZ" sz="2800" b="1" dirty="0" err="1" smtClean="0">
                <a:solidFill>
                  <a:schemeClr val="accent1">
                    <a:lumMod val="75000"/>
                  </a:schemeClr>
                </a:solidFill>
                <a:latin typeface="Garamond" pitchFamily="18" charset="0"/>
              </a:rPr>
              <a:t>Kvaternik</a:t>
            </a:r>
            <a:r>
              <a:rPr lang="cs-CZ" sz="2800" b="1" dirty="0" smtClean="0">
                <a:solidFill>
                  <a:schemeClr val="accent1">
                    <a:lumMod val="75000"/>
                  </a:schemeClr>
                </a:solidFill>
                <a:latin typeface="Garamond" pitchFamily="18" charset="0"/>
              </a:rPr>
              <a:t> </a:t>
            </a:r>
            <a:r>
              <a:rPr lang="cs-CZ" sz="2800" dirty="0" smtClean="0">
                <a:latin typeface="Garamond" pitchFamily="18" charset="0"/>
              </a:rPr>
              <a:t>byli v Itálii sice zatčeni, avšak žádost o vydání do Francie byla zamítnuta</a:t>
            </a:r>
          </a:p>
          <a:p>
            <a:r>
              <a:rPr lang="cs-CZ" sz="2800" dirty="0" smtClean="0">
                <a:latin typeface="Garamond" pitchFamily="18" charset="0"/>
              </a:rPr>
              <a:t>uvězněni v Turíně, kde však měli v tamní věznici k dispozici pohodlný byt, řadoví </a:t>
            </a:r>
            <a:r>
              <a:rPr lang="cs-CZ" sz="2800" dirty="0" err="1" smtClean="0">
                <a:latin typeface="Garamond" pitchFamily="18" charset="0"/>
              </a:rPr>
              <a:t>ustašovci</a:t>
            </a:r>
            <a:r>
              <a:rPr lang="cs-CZ" sz="2800" dirty="0" smtClean="0">
                <a:latin typeface="Garamond" pitchFamily="18" charset="0"/>
              </a:rPr>
              <a:t> internováni na Liparských ostrovech</a:t>
            </a:r>
          </a:p>
          <a:p>
            <a:r>
              <a:rPr lang="cs-CZ" sz="2800" dirty="0" smtClean="0">
                <a:latin typeface="Garamond" pitchFamily="18" charset="0"/>
              </a:rPr>
              <a:t>Společnost národů atentát odsoudila a uložila Maďarsku, že musí čin vyšetřit a poté podat SN zprávu o tom, jak viníky potrestalo</a:t>
            </a:r>
          </a:p>
          <a:p>
            <a:r>
              <a:rPr lang="cs-CZ" sz="2800" dirty="0" smtClean="0">
                <a:latin typeface="Garamond" pitchFamily="18" charset="0"/>
              </a:rPr>
              <a:t>nebyla ustavena žádná vyšetřovací komise, Maďarsku bylo pouze uloženo hlásit SN, jak potrestá své orgány, které svou laxností umožnily výcvik chorvatských teroristů</a:t>
            </a:r>
          </a:p>
          <a:p>
            <a:r>
              <a:rPr lang="cs-CZ" sz="2800" dirty="0" smtClean="0">
                <a:latin typeface="Garamond" pitchFamily="18" charset="0"/>
              </a:rPr>
              <a:t>Tehdejší politici měli pocit, že Evropu zachránili od války</a:t>
            </a:r>
          </a:p>
          <a:p>
            <a:endParaRPr lang="cs-CZ" sz="2600" dirty="0" smtClean="0">
              <a:latin typeface="Garamond" pitchFamily="18" charset="0"/>
            </a:endParaRPr>
          </a:p>
          <a:p>
            <a:endParaRPr lang="cs-CZ"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260648"/>
            <a:ext cx="7467600" cy="706090"/>
          </a:xfrm>
        </p:spPr>
        <p:txBody>
          <a:bodyPr/>
          <a:lstStyle/>
          <a:p>
            <a:pPr algn="ctr"/>
            <a:r>
              <a:rPr lang="cs-CZ" b="1" dirty="0" smtClean="0">
                <a:latin typeface="Garamond" pitchFamily="18" charset="0"/>
              </a:rPr>
              <a:t>Reakce  na atentát v Československu</a:t>
            </a:r>
            <a:endParaRPr lang="cs-CZ" b="1" dirty="0">
              <a:latin typeface="Garamond" pitchFamily="18" charset="0"/>
            </a:endParaRPr>
          </a:p>
        </p:txBody>
      </p:sp>
      <p:pic>
        <p:nvPicPr>
          <p:cNvPr id="4" name="Zástupný symbol pro obsah 3" descr="IMG_4275.JPG"/>
          <p:cNvPicPr>
            <a:picLocks noGrp="1" noChangeAspect="1"/>
          </p:cNvPicPr>
          <p:nvPr>
            <p:ph sz="quarter" idx="1"/>
          </p:nvPr>
        </p:nvPicPr>
        <p:blipFill>
          <a:blip r:embed="rId2" cstate="print"/>
          <a:stretch>
            <a:fillRect/>
          </a:stretch>
        </p:blipFill>
        <p:spPr>
          <a:xfrm>
            <a:off x="827584" y="980728"/>
            <a:ext cx="7423000" cy="556725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332656"/>
            <a:ext cx="8280920" cy="6264696"/>
          </a:xfrm>
        </p:spPr>
        <p:txBody>
          <a:bodyPr/>
          <a:lstStyle/>
          <a:p>
            <a:r>
              <a:rPr lang="cs-CZ" sz="2600" dirty="0" smtClean="0">
                <a:latin typeface="Garamond" pitchFamily="18" charset="0"/>
              </a:rPr>
              <a:t>Veřejnost i politická scéna v ČSR atentátem šokována</a:t>
            </a:r>
          </a:p>
          <a:p>
            <a:r>
              <a:rPr lang="cs-CZ" sz="2600" dirty="0" smtClean="0">
                <a:latin typeface="Garamond" pitchFamily="18" charset="0"/>
              </a:rPr>
              <a:t>tisk dostal z ministerstva zahraničí instrukce, aby roli Itálie v souvislosti s atentátem pokud možno příliš nezmiňoval a v pohotovosti byla také cenzura, která podle Jugoslávců dokonce bránila novinářům psát i o tom, že Itálie poskytovala pomoc </a:t>
            </a:r>
            <a:r>
              <a:rPr lang="cs-CZ" sz="2600" dirty="0" err="1" smtClean="0">
                <a:latin typeface="Garamond" pitchFamily="18" charset="0"/>
              </a:rPr>
              <a:t>ustašovcům</a:t>
            </a:r>
            <a:r>
              <a:rPr lang="cs-CZ" sz="2600" dirty="0" smtClean="0">
                <a:latin typeface="Garamond" pitchFamily="18" charset="0"/>
              </a:rPr>
              <a:t> v čele s Ante </a:t>
            </a:r>
            <a:r>
              <a:rPr lang="cs-CZ" sz="2600" dirty="0" err="1" smtClean="0">
                <a:latin typeface="Garamond" pitchFamily="18" charset="0"/>
              </a:rPr>
              <a:t>Pavelićem</a:t>
            </a:r>
            <a:endParaRPr lang="cs-CZ" sz="2600" dirty="0" smtClean="0">
              <a:latin typeface="Garamond" pitchFamily="18" charset="0"/>
            </a:endParaRPr>
          </a:p>
          <a:p>
            <a:r>
              <a:rPr lang="cs-CZ" sz="2600" dirty="0" smtClean="0">
                <a:latin typeface="Garamond" pitchFamily="18" charset="0"/>
              </a:rPr>
              <a:t>postoj ČSR byl v Jugoslávii vnímán tak, že tisk i oficiální zahraniční politika nejbližší spojenecké země v pro ni klíčových okamžicích prostě mlčí</a:t>
            </a:r>
          </a:p>
          <a:p>
            <a:r>
              <a:rPr lang="cs-CZ" sz="2600" dirty="0" smtClean="0">
                <a:latin typeface="Garamond" pitchFamily="18" charset="0"/>
              </a:rPr>
              <a:t>ČSR však podpořila jugoslávskou rezoluci ke Společnosti národů</a:t>
            </a:r>
          </a:p>
          <a:p>
            <a:endParaRPr lang="cs-CZ" dirty="0">
              <a:latin typeface="Garamond"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332656"/>
            <a:ext cx="8280920" cy="6192688"/>
          </a:xfrm>
        </p:spPr>
        <p:txBody>
          <a:bodyPr>
            <a:normAutofit lnSpcReduction="10000"/>
          </a:bodyPr>
          <a:lstStyle/>
          <a:p>
            <a:r>
              <a:rPr lang="cs-CZ" i="1" dirty="0" smtClean="0"/>
              <a:t>„</a:t>
            </a:r>
            <a:r>
              <a:rPr lang="cs-CZ" i="1" dirty="0" smtClean="0">
                <a:latin typeface="Garamond" pitchFamily="18" charset="0"/>
              </a:rPr>
              <a:t>Souzeno bylo jedině Maďarsko, jehož vina na zločinu marseillském byla jen akcesorní; </a:t>
            </a:r>
            <a:r>
              <a:rPr lang="cs-CZ" i="1" dirty="0" err="1" smtClean="0">
                <a:latin typeface="Garamond" pitchFamily="18" charset="0"/>
              </a:rPr>
              <a:t>Italie</a:t>
            </a:r>
            <a:r>
              <a:rPr lang="cs-CZ" i="1" dirty="0" smtClean="0">
                <a:latin typeface="Garamond" pitchFamily="18" charset="0"/>
              </a:rPr>
              <a:t>, jejíž vina na zločinu byla daleko větší, seděla v řízení na lavici soudcovské, stejně jako Francie, jíž bylo možno </a:t>
            </a:r>
            <a:r>
              <a:rPr lang="cs-CZ" i="1" dirty="0" err="1" smtClean="0">
                <a:latin typeface="Garamond" pitchFamily="18" charset="0"/>
              </a:rPr>
              <a:t>přičísti</a:t>
            </a:r>
            <a:r>
              <a:rPr lang="cs-CZ" i="1" dirty="0" smtClean="0">
                <a:latin typeface="Garamond" pitchFamily="18" charset="0"/>
              </a:rPr>
              <a:t> při nejmenším </a:t>
            </a:r>
            <a:r>
              <a:rPr lang="cs-CZ" i="1" dirty="0" err="1" smtClean="0">
                <a:latin typeface="Garamond" pitchFamily="18" charset="0"/>
              </a:rPr>
              <a:t>culpam</a:t>
            </a:r>
            <a:r>
              <a:rPr lang="cs-CZ" i="1" dirty="0" smtClean="0">
                <a:latin typeface="Garamond" pitchFamily="18" charset="0"/>
              </a:rPr>
              <a:t> in </a:t>
            </a:r>
            <a:r>
              <a:rPr lang="cs-CZ" i="1" dirty="0" err="1" smtClean="0">
                <a:latin typeface="Garamond" pitchFamily="18" charset="0"/>
              </a:rPr>
              <a:t>neglecto</a:t>
            </a:r>
            <a:r>
              <a:rPr lang="cs-CZ" i="1" dirty="0" smtClean="0">
                <a:latin typeface="Garamond" pitchFamily="18" charset="0"/>
              </a:rPr>
              <a:t> </a:t>
            </a:r>
            <a:r>
              <a:rPr lang="cs-CZ" dirty="0" smtClean="0">
                <a:latin typeface="Garamond" pitchFamily="18" charset="0"/>
              </a:rPr>
              <a:t>[vinu z nedbalosti – pozn. J. Š.]</a:t>
            </a:r>
            <a:r>
              <a:rPr lang="cs-CZ" i="1" dirty="0" smtClean="0">
                <a:latin typeface="Garamond" pitchFamily="18" charset="0"/>
              </a:rPr>
              <a:t>, a žalobcem byla Jugoslávie, v jejíchž vnitřních poměrech zločin kořenil.“</a:t>
            </a:r>
          </a:p>
          <a:p>
            <a:pPr algn="r">
              <a:buNone/>
            </a:pPr>
            <a:r>
              <a:rPr lang="cs-CZ" sz="1600" dirty="0" err="1" smtClean="0">
                <a:latin typeface="Garamond" pitchFamily="18" charset="0"/>
              </a:rPr>
              <a:t>Peregrin</a:t>
            </a:r>
            <a:r>
              <a:rPr lang="cs-CZ" sz="1600" dirty="0" smtClean="0">
                <a:latin typeface="Garamond" pitchFamily="18" charset="0"/>
              </a:rPr>
              <a:t> </a:t>
            </a:r>
            <a:r>
              <a:rPr lang="cs-CZ" sz="1600" dirty="0" err="1" smtClean="0">
                <a:latin typeface="Garamond" pitchFamily="18" charset="0"/>
              </a:rPr>
              <a:t>Fíša</a:t>
            </a:r>
            <a:r>
              <a:rPr lang="cs-CZ" sz="1600" dirty="0" smtClean="0">
                <a:latin typeface="Garamond" pitchFamily="18" charset="0"/>
              </a:rPr>
              <a:t>, legační rada při čs. vyslanectví v Bělehradě, AMZV Praha, PZ – Bělehrad 1934, Periodická zpráva č. IV za dobu 4. čtvrtletí 1934, 15. 1. 1935, s. 3.</a:t>
            </a:r>
          </a:p>
          <a:p>
            <a:endParaRPr lang="cs-CZ" dirty="0" smtClean="0">
              <a:latin typeface="Garamond" pitchFamily="18" charset="0"/>
            </a:endParaRPr>
          </a:p>
          <a:p>
            <a:r>
              <a:rPr lang="cs-CZ" i="1" dirty="0" smtClean="0">
                <a:latin typeface="Garamond" pitchFamily="18" charset="0"/>
              </a:rPr>
              <a:t>„Král Alexandr je mrtev. Před touto tragickou zprávou zmlkají všechny někdejší spory o to, zda cesty, kterými kráčel od ústavního převratu, byly zvoleny šťastně. Zůstává skutečnost, že zahynula nejsilnější vůdcovská osobnost bratrské naší Jugoslávie a nositel její veliké státní sjednocovací myšlenky.“</a:t>
            </a:r>
          </a:p>
          <a:p>
            <a:pPr algn="r">
              <a:buNone/>
            </a:pPr>
            <a:r>
              <a:rPr lang="cs-CZ" sz="1600" dirty="0" smtClean="0">
                <a:latin typeface="Garamond" pitchFamily="18" charset="0"/>
              </a:rPr>
              <a:t>Eduard Bass pro Lidové noviny, 10. 10. 1934, s. 1.</a:t>
            </a:r>
          </a:p>
          <a:p>
            <a:endParaRPr lang="cs-CZ" baseline="30000" dirty="0" smtClean="0"/>
          </a:p>
          <a:p>
            <a:r>
              <a:rPr lang="cs-CZ" dirty="0" smtClean="0">
                <a:latin typeface="Garamond" pitchFamily="18" charset="0"/>
              </a:rPr>
              <a:t>Alexandr I. padl </a:t>
            </a:r>
            <a:r>
              <a:rPr lang="cs-CZ" i="1" dirty="0" smtClean="0">
                <a:latin typeface="Garamond" pitchFamily="18" charset="0"/>
              </a:rPr>
              <a:t>„rukou najatého komunistického vraha“.</a:t>
            </a:r>
          </a:p>
          <a:p>
            <a:pPr algn="r">
              <a:buNone/>
            </a:pPr>
            <a:r>
              <a:rPr lang="cs-CZ" sz="1600" cap="small" dirty="0" smtClean="0">
                <a:latin typeface="Garamond" pitchFamily="18" charset="0"/>
              </a:rPr>
              <a:t>Redakce</a:t>
            </a:r>
            <a:r>
              <a:rPr lang="cs-CZ" sz="1600" dirty="0" smtClean="0">
                <a:latin typeface="Garamond" pitchFamily="18" charset="0"/>
              </a:rPr>
              <a:t>: </a:t>
            </a:r>
            <a:r>
              <a:rPr lang="cs-CZ" sz="1600" i="1" dirty="0" smtClean="0">
                <a:latin typeface="Garamond" pitchFamily="18" charset="0"/>
              </a:rPr>
              <a:t>Za zavražděným králem Alexandrem I. </a:t>
            </a:r>
            <a:r>
              <a:rPr lang="cs-CZ" sz="1600" dirty="0" smtClean="0">
                <a:latin typeface="Garamond" pitchFamily="18" charset="0"/>
              </a:rPr>
              <a:t>Národní republika 13, 1934, č. 41, s. </a:t>
            </a:r>
            <a:r>
              <a:rPr lang="cs-CZ" sz="1600" dirty="0" smtClean="0"/>
              <a:t>1.</a:t>
            </a:r>
            <a:endParaRPr lang="cs-CZ" sz="1600" dirty="0">
              <a:latin typeface="Garamond"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260648"/>
            <a:ext cx="8496944" cy="6597352"/>
          </a:xfrm>
        </p:spPr>
        <p:txBody>
          <a:bodyPr>
            <a:normAutofit fontScale="92500"/>
          </a:bodyPr>
          <a:lstStyle/>
          <a:p>
            <a:r>
              <a:rPr lang="cs-CZ" sz="2300" i="1" dirty="0" smtClean="0">
                <a:latin typeface="Garamond" pitchFamily="18" charset="0"/>
              </a:rPr>
              <a:t>„Nelze pochybovat o tom, že byl vřelým jihoslovanským vlastencem svého pojetí, ale díval se a viděl široký jihoslovanský ideál srbskými brýlemi, což snad byl nevyhnutelný následek prostředí, ve kterém Alexandr dorůstal. Jeho největší politickou chybou bylo, že nedovedl </a:t>
            </a:r>
            <a:r>
              <a:rPr lang="cs-CZ" sz="2300" i="1" dirty="0" err="1" smtClean="0">
                <a:latin typeface="Garamond" pitchFamily="18" charset="0"/>
              </a:rPr>
              <a:t>učiniti</a:t>
            </a:r>
            <a:r>
              <a:rPr lang="cs-CZ" sz="2300" i="1" dirty="0" smtClean="0">
                <a:latin typeface="Garamond" pitchFamily="18" charset="0"/>
              </a:rPr>
              <a:t> ani nejmenší koncese těm, kdož se postavili proti přehnanému centralizmu poválečných let. To bylo zvlášť význačné k jeho poměru k Chorvatům, ať k schopnému, ale velmi nestálému, </a:t>
            </a:r>
            <a:r>
              <a:rPr lang="cs-CZ" sz="2300" i="1" dirty="0" err="1" smtClean="0">
                <a:latin typeface="Garamond" pitchFamily="18" charset="0"/>
              </a:rPr>
              <a:t>Radićovi</a:t>
            </a:r>
            <a:r>
              <a:rPr lang="cs-CZ" sz="2300" i="1" dirty="0" smtClean="0">
                <a:latin typeface="Garamond" pitchFamily="18" charset="0"/>
              </a:rPr>
              <a:t>, nebo později k méně skvělému, ale stálejšímu nástupci ve vedení selské strany, dr. </a:t>
            </a:r>
            <a:r>
              <a:rPr lang="cs-CZ" sz="2300" i="1" dirty="0" err="1" smtClean="0">
                <a:latin typeface="Garamond" pitchFamily="18" charset="0"/>
              </a:rPr>
              <a:t>Mačkovi</a:t>
            </a:r>
            <a:r>
              <a:rPr lang="cs-CZ" sz="2300" i="1" dirty="0" smtClean="0">
                <a:latin typeface="Garamond" pitchFamily="18" charset="0"/>
              </a:rPr>
              <a:t>. Ten teprve před několika dny opustil žalář, ač jistě se vědělo, že </a:t>
            </a:r>
            <a:r>
              <a:rPr lang="cs-CZ" sz="2300" i="1" dirty="0" err="1" smtClean="0">
                <a:latin typeface="Garamond" pitchFamily="18" charset="0"/>
              </a:rPr>
              <a:t>propustiti</a:t>
            </a:r>
            <a:r>
              <a:rPr lang="cs-CZ" sz="2300" i="1" dirty="0" smtClean="0">
                <a:latin typeface="Garamond" pitchFamily="18" charset="0"/>
              </a:rPr>
              <a:t> na svobodu člověka, který má za sebou Chorvaty, je životní podmínkou pro odstranění roztrpčenosti a krise, která existuje mezi Bělehradem a Záhřebem. Kdybychom ovšem z faktu, že vrahem byl Chorvat, vyvozovali závěr, že tento zločin představuje popírání jihoslovanské jednoty chorvatským národem, byl by to velký omyl. </a:t>
            </a:r>
            <a:r>
              <a:rPr lang="cs-CZ" sz="2300" dirty="0" smtClean="0">
                <a:latin typeface="Garamond" pitchFamily="18" charset="0"/>
              </a:rPr>
              <a:t>[…] </a:t>
            </a:r>
            <a:r>
              <a:rPr lang="cs-CZ" sz="2300" i="1" dirty="0" smtClean="0">
                <a:latin typeface="Garamond" pitchFamily="18" charset="0"/>
              </a:rPr>
              <a:t>Chorvatská veřejnost v poslední době schvalovala zahraniční politiku krále Alexandra a jeho ministrů, přestože byla rozhodně proti vnitřnímu systému, žádajíc rekonstrukci na federalistické osnově. Král Alexandr sám byl duší jihoslovanské diktatury. Všechno bylo závislé na jeho osobní vůli. Těžko lze odhadnout, které faktory uplatní se za vlády regentské. Přesto třeba říci, že živelné evropské zájmy žádají zachování jihoslovanské jednoty a že je žádoucno, aby se co nejdříve našlo vnitřní řešení, které by uspokojilo integrální části státu, zvláště Chorvaty a Makedonce.“</a:t>
            </a:r>
          </a:p>
          <a:p>
            <a:pPr algn="r">
              <a:buNone/>
            </a:pPr>
            <a:r>
              <a:rPr lang="cs-CZ" sz="1600" dirty="0" err="1" smtClean="0">
                <a:latin typeface="Garamond" pitchFamily="18" charset="0"/>
              </a:rPr>
              <a:t>Seton</a:t>
            </a:r>
            <a:r>
              <a:rPr lang="cs-CZ" sz="1600" dirty="0" smtClean="0">
                <a:latin typeface="Garamond" pitchFamily="18" charset="0"/>
              </a:rPr>
              <a:t>-</a:t>
            </a:r>
            <a:r>
              <a:rPr lang="cs-CZ" sz="1600" dirty="0" err="1" smtClean="0">
                <a:latin typeface="Garamond" pitchFamily="18" charset="0"/>
              </a:rPr>
              <a:t>Watson</a:t>
            </a:r>
            <a:r>
              <a:rPr lang="cs-CZ" sz="1600" dirty="0" smtClean="0">
                <a:latin typeface="Garamond" pitchFamily="18" charset="0"/>
              </a:rPr>
              <a:t> v nekrologu pro Národní osvobození, 19. 10. 1934, s. 2.</a:t>
            </a:r>
            <a:endParaRPr lang="cs-CZ" sz="1600" dirty="0">
              <a:latin typeface="Garamond"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pPr algn="ctr"/>
            <a:r>
              <a:rPr lang="cs-CZ" b="1" dirty="0" smtClean="0">
                <a:latin typeface="Garamond" pitchFamily="18" charset="0"/>
              </a:rPr>
              <a:t>Jugoslávie po smrti krále</a:t>
            </a:r>
            <a:endParaRPr lang="cs-CZ" b="1" dirty="0">
              <a:latin typeface="Garamond" pitchFamily="18" charset="0"/>
            </a:endParaRPr>
          </a:p>
        </p:txBody>
      </p:sp>
      <p:sp>
        <p:nvSpPr>
          <p:cNvPr id="3" name="Zástupný symbol pro obsah 2"/>
          <p:cNvSpPr>
            <a:spLocks noGrp="1"/>
          </p:cNvSpPr>
          <p:nvPr>
            <p:ph sz="quarter" idx="1"/>
          </p:nvPr>
        </p:nvSpPr>
        <p:spPr>
          <a:xfrm>
            <a:off x="251520" y="1052736"/>
            <a:ext cx="8496944" cy="5544616"/>
          </a:xfrm>
        </p:spPr>
        <p:txBody>
          <a:bodyPr>
            <a:normAutofit fontScale="92500" lnSpcReduction="10000"/>
          </a:bodyPr>
          <a:lstStyle/>
          <a:p>
            <a:r>
              <a:rPr lang="cs-CZ" dirty="0" smtClean="0">
                <a:latin typeface="Garamond" pitchFamily="18" charset="0"/>
              </a:rPr>
              <a:t>politická krize</a:t>
            </a:r>
          </a:p>
          <a:p>
            <a:r>
              <a:rPr lang="cs-CZ" dirty="0" smtClean="0">
                <a:latin typeface="Garamond" pitchFamily="18" charset="0"/>
              </a:rPr>
              <a:t>koncem roku 1934 vzrůstala všeobecná nespojenost</a:t>
            </a:r>
          </a:p>
          <a:p>
            <a:r>
              <a:rPr lang="cs-CZ" dirty="0" smtClean="0">
                <a:latin typeface="Garamond" pitchFamily="18" charset="0"/>
              </a:rPr>
              <a:t>Nová vláda </a:t>
            </a:r>
            <a:r>
              <a:rPr lang="cs-CZ" b="1" dirty="0" err="1" smtClean="0">
                <a:solidFill>
                  <a:schemeClr val="accent1">
                    <a:lumMod val="75000"/>
                  </a:schemeClr>
                </a:solidFill>
                <a:latin typeface="Garamond" pitchFamily="18" charset="0"/>
              </a:rPr>
              <a:t>Bogoluba</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Jevtiće</a:t>
            </a:r>
            <a:r>
              <a:rPr lang="cs-CZ" b="1" dirty="0" smtClean="0">
                <a:solidFill>
                  <a:schemeClr val="accent1">
                    <a:lumMod val="75000"/>
                  </a:schemeClr>
                </a:solidFill>
                <a:latin typeface="Garamond" pitchFamily="18" charset="0"/>
              </a:rPr>
              <a:t> </a:t>
            </a:r>
            <a:r>
              <a:rPr lang="cs-CZ" dirty="0" smtClean="0">
                <a:latin typeface="Garamond" pitchFamily="18" charset="0"/>
              </a:rPr>
              <a:t>neschopná řešit situaci </a:t>
            </a:r>
          </a:p>
          <a:p>
            <a:r>
              <a:rPr lang="cs-CZ" dirty="0" smtClean="0">
                <a:latin typeface="Garamond" pitchFamily="18" charset="0"/>
              </a:rPr>
              <a:t>nepokoje mezi rolníky - dlouhodobě nacházeli ve svízelné situaci a často byli neúměrně zadlužení </a:t>
            </a:r>
          </a:p>
          <a:p>
            <a:r>
              <a:rPr lang="cs-CZ" dirty="0" smtClean="0">
                <a:latin typeface="Garamond" pitchFamily="18" charset="0"/>
              </a:rPr>
              <a:t>aktivizovalo se také dělnické hnutí – řada dělníků kvůli krachu průmyslových podniků přišla o práci a dlouhodobě nemohla najít novou </a:t>
            </a:r>
          </a:p>
          <a:p>
            <a:r>
              <a:rPr lang="cs-CZ" dirty="0" smtClean="0">
                <a:latin typeface="Garamond" pitchFamily="18" charset="0"/>
              </a:rPr>
              <a:t>občané odmítali platit daně, protože na ně neměli prostředky</a:t>
            </a:r>
          </a:p>
          <a:p>
            <a:r>
              <a:rPr lang="cs-CZ" dirty="0" smtClean="0">
                <a:latin typeface="Garamond" pitchFamily="18" charset="0"/>
              </a:rPr>
              <a:t>růst chudoby</a:t>
            </a:r>
          </a:p>
          <a:p>
            <a:r>
              <a:rPr lang="cs-CZ" dirty="0" smtClean="0">
                <a:latin typeface="Garamond" pitchFamily="18" charset="0"/>
              </a:rPr>
              <a:t>Květen 1935 – parlamentní volby</a:t>
            </a:r>
          </a:p>
          <a:p>
            <a:r>
              <a:rPr lang="cs-CZ" dirty="0" smtClean="0">
                <a:latin typeface="Garamond" pitchFamily="18" charset="0"/>
              </a:rPr>
              <a:t>Opozici se podařilo sestavit kandidátku, ale neuspěla – neregulérní politická soutěž</a:t>
            </a:r>
          </a:p>
          <a:p>
            <a:r>
              <a:rPr lang="cs-CZ" dirty="0" smtClean="0">
                <a:latin typeface="Garamond" pitchFamily="18" charset="0"/>
              </a:rPr>
              <a:t>Premiérem znovu </a:t>
            </a:r>
            <a:r>
              <a:rPr lang="cs-CZ" dirty="0" err="1" smtClean="0">
                <a:latin typeface="Garamond" pitchFamily="18" charset="0"/>
              </a:rPr>
              <a:t>Bogoljub</a:t>
            </a:r>
            <a:r>
              <a:rPr lang="cs-CZ" dirty="0" smtClean="0">
                <a:latin typeface="Garamond" pitchFamily="18" charset="0"/>
              </a:rPr>
              <a:t> </a:t>
            </a:r>
            <a:r>
              <a:rPr lang="cs-CZ" dirty="0" err="1" smtClean="0">
                <a:latin typeface="Garamond" pitchFamily="18" charset="0"/>
              </a:rPr>
              <a:t>Jevtić</a:t>
            </a:r>
            <a:r>
              <a:rPr lang="cs-CZ" dirty="0" smtClean="0">
                <a:latin typeface="Garamond" pitchFamily="18" charset="0"/>
              </a:rPr>
              <a:t>, ale poté, co došlo k verbálním útokům na chorvatské poslance v nové skupštině a demisím několika ministrů, se </a:t>
            </a:r>
            <a:r>
              <a:rPr lang="cs-CZ" dirty="0" err="1" smtClean="0">
                <a:latin typeface="Garamond" pitchFamily="18" charset="0"/>
              </a:rPr>
              <a:t>Jevtićova</a:t>
            </a:r>
            <a:r>
              <a:rPr lang="cs-CZ" dirty="0" smtClean="0">
                <a:latin typeface="Garamond" pitchFamily="18" charset="0"/>
              </a:rPr>
              <a:t> pozice v čele kabinetu stala zcela neudržitelnou</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2"/>
          </p:nvPr>
        </p:nvSpPr>
        <p:spPr>
          <a:xfrm>
            <a:off x="323528" y="332656"/>
            <a:ext cx="4824536" cy="6336704"/>
          </a:xfrm>
        </p:spPr>
        <p:txBody>
          <a:bodyPr/>
          <a:lstStyle/>
          <a:p>
            <a:r>
              <a:rPr lang="cs-CZ" dirty="0" smtClean="0">
                <a:latin typeface="Garamond" pitchFamily="18" charset="0"/>
              </a:rPr>
              <a:t>Novým jugoslávským premiérem se v červnu 1935 stal dosavadní ministr financí </a:t>
            </a:r>
            <a:r>
              <a:rPr lang="cs-CZ" b="1" dirty="0" smtClean="0">
                <a:solidFill>
                  <a:schemeClr val="accent1">
                    <a:lumMod val="75000"/>
                  </a:schemeClr>
                </a:solidFill>
                <a:latin typeface="Garamond" pitchFamily="18" charset="0"/>
              </a:rPr>
              <a:t>Milan </a:t>
            </a:r>
            <a:r>
              <a:rPr lang="cs-CZ" b="1" dirty="0" err="1" smtClean="0">
                <a:solidFill>
                  <a:schemeClr val="accent1">
                    <a:lumMod val="75000"/>
                  </a:schemeClr>
                </a:solidFill>
                <a:latin typeface="Garamond" pitchFamily="18" charset="0"/>
              </a:rPr>
              <a:t>Stojadinović</a:t>
            </a:r>
            <a:endParaRPr lang="cs-CZ" b="1" dirty="0" smtClean="0">
              <a:solidFill>
                <a:schemeClr val="accent1">
                  <a:lumMod val="75000"/>
                </a:schemeClr>
              </a:solidFill>
              <a:latin typeface="Garamond" pitchFamily="18" charset="0"/>
            </a:endParaRPr>
          </a:p>
          <a:p>
            <a:r>
              <a:rPr lang="cs-CZ" dirty="0" smtClean="0">
                <a:latin typeface="Garamond" pitchFamily="18" charset="0"/>
              </a:rPr>
              <a:t>Zároveň i ministr zahraničních věcí</a:t>
            </a:r>
          </a:p>
          <a:p>
            <a:r>
              <a:rPr lang="cs-CZ" dirty="0" smtClean="0">
                <a:latin typeface="Garamond" pitchFamily="18" charset="0"/>
              </a:rPr>
              <a:t>Čechoslováci obecně očekávali, že po </a:t>
            </a:r>
            <a:r>
              <a:rPr lang="cs-CZ" dirty="0" err="1" smtClean="0">
                <a:latin typeface="Garamond" pitchFamily="18" charset="0"/>
              </a:rPr>
              <a:t>Stojadinovićově</a:t>
            </a:r>
            <a:r>
              <a:rPr lang="cs-CZ" dirty="0" smtClean="0">
                <a:latin typeface="Garamond" pitchFamily="18" charset="0"/>
              </a:rPr>
              <a:t> nástupu se politický kurz v Jugoslávii začne znovu obracet k demokratickému vývoji, to se ale nestalo</a:t>
            </a:r>
          </a:p>
          <a:p>
            <a:r>
              <a:rPr lang="cs-CZ" dirty="0" smtClean="0">
                <a:latin typeface="Garamond" pitchFamily="18" charset="0"/>
              </a:rPr>
              <a:t>Květen 1935 – volby také v Československu – překvapivé vítězství </a:t>
            </a:r>
            <a:r>
              <a:rPr lang="cs-CZ" dirty="0" err="1" smtClean="0">
                <a:latin typeface="Garamond" pitchFamily="18" charset="0"/>
              </a:rPr>
              <a:t>SdP</a:t>
            </a:r>
            <a:endParaRPr lang="cs-CZ" dirty="0" smtClean="0">
              <a:latin typeface="Garamond" pitchFamily="18" charset="0"/>
            </a:endParaRPr>
          </a:p>
          <a:p>
            <a:r>
              <a:rPr lang="cs-CZ" dirty="0" smtClean="0">
                <a:latin typeface="Garamond" pitchFamily="18" charset="0"/>
              </a:rPr>
              <a:t>Březen 1935 – oslavy Masarykova 85. jubilea – v Jugoslávii vlažné, oficiální místa to zdůvodňovala trvajícím smutkem za krále</a:t>
            </a:r>
            <a:endParaRPr lang="cs-CZ" dirty="0">
              <a:latin typeface="Garamond" pitchFamily="18" charset="0"/>
            </a:endParaRPr>
          </a:p>
        </p:txBody>
      </p:sp>
      <p:pic>
        <p:nvPicPr>
          <p:cNvPr id="9" name="Zástupný symbol pro obsah 8" descr="Milan_Stojadinović.jpg"/>
          <p:cNvPicPr>
            <a:picLocks noGrp="1" noChangeAspect="1"/>
          </p:cNvPicPr>
          <p:nvPr>
            <p:ph sz="quarter" idx="4"/>
          </p:nvPr>
        </p:nvPicPr>
        <p:blipFill>
          <a:blip r:embed="rId2" cstate="print"/>
          <a:stretch>
            <a:fillRect/>
          </a:stretch>
        </p:blipFill>
        <p:spPr>
          <a:xfrm>
            <a:off x="5508104" y="1700808"/>
            <a:ext cx="2944327" cy="3312368"/>
          </a:xfrm>
        </p:spPr>
      </p:pic>
      <p:sp>
        <p:nvSpPr>
          <p:cNvPr id="7" name="Zástupný symbol pro text 6"/>
          <p:cNvSpPr>
            <a:spLocks noGrp="1"/>
          </p:cNvSpPr>
          <p:nvPr>
            <p:ph type="body" sz="quarter" idx="3"/>
          </p:nvPr>
        </p:nvSpPr>
        <p:spPr>
          <a:xfrm>
            <a:off x="5148064" y="260648"/>
            <a:ext cx="3657600" cy="1080120"/>
          </a:xfrm>
        </p:spPr>
        <p:txBody>
          <a:bodyPr/>
          <a:lstStyle/>
          <a:p>
            <a:pPr algn="ctr"/>
            <a:r>
              <a:rPr lang="cs-CZ" sz="2400" dirty="0" smtClean="0">
                <a:latin typeface="Garamond" pitchFamily="18" charset="0"/>
              </a:rPr>
              <a:t>Milan </a:t>
            </a:r>
            <a:r>
              <a:rPr lang="cs-CZ" sz="2400" dirty="0" err="1" smtClean="0">
                <a:latin typeface="Garamond" pitchFamily="18" charset="0"/>
              </a:rPr>
              <a:t>Stojadonović</a:t>
            </a:r>
            <a:r>
              <a:rPr lang="cs-CZ" sz="2400" dirty="0" smtClean="0">
                <a:latin typeface="Garamond" pitchFamily="18" charset="0"/>
              </a:rPr>
              <a:t>, jugoslávský premiér </a:t>
            </a:r>
          </a:p>
          <a:p>
            <a:pPr algn="ctr"/>
            <a:r>
              <a:rPr lang="cs-CZ" sz="2400" dirty="0" smtClean="0">
                <a:latin typeface="Garamond" pitchFamily="18" charset="0"/>
              </a:rPr>
              <a:t>1935–1939</a:t>
            </a:r>
            <a:endParaRPr lang="cs-CZ" sz="2400" dirty="0">
              <a:latin typeface="Garamond"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274638"/>
            <a:ext cx="8640960" cy="634082"/>
          </a:xfrm>
        </p:spPr>
        <p:txBody>
          <a:bodyPr>
            <a:normAutofit/>
          </a:bodyPr>
          <a:lstStyle/>
          <a:p>
            <a:pPr algn="ctr"/>
            <a:r>
              <a:rPr lang="cs-CZ" b="1" dirty="0" smtClean="0">
                <a:latin typeface="Garamond" pitchFamily="18" charset="0"/>
              </a:rPr>
              <a:t>Jugoslávská opozice v letech 1932–1934</a:t>
            </a:r>
            <a:endParaRPr lang="cs-CZ" b="1" dirty="0">
              <a:latin typeface="Garamond" pitchFamily="18" charset="0"/>
            </a:endParaRPr>
          </a:p>
        </p:txBody>
      </p:sp>
      <p:sp>
        <p:nvSpPr>
          <p:cNvPr id="3" name="Zástupný symbol pro obsah 2"/>
          <p:cNvSpPr>
            <a:spLocks noGrp="1"/>
          </p:cNvSpPr>
          <p:nvPr>
            <p:ph sz="quarter" idx="1"/>
          </p:nvPr>
        </p:nvSpPr>
        <p:spPr>
          <a:xfrm>
            <a:off x="251520" y="1052736"/>
            <a:ext cx="8352928" cy="5616624"/>
          </a:xfrm>
        </p:spPr>
        <p:txBody>
          <a:bodyPr>
            <a:normAutofit fontScale="92500"/>
          </a:bodyPr>
          <a:lstStyle/>
          <a:p>
            <a:r>
              <a:rPr lang="cs-CZ" dirty="0" smtClean="0">
                <a:latin typeface="Garamond" pitchFamily="18" charset="0"/>
              </a:rPr>
              <a:t>Jaro 1932 – konsolidace jugoslávské opozice</a:t>
            </a:r>
          </a:p>
          <a:p>
            <a:r>
              <a:rPr lang="cs-CZ" dirty="0" smtClean="0">
                <a:latin typeface="Garamond" pitchFamily="18" charset="0"/>
              </a:rPr>
              <a:t>výbor, jehož členy byli zástupci srbských, slovinských a některých dalších stran (radikálové, demokrati, muslimové, zemědělci a lidovci). Neúčastnili se naopak představitelé Chorvatské selské strany a </a:t>
            </a:r>
            <a:r>
              <a:rPr lang="cs-CZ" dirty="0" err="1" smtClean="0">
                <a:latin typeface="Garamond" pitchFamily="18" charset="0"/>
              </a:rPr>
              <a:t>Pribićevićových</a:t>
            </a:r>
            <a:r>
              <a:rPr lang="cs-CZ" dirty="0" smtClean="0">
                <a:latin typeface="Garamond" pitchFamily="18" charset="0"/>
              </a:rPr>
              <a:t> samostatných demokratů, představitelé bělehradského opozičního centra s nimi však nadále udržovali kontakty</a:t>
            </a:r>
          </a:p>
          <a:p>
            <a:r>
              <a:rPr lang="cs-CZ" dirty="0" smtClean="0">
                <a:latin typeface="Garamond" pitchFamily="18" charset="0"/>
              </a:rPr>
              <a:t>Výbor se každý týden scházel a formuloval stanoviska k aktuálním politickým a hospodářským událostem. </a:t>
            </a:r>
          </a:p>
          <a:p>
            <a:r>
              <a:rPr lang="cs-CZ" dirty="0" smtClean="0">
                <a:latin typeface="Garamond" pitchFamily="18" charset="0"/>
              </a:rPr>
              <a:t>Své názory opozice nemohla oficiálně publikovat, a proto je vydávala formou osobních dopisů jednotlivých vůdců a na cyklostylovaných nebo tištěných letácích</a:t>
            </a:r>
          </a:p>
          <a:p>
            <a:r>
              <a:rPr lang="cs-CZ" dirty="0" smtClean="0">
                <a:latin typeface="Garamond" pitchFamily="18" charset="0"/>
              </a:rPr>
              <a:t>Režim se snažil opoziční nálady tlumit, nejen policejními zásahy proti občanům, ale také vyjednáváním s opozicí</a:t>
            </a:r>
          </a:p>
          <a:p>
            <a:r>
              <a:rPr lang="cs-CZ" dirty="0" smtClean="0">
                <a:latin typeface="Garamond" pitchFamily="18" charset="0"/>
              </a:rPr>
              <a:t>Snaha krále navázat kontakt s </a:t>
            </a:r>
            <a:r>
              <a:rPr lang="cs-CZ" b="1" dirty="0" smtClean="0">
                <a:solidFill>
                  <a:schemeClr val="accent1">
                    <a:lumMod val="75000"/>
                  </a:schemeClr>
                </a:solidFill>
                <a:latin typeface="Garamond" pitchFamily="18" charset="0"/>
              </a:rPr>
              <a:t>Augustem </a:t>
            </a:r>
            <a:r>
              <a:rPr lang="cs-CZ" b="1" dirty="0" err="1" smtClean="0">
                <a:solidFill>
                  <a:schemeClr val="accent1">
                    <a:lumMod val="75000"/>
                  </a:schemeClr>
                </a:solidFill>
                <a:latin typeface="Garamond" pitchFamily="18" charset="0"/>
              </a:rPr>
              <a:t>Košutićem</a:t>
            </a:r>
            <a:r>
              <a:rPr lang="cs-CZ" b="1" dirty="0" smtClean="0">
                <a:solidFill>
                  <a:schemeClr val="accent1">
                    <a:lumMod val="75000"/>
                  </a:schemeClr>
                </a:solidFill>
                <a:latin typeface="Garamond" pitchFamily="18" charset="0"/>
              </a:rPr>
              <a:t> </a:t>
            </a:r>
            <a:r>
              <a:rPr lang="cs-CZ" dirty="0" smtClean="0">
                <a:latin typeface="Garamond" pitchFamily="18" charset="0"/>
              </a:rPr>
              <a:t>– prostřednicí bývalá sekretářka čs. agrární strany </a:t>
            </a:r>
            <a:r>
              <a:rPr lang="cs-CZ" dirty="0" err="1" smtClean="0">
                <a:latin typeface="Garamond" pitchFamily="18" charset="0"/>
              </a:rPr>
              <a:t>Rývová</a:t>
            </a:r>
            <a:endParaRPr lang="cs-CZ" dirty="0" smtClean="0">
              <a:latin typeface="Garamond" pitchFamily="18" charset="0"/>
            </a:endParaRPr>
          </a:p>
          <a:p>
            <a:endParaRPr lang="cs-CZ" dirty="0">
              <a:latin typeface="Garamond"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95536" y="188640"/>
            <a:ext cx="8280920" cy="6480720"/>
          </a:xfrm>
        </p:spPr>
        <p:txBody>
          <a:bodyPr>
            <a:normAutofit fontScale="92500"/>
          </a:bodyPr>
          <a:lstStyle/>
          <a:p>
            <a:r>
              <a:rPr lang="cs-CZ" dirty="0" smtClean="0">
                <a:latin typeface="Garamond" pitchFamily="18" charset="0"/>
              </a:rPr>
              <a:t>Už v roce 1935 začala přicházet drobná varování, že Jugoslávie s Malou dohodou přestává počítat </a:t>
            </a:r>
          </a:p>
          <a:p>
            <a:r>
              <a:rPr lang="cs-CZ" dirty="0" err="1" smtClean="0">
                <a:latin typeface="Garamond" pitchFamily="18" charset="0"/>
              </a:rPr>
              <a:t>Stojadinović</a:t>
            </a:r>
            <a:r>
              <a:rPr lang="cs-CZ" dirty="0" smtClean="0">
                <a:latin typeface="Garamond" pitchFamily="18" charset="0"/>
              </a:rPr>
              <a:t> nejprve požádal o odklad zasedání Stálé rady Malé dohody, které se mělo konat v polovině června 1935 </a:t>
            </a:r>
          </a:p>
          <a:p>
            <a:r>
              <a:rPr lang="cs-CZ" dirty="0" smtClean="0">
                <a:latin typeface="Garamond" pitchFamily="18" charset="0"/>
              </a:rPr>
              <a:t>nepospíchal ani s cestou do Paříže, kam jej urgentně zvali francouzští politici</a:t>
            </a:r>
          </a:p>
          <a:p>
            <a:r>
              <a:rPr lang="cs-CZ" dirty="0" smtClean="0">
                <a:latin typeface="Garamond" pitchFamily="18" charset="0"/>
              </a:rPr>
              <a:t>Pavle, který byl spolu se </a:t>
            </a:r>
            <a:r>
              <a:rPr lang="cs-CZ" dirty="0" err="1" smtClean="0">
                <a:latin typeface="Garamond" pitchFamily="18" charset="0"/>
              </a:rPr>
              <a:t>Stojadinovićem</a:t>
            </a:r>
            <a:r>
              <a:rPr lang="cs-CZ" dirty="0" smtClean="0">
                <a:latin typeface="Garamond" pitchFamily="18" charset="0"/>
              </a:rPr>
              <a:t> novým hlavním architektem jugoslávské zahraniční politiky, byl zarytý antikomunista a odmítal uznání Sovětského svazu a případnou spolupráci se sovětskou diplomacií</a:t>
            </a:r>
          </a:p>
          <a:p>
            <a:r>
              <a:rPr lang="cs-CZ" dirty="0" smtClean="0">
                <a:latin typeface="Garamond" pitchFamily="18" charset="0"/>
              </a:rPr>
              <a:t>To velmi komplikovalo případnou jugoslávskou účast na tzv. Východním Locarnu</a:t>
            </a:r>
          </a:p>
          <a:p>
            <a:r>
              <a:rPr lang="cs-CZ" dirty="0" smtClean="0">
                <a:latin typeface="Garamond" pitchFamily="18" charset="0"/>
              </a:rPr>
              <a:t>Pavle jako anglofil podporoval sbližování Velké Británie a Německa</a:t>
            </a:r>
          </a:p>
          <a:p>
            <a:r>
              <a:rPr lang="cs-CZ" dirty="0" smtClean="0">
                <a:latin typeface="Garamond" pitchFamily="18" charset="0"/>
              </a:rPr>
              <a:t>měl rovněž zájem na zlepšování vztahů Bělehradu s Římem, kterému však nadále zcela nedůvěřoval</a:t>
            </a:r>
          </a:p>
          <a:p>
            <a:r>
              <a:rPr lang="cs-CZ" dirty="0" smtClean="0">
                <a:latin typeface="Garamond" pitchFamily="18" charset="0"/>
              </a:rPr>
              <a:t>v Německu proto spatřoval záruku proti nevyzpytatelnému </a:t>
            </a:r>
            <a:r>
              <a:rPr lang="cs-CZ" dirty="0" err="1" smtClean="0">
                <a:latin typeface="Garamond" pitchFamily="18" charset="0"/>
              </a:rPr>
              <a:t>Mussolinimu</a:t>
            </a:r>
            <a:r>
              <a:rPr lang="cs-CZ" dirty="0" smtClean="0">
                <a:latin typeface="Garamond" pitchFamily="18" charset="0"/>
              </a:rPr>
              <a:t> a garanci nedotknutelnosti jugoslávských hranic</a:t>
            </a:r>
            <a:endParaRPr lang="cs-CZ" dirty="0">
              <a:latin typeface="Garamond"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332656"/>
            <a:ext cx="8280920" cy="6192688"/>
          </a:xfrm>
        </p:spPr>
        <p:txBody>
          <a:bodyPr>
            <a:normAutofit lnSpcReduction="10000"/>
          </a:bodyPr>
          <a:lstStyle/>
          <a:p>
            <a:r>
              <a:rPr lang="cs-CZ" dirty="0" smtClean="0">
                <a:latin typeface="Garamond" pitchFamily="18" charset="0"/>
              </a:rPr>
              <a:t>Kromě vlivu Malé dohody slábl v Jugoslávii po marseilleském atentátu i vliv Francie</a:t>
            </a:r>
          </a:p>
          <a:p>
            <a:r>
              <a:rPr lang="cs-CZ" dirty="0" smtClean="0">
                <a:latin typeface="Garamond" pitchFamily="18" charset="0"/>
              </a:rPr>
              <a:t>Vztahy s Francií poškodil rovněž velmi neprofesionální postup francouzského soudu v </a:t>
            </a:r>
            <a:r>
              <a:rPr lang="cs-CZ" dirty="0" err="1" smtClean="0">
                <a:latin typeface="Garamond" pitchFamily="18" charset="0"/>
              </a:rPr>
              <a:t>Aix</a:t>
            </a:r>
            <a:r>
              <a:rPr lang="cs-CZ" dirty="0" smtClean="0">
                <a:latin typeface="Garamond" pitchFamily="18" charset="0"/>
              </a:rPr>
              <a:t> </a:t>
            </a:r>
            <a:r>
              <a:rPr lang="cs-CZ" dirty="0" err="1" smtClean="0">
                <a:latin typeface="Garamond" pitchFamily="18" charset="0"/>
              </a:rPr>
              <a:t>en</a:t>
            </a:r>
            <a:r>
              <a:rPr lang="cs-CZ" dirty="0" smtClean="0">
                <a:latin typeface="Garamond" pitchFamily="18" charset="0"/>
              </a:rPr>
              <a:t> Provence, který vedl proces se spolupachateli atentátu na krále Alexandra. Soud byl po peripetiích s hledáním tlumočníka a výměnou obhájce obžalovaných odročen na únor 1936, což v Bělehradě vyvolalo značné rozhořčení</a:t>
            </a:r>
          </a:p>
          <a:p>
            <a:r>
              <a:rPr lang="cs-CZ" dirty="0" smtClean="0">
                <a:latin typeface="Garamond" pitchFamily="18" charset="0"/>
              </a:rPr>
              <a:t>Zlepšovat se naopak začaly v roce 1935 vztahy Jugoslávie s Itálií, jejíž vůdce </a:t>
            </a:r>
            <a:r>
              <a:rPr lang="cs-CZ" b="1" dirty="0" err="1" smtClean="0">
                <a:solidFill>
                  <a:schemeClr val="accent1">
                    <a:lumMod val="75000"/>
                  </a:schemeClr>
                </a:solidFill>
                <a:latin typeface="Garamond" pitchFamily="18" charset="0"/>
              </a:rPr>
              <a:t>Benito</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Mussolini</a:t>
            </a:r>
            <a:r>
              <a:rPr lang="cs-CZ" b="1" dirty="0" smtClean="0">
                <a:solidFill>
                  <a:schemeClr val="accent1">
                    <a:lumMod val="75000"/>
                  </a:schemeClr>
                </a:solidFill>
                <a:latin typeface="Garamond" pitchFamily="18" charset="0"/>
              </a:rPr>
              <a:t> </a:t>
            </a:r>
            <a:r>
              <a:rPr lang="cs-CZ" dirty="0" smtClean="0">
                <a:latin typeface="Garamond" pitchFamily="18" charset="0"/>
              </a:rPr>
              <a:t>ucítil šanci, jak zabránit růstu vlivu hitlerovského Německa v Podunají. Jugoslávii ujišťoval, že nehodlá ohrožovat její jednotu a územní integritu</a:t>
            </a:r>
          </a:p>
          <a:p>
            <a:r>
              <a:rPr lang="cs-CZ" dirty="0" smtClean="0">
                <a:latin typeface="Garamond" pitchFamily="18" charset="0"/>
              </a:rPr>
              <a:t>Přesto neochota Jugoslávie připojit se k protiitalským sankcím po útoku na Habeš – obavy z poškození jugoslávského hospodářství</a:t>
            </a:r>
          </a:p>
          <a:p>
            <a:r>
              <a:rPr lang="cs-CZ" dirty="0" smtClean="0">
                <a:latin typeface="Garamond" pitchFamily="18" charset="0"/>
              </a:rPr>
              <a:t>Stále více se také prohlubovaly jugoslávsko-německé </a:t>
            </a:r>
            <a:r>
              <a:rPr lang="cs-CZ" dirty="0" smtClean="0">
                <a:latin typeface="Garamond" pitchFamily="18" charset="0"/>
              </a:rPr>
              <a:t>vztahy</a:t>
            </a:r>
          </a:p>
          <a:p>
            <a:r>
              <a:rPr lang="cs-CZ" b="1" dirty="0" smtClean="0">
                <a:latin typeface="Garamond" pitchFamily="18" charset="0"/>
              </a:rPr>
              <a:t>Atentát na krále Alexandra znamenal přelom v československo-jugoslávských vztazích </a:t>
            </a:r>
            <a:endParaRPr lang="cs-CZ" b="1" dirty="0">
              <a:latin typeface="Garamond"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3050"/>
            <a:ext cx="8712968" cy="635670"/>
          </a:xfrm>
        </p:spPr>
        <p:txBody>
          <a:bodyPr/>
          <a:lstStyle/>
          <a:p>
            <a:r>
              <a:rPr lang="cs-CZ" b="1" dirty="0" smtClean="0">
                <a:latin typeface="Garamond" pitchFamily="18" charset="0"/>
              </a:rPr>
              <a:t>Politická situace v Evropě v polovině 30. let</a:t>
            </a:r>
            <a:endParaRPr lang="cs-CZ" b="1" dirty="0">
              <a:latin typeface="Garamond" pitchFamily="18" charset="0"/>
            </a:endParaRPr>
          </a:p>
        </p:txBody>
      </p:sp>
      <p:sp>
        <p:nvSpPr>
          <p:cNvPr id="3" name="Zástupný symbol pro obsah 2"/>
          <p:cNvSpPr>
            <a:spLocks noGrp="1"/>
          </p:cNvSpPr>
          <p:nvPr>
            <p:ph sz="quarter" idx="2"/>
          </p:nvPr>
        </p:nvSpPr>
        <p:spPr>
          <a:xfrm>
            <a:off x="323528" y="1052736"/>
            <a:ext cx="4536504" cy="5616624"/>
          </a:xfrm>
        </p:spPr>
        <p:txBody>
          <a:bodyPr>
            <a:normAutofit fontScale="92500" lnSpcReduction="10000"/>
          </a:bodyPr>
          <a:lstStyle/>
          <a:p>
            <a:r>
              <a:rPr lang="cs-CZ" dirty="0" smtClean="0">
                <a:latin typeface="Garamond" pitchFamily="18" charset="0"/>
              </a:rPr>
              <a:t>Novým francouzským ministrem zahraničních věcí </a:t>
            </a:r>
            <a:r>
              <a:rPr lang="cs-CZ" b="1" dirty="0" err="1" smtClean="0">
                <a:solidFill>
                  <a:schemeClr val="accent1">
                    <a:lumMod val="75000"/>
                  </a:schemeClr>
                </a:solidFill>
                <a:latin typeface="Garamond" pitchFamily="18" charset="0"/>
              </a:rPr>
              <a:t>Pierre</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Laval</a:t>
            </a:r>
            <a:r>
              <a:rPr lang="cs-CZ" b="1" dirty="0" smtClean="0">
                <a:solidFill>
                  <a:schemeClr val="accent1">
                    <a:lumMod val="75000"/>
                  </a:schemeClr>
                </a:solidFill>
                <a:latin typeface="Garamond" pitchFamily="18" charset="0"/>
              </a:rPr>
              <a:t> </a:t>
            </a:r>
            <a:r>
              <a:rPr lang="cs-CZ" dirty="0" smtClean="0">
                <a:latin typeface="Garamond" pitchFamily="18" charset="0"/>
              </a:rPr>
              <a:t>– odlišná politická koncepce od </a:t>
            </a:r>
            <a:r>
              <a:rPr lang="cs-CZ" dirty="0" err="1" smtClean="0">
                <a:latin typeface="Garamond" pitchFamily="18" charset="0"/>
              </a:rPr>
              <a:t>Barthoua</a:t>
            </a:r>
            <a:endParaRPr lang="cs-CZ" dirty="0" smtClean="0">
              <a:latin typeface="Garamond" pitchFamily="18" charset="0"/>
            </a:endParaRPr>
          </a:p>
          <a:p>
            <a:r>
              <a:rPr lang="cs-CZ" dirty="0" smtClean="0">
                <a:latin typeface="Garamond" pitchFamily="18" charset="0"/>
              </a:rPr>
              <a:t>postupné přeorientování francouzské zahraniční politiky od pokusů o sblížení se Sovětským svazem a zajištění evropské bezpečnosti s jeho pomocí k projevování sympatií Německu a také Itálii</a:t>
            </a:r>
          </a:p>
          <a:p>
            <a:r>
              <a:rPr lang="cs-CZ" dirty="0" smtClean="0">
                <a:latin typeface="Garamond" pitchFamily="18" charset="0"/>
              </a:rPr>
              <a:t>Leden 1935 – tzv. </a:t>
            </a:r>
            <a:r>
              <a:rPr lang="cs-CZ" b="1" dirty="0" smtClean="0">
                <a:latin typeface="Garamond" pitchFamily="18" charset="0"/>
              </a:rPr>
              <a:t>římské protokoly </a:t>
            </a:r>
            <a:r>
              <a:rPr lang="cs-CZ" dirty="0" smtClean="0">
                <a:latin typeface="Garamond" pitchFamily="18" charset="0"/>
              </a:rPr>
              <a:t>–  </a:t>
            </a:r>
            <a:r>
              <a:rPr lang="cs-CZ" dirty="0" err="1" smtClean="0">
                <a:latin typeface="Garamond" pitchFamily="18" charset="0"/>
              </a:rPr>
              <a:t>It</a:t>
            </a:r>
            <a:r>
              <a:rPr lang="cs-CZ" dirty="0" smtClean="0">
                <a:latin typeface="Garamond" pitchFamily="18" charset="0"/>
              </a:rPr>
              <a:t> +Fr – smlouva o respektování teritoriální integrity, nezávislosti a nevměšování do vnitřních záležitostí</a:t>
            </a:r>
          </a:p>
          <a:p>
            <a:r>
              <a:rPr lang="cs-CZ" dirty="0" smtClean="0">
                <a:latin typeface="Garamond" pitchFamily="18" charset="0"/>
              </a:rPr>
              <a:t>Francie postoupila </a:t>
            </a:r>
            <a:r>
              <a:rPr lang="cs-CZ" dirty="0" err="1" smtClean="0">
                <a:latin typeface="Garamond" pitchFamily="18" charset="0"/>
              </a:rPr>
              <a:t>Mussolinimu</a:t>
            </a:r>
            <a:r>
              <a:rPr lang="cs-CZ" dirty="0" smtClean="0">
                <a:latin typeface="Garamond" pitchFamily="18" charset="0"/>
              </a:rPr>
              <a:t> území ve východní Africe – usnadnila mu útok na Habeš</a:t>
            </a:r>
          </a:p>
          <a:p>
            <a:endParaRPr lang="cs-CZ" dirty="0"/>
          </a:p>
        </p:txBody>
      </p:sp>
      <p:pic>
        <p:nvPicPr>
          <p:cNvPr id="7" name="Zástupný symbol pro obsah 6" descr="Pierre_Laval_a_Meurisse_1931.jpg"/>
          <p:cNvPicPr>
            <a:picLocks noGrp="1" noChangeAspect="1"/>
          </p:cNvPicPr>
          <p:nvPr>
            <p:ph sz="quarter" idx="4"/>
          </p:nvPr>
        </p:nvPicPr>
        <p:blipFill>
          <a:blip r:embed="rId2" cstate="print"/>
          <a:stretch>
            <a:fillRect/>
          </a:stretch>
        </p:blipFill>
        <p:spPr>
          <a:xfrm>
            <a:off x="5148064" y="2276872"/>
            <a:ext cx="2998699" cy="3886200"/>
          </a:xfrm>
        </p:spPr>
      </p:pic>
      <p:sp>
        <p:nvSpPr>
          <p:cNvPr id="6" name="Zástupný symbol pro text 5"/>
          <p:cNvSpPr>
            <a:spLocks noGrp="1"/>
          </p:cNvSpPr>
          <p:nvPr>
            <p:ph type="body" sz="quarter" idx="3"/>
          </p:nvPr>
        </p:nvSpPr>
        <p:spPr>
          <a:xfrm>
            <a:off x="5004048" y="1052736"/>
            <a:ext cx="3225552" cy="1080120"/>
          </a:xfrm>
        </p:spPr>
        <p:txBody>
          <a:bodyPr/>
          <a:lstStyle/>
          <a:p>
            <a:pPr algn="ctr"/>
            <a:r>
              <a:rPr lang="cs-CZ" dirty="0" err="1" smtClean="0">
                <a:latin typeface="Garamond" pitchFamily="18" charset="0"/>
              </a:rPr>
              <a:t>Pierre</a:t>
            </a:r>
            <a:r>
              <a:rPr lang="cs-CZ" dirty="0" smtClean="0">
                <a:latin typeface="Garamond" pitchFamily="18" charset="0"/>
              </a:rPr>
              <a:t> </a:t>
            </a:r>
            <a:r>
              <a:rPr lang="cs-CZ" dirty="0" err="1" smtClean="0">
                <a:latin typeface="Garamond" pitchFamily="18" charset="0"/>
              </a:rPr>
              <a:t>Laval</a:t>
            </a:r>
            <a:r>
              <a:rPr lang="cs-CZ" dirty="0" smtClean="0">
                <a:latin typeface="Garamond" pitchFamily="18" charset="0"/>
              </a:rPr>
              <a:t> – francouzský ministr zahraničních věcí</a:t>
            </a:r>
          </a:p>
          <a:p>
            <a:pPr algn="ctr"/>
            <a:r>
              <a:rPr lang="cs-CZ" dirty="0" smtClean="0">
                <a:latin typeface="Garamond" pitchFamily="18" charset="0"/>
              </a:rPr>
              <a:t> 1934–1936 </a:t>
            </a:r>
            <a:endParaRPr lang="cs-CZ" dirty="0">
              <a:latin typeface="Garamond"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251520" y="332656"/>
            <a:ext cx="8424936" cy="6336704"/>
          </a:xfrm>
        </p:spPr>
        <p:txBody>
          <a:bodyPr>
            <a:normAutofit fontScale="92500"/>
          </a:bodyPr>
          <a:lstStyle/>
          <a:p>
            <a:r>
              <a:rPr lang="cs-CZ" dirty="0" smtClean="0">
                <a:latin typeface="Garamond" pitchFamily="18" charset="0"/>
              </a:rPr>
              <a:t>Jaro 1935 – obnovení kontaktů mezi Itálií a Německem</a:t>
            </a:r>
          </a:p>
          <a:p>
            <a:r>
              <a:rPr lang="cs-CZ" dirty="0" smtClean="0">
                <a:latin typeface="Garamond" pitchFamily="18" charset="0"/>
              </a:rPr>
              <a:t>Březen 1935 – </a:t>
            </a:r>
            <a:r>
              <a:rPr lang="cs-CZ" b="1" dirty="0" smtClean="0">
                <a:latin typeface="Garamond" pitchFamily="18" charset="0"/>
              </a:rPr>
              <a:t>obnovení branné povinnosti v Německu</a:t>
            </a:r>
          </a:p>
          <a:p>
            <a:r>
              <a:rPr lang="cs-CZ" dirty="0" smtClean="0">
                <a:latin typeface="Garamond" pitchFamily="18" charset="0"/>
              </a:rPr>
              <a:t>evropské mocnosti protestovaly spíše v akademické než v praktické rovině</a:t>
            </a:r>
          </a:p>
          <a:p>
            <a:r>
              <a:rPr lang="cs-CZ" dirty="0" smtClean="0">
                <a:latin typeface="Garamond" pitchFamily="18" charset="0"/>
              </a:rPr>
              <a:t>Mezi malodohodovými zeměmi a zeměmi Balkánské dohody však narůstaly obavy, a to nejen z Německa, ale v případě balkánských států zejména z toho, aby se německým příkladem neinspirovalo Maďarsko, Bulharsko a především Rakousko</a:t>
            </a:r>
          </a:p>
          <a:p>
            <a:r>
              <a:rPr lang="cs-CZ" dirty="0" smtClean="0">
                <a:latin typeface="Garamond" pitchFamily="18" charset="0"/>
              </a:rPr>
              <a:t>Naopak Jugoslávie tyto obavy nesdílela</a:t>
            </a:r>
          </a:p>
          <a:p>
            <a:r>
              <a:rPr lang="cs-CZ" dirty="0" smtClean="0">
                <a:latin typeface="Garamond" pitchFamily="18" charset="0"/>
              </a:rPr>
              <a:t>Duben 1935 – </a:t>
            </a:r>
            <a:r>
              <a:rPr lang="cs-CZ" b="1" dirty="0" smtClean="0">
                <a:latin typeface="Garamond" pitchFamily="18" charset="0"/>
              </a:rPr>
              <a:t>konference ve Strese </a:t>
            </a:r>
            <a:r>
              <a:rPr lang="cs-CZ" dirty="0" smtClean="0">
                <a:latin typeface="Garamond" pitchFamily="18" charset="0"/>
              </a:rPr>
              <a:t>– francouzský ministr zahraničních věcí </a:t>
            </a:r>
            <a:r>
              <a:rPr lang="cs-CZ" b="1" dirty="0" err="1" smtClean="0">
                <a:solidFill>
                  <a:schemeClr val="accent1">
                    <a:lumMod val="75000"/>
                  </a:schemeClr>
                </a:solidFill>
                <a:latin typeface="Garamond" pitchFamily="18" charset="0"/>
              </a:rPr>
              <a:t>Pierre</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Laval</a:t>
            </a:r>
            <a:r>
              <a:rPr lang="cs-CZ" dirty="0" smtClean="0">
                <a:latin typeface="Garamond" pitchFamily="18" charset="0"/>
              </a:rPr>
              <a:t>, britský premiér </a:t>
            </a:r>
            <a:r>
              <a:rPr lang="cs-CZ" b="1" dirty="0" err="1" smtClean="0">
                <a:solidFill>
                  <a:schemeClr val="accent1">
                    <a:lumMod val="75000"/>
                  </a:schemeClr>
                </a:solidFill>
                <a:latin typeface="Garamond" pitchFamily="18" charset="0"/>
              </a:rPr>
              <a:t>Ramsay</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MacDonald</a:t>
            </a:r>
            <a:r>
              <a:rPr lang="cs-CZ" b="1" dirty="0" smtClean="0">
                <a:solidFill>
                  <a:schemeClr val="accent1">
                    <a:lumMod val="75000"/>
                  </a:schemeClr>
                </a:solidFill>
                <a:latin typeface="Garamond" pitchFamily="18" charset="0"/>
              </a:rPr>
              <a:t> </a:t>
            </a:r>
            <a:r>
              <a:rPr lang="cs-CZ" dirty="0" smtClean="0">
                <a:latin typeface="Garamond" pitchFamily="18" charset="0"/>
              </a:rPr>
              <a:t>a italský premiér </a:t>
            </a:r>
            <a:r>
              <a:rPr lang="cs-CZ" b="1" dirty="0" err="1" smtClean="0">
                <a:solidFill>
                  <a:schemeClr val="accent1">
                    <a:lumMod val="75000"/>
                  </a:schemeClr>
                </a:solidFill>
                <a:latin typeface="Garamond" pitchFamily="18" charset="0"/>
              </a:rPr>
              <a:t>Benito</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Mussolini</a:t>
            </a:r>
            <a:r>
              <a:rPr lang="cs-CZ" b="1" dirty="0" smtClean="0">
                <a:solidFill>
                  <a:schemeClr val="accent1">
                    <a:lumMod val="75000"/>
                  </a:schemeClr>
                </a:solidFill>
                <a:latin typeface="Garamond" pitchFamily="18" charset="0"/>
              </a:rPr>
              <a:t> </a:t>
            </a:r>
            <a:r>
              <a:rPr lang="cs-CZ" dirty="0" smtClean="0">
                <a:latin typeface="Garamond" pitchFamily="18" charset="0"/>
              </a:rPr>
              <a:t>– potvrdili platnost </a:t>
            </a:r>
            <a:r>
              <a:rPr lang="cs-CZ" dirty="0" err="1" smtClean="0">
                <a:latin typeface="Garamond" pitchFamily="18" charset="0"/>
              </a:rPr>
              <a:t>Locarnských</a:t>
            </a:r>
            <a:r>
              <a:rPr lang="cs-CZ" dirty="0" smtClean="0">
                <a:latin typeface="Garamond" pitchFamily="18" charset="0"/>
              </a:rPr>
              <a:t> dohod a zdůraznili, že podepsané velmoci budou odporovat jakýmkoliv budoucím pokusům Německa o změny Versailleské mírové smlouvy a že trvají na nezávislosti Rakouská</a:t>
            </a:r>
          </a:p>
          <a:p>
            <a:r>
              <a:rPr lang="cs-CZ" dirty="0" smtClean="0">
                <a:latin typeface="Garamond" pitchFamily="18" charset="0"/>
              </a:rPr>
              <a:t>Reálně však brzy rozpad </a:t>
            </a:r>
            <a:r>
              <a:rPr lang="cs-CZ" dirty="0" err="1" smtClean="0">
                <a:latin typeface="Garamond" pitchFamily="18" charset="0"/>
              </a:rPr>
              <a:t>streské</a:t>
            </a:r>
            <a:r>
              <a:rPr lang="cs-CZ" dirty="0" smtClean="0">
                <a:latin typeface="Garamond" pitchFamily="18" charset="0"/>
              </a:rPr>
              <a:t> fronty kvůli italskému útoku na Habeš</a:t>
            </a:r>
          </a:p>
          <a:p>
            <a:endParaRPr lang="cs-CZ" dirty="0">
              <a:latin typeface="Garamond"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332656"/>
            <a:ext cx="8280920" cy="6264696"/>
          </a:xfrm>
        </p:spPr>
        <p:txBody>
          <a:bodyPr/>
          <a:lstStyle/>
          <a:p>
            <a:r>
              <a:rPr lang="cs-CZ" dirty="0" smtClean="0">
                <a:latin typeface="Garamond" pitchFamily="18" charset="0"/>
              </a:rPr>
              <a:t>pokud by se v otázce zbrojení podobně jako Německo pokusilo zachovat Rakousko, Maďarsko nebo Bulharsko, Malá dohoda by </a:t>
            </a:r>
            <a:r>
              <a:rPr lang="cs-CZ" i="1" dirty="0" smtClean="0">
                <a:latin typeface="Garamond" pitchFamily="18" charset="0"/>
              </a:rPr>
              <a:t>„reagovala co nejrozhodněji“</a:t>
            </a:r>
            <a:endParaRPr lang="cs-CZ" dirty="0" smtClean="0">
              <a:latin typeface="Garamond" pitchFamily="18" charset="0"/>
            </a:endParaRPr>
          </a:p>
          <a:p>
            <a:r>
              <a:rPr lang="cs-CZ" dirty="0" smtClean="0">
                <a:latin typeface="Garamond" pitchFamily="18" charset="0"/>
              </a:rPr>
              <a:t>Kvůli </a:t>
            </a:r>
            <a:r>
              <a:rPr lang="cs-CZ" dirty="0" smtClean="0">
                <a:latin typeface="Garamond" pitchFamily="18" charset="0"/>
              </a:rPr>
              <a:t>ztroskotání Východního paktu (Pro odpor Německa a Polska) začala Francie uvažovat o spojenecké smlouvě se SSSR</a:t>
            </a:r>
          </a:p>
          <a:p>
            <a:r>
              <a:rPr lang="cs-CZ" dirty="0" smtClean="0">
                <a:latin typeface="Garamond" pitchFamily="18" charset="0"/>
              </a:rPr>
              <a:t>Květen 1935 – francouzsko-sovětská spojenecká smlouva podepsána, následně i československo-sovětská smlouva</a:t>
            </a:r>
          </a:p>
          <a:p>
            <a:r>
              <a:rPr lang="cs-CZ" dirty="0" smtClean="0">
                <a:latin typeface="Garamond" pitchFamily="18" charset="0"/>
              </a:rPr>
              <a:t>Rumunsko a Jugoslávie proti spojenecké smlouvě se SSSR</a:t>
            </a:r>
          </a:p>
          <a:p>
            <a:endParaRPr lang="cs-CZ" dirty="0">
              <a:latin typeface="Garamond"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260648"/>
            <a:ext cx="8424936" cy="6597352"/>
          </a:xfrm>
        </p:spPr>
        <p:txBody>
          <a:bodyPr>
            <a:normAutofit/>
          </a:bodyPr>
          <a:lstStyle/>
          <a:p>
            <a:r>
              <a:rPr lang="cs-CZ" dirty="0" smtClean="0">
                <a:latin typeface="Garamond" pitchFamily="18" charset="0"/>
              </a:rPr>
              <a:t>Začátkem listopadu 1932 se v Záhřebu sešli vůdci chorvatské opozice, konkrétně zástupci Chorvatské selské strany reprezentovaní </a:t>
            </a:r>
            <a:r>
              <a:rPr lang="cs-CZ" b="1" dirty="0" smtClean="0">
                <a:solidFill>
                  <a:schemeClr val="accent1">
                    <a:lumMod val="75000"/>
                  </a:schemeClr>
                </a:solidFill>
                <a:latin typeface="Garamond" pitchFamily="18" charset="0"/>
              </a:rPr>
              <a:t>Vladkem </a:t>
            </a:r>
            <a:r>
              <a:rPr lang="cs-CZ" b="1" dirty="0" err="1" smtClean="0">
                <a:solidFill>
                  <a:schemeClr val="accent1">
                    <a:lumMod val="75000"/>
                  </a:schemeClr>
                </a:solidFill>
                <a:latin typeface="Garamond" pitchFamily="18" charset="0"/>
              </a:rPr>
              <a:t>Mačkem</a:t>
            </a:r>
            <a:r>
              <a:rPr lang="cs-CZ" dirty="0" smtClean="0">
                <a:latin typeface="Garamond" pitchFamily="18" charset="0"/>
              </a:rPr>
              <a:t>, </a:t>
            </a:r>
            <a:r>
              <a:rPr lang="cs-CZ" b="1" dirty="0" err="1" smtClean="0">
                <a:solidFill>
                  <a:schemeClr val="accent1">
                    <a:lumMod val="75000"/>
                  </a:schemeClr>
                </a:solidFill>
                <a:latin typeface="Garamond" pitchFamily="18" charset="0"/>
              </a:rPr>
              <a:t>Josipem</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Predavcem</a:t>
            </a:r>
            <a:r>
              <a:rPr lang="cs-CZ" dirty="0" smtClean="0">
                <a:latin typeface="Garamond" pitchFamily="18" charset="0"/>
              </a:rPr>
              <a:t>, </a:t>
            </a:r>
            <a:r>
              <a:rPr lang="cs-CZ" b="1" dirty="0" smtClean="0">
                <a:solidFill>
                  <a:schemeClr val="accent1">
                    <a:lumMod val="75000"/>
                  </a:schemeClr>
                </a:solidFill>
                <a:latin typeface="Garamond" pitchFamily="18" charset="0"/>
              </a:rPr>
              <a:t>Ante </a:t>
            </a:r>
            <a:r>
              <a:rPr lang="cs-CZ" b="1" dirty="0" err="1" smtClean="0">
                <a:solidFill>
                  <a:schemeClr val="accent1">
                    <a:lumMod val="75000"/>
                  </a:schemeClr>
                </a:solidFill>
                <a:latin typeface="Garamond" pitchFamily="18" charset="0"/>
              </a:rPr>
              <a:t>Trumbićem</a:t>
            </a:r>
            <a:r>
              <a:rPr lang="cs-CZ" b="1" dirty="0" smtClean="0">
                <a:solidFill>
                  <a:schemeClr val="accent1">
                    <a:lumMod val="75000"/>
                  </a:schemeClr>
                </a:solidFill>
                <a:latin typeface="Garamond" pitchFamily="18" charset="0"/>
              </a:rPr>
              <a:t> </a:t>
            </a:r>
            <a:r>
              <a:rPr lang="cs-CZ" dirty="0" smtClean="0">
                <a:latin typeface="Garamond" pitchFamily="18" charset="0"/>
              </a:rPr>
              <a:t>a dalšími, Samostatné demokratické strany za kterou byli přítomni </a:t>
            </a:r>
            <a:r>
              <a:rPr lang="cs-CZ" b="1" dirty="0" err="1" smtClean="0">
                <a:solidFill>
                  <a:schemeClr val="accent1">
                    <a:lumMod val="75000"/>
                  </a:schemeClr>
                </a:solidFill>
                <a:latin typeface="Garamond" pitchFamily="18" charset="0"/>
              </a:rPr>
              <a:t>Većeslav</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Vilder</a:t>
            </a:r>
            <a:r>
              <a:rPr lang="cs-CZ" dirty="0" smtClean="0">
                <a:latin typeface="Garamond" pitchFamily="18" charset="0"/>
              </a:rPr>
              <a:t>, </a:t>
            </a:r>
            <a:r>
              <a:rPr lang="cs-CZ" b="1" dirty="0" err="1" smtClean="0">
                <a:solidFill>
                  <a:schemeClr val="accent1">
                    <a:lumMod val="75000"/>
                  </a:schemeClr>
                </a:solidFill>
                <a:latin typeface="Garamond" pitchFamily="18" charset="0"/>
              </a:rPr>
              <a:t>Hinko</a:t>
            </a:r>
            <a:r>
              <a:rPr lang="cs-CZ" b="1" dirty="0" smtClean="0">
                <a:solidFill>
                  <a:schemeClr val="accent1">
                    <a:lumMod val="75000"/>
                  </a:schemeClr>
                </a:solidFill>
                <a:latin typeface="Garamond" pitchFamily="18" charset="0"/>
              </a:rPr>
              <a:t> Krizman </a:t>
            </a:r>
            <a:r>
              <a:rPr lang="cs-CZ" dirty="0" smtClean="0">
                <a:latin typeface="Garamond" pitchFamily="18" charset="0"/>
              </a:rPr>
              <a:t>a ještě několik členů a frankovců (Chorvatská strana práva), za které se zúčastnil </a:t>
            </a:r>
            <a:r>
              <a:rPr lang="cs-CZ" b="1" dirty="0" smtClean="0">
                <a:solidFill>
                  <a:schemeClr val="accent1">
                    <a:lumMod val="75000"/>
                  </a:schemeClr>
                </a:solidFill>
                <a:latin typeface="Garamond" pitchFamily="18" charset="0"/>
              </a:rPr>
              <a:t>Mile </a:t>
            </a:r>
            <a:r>
              <a:rPr lang="cs-CZ" b="1" dirty="0" err="1" smtClean="0">
                <a:solidFill>
                  <a:schemeClr val="accent1">
                    <a:lumMod val="75000"/>
                  </a:schemeClr>
                </a:solidFill>
                <a:latin typeface="Garamond" pitchFamily="18" charset="0"/>
              </a:rPr>
              <a:t>Budak</a:t>
            </a:r>
            <a:endParaRPr lang="cs-CZ" b="1" dirty="0" smtClean="0">
              <a:solidFill>
                <a:schemeClr val="accent1">
                  <a:lumMod val="75000"/>
                </a:schemeClr>
              </a:solidFill>
              <a:latin typeface="Garamond" pitchFamily="18" charset="0"/>
            </a:endParaRPr>
          </a:p>
          <a:p>
            <a:r>
              <a:rPr lang="cs-CZ" dirty="0" smtClean="0">
                <a:latin typeface="Garamond" pitchFamily="18" charset="0"/>
              </a:rPr>
              <a:t>Z této porady vzešla rezoluce, později známá jako tzv. </a:t>
            </a:r>
            <a:r>
              <a:rPr lang="cs-CZ" b="1" dirty="0" smtClean="0">
                <a:latin typeface="Garamond" pitchFamily="18" charset="0"/>
              </a:rPr>
              <a:t>Záhřebské punktace</a:t>
            </a:r>
            <a:r>
              <a:rPr lang="cs-CZ" dirty="0" smtClean="0">
                <a:latin typeface="Garamond" pitchFamily="18" charset="0"/>
              </a:rPr>
              <a:t>, která sice uznávala nedotknutelnost vnějších hranic Jugoslávie, ale uvnitř nich požadovala návrat situace k roku 1918, přesněji ke stavu před 1. prosincem toho roku, a nové uspořádání státu</a:t>
            </a:r>
          </a:p>
          <a:p>
            <a:r>
              <a:rPr lang="cs-CZ" dirty="0" smtClean="0">
                <a:latin typeface="Garamond" pitchFamily="18" charset="0"/>
              </a:rPr>
              <a:t>opozičníci v rezoluci odsuzovali srbskou hegemonii ve státě a malou účast rolnictva na správě země a požadovali rovnoprávnou účast všech tří „kmenů“, tedy Chorvatů, Srbů a Slovinců, na správě státu. Zároveň měla být zaručena práva jinojazyčných menšin</a:t>
            </a:r>
          </a:p>
          <a:p>
            <a:pPr>
              <a:buNone/>
            </a:pPr>
            <a:endParaRPr lang="cs-CZ" dirty="0">
              <a:latin typeface="Garamond"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188640"/>
            <a:ext cx="8280920" cy="6336704"/>
          </a:xfrm>
        </p:spPr>
        <p:txBody>
          <a:bodyPr>
            <a:noAutofit/>
          </a:bodyPr>
          <a:lstStyle/>
          <a:p>
            <a:r>
              <a:rPr lang="cs-CZ" sz="2600" dirty="0" smtClean="0">
                <a:latin typeface="Garamond" pitchFamily="18" charset="0"/>
              </a:rPr>
              <a:t>dokument </a:t>
            </a:r>
            <a:r>
              <a:rPr lang="cs-CZ" sz="2600" dirty="0" smtClean="0">
                <a:latin typeface="Garamond" pitchFamily="18" charset="0"/>
              </a:rPr>
              <a:t>důležitým posunem v činnosti opozice, protože ta se doposud vůči režimu vymezovala hlavně negativně, ale sama nepřinášela žádná řešení a vlastní program</a:t>
            </a:r>
          </a:p>
          <a:p>
            <a:r>
              <a:rPr lang="cs-CZ" sz="2600" dirty="0" smtClean="0">
                <a:latin typeface="Garamond" pitchFamily="18" charset="0"/>
              </a:rPr>
              <a:t>v</a:t>
            </a:r>
            <a:r>
              <a:rPr lang="cs-CZ" sz="2600" dirty="0" smtClean="0">
                <a:latin typeface="Garamond" pitchFamily="18" charset="0"/>
              </a:rPr>
              <a:t> Československu se o Záhřebských punktacích příliš nepsalo. Většina novin přinesla pouze stručný obsah dokumentu, bez komentářů, nebo o něm neinformovala vůbec. Obšírněji o jejich vyhlášení psaly jen </a:t>
            </a:r>
            <a:r>
              <a:rPr lang="cs-CZ" sz="2600" i="1" dirty="0" smtClean="0">
                <a:latin typeface="Garamond" pitchFamily="18" charset="0"/>
              </a:rPr>
              <a:t>Lidové noviny, </a:t>
            </a:r>
            <a:r>
              <a:rPr lang="cs-CZ" sz="2600" dirty="0" smtClean="0">
                <a:latin typeface="Garamond" pitchFamily="18" charset="0"/>
              </a:rPr>
              <a:t>které také přinesly zprávu, že Bělehrad pokládá požadavek federalizace vyjádřený selsko-demokratickou koalicí za nesmyslný a bezvýznamný</a:t>
            </a:r>
          </a:p>
          <a:p>
            <a:r>
              <a:rPr lang="cs-CZ" sz="2600" i="1" dirty="0" smtClean="0">
                <a:latin typeface="Garamond" pitchFamily="18" charset="0"/>
              </a:rPr>
              <a:t>Lidové noviny</a:t>
            </a:r>
            <a:r>
              <a:rPr lang="cs-CZ" sz="2600" dirty="0" smtClean="0">
                <a:latin typeface="Garamond" pitchFamily="18" charset="0"/>
              </a:rPr>
              <a:t> také poznamenaly, že je to poprvé, kdy režim povolil uveřejnění požadavků opozice v jejich plném znění. Zároveň však </a:t>
            </a:r>
            <a:r>
              <a:rPr lang="cs-CZ" sz="2600" i="1" dirty="0" smtClean="0">
                <a:latin typeface="Garamond" pitchFamily="18" charset="0"/>
              </a:rPr>
              <a:t>Lidové</a:t>
            </a:r>
            <a:r>
              <a:rPr lang="cs-CZ" sz="2600" dirty="0" smtClean="0">
                <a:latin typeface="Garamond" pitchFamily="18" charset="0"/>
              </a:rPr>
              <a:t> </a:t>
            </a:r>
            <a:r>
              <a:rPr lang="cs-CZ" sz="2600" i="1" dirty="0" smtClean="0">
                <a:latin typeface="Garamond" pitchFamily="18" charset="0"/>
              </a:rPr>
              <a:t>noviny </a:t>
            </a:r>
            <a:r>
              <a:rPr lang="cs-CZ" sz="2600" dirty="0" smtClean="0">
                <a:latin typeface="Garamond" pitchFamily="18" charset="0"/>
              </a:rPr>
              <a:t>připomněly, že režim publikováním Záhřebských punktací nemínil dělat nějaké vstřícné kroky vůči opozici. Naopak se tím snažil upozornit na to, jaké nebezpečí státu hrozí ze strany opozičníků.</a:t>
            </a:r>
            <a:endParaRPr lang="cs-CZ" sz="2600" dirty="0">
              <a:latin typeface="Garamon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260648"/>
            <a:ext cx="8424936" cy="6336704"/>
          </a:xfrm>
        </p:spPr>
        <p:txBody>
          <a:bodyPr>
            <a:normAutofit/>
          </a:bodyPr>
          <a:lstStyle/>
          <a:p>
            <a:r>
              <a:rPr lang="cs-CZ" sz="2600" dirty="0" smtClean="0">
                <a:latin typeface="Garamond" pitchFamily="18" charset="0"/>
              </a:rPr>
              <a:t>K jugoslávské opozici se po schůzi MD v Bělehradě v prosinci 1932 vyjádřil i ministr Beneš</a:t>
            </a:r>
          </a:p>
          <a:p>
            <a:r>
              <a:rPr lang="cs-CZ" sz="2600" dirty="0" smtClean="0">
                <a:latin typeface="Garamond" pitchFamily="18" charset="0"/>
              </a:rPr>
              <a:t>Zprávy emigrantů a italské propagandy o situaci v Jugoslávii považoval za přehnané a domníval se, že administrativa i armáda mají natolik pevné pozice, že přes všechny zjevné politické i ekonomické těžkosti se </a:t>
            </a:r>
            <a:r>
              <a:rPr lang="cs-CZ" sz="2600" i="1" dirty="0" smtClean="0">
                <a:latin typeface="Garamond" pitchFamily="18" charset="0"/>
              </a:rPr>
              <a:t>„nyní nic vážného stát nemůže“</a:t>
            </a:r>
          </a:p>
          <a:p>
            <a:r>
              <a:rPr lang="cs-CZ" sz="2600" dirty="0" smtClean="0">
                <a:latin typeface="Garamond" pitchFamily="18" charset="0"/>
              </a:rPr>
              <a:t>Decentralizaci a vývoj směrem k větší politické svobodě však i Beneš považoval „za žádoucí“</a:t>
            </a:r>
          </a:p>
          <a:p>
            <a:r>
              <a:rPr lang="cs-CZ" sz="2600" dirty="0" smtClean="0">
                <a:latin typeface="Garamond" pitchFamily="18" charset="0"/>
              </a:rPr>
              <a:t>Ačkoliv se československý ministr Beneš nedomníval, že situace v Jugoslávii je natolik vážná, že by mohla znamenat ohrožení celoevropské stability nebo dokonce míru, v jiných evropských státech vzbuzovala značné znepokojení – např. ve Velké Británii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188640"/>
            <a:ext cx="8424936" cy="6669360"/>
          </a:xfrm>
        </p:spPr>
        <p:txBody>
          <a:bodyPr>
            <a:normAutofit lnSpcReduction="10000"/>
          </a:bodyPr>
          <a:lstStyle/>
          <a:p>
            <a:r>
              <a:rPr lang="cs-CZ" dirty="0" smtClean="0">
                <a:latin typeface="Garamond" pitchFamily="18" charset="0"/>
              </a:rPr>
              <a:t>Vláda výtky i požadavky opozice odmítla, přesto však rezoluci 25. listopadu 1932 publikovala</a:t>
            </a:r>
          </a:p>
          <a:p>
            <a:r>
              <a:rPr lang="cs-CZ" dirty="0" smtClean="0">
                <a:latin typeface="Garamond" pitchFamily="18" charset="0"/>
              </a:rPr>
              <a:t>Společně se svolením k publikování instruovala také tisk, jak má s tímto programem polemizovat</a:t>
            </a:r>
          </a:p>
          <a:p>
            <a:r>
              <a:rPr lang="cs-CZ" dirty="0" smtClean="0">
                <a:latin typeface="Garamond" pitchFamily="18" charset="0"/>
              </a:rPr>
              <a:t>Na Záhřebské punktace reagovaly i opoziční </a:t>
            </a:r>
            <a:r>
              <a:rPr lang="cs-CZ" dirty="0" err="1" smtClean="0">
                <a:latin typeface="Garamond" pitchFamily="18" charset="0"/>
              </a:rPr>
              <a:t>skipiny</a:t>
            </a:r>
            <a:r>
              <a:rPr lang="cs-CZ" dirty="0" smtClean="0">
                <a:latin typeface="Garamond" pitchFamily="18" charset="0"/>
              </a:rPr>
              <a:t> z dalších částí země – Vojvodina, Slovinsko, </a:t>
            </a:r>
          </a:p>
          <a:p>
            <a:r>
              <a:rPr lang="cs-CZ" dirty="0" smtClean="0">
                <a:latin typeface="Garamond" pitchFamily="18" charset="0"/>
              </a:rPr>
              <a:t>požadovali zejména vypsání svobodných voleb a nové uspořádání v rámci hranic stávajícího státu, odsoudili bezohledný přístup diktatury k potřebám jednotlivých regionů</a:t>
            </a:r>
          </a:p>
          <a:p>
            <a:r>
              <a:rPr lang="cs-CZ" dirty="0" smtClean="0">
                <a:latin typeface="Garamond" pitchFamily="18" charset="0"/>
              </a:rPr>
              <a:t> tzv. </a:t>
            </a:r>
            <a:r>
              <a:rPr lang="cs-CZ" b="1" dirty="0" err="1" smtClean="0">
                <a:latin typeface="Garamond" pitchFamily="18" charset="0"/>
              </a:rPr>
              <a:t>Korošcovy</a:t>
            </a:r>
            <a:r>
              <a:rPr lang="cs-CZ" b="1" dirty="0" smtClean="0">
                <a:latin typeface="Garamond" pitchFamily="18" charset="0"/>
              </a:rPr>
              <a:t> punktace </a:t>
            </a:r>
            <a:r>
              <a:rPr lang="cs-CZ" dirty="0" smtClean="0">
                <a:latin typeface="Garamond" pitchFamily="18" charset="0"/>
              </a:rPr>
              <a:t>– požadavek sjednocení všech Slovinců žijících v Jugoslávii, Itálii, Rakousku a Maďarsku. Toto sjednocení měli provést jugoslávští Slovinci, kteří měli napříště žít ve svobodném a demokratickém jugoslávském státě, složeném ze tří rovnoprávných jednotek, z nichž jednou bude právě Slovinsko</a:t>
            </a:r>
          </a:p>
          <a:p>
            <a:r>
              <a:rPr lang="cs-CZ" dirty="0" smtClean="0">
                <a:latin typeface="Garamond" pitchFamily="18" charset="0"/>
              </a:rPr>
              <a:t>Požadavek ústavní parlamentní monarchie vzešlé ze svobodných voleb na základě všeobecného, přímého a tajného hlasovacího práva zopakovali také stoupenci radikální strany, konkrétně skupina, která se označovala jako radikálně-socialistická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260648"/>
            <a:ext cx="8424936" cy="6408712"/>
          </a:xfrm>
        </p:spPr>
        <p:txBody>
          <a:bodyPr>
            <a:normAutofit fontScale="92500"/>
          </a:bodyPr>
          <a:lstStyle/>
          <a:p>
            <a:r>
              <a:rPr lang="cs-CZ" dirty="0" smtClean="0">
                <a:latin typeface="Garamond" pitchFamily="18" charset="0"/>
              </a:rPr>
              <a:t>Odpověď na Záhřebské punktace vypracovali také vůdcové srbských demokratů </a:t>
            </a:r>
            <a:r>
              <a:rPr lang="cs-CZ" b="1" dirty="0" smtClean="0">
                <a:solidFill>
                  <a:schemeClr val="accent1">
                    <a:lumMod val="75000"/>
                  </a:schemeClr>
                </a:solidFill>
                <a:latin typeface="Garamond" pitchFamily="18" charset="0"/>
              </a:rPr>
              <a:t>Ljuba </a:t>
            </a:r>
            <a:r>
              <a:rPr lang="cs-CZ" b="1" dirty="0" err="1" smtClean="0">
                <a:solidFill>
                  <a:schemeClr val="accent1">
                    <a:lumMod val="75000"/>
                  </a:schemeClr>
                </a:solidFill>
                <a:latin typeface="Garamond" pitchFamily="18" charset="0"/>
              </a:rPr>
              <a:t>Davidović</a:t>
            </a:r>
            <a:r>
              <a:rPr lang="cs-CZ" b="1" dirty="0" smtClean="0">
                <a:solidFill>
                  <a:schemeClr val="accent1">
                    <a:lumMod val="75000"/>
                  </a:schemeClr>
                </a:solidFill>
                <a:latin typeface="Garamond" pitchFamily="18" charset="0"/>
              </a:rPr>
              <a:t> </a:t>
            </a:r>
            <a:r>
              <a:rPr lang="cs-CZ" dirty="0" smtClean="0">
                <a:latin typeface="Garamond" pitchFamily="18" charset="0"/>
              </a:rPr>
              <a:t>a zemědělců </a:t>
            </a:r>
            <a:r>
              <a:rPr lang="cs-CZ" b="1" dirty="0" err="1" smtClean="0">
                <a:solidFill>
                  <a:schemeClr val="accent1">
                    <a:lumMod val="75000"/>
                  </a:schemeClr>
                </a:solidFill>
                <a:latin typeface="Garamond" pitchFamily="18" charset="0"/>
              </a:rPr>
              <a:t>Jovan</a:t>
            </a:r>
            <a:r>
              <a:rPr lang="cs-CZ" b="1" dirty="0" smtClean="0">
                <a:solidFill>
                  <a:schemeClr val="accent1">
                    <a:lumMod val="75000"/>
                  </a:schemeClr>
                </a:solidFill>
                <a:latin typeface="Garamond" pitchFamily="18" charset="0"/>
              </a:rPr>
              <a:t> M. </a:t>
            </a:r>
            <a:r>
              <a:rPr lang="cs-CZ" b="1" dirty="0" err="1" smtClean="0">
                <a:solidFill>
                  <a:schemeClr val="accent1">
                    <a:lumMod val="75000"/>
                  </a:schemeClr>
                </a:solidFill>
                <a:latin typeface="Garamond" pitchFamily="18" charset="0"/>
              </a:rPr>
              <a:t>Jovanović</a:t>
            </a:r>
            <a:r>
              <a:rPr lang="cs-CZ" b="1" dirty="0" smtClean="0">
                <a:solidFill>
                  <a:schemeClr val="accent1">
                    <a:lumMod val="75000"/>
                  </a:schemeClr>
                </a:solidFill>
                <a:latin typeface="Garamond" pitchFamily="18" charset="0"/>
              </a:rPr>
              <a:t>-</a:t>
            </a:r>
            <a:r>
              <a:rPr lang="cs-CZ" b="1" dirty="0" err="1" smtClean="0">
                <a:solidFill>
                  <a:schemeClr val="accent1">
                    <a:lumMod val="75000"/>
                  </a:schemeClr>
                </a:solidFill>
                <a:latin typeface="Garamond" pitchFamily="18" charset="0"/>
              </a:rPr>
              <a:t>Pižon</a:t>
            </a:r>
            <a:endParaRPr lang="cs-CZ" b="1" dirty="0" smtClean="0">
              <a:solidFill>
                <a:schemeClr val="accent1">
                  <a:lumMod val="75000"/>
                </a:schemeClr>
              </a:solidFill>
              <a:latin typeface="Garamond" pitchFamily="18" charset="0"/>
            </a:endParaRPr>
          </a:p>
          <a:p>
            <a:r>
              <a:rPr lang="cs-CZ" dirty="0" smtClean="0">
                <a:latin typeface="Garamond" pitchFamily="18" charset="0"/>
              </a:rPr>
              <a:t>vyslovili pro demokratický režim a pro spolupráci všech tří členů národního společenství, tedy Srbů, Chorvatů a Slovinců, a vyloučení nadvlády jednoho národa nad ostatními</a:t>
            </a:r>
          </a:p>
          <a:p>
            <a:r>
              <a:rPr lang="cs-CZ" dirty="0" smtClean="0">
                <a:latin typeface="Garamond" pitchFamily="18" charset="0"/>
              </a:rPr>
              <a:t>Také vyjádření Jugoslávské muslimské organizace – proti centralismu </a:t>
            </a:r>
          </a:p>
          <a:p>
            <a:r>
              <a:rPr lang="cs-CZ" dirty="0" smtClean="0">
                <a:latin typeface="Garamond" pitchFamily="18" charset="0"/>
              </a:rPr>
              <a:t>Následovaly represe</a:t>
            </a:r>
          </a:p>
          <a:p>
            <a:r>
              <a:rPr lang="cs-CZ" dirty="0" smtClean="0">
                <a:latin typeface="Garamond" pitchFamily="18" charset="0"/>
              </a:rPr>
              <a:t>koncem ledna 1933 byl internován </a:t>
            </a:r>
            <a:r>
              <a:rPr lang="cs-CZ" b="1" dirty="0" smtClean="0">
                <a:solidFill>
                  <a:schemeClr val="accent1">
                    <a:lumMod val="75000"/>
                  </a:schemeClr>
                </a:solidFill>
                <a:latin typeface="Garamond" pitchFamily="18" charset="0"/>
              </a:rPr>
              <a:t>Anton </a:t>
            </a:r>
            <a:r>
              <a:rPr lang="cs-CZ" b="1" dirty="0" err="1" smtClean="0">
                <a:solidFill>
                  <a:schemeClr val="accent1">
                    <a:lumMod val="75000"/>
                  </a:schemeClr>
                </a:solidFill>
                <a:latin typeface="Garamond" pitchFamily="18" charset="0"/>
              </a:rPr>
              <a:t>Korošec</a:t>
            </a:r>
            <a:r>
              <a:rPr lang="cs-CZ" b="1" dirty="0" smtClean="0">
                <a:solidFill>
                  <a:schemeClr val="accent1">
                    <a:lumMod val="75000"/>
                  </a:schemeClr>
                </a:solidFill>
                <a:latin typeface="Garamond" pitchFamily="18" charset="0"/>
              </a:rPr>
              <a:t> </a:t>
            </a:r>
            <a:r>
              <a:rPr lang="cs-CZ" dirty="0" smtClean="0">
                <a:latin typeface="Garamond" pitchFamily="18" charset="0"/>
              </a:rPr>
              <a:t>a další tři předáci Slovinské lidové strany</a:t>
            </a:r>
          </a:p>
          <a:p>
            <a:r>
              <a:rPr lang="cs-CZ" dirty="0" smtClean="0">
                <a:latin typeface="Garamond" pitchFamily="18" charset="0"/>
              </a:rPr>
              <a:t>Zatčen byl také předseda selsko-demokratické koalice Vladko Maček</a:t>
            </a:r>
          </a:p>
          <a:p>
            <a:r>
              <a:rPr lang="cs-CZ" dirty="0" smtClean="0">
                <a:latin typeface="Garamond" pitchFamily="18" charset="0"/>
              </a:rPr>
              <a:t>policejním represím se nevyhnul ani vůdce muslimů </a:t>
            </a:r>
            <a:r>
              <a:rPr lang="cs-CZ" b="1" dirty="0" err="1" smtClean="0">
                <a:solidFill>
                  <a:schemeClr val="accent1">
                    <a:lumMod val="75000"/>
                  </a:schemeClr>
                </a:solidFill>
                <a:latin typeface="Garamond" pitchFamily="18" charset="0"/>
              </a:rPr>
              <a:t>Mehmed</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Spaho</a:t>
            </a:r>
            <a:r>
              <a:rPr lang="cs-CZ" b="1" dirty="0" smtClean="0">
                <a:solidFill>
                  <a:schemeClr val="accent1">
                    <a:lumMod val="75000"/>
                  </a:schemeClr>
                </a:solidFill>
                <a:latin typeface="Garamond" pitchFamily="18" charset="0"/>
              </a:rPr>
              <a:t> </a:t>
            </a:r>
            <a:r>
              <a:rPr lang="cs-CZ" dirty="0" smtClean="0">
                <a:latin typeface="Garamond" pitchFamily="18" charset="0"/>
              </a:rPr>
              <a:t>a další významný chorvatský politik </a:t>
            </a:r>
            <a:r>
              <a:rPr lang="cs-CZ" b="1" dirty="0" smtClean="0">
                <a:solidFill>
                  <a:schemeClr val="accent1">
                    <a:lumMod val="75000"/>
                  </a:schemeClr>
                </a:solidFill>
                <a:latin typeface="Garamond" pitchFamily="18" charset="0"/>
              </a:rPr>
              <a:t>Ante </a:t>
            </a:r>
            <a:r>
              <a:rPr lang="cs-CZ" b="1" dirty="0" err="1" smtClean="0">
                <a:solidFill>
                  <a:schemeClr val="accent1">
                    <a:lumMod val="75000"/>
                  </a:schemeClr>
                </a:solidFill>
                <a:latin typeface="Garamond" pitchFamily="18" charset="0"/>
              </a:rPr>
              <a:t>Trumbić</a:t>
            </a:r>
            <a:endParaRPr lang="cs-CZ" b="1" dirty="0" smtClean="0">
              <a:solidFill>
                <a:schemeClr val="accent1">
                  <a:lumMod val="75000"/>
                </a:schemeClr>
              </a:solidFill>
              <a:latin typeface="Garamond" pitchFamily="18" charset="0"/>
            </a:endParaRPr>
          </a:p>
          <a:p>
            <a:r>
              <a:rPr lang="cs-CZ" dirty="0" smtClean="0">
                <a:latin typeface="Garamond" pitchFamily="18" charset="0"/>
              </a:rPr>
              <a:t>Domovní prohlídka byla provedena také u hlavy katolické církve, záhřebského arcibiskupa </a:t>
            </a:r>
            <a:r>
              <a:rPr lang="cs-CZ" b="1" dirty="0" err="1" smtClean="0">
                <a:solidFill>
                  <a:schemeClr val="accent1">
                    <a:lumMod val="75000"/>
                  </a:schemeClr>
                </a:solidFill>
                <a:latin typeface="Garamond" pitchFamily="18" charset="0"/>
              </a:rPr>
              <a:t>Antuna</a:t>
            </a:r>
            <a:r>
              <a:rPr lang="cs-CZ" b="1" dirty="0" smtClean="0">
                <a:solidFill>
                  <a:schemeClr val="accent1">
                    <a:lumMod val="75000"/>
                  </a:schemeClr>
                </a:solidFill>
                <a:latin typeface="Garamond" pitchFamily="18" charset="0"/>
              </a:rPr>
              <a:t> Bauera</a:t>
            </a:r>
          </a:p>
          <a:p>
            <a:r>
              <a:rPr lang="cs-CZ" dirty="0" smtClean="0">
                <a:latin typeface="Garamond" pitchFamily="18" charset="0"/>
              </a:rPr>
              <a:t>Zatčení a věznění neušli ani další významní členové Samostatné demokratické strany, například její sekretář </a:t>
            </a:r>
            <a:r>
              <a:rPr lang="cs-CZ" b="1" dirty="0" err="1" smtClean="0">
                <a:solidFill>
                  <a:schemeClr val="accent1">
                    <a:lumMod val="75000"/>
                  </a:schemeClr>
                </a:solidFill>
                <a:latin typeface="Garamond" pitchFamily="18" charset="0"/>
              </a:rPr>
              <a:t>Sava</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Kosanović</a:t>
            </a:r>
            <a:r>
              <a:rPr lang="cs-CZ" b="1" dirty="0" smtClean="0">
                <a:solidFill>
                  <a:schemeClr val="accent1">
                    <a:lumMod val="75000"/>
                  </a:schemeClr>
                </a:solidFill>
                <a:latin typeface="Garamond" pitchFamily="18" charset="0"/>
              </a:rPr>
              <a:t> </a:t>
            </a:r>
            <a:r>
              <a:rPr lang="cs-CZ" dirty="0" smtClean="0">
                <a:latin typeface="Garamond" pitchFamily="18" charset="0"/>
              </a:rPr>
              <a:t>nebo člen vedení </a:t>
            </a:r>
            <a:r>
              <a:rPr lang="cs-CZ" b="1" dirty="0" err="1" smtClean="0">
                <a:solidFill>
                  <a:schemeClr val="accent1">
                    <a:lumMod val="75000"/>
                  </a:schemeClr>
                </a:solidFill>
                <a:latin typeface="Garamond" pitchFamily="18" charset="0"/>
              </a:rPr>
              <a:t>Hinko</a:t>
            </a:r>
            <a:r>
              <a:rPr lang="cs-CZ" b="1" dirty="0" smtClean="0">
                <a:solidFill>
                  <a:schemeClr val="accent1">
                    <a:lumMod val="75000"/>
                  </a:schemeClr>
                </a:solidFill>
                <a:latin typeface="Garamond" pitchFamily="18" charset="0"/>
              </a:rPr>
              <a:t> Krizman</a:t>
            </a:r>
            <a:endParaRPr lang="cs-CZ" b="1" dirty="0">
              <a:solidFill>
                <a:schemeClr val="accent1">
                  <a:lumMod val="75000"/>
                </a:schemeClr>
              </a:solidFill>
              <a:latin typeface="Garamond"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332656"/>
            <a:ext cx="8352928" cy="6264696"/>
          </a:xfrm>
        </p:spPr>
        <p:txBody>
          <a:bodyPr>
            <a:normAutofit fontScale="92500"/>
          </a:bodyPr>
          <a:lstStyle/>
          <a:p>
            <a:r>
              <a:rPr lang="cs-CZ" dirty="0" smtClean="0">
                <a:latin typeface="Garamond" pitchFamily="18" charset="0"/>
              </a:rPr>
              <a:t>Československý tisk o postizích jugoslávských opozičních představitelů informoval, většinou se však zdržoval obšírnějších komentářů</a:t>
            </a:r>
          </a:p>
          <a:p>
            <a:r>
              <a:rPr lang="cs-CZ" dirty="0" smtClean="0">
                <a:latin typeface="Garamond" pitchFamily="18" charset="0"/>
              </a:rPr>
              <a:t>Výjimkou byl do značné míry lidovecký tisk a </a:t>
            </a:r>
            <a:r>
              <a:rPr lang="cs-CZ" i="1" dirty="0" smtClean="0">
                <a:latin typeface="Garamond" pitchFamily="18" charset="0"/>
              </a:rPr>
              <a:t>Lidové noviny</a:t>
            </a:r>
          </a:p>
          <a:p>
            <a:r>
              <a:rPr lang="cs-CZ" dirty="0" smtClean="0">
                <a:latin typeface="Garamond" pitchFamily="18" charset="0"/>
              </a:rPr>
              <a:t>Čs. veřejnost zaujala zejména zpráva o internování </a:t>
            </a:r>
            <a:r>
              <a:rPr lang="cs-CZ" b="1" dirty="0" smtClean="0">
                <a:solidFill>
                  <a:schemeClr val="accent1">
                    <a:lumMod val="75000"/>
                  </a:schemeClr>
                </a:solidFill>
                <a:latin typeface="Garamond" pitchFamily="18" charset="0"/>
              </a:rPr>
              <a:t>Antona </a:t>
            </a:r>
            <a:r>
              <a:rPr lang="cs-CZ" b="1" dirty="0" err="1" smtClean="0">
                <a:solidFill>
                  <a:schemeClr val="accent1">
                    <a:lumMod val="75000"/>
                  </a:schemeClr>
                </a:solidFill>
                <a:latin typeface="Garamond" pitchFamily="18" charset="0"/>
              </a:rPr>
              <a:t>Korošce</a:t>
            </a:r>
            <a:r>
              <a:rPr lang="cs-CZ" dirty="0" smtClean="0">
                <a:latin typeface="Garamond" pitchFamily="18" charset="0"/>
              </a:rPr>
              <a:t>, v té době jedenašedesátiletého – vnímáno jako velmi tvrdé, podobně jako zatčení devětašedesátiletého </a:t>
            </a:r>
            <a:r>
              <a:rPr lang="cs-CZ" b="1" dirty="0" smtClean="0">
                <a:solidFill>
                  <a:schemeClr val="accent1">
                    <a:lumMod val="75000"/>
                  </a:schemeClr>
                </a:solidFill>
                <a:latin typeface="Garamond" pitchFamily="18" charset="0"/>
              </a:rPr>
              <a:t>Ante </a:t>
            </a:r>
            <a:r>
              <a:rPr lang="cs-CZ" b="1" dirty="0" err="1" smtClean="0">
                <a:solidFill>
                  <a:schemeClr val="accent1">
                    <a:lumMod val="75000"/>
                  </a:schemeClr>
                </a:solidFill>
                <a:latin typeface="Garamond" pitchFamily="18" charset="0"/>
              </a:rPr>
              <a:t>Trumbiće</a:t>
            </a:r>
            <a:r>
              <a:rPr lang="cs-CZ" dirty="0" smtClean="0">
                <a:latin typeface="Garamond" pitchFamily="18" charset="0"/>
              </a:rPr>
              <a:t>, váženého právníka a politika, někdejšího předsedy Jihoslovanského výboru </a:t>
            </a:r>
          </a:p>
          <a:p>
            <a:r>
              <a:rPr lang="cs-CZ" dirty="0" smtClean="0">
                <a:latin typeface="Garamond" pitchFamily="18" charset="0"/>
              </a:rPr>
              <a:t>Oficiální stanovisko jugoslávského režimu, které mělo být prostřednictvím tiskového atašé jugoslávského vyslanectví v Praze šířeno v ČSR, bylo, že vůči internovaným se postupovalo s největšími ohledy. </a:t>
            </a:r>
            <a:r>
              <a:rPr lang="cs-CZ" dirty="0" err="1" smtClean="0">
                <a:latin typeface="Garamond" pitchFamily="18" charset="0"/>
              </a:rPr>
              <a:t>Korošec</a:t>
            </a:r>
            <a:r>
              <a:rPr lang="cs-CZ" dirty="0" smtClean="0">
                <a:latin typeface="Garamond" pitchFamily="18" charset="0"/>
              </a:rPr>
              <a:t> si údajně dokonce mohl vybrat místo své internace tak, aby dané lázně co nejlépe vyhovovaly jeho zdraví</a:t>
            </a:r>
          </a:p>
          <a:p>
            <a:r>
              <a:rPr lang="cs-CZ" dirty="0" smtClean="0">
                <a:latin typeface="Garamond" pitchFamily="18" charset="0"/>
              </a:rPr>
              <a:t>Tato ujištění jugoslávského režimu však příliš důvěryhodně nepůsobila. Většina československých politiků napříč spektrem soudila, že </a:t>
            </a:r>
            <a:r>
              <a:rPr lang="cs-CZ" dirty="0" err="1" smtClean="0">
                <a:latin typeface="Garamond" pitchFamily="18" charset="0"/>
              </a:rPr>
              <a:t>Korošec</a:t>
            </a:r>
            <a:r>
              <a:rPr lang="cs-CZ" dirty="0" smtClean="0">
                <a:latin typeface="Garamond" pitchFamily="18" charset="0"/>
              </a:rPr>
              <a:t> měl být raději postaven před soud, kde by se prokázalo, jestli se skutečně provinil proti jugoslávským zákonům, a ne internován bez možnosti se hájit</a:t>
            </a:r>
            <a:endParaRPr lang="cs-CZ" dirty="0">
              <a:latin typeface="Garamond"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605</TotalTime>
  <Words>710</Words>
  <Application>Microsoft Office PowerPoint</Application>
  <PresentationFormat>Předvádění na obrazovce (4:3)</PresentationFormat>
  <Paragraphs>183</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Arkýř</vt:lpstr>
      <vt:lpstr>Věrnost za věrnost? –  Československo-jugoslávské vztahy v kontextu mezinárodních vztahů ve střední a jihovýchodní Evropě mezi dvěma světovými válkami</vt:lpstr>
      <vt:lpstr>Snímek 2</vt:lpstr>
      <vt:lpstr>Jugoslávská opozice v letech 1932–1934</vt:lpstr>
      <vt:lpstr>Snímek 4</vt:lpstr>
      <vt:lpstr>Snímek 5</vt:lpstr>
      <vt:lpstr>Snímek 6</vt:lpstr>
      <vt:lpstr>Snímek 7</vt:lpstr>
      <vt:lpstr>Snímek 8</vt:lpstr>
      <vt:lpstr>Snímek 9</vt:lpstr>
      <vt:lpstr>Snímek 10</vt:lpstr>
      <vt:lpstr>Politická situace v Evropě v letech 1933–1934</vt:lpstr>
      <vt:lpstr>Snímek 12</vt:lpstr>
      <vt:lpstr>Snímek 13</vt:lpstr>
      <vt:lpstr>Snímek 14</vt:lpstr>
      <vt:lpstr>Marseilleský atentát</vt:lpstr>
      <vt:lpstr>Snímek 16</vt:lpstr>
      <vt:lpstr>Snímek 17</vt:lpstr>
      <vt:lpstr>Snímek 18</vt:lpstr>
      <vt:lpstr>Snímek 19</vt:lpstr>
      <vt:lpstr>Snímek 20</vt:lpstr>
      <vt:lpstr>Snímek 21</vt:lpstr>
      <vt:lpstr>Snímek 22</vt:lpstr>
      <vt:lpstr>Snímek 23</vt:lpstr>
      <vt:lpstr>Reakce  na atentát v Československu</vt:lpstr>
      <vt:lpstr>Snímek 25</vt:lpstr>
      <vt:lpstr>Snímek 26</vt:lpstr>
      <vt:lpstr>Snímek 27</vt:lpstr>
      <vt:lpstr>Jugoslávie po smrti krále</vt:lpstr>
      <vt:lpstr>Snímek 29</vt:lpstr>
      <vt:lpstr>Snímek 30</vt:lpstr>
      <vt:lpstr>Snímek 31</vt:lpstr>
      <vt:lpstr>Politická situace v Evropě v polovině 30. let</vt:lpstr>
      <vt:lpstr>Snímek 33</vt:lpstr>
      <vt:lpstr>Snímek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Věrnost za věrnost? –  Československo-jugoslávské vztahy v kontextu mezinárodních vztahů ve střední a jihovýchodní Evropě mezi dvěma světovými válkami</dc:title>
  <dc:creator>Standard</dc:creator>
  <cp:lastModifiedBy>Standard</cp:lastModifiedBy>
  <cp:revision>63</cp:revision>
  <dcterms:created xsi:type="dcterms:W3CDTF">2016-11-16T12:07:32Z</dcterms:created>
  <dcterms:modified xsi:type="dcterms:W3CDTF">2016-11-21T10:47:14Z</dcterms:modified>
</cp:coreProperties>
</file>