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326" r:id="rId5"/>
    <p:sldId id="327" r:id="rId6"/>
    <p:sldId id="264" r:id="rId7"/>
    <p:sldId id="328" r:id="rId8"/>
    <p:sldId id="329" r:id="rId9"/>
    <p:sldId id="271" r:id="rId10"/>
    <p:sldId id="266" r:id="rId11"/>
    <p:sldId id="330" r:id="rId12"/>
    <p:sldId id="289" r:id="rId13"/>
    <p:sldId id="290" r:id="rId14"/>
    <p:sldId id="288" r:id="rId15"/>
    <p:sldId id="272" r:id="rId16"/>
    <p:sldId id="333" r:id="rId17"/>
    <p:sldId id="269" r:id="rId18"/>
    <p:sldId id="331" r:id="rId19"/>
    <p:sldId id="274" r:id="rId20"/>
    <p:sldId id="366" r:id="rId21"/>
    <p:sldId id="368" r:id="rId22"/>
    <p:sldId id="371" r:id="rId23"/>
    <p:sldId id="369" r:id="rId24"/>
    <p:sldId id="370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32" r:id="rId36"/>
    <p:sldId id="273" r:id="rId37"/>
    <p:sldId id="318" r:id="rId38"/>
    <p:sldId id="361" r:id="rId39"/>
    <p:sldId id="258" r:id="rId40"/>
    <p:sldId id="260" r:id="rId41"/>
    <p:sldId id="319" r:id="rId42"/>
    <p:sldId id="259" r:id="rId43"/>
    <p:sldId id="261" r:id="rId44"/>
    <p:sldId id="33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335" r:id="rId53"/>
    <p:sldId id="320" r:id="rId54"/>
    <p:sldId id="282" r:id="rId55"/>
    <p:sldId id="321" r:id="rId56"/>
    <p:sldId id="297" r:id="rId57"/>
    <p:sldId id="283" r:id="rId58"/>
    <p:sldId id="284" r:id="rId59"/>
    <p:sldId id="362" r:id="rId60"/>
    <p:sldId id="364" r:id="rId61"/>
    <p:sldId id="285" r:id="rId62"/>
    <p:sldId id="286" r:id="rId63"/>
    <p:sldId id="292" r:id="rId64"/>
    <p:sldId id="293" r:id="rId65"/>
    <p:sldId id="291" r:id="rId66"/>
    <p:sldId id="287" r:id="rId67"/>
    <p:sldId id="295" r:id="rId68"/>
    <p:sldId id="298" r:id="rId69"/>
    <p:sldId id="294" r:id="rId70"/>
    <p:sldId id="296" r:id="rId71"/>
    <p:sldId id="336" r:id="rId72"/>
    <p:sldId id="300" r:id="rId73"/>
    <p:sldId id="301" r:id="rId74"/>
    <p:sldId id="302" r:id="rId75"/>
    <p:sldId id="270" r:id="rId76"/>
    <p:sldId id="268" r:id="rId77"/>
    <p:sldId id="323" r:id="rId78"/>
    <p:sldId id="337" r:id="rId79"/>
    <p:sldId id="299" r:id="rId80"/>
    <p:sldId id="324" r:id="rId81"/>
    <p:sldId id="325" r:id="rId82"/>
    <p:sldId id="322" r:id="rId83"/>
    <p:sldId id="305" r:id="rId84"/>
    <p:sldId id="306" r:id="rId85"/>
    <p:sldId id="307" r:id="rId86"/>
    <p:sldId id="339" r:id="rId87"/>
    <p:sldId id="347" r:id="rId88"/>
    <p:sldId id="365" r:id="rId89"/>
    <p:sldId id="357" r:id="rId90"/>
    <p:sldId id="358" r:id="rId91"/>
    <p:sldId id="359" r:id="rId92"/>
    <p:sldId id="360" r:id="rId9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1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23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44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4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2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52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517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3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02.10.2016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6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dl5kgkHDEo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l_onFMjJW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kVaM8SJlS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U2hIV7n_I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4_aOTtR9Wc&amp;feature=related" TargetMode="External"/><Relationship Id="rId2" Type="http://schemas.openxmlformats.org/officeDocument/2006/relationships/hyperlink" Target="http://www.youtube.com/watch?v=TV1iol35fH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stko.com/algorist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mgwilson.com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da.compart-bremen.de/node/751" TargetMode="External"/><Relationship Id="rId4" Type="http://schemas.openxmlformats.org/officeDocument/2006/relationships/hyperlink" Target="http://emoh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%C3%A1kon_sily" TargetMode="External"/><Relationship Id="rId2" Type="http://schemas.openxmlformats.org/officeDocument/2006/relationships/hyperlink" Target="https://sk.wikipedia.org/wiki/Z%C3%A1kon_zotrva%C4%8Dn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Z%C3%A1kon_akcie_a_reakcie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thomas.edu/mathematics/fourcanoes.html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cec.truni.sk/zajacova/2010_ZP_Java/index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ntuniverse.org/#/life" TargetMode="External"/><Relationship Id="rId2" Type="http://schemas.openxmlformats.org/officeDocument/2006/relationships/hyperlink" Target="http://www.bitstorm.org/gameoflif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gif"/><Relationship Id="rId4" Type="http://schemas.openxmlformats.org/officeDocument/2006/relationships/hyperlink" Target="http://conwaylif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2iDc4C6vbcc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s://www.youtube.com/watch?v=bPYG54rdg5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AqJY48p3Y" TargetMode="External"/><Relationship Id="rId2" Type="http://schemas.openxmlformats.org/officeDocument/2006/relationships/hyperlink" Target="http://algorithmicbotany.org/papers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google.sk/url?sa=t&amp;rct=j&amp;q=&amp;esrc=s&amp;source=web&amp;cd=1&amp;ved=0ahUKEwjY86qyuorPAhVBGhQKHUeVC1AQFggcMAA&amp;url=https://sk.wikipedia.org/wiki/Giuseppe_Arcimboldo&amp;usg=AFQjCNHfkYmi4JUYdoaA0fTrLRZFd76kEg&amp;sig2=T0MoqDt2XzqJ2WBpFmXB3w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8100" y="2743200"/>
            <a:ext cx="9144000" cy="914400"/>
          </a:xfrm>
        </p:spPr>
        <p:txBody>
          <a:bodyPr/>
          <a:lstStyle/>
          <a:p>
            <a:r>
              <a:rPr lang="sk-SK" sz="2400" dirty="0" smtClean="0"/>
              <a:t> IM120  Artificial Life Art</a:t>
            </a:r>
            <a:br>
              <a:rPr lang="sk-SK" sz="2400" dirty="0" smtClean="0"/>
            </a:br>
            <a:r>
              <a:rPr lang="sk-SK" sz="2400" dirty="0" smtClean="0"/>
              <a:t> BLOK2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239000" cy="27432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PS  2016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TEORIE  INTERAKTIVNÍCH  MÉDIÍ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Mgr. Martina </a:t>
            </a:r>
            <a:r>
              <a:rPr lang="sk-SK" b="1" dirty="0" err="1" smtClean="0">
                <a:solidFill>
                  <a:schemeClr val="tx1"/>
                </a:solidFill>
              </a:rPr>
              <a:t>Ivičič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862467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Nemecká biológia  na prelome  18. a 19. storočia</a:t>
            </a:r>
            <a:br>
              <a:rPr lang="sk-SK" sz="3200" b="1" dirty="0" smtClean="0"/>
            </a:b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305800" cy="4572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obdobie nemeckého romantizmu</a:t>
            </a:r>
          </a:p>
          <a:p>
            <a:r>
              <a:rPr lang="sk-SK" sz="2800" b="1" dirty="0" err="1" smtClean="0"/>
              <a:t>Organicizmus</a:t>
            </a:r>
            <a:endParaRPr lang="sk-SK" sz="2800" b="1" dirty="0" smtClean="0"/>
          </a:p>
          <a:p>
            <a:r>
              <a:rPr lang="sk-SK" sz="2800" dirty="0" smtClean="0"/>
              <a:t>Vidí vesmír a jeho časti ako organický </a:t>
            </a:r>
            <a:r>
              <a:rPr lang="sk-SK" sz="2800" u="sng" dirty="0" smtClean="0"/>
              <a:t>celok</a:t>
            </a:r>
          </a:p>
          <a:p>
            <a:endParaRPr lang="sk-SK" sz="2800" b="1" dirty="0" smtClean="0"/>
          </a:p>
          <a:p>
            <a:r>
              <a:rPr lang="sk-SK" sz="2800" b="0" i="1" dirty="0" smtClean="0"/>
              <a:t>„Celok je viac než len súčet jeho jednotlivých častí“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Počiatky morfológie 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Náuka o tvaroch organizmov a ich orgánov</a:t>
            </a:r>
          </a:p>
          <a:p>
            <a:r>
              <a:rPr lang="sk-SK" sz="2400" b="0" dirty="0" smtClean="0"/>
              <a:t>Básnici i filozofi sa sústredia na povahu organických foriem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Johann </a:t>
            </a:r>
            <a:r>
              <a:rPr lang="sk-SK" sz="2400" b="1" dirty="0">
                <a:solidFill>
                  <a:schemeClr val="tx1"/>
                </a:solidFill>
              </a:rPr>
              <a:t>Wolfgang von Goethe </a:t>
            </a:r>
            <a:r>
              <a:rPr lang="sk-SK" sz="2400" b="0" dirty="0"/>
              <a:t>( 1749 Frankfurt n/Mohanom - 1832 </a:t>
            </a:r>
            <a:r>
              <a:rPr lang="sk-SK" sz="2400" b="0" dirty="0" err="1"/>
              <a:t>Weimar</a:t>
            </a:r>
            <a:r>
              <a:rPr lang="sk-SK" sz="2400" b="0" dirty="0"/>
              <a:t>) </a:t>
            </a:r>
            <a:endParaRPr lang="sk-SK" sz="2400" b="0" dirty="0" smtClean="0"/>
          </a:p>
          <a:p>
            <a:r>
              <a:rPr lang="sk-SK" sz="2400" b="0" i="1" dirty="0" smtClean="0"/>
              <a:t>ako </a:t>
            </a:r>
            <a:r>
              <a:rPr lang="sk-SK" sz="2400" b="0" i="1" dirty="0"/>
              <a:t>prvý použil pojem „</a:t>
            </a:r>
            <a:r>
              <a:rPr lang="sk-SK" sz="2400" i="1" dirty="0"/>
              <a:t>morfológia“ </a:t>
            </a:r>
            <a:r>
              <a:rPr lang="sk-SK" sz="2400" b="0" i="1" dirty="0"/>
              <a:t>pri štúdiu biologickej formy z dynamického a vývojového </a:t>
            </a:r>
            <a:r>
              <a:rPr lang="sk-SK" sz="2400" b="0" i="1" dirty="0" smtClean="0"/>
              <a:t>hľadiska</a:t>
            </a:r>
            <a:r>
              <a:rPr lang="sk-SK" sz="2400" i="1" dirty="0" smtClean="0"/>
              <a:t> (metamorfóza</a:t>
            </a:r>
            <a:r>
              <a:rPr lang="sk-SK" sz="2400" b="0" i="1" dirty="0" smtClean="0"/>
              <a:t>)</a:t>
            </a:r>
            <a:endParaRPr lang="sk-SK" sz="2400" b="0" i="1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43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5106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J.W. Goethe: </a:t>
            </a:r>
            <a:r>
              <a:rPr lang="sk-SK" sz="2400" dirty="0" err="1" smtClean="0"/>
              <a:t>Metamorphose</a:t>
            </a:r>
            <a:r>
              <a:rPr lang="sk-SK" sz="2400" dirty="0" smtClean="0"/>
              <a:t> der </a:t>
            </a:r>
            <a:r>
              <a:rPr lang="sk-SK" sz="2400" dirty="0" err="1" smtClean="0"/>
              <a:t>Pflanzen</a:t>
            </a:r>
            <a:endParaRPr lang="sk-SK" sz="2400" dirty="0"/>
          </a:p>
        </p:txBody>
      </p:sp>
      <p:pic>
        <p:nvPicPr>
          <p:cNvPr id="7" name="Zástupný symbol obsahu 6" descr="metamorph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5562600" cy="468455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762000"/>
          </a:xfrm>
        </p:spPr>
        <p:txBody>
          <a:bodyPr/>
          <a:lstStyle/>
          <a:p>
            <a:r>
              <a:rPr lang="sk-SK" sz="3600" dirty="0"/>
              <a:t>Johann Wolfgang von Goethe</a:t>
            </a:r>
          </a:p>
        </p:txBody>
      </p:sp>
      <p:pic>
        <p:nvPicPr>
          <p:cNvPr id="9" name="Zástupný symbol obsahu 6" descr="goethe_gink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3733800" cy="5125760"/>
          </a:xfrm>
        </p:spPr>
      </p:pic>
      <p:sp>
        <p:nvSpPr>
          <p:cNvPr id="5" name="Obdĺžnik 4"/>
          <p:cNvSpPr/>
          <p:nvPr/>
        </p:nvSpPr>
        <p:spPr>
          <a:xfrm>
            <a:off x="7924800" y="5791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1790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762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Nemecká biológia  na prelome 18. a 19. stor</a:t>
            </a:r>
            <a:r>
              <a:rPr lang="sk-SK" sz="3600" dirty="0" smtClean="0"/>
              <a:t>.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/>
              <a:t>Porozumenie organickej forme</a:t>
            </a:r>
            <a:endParaRPr lang="sk-SK" b="1" dirty="0" smtClean="0"/>
          </a:p>
          <a:p>
            <a:r>
              <a:rPr lang="sk-SK" b="1" dirty="0" err="1" smtClean="0"/>
              <a:t>Immanuel</a:t>
            </a:r>
            <a:r>
              <a:rPr lang="sk-SK" b="1" dirty="0" smtClean="0"/>
              <a:t> Kant </a:t>
            </a:r>
            <a:r>
              <a:rPr lang="sk-SK" dirty="0" smtClean="0"/>
              <a:t>(1790)</a:t>
            </a:r>
          </a:p>
          <a:p>
            <a:r>
              <a:rPr lang="sk-SK" dirty="0" smtClean="0"/>
              <a:t>Kritika súdnosti: „</a:t>
            </a:r>
            <a:r>
              <a:rPr lang="sk-SK" b="0" i="1" dirty="0" smtClean="0"/>
              <a:t>Organizmus je organizovanou i </a:t>
            </a:r>
            <a:r>
              <a:rPr lang="sk-SK" b="0" i="1" dirty="0" err="1" smtClean="0"/>
              <a:t>sebaorganizujúcou</a:t>
            </a:r>
            <a:r>
              <a:rPr lang="sk-SK" b="0" i="1" dirty="0" smtClean="0"/>
              <a:t> sa entitou) </a:t>
            </a:r>
          </a:p>
          <a:p>
            <a:endParaRPr lang="sk-SK" sz="1000" dirty="0" smtClean="0"/>
          </a:p>
          <a:p>
            <a:r>
              <a:rPr lang="sk-SK" dirty="0" smtClean="0"/>
              <a:t>=</a:t>
            </a:r>
            <a:r>
              <a:rPr lang="sk-SK" u="sng" dirty="0" smtClean="0"/>
              <a:t> </a:t>
            </a:r>
            <a:r>
              <a:rPr lang="sk-SK" b="1" u="sng" dirty="0" smtClean="0"/>
              <a:t>SAMOORGANIZÁCIA</a:t>
            </a:r>
            <a:r>
              <a:rPr lang="sk-SK" u="sng" dirty="0" smtClean="0"/>
              <a:t> </a:t>
            </a:r>
            <a:r>
              <a:rPr lang="sk-SK" dirty="0" smtClean="0"/>
              <a:t>ako prirodzená povaha živých organizmov</a:t>
            </a:r>
          </a:p>
          <a:p>
            <a:r>
              <a:rPr lang="sk-SK" dirty="0" smtClean="0"/>
              <a:t> Romantizmus: </a:t>
            </a:r>
            <a:r>
              <a:rPr lang="sk-SK" b="0" i="1" dirty="0" smtClean="0"/>
              <a:t>príroda ako harmonický celok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Francúzska biológia 18. a  19. stor.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1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</a:t>
            </a:r>
            <a:r>
              <a:rPr lang="sk-SK" b="1" i="1" dirty="0" smtClean="0"/>
              <a:t>JEAN-BAPTISTE LAMARCK </a:t>
            </a:r>
            <a:r>
              <a:rPr lang="sk-SK" dirty="0" smtClean="0"/>
              <a:t>(1744–1829)</a:t>
            </a:r>
          </a:p>
          <a:p>
            <a:r>
              <a:rPr lang="sk-SK" dirty="0" smtClean="0"/>
              <a:t>formuloval prvú </a:t>
            </a:r>
            <a:r>
              <a:rPr lang="sk-SK" dirty="0" err="1" smtClean="0"/>
              <a:t>evol</a:t>
            </a:r>
            <a:r>
              <a:rPr lang="sk-SK" dirty="0" smtClean="0"/>
              <a:t>. teóriu pred  Darwinom</a:t>
            </a:r>
          </a:p>
          <a:p>
            <a:r>
              <a:rPr lang="sk-SK" dirty="0"/>
              <a:t>v</a:t>
            </a:r>
            <a:r>
              <a:rPr lang="sk-SK" smtClean="0"/>
              <a:t>ysvetľoval </a:t>
            </a:r>
            <a:r>
              <a:rPr lang="sk-SK" dirty="0"/>
              <a:t>vznik organizmov </a:t>
            </a:r>
            <a:r>
              <a:rPr lang="sk-SK" u="sng" dirty="0"/>
              <a:t>postupným vývojom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2\lamarck_žir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54" y="2592257"/>
            <a:ext cx="4556014" cy="3257550"/>
          </a:xfrm>
          <a:prstGeom prst="rect">
            <a:avLst/>
          </a:prstGeom>
          <a:noFill/>
        </p:spPr>
      </p:pic>
      <p:pic>
        <p:nvPicPr>
          <p:cNvPr id="1027" name="Picture 3" descr="H:\ALA TIM\BLOK 2\lama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8475"/>
            <a:ext cx="2819400" cy="3245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Darwinove pinky</a:t>
            </a:r>
            <a:endParaRPr lang="sk-SK" dirty="0"/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5958043" cy="4495800"/>
          </a:xfrm>
        </p:spPr>
      </p:pic>
    </p:spTree>
    <p:extLst>
      <p:ext uri="{BB962C8B-B14F-4D97-AF65-F5344CB8AC3E}">
        <p14:creationId xmlns:p14="http://schemas.microsoft.com/office/powerpoint/2010/main" val="21307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Anglická biológia 19.stor.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599" y="1411224"/>
            <a:ext cx="4786027" cy="5026152"/>
          </a:xfrm>
        </p:spPr>
        <p:txBody>
          <a:bodyPr/>
          <a:lstStyle/>
          <a:p>
            <a:r>
              <a:rPr lang="sk-SK" sz="2000" b="1" dirty="0" smtClean="0"/>
              <a:t>CHARLES DARWIN (1809-1882)</a:t>
            </a:r>
          </a:p>
          <a:p>
            <a:r>
              <a:rPr lang="sk-SK" sz="1200" dirty="0" smtClean="0">
                <a:hlinkClick r:id="rId2"/>
              </a:rPr>
              <a:t>http://www.youtube.com/watch?v=dl5kgkHDEo4</a:t>
            </a:r>
            <a:r>
              <a:rPr lang="sk-SK" sz="1200" dirty="0" smtClean="0"/>
              <a:t> </a:t>
            </a:r>
          </a:p>
          <a:p>
            <a:endParaRPr lang="sk-SK" sz="1400" dirty="0" smtClean="0"/>
          </a:p>
          <a:p>
            <a:r>
              <a:rPr lang="sk-SK" sz="1400" dirty="0" smtClean="0"/>
              <a:t> </a:t>
            </a:r>
            <a:r>
              <a:rPr lang="sk-SK" sz="2400" b="0" dirty="0" smtClean="0"/>
              <a:t>1859  O</a:t>
            </a:r>
            <a:r>
              <a:rPr lang="sk-SK" sz="2400" b="0" i="1" dirty="0" smtClean="0"/>
              <a:t> pôvode druhov prirodzeným výberom, alebo uchovávanie zvýhodnených rás v boji o život</a:t>
            </a:r>
            <a:r>
              <a:rPr lang="sk-SK" sz="2400" b="0" dirty="0" smtClean="0"/>
              <a:t>.</a:t>
            </a:r>
          </a:p>
          <a:p>
            <a:endParaRPr lang="sk-SK" sz="1400" dirty="0" smtClean="0"/>
          </a:p>
          <a:p>
            <a:r>
              <a:rPr lang="sk-SK" sz="2000" i="1" dirty="0" smtClean="0"/>
              <a:t>Biologická evolučná teória / teória evolúcie / descendenčná teória</a:t>
            </a:r>
          </a:p>
          <a:p>
            <a:r>
              <a:rPr lang="sk-SK" sz="1800" i="1" dirty="0">
                <a:solidFill>
                  <a:schemeClr val="tx1"/>
                </a:solidFill>
              </a:rPr>
              <a:t>celá súčasná biodiverzita (bohatosť druhov) vznikla postupným rozdeľovaním druhov na viacero nových druhov v priebehu času z generácie na generáciu</a:t>
            </a:r>
            <a:r>
              <a:rPr lang="sk-SK" sz="2000" dirty="0"/>
              <a:t>.</a:t>
            </a:r>
          </a:p>
          <a:p>
            <a:endParaRPr lang="sk-SK" sz="2000" i="1" dirty="0" smtClean="0"/>
          </a:p>
        </p:txBody>
      </p:sp>
      <p:pic>
        <p:nvPicPr>
          <p:cNvPr id="5" name="Zástupný symbol obsahu 4" descr="Origin_of_Species_title_p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4627" y="228600"/>
            <a:ext cx="4129373" cy="662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51" y="990600"/>
            <a:ext cx="8153400" cy="762000"/>
          </a:xfrm>
        </p:spPr>
        <p:txBody>
          <a:bodyPr/>
          <a:lstStyle/>
          <a:p>
            <a:r>
              <a:rPr lang="sk-SK" dirty="0" smtClean="0"/>
              <a:t>3 princípy Darwinovej teórie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Organizmy sa rozmnožujú geometrickým radom</a:t>
            </a:r>
          </a:p>
          <a:p>
            <a:pPr marL="0" indent="0">
              <a:buNone/>
            </a:pPr>
            <a:r>
              <a:rPr lang="sk-SK" dirty="0" smtClean="0"/>
              <a:t>    (ale len málo prežije do dospelosti)</a:t>
            </a:r>
          </a:p>
          <a:p>
            <a:endParaRPr lang="sk-SK" dirty="0"/>
          </a:p>
          <a:p>
            <a:r>
              <a:rPr lang="sk-SK" dirty="0" smtClean="0"/>
              <a:t>Jedince v populácií sú odlišné a dochádza k boju o život – prežijú len lepšie prispôsobené organizmy</a:t>
            </a:r>
          </a:p>
          <a:p>
            <a:endParaRPr lang="sk-SK" dirty="0" smtClean="0"/>
          </a:p>
          <a:p>
            <a:r>
              <a:rPr lang="sk-SK" dirty="0" smtClean="0"/>
              <a:t>Dochádza k prirodzenému výberu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5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20. storočie: </a:t>
            </a:r>
            <a:r>
              <a:rPr lang="sk-SK" sz="3200" dirty="0" err="1" smtClean="0"/>
              <a:t>Neodarwinizmus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Darwinova teória + genetika a molekulárna biológia</a:t>
            </a:r>
          </a:p>
          <a:p>
            <a:r>
              <a:rPr lang="sk-SK" u="sng" dirty="0" smtClean="0"/>
              <a:t>Teória mutácií: tie sú zdrojom variability a sú náhodné</a:t>
            </a:r>
          </a:p>
          <a:p>
            <a:r>
              <a:rPr lang="sk-SK" b="0" i="1" dirty="0" smtClean="0"/>
              <a:t>Vznik mutácií ako hlavný motor evolúcie</a:t>
            </a:r>
            <a:r>
              <a:rPr lang="sk-SK" dirty="0" smtClean="0"/>
              <a:t>.</a:t>
            </a:r>
          </a:p>
          <a:p>
            <a:endParaRPr lang="sk-SK" b="1" i="1" dirty="0" smtClean="0"/>
          </a:p>
          <a:p>
            <a:r>
              <a:rPr lang="sk-SK" b="1" i="1" dirty="0" err="1" smtClean="0"/>
              <a:t>Neodarwinovská</a:t>
            </a:r>
            <a:r>
              <a:rPr lang="sk-SK" b="1" i="1" dirty="0" smtClean="0"/>
              <a:t> syntéza :</a:t>
            </a:r>
          </a:p>
          <a:p>
            <a:r>
              <a:rPr lang="sk-SK" b="0" dirty="0" smtClean="0"/>
              <a:t>Zjednotená predstava o molekulárnej hybnej sile evolúcie a o procesoch prirodzeného výberu takto vzniknutých variantov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38" y="304800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2. BLOK: OSNOVA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371600"/>
            <a:ext cx="7677149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1.      Historické </a:t>
            </a:r>
            <a:r>
              <a:rPr lang="sk-SK" b="1" dirty="0" err="1">
                <a:solidFill>
                  <a:schemeClr val="tx1"/>
                </a:solidFill>
              </a:rPr>
              <a:t>precedenty</a:t>
            </a:r>
            <a:r>
              <a:rPr lang="sk-SK" b="1" dirty="0">
                <a:solidFill>
                  <a:schemeClr val="tx1"/>
                </a:solidFill>
              </a:rPr>
              <a:t> v prírodných vedách  </a:t>
            </a: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>
                <a:solidFill>
                  <a:schemeClr val="tx1"/>
                </a:solidFill>
              </a:rPr>
              <a:t>evolučných teóriách: </a:t>
            </a:r>
          </a:p>
          <a:p>
            <a:pPr marL="0" indent="0">
              <a:buNone/>
            </a:pPr>
            <a:r>
              <a:rPr lang="sk-SK" i="1" dirty="0" smtClean="0"/>
              <a:t>         Vplyvy </a:t>
            </a:r>
            <a:r>
              <a:rPr lang="sk-SK" i="1" dirty="0" err="1" smtClean="0"/>
              <a:t>mechanicizmu</a:t>
            </a:r>
            <a:r>
              <a:rPr lang="sk-SK" i="1" dirty="0" smtClean="0"/>
              <a:t>, </a:t>
            </a:r>
            <a:r>
              <a:rPr lang="sk-SK" i="1" dirty="0" err="1" smtClean="0"/>
              <a:t>organicizmu</a:t>
            </a:r>
            <a:r>
              <a:rPr lang="sk-SK" i="1" dirty="0" smtClean="0"/>
              <a:t> a </a:t>
            </a:r>
            <a:r>
              <a:rPr lang="sk-SK" i="1" dirty="0" err="1" smtClean="0"/>
              <a:t>genocentrizmu</a:t>
            </a:r>
            <a:endParaRPr lang="sk-SK" dirty="0" smtClean="0"/>
          </a:p>
          <a:p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2.      </a:t>
            </a:r>
            <a:r>
              <a:rPr lang="sk-SK" b="1" dirty="0" smtClean="0">
                <a:solidFill>
                  <a:schemeClr val="tx1"/>
                </a:solidFill>
              </a:rPr>
              <a:t>Historické technologické </a:t>
            </a:r>
            <a:r>
              <a:rPr lang="sk-SK" b="1" dirty="0" err="1" smtClean="0">
                <a:solidFill>
                  <a:schemeClr val="tx1"/>
                </a:solidFill>
              </a:rPr>
              <a:t>precedenty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i="1" dirty="0" smtClean="0"/>
              <a:t>Pohyb a snahy o jeho </a:t>
            </a:r>
            <a:r>
              <a:rPr lang="sk-SK" i="1" dirty="0" err="1" smtClean="0"/>
              <a:t>mimézu</a:t>
            </a:r>
            <a:r>
              <a:rPr lang="sk-SK" i="1" dirty="0" smtClean="0"/>
              <a:t>: </a:t>
            </a:r>
          </a:p>
          <a:p>
            <a:r>
              <a:rPr lang="sk-SK" i="1" dirty="0" err="1" smtClean="0"/>
              <a:t>Behaviorálna</a:t>
            </a:r>
            <a:r>
              <a:rPr lang="sk-SK" i="1" dirty="0" smtClean="0"/>
              <a:t> kinetická socha, automaty</a:t>
            </a:r>
          </a:p>
          <a:p>
            <a:r>
              <a:rPr lang="sk-SK" i="1" dirty="0" err="1" smtClean="0"/>
              <a:t>Automata</a:t>
            </a:r>
            <a:r>
              <a:rPr lang="sk-SK" i="1" dirty="0" smtClean="0"/>
              <a:t>: prehistória</a:t>
            </a:r>
          </a:p>
          <a:p>
            <a:r>
              <a:rPr lang="sk-SK" i="1" dirty="0" smtClean="0"/>
              <a:t>Informačná a generatívna estetika</a:t>
            </a:r>
          </a:p>
          <a:p>
            <a:r>
              <a:rPr lang="sk-SK" i="1" dirty="0" smtClean="0"/>
              <a:t>Algoritmus</a:t>
            </a:r>
          </a:p>
          <a:p>
            <a:r>
              <a:rPr lang="sk-SK" i="1" dirty="0" smtClean="0"/>
              <a:t>Von </a:t>
            </a:r>
            <a:r>
              <a:rPr lang="sk-SK" i="1" dirty="0" err="1" smtClean="0"/>
              <a:t>Neumann</a:t>
            </a:r>
            <a:r>
              <a:rPr lang="sk-SK" i="1" dirty="0" smtClean="0"/>
              <a:t> – Princíp </a:t>
            </a:r>
            <a:r>
              <a:rPr lang="sk-SK" i="1" dirty="0" err="1" smtClean="0"/>
              <a:t>samoreprodukcie</a:t>
            </a:r>
            <a:r>
              <a:rPr lang="sk-SK" i="1" dirty="0" smtClean="0"/>
              <a:t> strojov , bunkové automaty </a:t>
            </a:r>
          </a:p>
          <a:p>
            <a:r>
              <a:rPr lang="sk-SK" i="1" dirty="0" err="1" smtClean="0"/>
              <a:t>Lindenmayerove</a:t>
            </a:r>
            <a:r>
              <a:rPr lang="sk-SK" i="1" dirty="0" smtClean="0"/>
              <a:t> systémy</a:t>
            </a:r>
            <a:endParaRPr lang="sk-SK" dirty="0" smtClean="0"/>
          </a:p>
          <a:p>
            <a:pPr lvl="0"/>
            <a:endParaRPr lang="sk-SK" b="1" dirty="0" smtClean="0"/>
          </a:p>
          <a:p>
            <a:pPr marL="34290" lv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3.    Historické umelecké </a:t>
            </a:r>
            <a:r>
              <a:rPr lang="sk-SK" b="1" dirty="0" err="1" smtClean="0">
                <a:solidFill>
                  <a:schemeClr val="tx1"/>
                </a:solidFill>
              </a:rPr>
              <a:t>precedenty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i="1" dirty="0" smtClean="0"/>
              <a:t>Formálne analógie medzi umením a prírodou</a:t>
            </a:r>
            <a:endParaRPr lang="sk-SK" dirty="0" smtClean="0"/>
          </a:p>
          <a:p>
            <a:r>
              <a:rPr lang="sk-SK" i="1" dirty="0" smtClean="0"/>
              <a:t>Prepojenie prírodnej formy a systematizácie: európska avantgarda Paul </a:t>
            </a:r>
            <a:r>
              <a:rPr lang="sk-SK" i="1" dirty="0" err="1" smtClean="0"/>
              <a:t>Klee</a:t>
            </a:r>
            <a:r>
              <a:rPr lang="sk-SK" i="1" dirty="0" smtClean="0"/>
              <a:t>, K. </a:t>
            </a:r>
            <a:r>
              <a:rPr lang="sk-SK" i="1" dirty="0" err="1" smtClean="0"/>
              <a:t>Malevič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/>
              <a:t>Príroda ako </a:t>
            </a:r>
            <a:r>
              <a:rPr lang="sk-SK" sz="3200" dirty="0" smtClean="0"/>
              <a:t>motív </a:t>
            </a:r>
            <a:endParaRPr lang="sk-SK" sz="3200" dirty="0" smtClean="0"/>
          </a:p>
          <a:p>
            <a:r>
              <a:rPr lang="sk-SK" sz="3200" dirty="0" smtClean="0"/>
              <a:t>Súčasťou je krása i škaredosť, zdravie a choroba,</a:t>
            </a:r>
          </a:p>
          <a:p>
            <a:r>
              <a:rPr lang="sk-SK" sz="3200" dirty="0" err="1" smtClean="0"/>
              <a:t>Malformácia</a:t>
            </a:r>
            <a:r>
              <a:rPr lang="sk-SK" sz="3200" dirty="0" smtClean="0"/>
              <a:t>, mutácia, znetvorenie, mutácia   = súčasť </a:t>
            </a:r>
            <a:r>
              <a:rPr lang="sk-SK" sz="3200" dirty="0" smtClean="0"/>
              <a:t>prírody</a:t>
            </a:r>
          </a:p>
          <a:p>
            <a:r>
              <a:rPr lang="sk-SK" sz="3200" b="1" dirty="0"/>
              <a:t>Grotesknosť mutácií</a:t>
            </a:r>
            <a:r>
              <a:rPr lang="sk-SK" sz="3200" dirty="0"/>
              <a:t> </a:t>
            </a:r>
          </a:p>
          <a:p>
            <a:endParaRPr lang="sk-SK" sz="3200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45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sk-SK" sz="3600" dirty="0" err="1"/>
              <a:t>Odilon</a:t>
            </a:r>
            <a:r>
              <a:rPr lang="sk-SK" sz="3600" dirty="0"/>
              <a:t> </a:t>
            </a:r>
            <a:r>
              <a:rPr lang="sk-SK" sz="3600" dirty="0" err="1"/>
              <a:t>Redon</a:t>
            </a:r>
            <a:r>
              <a:rPr lang="sk-SK" sz="3600" dirty="0"/>
              <a:t>: </a:t>
            </a:r>
            <a:r>
              <a:rPr lang="en-GB" sz="3600" dirty="0" smtClean="0"/>
              <a:t>Les</a:t>
            </a:r>
            <a:r>
              <a:rPr lang="sk-SK" sz="3600" dirty="0" smtClean="0"/>
              <a:t> </a:t>
            </a:r>
            <a:r>
              <a:rPr lang="en-GB" sz="3600" dirty="0" err="1" smtClean="0"/>
              <a:t>Origines</a:t>
            </a:r>
            <a:r>
              <a:rPr lang="en-GB" sz="3600" dirty="0" smtClean="0"/>
              <a:t> </a:t>
            </a:r>
            <a:r>
              <a:rPr lang="sk-SK" sz="3600" dirty="0" smtClean="0"/>
              <a:t>1883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38462"/>
            <a:ext cx="3048867" cy="48861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69" y="1438462"/>
            <a:ext cx="3206870" cy="49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05861"/>
            <a:ext cx="7406640" cy="1356360"/>
          </a:xfrm>
        </p:spPr>
        <p:txBody>
          <a:bodyPr/>
          <a:lstStyle/>
          <a:p>
            <a:r>
              <a:rPr lang="sk-SK" dirty="0" err="1" smtClean="0"/>
              <a:t>Odilon</a:t>
            </a:r>
            <a:r>
              <a:rPr lang="sk-SK" dirty="0" smtClean="0"/>
              <a:t> </a:t>
            </a:r>
            <a:r>
              <a:rPr lang="sk-SK" dirty="0" err="1" smtClean="0"/>
              <a:t>Redon</a:t>
            </a:r>
            <a:r>
              <a:rPr lang="sk-SK" dirty="0" smtClean="0"/>
              <a:t>: </a:t>
            </a:r>
            <a:r>
              <a:rPr lang="sk-SK" dirty="0" err="1" smtClean="0"/>
              <a:t>Cyclop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4343400" cy="5515429"/>
          </a:xfrm>
        </p:spPr>
      </p:pic>
    </p:spTree>
    <p:extLst>
      <p:ext uri="{BB962C8B-B14F-4D97-AF65-F5344CB8AC3E}">
        <p14:creationId xmlns:p14="http://schemas.microsoft.com/office/powerpoint/2010/main" val="803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394164" cy="4038600"/>
          </a:xfrm>
        </p:spPr>
      </p:pic>
    </p:spTree>
    <p:extLst>
      <p:ext uri="{BB962C8B-B14F-4D97-AF65-F5344CB8AC3E}">
        <p14:creationId xmlns:p14="http://schemas.microsoft.com/office/powerpoint/2010/main" val="34355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3573114" cy="5029200"/>
          </a:xfrm>
        </p:spPr>
      </p:pic>
    </p:spTree>
    <p:extLst>
      <p:ext uri="{BB962C8B-B14F-4D97-AF65-F5344CB8AC3E}">
        <p14:creationId xmlns:p14="http://schemas.microsoft.com/office/powerpoint/2010/main" val="3777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Everard</a:t>
            </a:r>
            <a:r>
              <a:rPr lang="en-US" sz="2800" dirty="0"/>
              <a:t> Home: the "Two Headed Boy of Bengal"  </a:t>
            </a:r>
            <a:r>
              <a:rPr lang="en-US" sz="2800" dirty="0" smtClean="0"/>
              <a:t>179</a:t>
            </a:r>
            <a:r>
              <a:rPr lang="sk-SK" sz="2800" dirty="0" smtClean="0"/>
              <a:t>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59477"/>
            <a:ext cx="3642600" cy="5181600"/>
          </a:xfrm>
        </p:spPr>
      </p:pic>
    </p:spTree>
    <p:extLst>
      <p:ext uri="{BB962C8B-B14F-4D97-AF65-F5344CB8AC3E}">
        <p14:creationId xmlns:p14="http://schemas.microsoft.com/office/powerpoint/2010/main" val="35699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r>
              <a:rPr lang="en-US" sz="2400" b="0" dirty="0"/>
              <a:t>Jake and </a:t>
            </a:r>
            <a:r>
              <a:rPr lang="en-US" sz="2400" b="0" dirty="0" err="1"/>
              <a:t>Dinos</a:t>
            </a:r>
            <a:r>
              <a:rPr lang="en-US" sz="2400" b="0" dirty="0"/>
              <a:t> Chapman: </a:t>
            </a:r>
            <a:r>
              <a:rPr lang="sk-SK" sz="2400" b="0" dirty="0" smtClean="0"/>
              <a:t> </a:t>
            </a:r>
            <a:r>
              <a:rPr lang="en-US" sz="2400" b="0" dirty="0" smtClean="0"/>
              <a:t>Zygotic </a:t>
            </a:r>
            <a:r>
              <a:rPr lang="en-US" sz="2400" b="0" dirty="0"/>
              <a:t>acceleration, biogenetic, de-sublimated libidinal model, 1995</a:t>
            </a:r>
            <a:r>
              <a:rPr lang="en-US" sz="2400" b="0" dirty="0" smtClean="0"/>
              <a:t>.</a:t>
            </a:r>
            <a:r>
              <a:rPr lang="sk-SK" sz="2400" b="0" dirty="0" smtClean="0"/>
              <a:t> </a:t>
            </a:r>
            <a:endParaRPr lang="sk-SK" sz="2400" b="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34000" cy="5120640"/>
          </a:xfrm>
        </p:spPr>
      </p:pic>
    </p:spTree>
    <p:extLst>
      <p:ext uri="{BB962C8B-B14F-4D97-AF65-F5344CB8AC3E}">
        <p14:creationId xmlns:p14="http://schemas.microsoft.com/office/powerpoint/2010/main" val="35111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Sú teda mutácie pre život/evolúciu dôležité?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67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Je to práve zlyhanie, ktoré poháňa evolúciu. Dokonalosť neposkytuje príležitosť pre zlepšovanie. Nič predsa nie je dokonalé. </a:t>
            </a:r>
          </a:p>
          <a:p>
            <a:pPr marL="34290" indent="0">
              <a:buNone/>
            </a:pPr>
            <a:endParaRPr lang="sk-SK" dirty="0" smtClean="0"/>
          </a:p>
          <a:p>
            <a:pPr marL="205740" lvl="1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					</a:t>
            </a:r>
            <a:r>
              <a:rPr lang="sk-SK" dirty="0" err="1" smtClean="0"/>
              <a:t>Colson</a:t>
            </a:r>
            <a:r>
              <a:rPr lang="sk-SK" dirty="0" smtClean="0"/>
              <a:t> </a:t>
            </a:r>
            <a:r>
              <a:rPr lang="sk-SK" dirty="0" err="1" smtClean="0"/>
              <a:t>Whitehead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9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sk-SK" sz="2800" b="0" dirty="0"/>
              <a:t>Inšpirácia </a:t>
            </a:r>
            <a:r>
              <a:rPr lang="sk-SK" sz="2800" b="0" dirty="0" smtClean="0"/>
              <a:t>prírodou / prírodným tvarom</a:t>
            </a:r>
            <a:endParaRPr lang="sk-SK" sz="28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Ernst</a:t>
            </a:r>
            <a:r>
              <a:rPr lang="sk-SK" dirty="0"/>
              <a:t> </a:t>
            </a:r>
            <a:r>
              <a:rPr lang="sk-SK" dirty="0" err="1"/>
              <a:t>Haeckel</a:t>
            </a:r>
            <a:r>
              <a:rPr lang="sk-SK" dirty="0"/>
              <a:t> 1834 -1919 </a:t>
            </a:r>
            <a:endParaRPr lang="sk-SK" dirty="0" smtClean="0"/>
          </a:p>
          <a:p>
            <a:r>
              <a:rPr lang="sk-SK" dirty="0" smtClean="0"/>
              <a:t>Nemecký biológ </a:t>
            </a:r>
          </a:p>
          <a:p>
            <a:r>
              <a:rPr lang="sk-SK" dirty="0" smtClean="0"/>
              <a:t>Predstaviteľ </a:t>
            </a:r>
            <a:r>
              <a:rPr lang="sk-SK" dirty="0" err="1" smtClean="0"/>
              <a:t>darwinizmu</a:t>
            </a:r>
            <a:r>
              <a:rPr lang="sk-SK" dirty="0" smtClean="0"/>
              <a:t> („nemecký Darwin“)</a:t>
            </a:r>
          </a:p>
          <a:p>
            <a:r>
              <a:rPr lang="sk-SK" dirty="0" smtClean="0"/>
              <a:t>Skúmanie podmorského sveta = </a:t>
            </a:r>
          </a:p>
          <a:p>
            <a:r>
              <a:rPr lang="sk-SK" i="1" dirty="0" smtClean="0"/>
              <a:t>Monografia </a:t>
            </a:r>
            <a:r>
              <a:rPr lang="sk-SK" i="1" dirty="0"/>
              <a:t>o </a:t>
            </a:r>
            <a:r>
              <a:rPr lang="sk-SK" i="1" dirty="0" err="1"/>
              <a:t>radioláriách</a:t>
            </a:r>
            <a:r>
              <a:rPr lang="sk-SK" dirty="0"/>
              <a:t> (lúčovité </a:t>
            </a:r>
            <a:r>
              <a:rPr lang="sk-SK" dirty="0" smtClean="0"/>
              <a:t>morské živočíchy</a:t>
            </a:r>
            <a:r>
              <a:rPr lang="sk-SK" dirty="0"/>
              <a:t>).</a:t>
            </a:r>
          </a:p>
          <a:p>
            <a:r>
              <a:rPr lang="sk-SK" dirty="0" smtClean="0"/>
              <a:t>Opísal </a:t>
            </a:r>
            <a:r>
              <a:rPr lang="sk-SK" dirty="0"/>
              <a:t>viac ako 4 000 živočíšnych </a:t>
            </a:r>
            <a:r>
              <a:rPr lang="sk-SK" dirty="0" smtClean="0"/>
              <a:t>druhov </a:t>
            </a:r>
          </a:p>
          <a:p>
            <a:endParaRPr lang="sk-SK" dirty="0"/>
          </a:p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www.youtube.com/watch?v=tl_onFMjJWA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9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1. Historické precedensy v oblasti prírodných vied a evolučných teórií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„konštrukčný prístup“ </a:t>
            </a:r>
          </a:p>
          <a:p>
            <a:r>
              <a:rPr lang="sk-SK" b="0" i="1" dirty="0" smtClean="0"/>
              <a:t>Späť k </a:t>
            </a:r>
            <a:r>
              <a:rPr lang="sk-SK" b="0" i="1" dirty="0" err="1" smtClean="0"/>
              <a:t>mechanicizmu</a:t>
            </a:r>
            <a:r>
              <a:rPr lang="sk-SK" b="0" i="1" dirty="0" smtClean="0"/>
              <a:t>? </a:t>
            </a:r>
          </a:p>
          <a:p>
            <a:r>
              <a:rPr lang="sk-SK" dirty="0" err="1" smtClean="0"/>
              <a:t>Mechanicizmus</a:t>
            </a:r>
            <a:r>
              <a:rPr lang="sk-SK" dirty="0" smtClean="0"/>
              <a:t> </a:t>
            </a:r>
            <a:r>
              <a:rPr lang="sk-SK" dirty="0"/>
              <a:t>alebo mechanizmus </a:t>
            </a:r>
            <a:r>
              <a:rPr lang="sk-SK" b="0" dirty="0"/>
              <a:t>je </a:t>
            </a:r>
            <a:r>
              <a:rPr lang="sk-SK" b="0" dirty="0" smtClean="0"/>
              <a:t>filozofický </a:t>
            </a:r>
            <a:r>
              <a:rPr lang="sk-SK" b="0" dirty="0"/>
              <a:t>smer, podľa ktorého možno všetko dianie vysvetliť pomocou zákonov </a:t>
            </a:r>
            <a:r>
              <a:rPr lang="sk-SK" b="0" dirty="0" smtClean="0"/>
              <a:t>mechaniky.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SVET = STROJ</a:t>
            </a:r>
          </a:p>
          <a:p>
            <a:r>
              <a:rPr lang="sk-SK" b="0" dirty="0" smtClean="0"/>
              <a:t>Každé dianie/pohyb je výsledkom pôsobenia mechanických síl</a:t>
            </a:r>
          </a:p>
          <a:p>
            <a:r>
              <a:rPr lang="sk-SK" i="1" u="sng" dirty="0" err="1" smtClean="0"/>
              <a:t>Démokritos</a:t>
            </a:r>
            <a:r>
              <a:rPr lang="sk-SK" i="1" dirty="0" smtClean="0"/>
              <a:t> (atomizmus: svet ako skladačka) 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 smtClean="0"/>
              <a:t>Ernst</a:t>
            </a:r>
            <a:r>
              <a:rPr lang="sk-SK" sz="3200" dirty="0" smtClean="0"/>
              <a:t> </a:t>
            </a:r>
            <a:r>
              <a:rPr lang="sk-SK" sz="3200" dirty="0" err="1" smtClean="0"/>
              <a:t>Haeckel</a:t>
            </a:r>
            <a:r>
              <a:rPr lang="sk-SK" sz="3200" dirty="0" smtClean="0"/>
              <a:t>: </a:t>
            </a:r>
            <a:r>
              <a:rPr lang="sk-SK" sz="2800" dirty="0" err="1" smtClean="0"/>
              <a:t>Aspidonia</a:t>
            </a:r>
            <a:r>
              <a:rPr lang="sk-SK" sz="2800" dirty="0" smtClean="0"/>
              <a:t>. Art </a:t>
            </a:r>
            <a:r>
              <a:rPr lang="sk-SK" sz="2800" dirty="0" err="1"/>
              <a:t>Forms</a:t>
            </a:r>
            <a:r>
              <a:rPr lang="sk-SK" sz="2800" dirty="0"/>
              <a:t> of Nature</a:t>
            </a:r>
            <a:r>
              <a:rPr lang="sk-SK" sz="2800" dirty="0" smtClean="0"/>
              <a:t>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27" y="2057400"/>
            <a:ext cx="3006790" cy="4267200"/>
          </a:xfrm>
        </p:spPr>
      </p:pic>
    </p:spTree>
    <p:extLst>
      <p:ext uri="{BB962C8B-B14F-4D97-AF65-F5344CB8AC3E}">
        <p14:creationId xmlns:p14="http://schemas.microsoft.com/office/powerpoint/2010/main" val="6443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95172" cy="762000"/>
          </a:xfrm>
        </p:spPr>
        <p:txBody>
          <a:bodyPr/>
          <a:lstStyle/>
          <a:p>
            <a:r>
              <a:rPr lang="sk-SK" dirty="0" err="1" smtClean="0"/>
              <a:t>Acanthophracta</a:t>
            </a:r>
            <a:r>
              <a:rPr lang="sk-SK" dirty="0" smtClean="0"/>
              <a:t>, </a:t>
            </a:r>
            <a:r>
              <a:rPr lang="sk-SK" dirty="0" err="1"/>
              <a:t>Ammonitida</a:t>
            </a:r>
            <a:endParaRPr lang="sk-SK" dirty="0"/>
          </a:p>
        </p:txBody>
      </p:sp>
      <p:pic>
        <p:nvPicPr>
          <p:cNvPr id="1026" name="Picture 2" descr="http://krisbunda.com/blog/wp-content/uploads/2011/07/44-Haeckel_Ammonit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86" y="1295400"/>
            <a:ext cx="3593838" cy="51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641126" cy="51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93" y="1851930"/>
            <a:ext cx="4114800" cy="41148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471863" cy="3471863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1933302"/>
            <a:ext cx="2928936" cy="2928936"/>
          </a:xfrm>
        </p:spPr>
      </p:pic>
    </p:spTree>
    <p:extLst>
      <p:ext uri="{BB962C8B-B14F-4D97-AF65-F5344CB8AC3E}">
        <p14:creationId xmlns:p14="http://schemas.microsoft.com/office/powerpoint/2010/main" val="23605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en-GB" sz="3600" dirty="0" err="1"/>
              <a:t>Biomor</a:t>
            </a:r>
            <a:r>
              <a:rPr lang="sk-SK" sz="3600" dirty="0" err="1"/>
              <a:t>fizmus</a:t>
            </a:r>
            <a:r>
              <a:rPr lang="sk-SK" sz="3600" dirty="0"/>
              <a:t> </a:t>
            </a:r>
            <a:r>
              <a:rPr lang="sk-SK" sz="3600" dirty="0" smtClean="0"/>
              <a:t>a biocentrizmus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990600"/>
            <a:ext cx="9448800" cy="5029200"/>
          </a:xfrm>
        </p:spPr>
        <p:txBody>
          <a:bodyPr/>
          <a:lstStyle/>
          <a:p>
            <a:r>
              <a:rPr lang="sk-SK" sz="2400" dirty="0" smtClean="0"/>
              <a:t>H</a:t>
            </a:r>
            <a:r>
              <a:rPr lang="en-GB" sz="2000" dirty="0" err="1" smtClean="0"/>
              <a:t>ans</a:t>
            </a:r>
            <a:r>
              <a:rPr lang="en-GB" sz="2000" dirty="0" smtClean="0"/>
              <a:t> Arp</a:t>
            </a:r>
            <a:endParaRPr lang="sk-SK" sz="2000" dirty="0"/>
          </a:p>
          <a:p>
            <a:r>
              <a:rPr lang="sk-SK" sz="2000" dirty="0" smtClean="0"/>
              <a:t>Organická morfológia. </a:t>
            </a:r>
            <a:r>
              <a:rPr lang="sk-SK" sz="2000" dirty="0" err="1" smtClean="0"/>
              <a:t>Biomorfizmus</a:t>
            </a:r>
            <a:r>
              <a:rPr lang="sk-SK" sz="2000" dirty="0" smtClean="0"/>
              <a:t> (korene v Art </a:t>
            </a:r>
            <a:r>
              <a:rPr lang="sk-SK" sz="2000" dirty="0" err="1" smtClean="0"/>
              <a:t>Nouveau</a:t>
            </a:r>
            <a:r>
              <a:rPr lang="sk-SK" sz="2000" dirty="0" smtClean="0"/>
              <a:t>) </a:t>
            </a:r>
          </a:p>
          <a:p>
            <a:r>
              <a:rPr lang="sk-SK" sz="2000" dirty="0" smtClean="0"/>
              <a:t>Botanické asociácie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715000" cy="38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06640" cy="1356360"/>
          </a:xfrm>
        </p:spPr>
        <p:txBody>
          <a:bodyPr/>
          <a:lstStyle/>
          <a:p>
            <a:r>
              <a:rPr lang="en-GB" dirty="0"/>
              <a:t>Max </a:t>
            </a:r>
            <a:r>
              <a:rPr lang="en-GB" dirty="0" smtClean="0"/>
              <a:t>Ernst</a:t>
            </a:r>
            <a:r>
              <a:rPr lang="sk-SK" dirty="0" smtClean="0"/>
              <a:t> 1891 - 1976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08316"/>
            <a:ext cx="3936869" cy="2582586"/>
          </a:xfrm>
        </p:spPr>
      </p:pic>
      <p:sp>
        <p:nvSpPr>
          <p:cNvPr id="5" name="Obdĺžnik 4"/>
          <p:cNvSpPr/>
          <p:nvPr/>
        </p:nvSpPr>
        <p:spPr>
          <a:xfrm>
            <a:off x="304800" y="1371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Prirodzené </a:t>
            </a:r>
            <a:r>
              <a:rPr lang="sk-SK" sz="2400" dirty="0" err="1" smtClean="0"/>
              <a:t>biomorfické</a:t>
            </a:r>
            <a:r>
              <a:rPr lang="sk-SK" sz="2400" dirty="0" smtClean="0"/>
              <a:t> formy – mechanicky vypracované</a:t>
            </a:r>
          </a:p>
          <a:p>
            <a:r>
              <a:rPr lang="sk-SK" sz="2400" dirty="0" smtClean="0"/>
              <a:t>Surrealistická automatická technika</a:t>
            </a:r>
          </a:p>
          <a:p>
            <a:r>
              <a:rPr lang="en-US" sz="2400" i="1" dirty="0" smtClean="0"/>
              <a:t>Histoire </a:t>
            </a:r>
            <a:r>
              <a:rPr lang="en-US" sz="2400" i="1" dirty="0" err="1"/>
              <a:t>naturelle</a:t>
            </a:r>
            <a:r>
              <a:rPr lang="en-US" sz="2400" i="1" dirty="0"/>
              <a:t> </a:t>
            </a:r>
            <a:r>
              <a:rPr lang="en-US" sz="2400" dirty="0"/>
              <a:t>/ </a:t>
            </a:r>
            <a:r>
              <a:rPr lang="en-US" sz="2400" i="1" dirty="0"/>
              <a:t>Natural History</a:t>
            </a:r>
            <a:r>
              <a:rPr lang="en-US" sz="2400" dirty="0"/>
              <a:t> </a:t>
            </a:r>
            <a:r>
              <a:rPr lang="sk-SK" sz="2400" dirty="0" smtClean="0"/>
              <a:t>(1926)</a:t>
            </a:r>
          </a:p>
          <a:p>
            <a:r>
              <a:rPr lang="sk-SK" sz="2400" dirty="0" smtClean="0"/>
              <a:t>Grafická automatizácia procesu kreslenia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08316"/>
            <a:ext cx="2240556" cy="33972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30581"/>
            <a:ext cx="2209800" cy="3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James </a:t>
            </a:r>
            <a:r>
              <a:rPr lang="en-US" sz="3200" dirty="0" smtClean="0"/>
              <a:t>Watson</a:t>
            </a:r>
            <a:r>
              <a:rPr lang="sk-SK" sz="3200" dirty="0" smtClean="0"/>
              <a:t>, </a:t>
            </a:r>
            <a:r>
              <a:rPr lang="en-US" sz="3200" dirty="0" smtClean="0"/>
              <a:t>Francis Crick</a:t>
            </a:r>
            <a:r>
              <a:rPr lang="sk-SK" sz="3200" dirty="0" smtClean="0"/>
              <a:t> 1953</a:t>
            </a:r>
            <a:r>
              <a:rPr lang="en-US" sz="3200" dirty="0" smtClean="0"/>
              <a:t>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Odhalenie trojrozmernej štruktúry DNA </a:t>
            </a:r>
            <a:r>
              <a:rPr lang="sk-SK" dirty="0" smtClean="0"/>
              <a:t>1953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46562"/>
            <a:ext cx="5943600" cy="3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074" y="1066800"/>
            <a:ext cx="8153400" cy="762000"/>
          </a:xfrm>
        </p:spPr>
        <p:txBody>
          <a:bodyPr/>
          <a:lstStyle/>
          <a:p>
            <a:r>
              <a:rPr lang="sk-SK" dirty="0" err="1" smtClean="0"/>
              <a:t>Genocentrizmus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Richard </a:t>
            </a:r>
            <a:r>
              <a:rPr lang="sk-SK" dirty="0" err="1"/>
              <a:t>Dawkins</a:t>
            </a:r>
            <a:r>
              <a:rPr lang="sk-SK" dirty="0"/>
              <a:t>: - Sebecký gén (1976</a:t>
            </a:r>
            <a:r>
              <a:rPr lang="sk-SK" dirty="0" smtClean="0"/>
              <a:t>)</a:t>
            </a:r>
          </a:p>
          <a:p>
            <a:r>
              <a:rPr lang="sk-SK" dirty="0" smtClean="0"/>
              <a:t>Evolučný biológ, etológ, zoológ</a:t>
            </a:r>
          </a:p>
          <a:p>
            <a:r>
              <a:rPr lang="sk-SK" dirty="0" smtClean="0"/>
              <a:t>Zarytý ateista (kniha Boží blud 2006)</a:t>
            </a:r>
          </a:p>
          <a:p>
            <a:r>
              <a:rPr lang="sk-SK" i="1" dirty="0" smtClean="0">
                <a:solidFill>
                  <a:schemeClr val="tx1"/>
                </a:solidFill>
              </a:rPr>
              <a:t>objektom selekcie nie sú jedince, ale gény.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www.youtube.com/watch?v=2kVaM8SJlSg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pPr marL="34290" indent="0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/>
          <a:lstStyle/>
          <a:p>
            <a:r>
              <a:rPr lang="sk-SK" dirty="0" err="1" smtClean="0"/>
              <a:t>Dawkins</a:t>
            </a:r>
            <a:r>
              <a:rPr lang="sk-SK" dirty="0" smtClean="0"/>
              <a:t>- odporca cirkvi</a:t>
            </a:r>
            <a:endParaRPr lang="sk-SK" dirty="0"/>
          </a:p>
        </p:txBody>
      </p:sp>
      <p:pic>
        <p:nvPicPr>
          <p:cNvPr id="4" name="Zástupný symbol obsahu 3" descr="funny-catholic-qu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0313" y="1600200"/>
            <a:ext cx="7239000" cy="468864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6575895" cy="1388165"/>
          </a:xfrm>
        </p:spPr>
        <p:txBody>
          <a:bodyPr>
            <a:noAutofit/>
          </a:bodyPr>
          <a:lstStyle/>
          <a:p>
            <a:pPr marL="34290"/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>2.</a:t>
            </a:r>
            <a:br>
              <a:rPr lang="sk-SK" sz="3600" dirty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>Historické </a:t>
            </a:r>
            <a:br>
              <a:rPr lang="sk-SK" sz="3600" dirty="0"/>
            </a:br>
            <a:r>
              <a:rPr lang="sk-SK" sz="3600" dirty="0"/>
              <a:t>technologické </a:t>
            </a:r>
            <a:r>
              <a:rPr lang="sk-SK" sz="3600" dirty="0" err="1"/>
              <a:t>precedenty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  <a:p>
            <a:pPr marL="34290"/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21190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Pohyb </a:t>
            </a:r>
            <a:r>
              <a:rPr lang="sk-SK" i="1" dirty="0"/>
              <a:t>a snahy o jeho </a:t>
            </a:r>
            <a:r>
              <a:rPr lang="sk-SK" i="1" dirty="0" err="1"/>
              <a:t>mimézu</a:t>
            </a:r>
            <a:r>
              <a:rPr lang="sk-SK" i="1" dirty="0"/>
              <a:t>: </a:t>
            </a:r>
          </a:p>
          <a:p>
            <a:r>
              <a:rPr lang="sk-SK" b="1" u="sng" dirty="0" err="1" smtClean="0"/>
              <a:t>Behaviorálna</a:t>
            </a:r>
            <a:r>
              <a:rPr lang="sk-SK" b="1" u="sng" dirty="0" smtClean="0"/>
              <a:t> </a:t>
            </a:r>
            <a:r>
              <a:rPr lang="sk-SK" b="1" u="sng" dirty="0"/>
              <a:t>kinetická socha</a:t>
            </a:r>
            <a:r>
              <a:rPr lang="sk-SK" u="sng" dirty="0"/>
              <a:t> / pôvodca kybernetického umenia</a:t>
            </a:r>
            <a:endParaRPr lang="sk-SK" dirty="0"/>
          </a:p>
          <a:p>
            <a:endParaRPr lang="sk-SK" i="1" dirty="0" smtClean="0"/>
          </a:p>
          <a:p>
            <a:r>
              <a:rPr lang="sk-SK" dirty="0"/>
              <a:t>Prečo kinetická a prečo </a:t>
            </a:r>
            <a:r>
              <a:rPr lang="sk-SK" dirty="0" err="1"/>
              <a:t>behaviorálna</a:t>
            </a:r>
            <a:r>
              <a:rPr lang="sk-SK" dirty="0"/>
              <a:t>?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u="sng" dirty="0"/>
              <a:t>Pohyb</a:t>
            </a:r>
            <a:r>
              <a:rPr lang="sk-SK" dirty="0"/>
              <a:t> – </a:t>
            </a:r>
            <a:r>
              <a:rPr lang="sk-SK" u="sng" dirty="0"/>
              <a:t>správanie</a:t>
            </a:r>
            <a:r>
              <a:rPr lang="sk-SK" dirty="0"/>
              <a:t>- </a:t>
            </a:r>
            <a:r>
              <a:rPr lang="sk-SK" u="sng" dirty="0" smtClean="0"/>
              <a:t>interakcie živých systémov</a:t>
            </a:r>
            <a:endParaRPr lang="sk-SK" dirty="0"/>
          </a:p>
          <a:p>
            <a:endParaRPr lang="sk-SK" sz="1050" dirty="0"/>
          </a:p>
          <a:p>
            <a:endParaRPr lang="sk-SK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René </a:t>
            </a:r>
            <a:r>
              <a:rPr lang="sk-SK" sz="3600" dirty="0" smtClean="0"/>
              <a:t>Descartes (1596-1650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lat</a:t>
            </a:r>
            <a:r>
              <a:rPr lang="sk-SK" b="0" dirty="0"/>
              <a:t>. </a:t>
            </a:r>
            <a:r>
              <a:rPr lang="sk-SK" b="0" i="1" dirty="0" err="1"/>
              <a:t>Cartesius</a:t>
            </a:r>
            <a:r>
              <a:rPr lang="sk-SK" b="0" dirty="0"/>
              <a:t>  </a:t>
            </a:r>
            <a:endParaRPr lang="sk-SK" b="0" dirty="0" smtClean="0"/>
          </a:p>
          <a:p>
            <a:r>
              <a:rPr lang="sk-SK" b="0" dirty="0" smtClean="0"/>
              <a:t>Filozof, zakladateľ modernej matematiky</a:t>
            </a:r>
          </a:p>
          <a:p>
            <a:r>
              <a:rPr lang="sk-SK" b="0" dirty="0" smtClean="0"/>
              <a:t>Rozprava </a:t>
            </a:r>
            <a:r>
              <a:rPr lang="sk-SK" b="0" dirty="0"/>
              <a:t>o metóde (1637)</a:t>
            </a:r>
          </a:p>
          <a:p>
            <a:r>
              <a:rPr lang="sk-SK" b="0" dirty="0" err="1"/>
              <a:t>Treatise</a:t>
            </a:r>
            <a:r>
              <a:rPr lang="sk-SK" b="0" dirty="0"/>
              <a:t> of Man  (1662</a:t>
            </a:r>
            <a:r>
              <a:rPr lang="sk-SK" b="0" dirty="0" smtClean="0"/>
              <a:t>)</a:t>
            </a:r>
          </a:p>
          <a:p>
            <a:r>
              <a:rPr lang="sk-SK" dirty="0" smtClean="0"/>
              <a:t>Skúma aj biologické problémy</a:t>
            </a:r>
            <a:r>
              <a:rPr lang="sk-SK" b="0" i="1" dirty="0" smtClean="0"/>
              <a:t>: Mechanika pohybu srdca, obeh krvi, trávenie...</a:t>
            </a:r>
            <a:endParaRPr lang="sk-SK" b="0" i="1" dirty="0"/>
          </a:p>
          <a:p>
            <a:pPr>
              <a:buNone/>
            </a:pPr>
            <a:r>
              <a:rPr lang="sk-SK" dirty="0"/>
              <a:t>   </a:t>
            </a:r>
            <a:endParaRPr lang="sk-SK" dirty="0" smtClean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dirty="0" smtClean="0"/>
              <a:t>    „</a:t>
            </a:r>
            <a:r>
              <a:rPr lang="sk-SK" i="1" dirty="0">
                <a:solidFill>
                  <a:schemeClr val="tx1"/>
                </a:solidFill>
              </a:rPr>
              <a:t>I </a:t>
            </a:r>
            <a:r>
              <a:rPr lang="sk-SK" i="1" dirty="0" err="1">
                <a:solidFill>
                  <a:schemeClr val="tx1"/>
                </a:solidFill>
              </a:rPr>
              <a:t>suppose</a:t>
            </a:r>
            <a:r>
              <a:rPr lang="sk-SK" i="1" dirty="0">
                <a:solidFill>
                  <a:schemeClr val="tx1"/>
                </a:solidFill>
              </a:rPr>
              <a:t> </a:t>
            </a:r>
            <a:r>
              <a:rPr lang="sk-SK" i="1" dirty="0" err="1">
                <a:solidFill>
                  <a:schemeClr val="tx1"/>
                </a:solidFill>
              </a:rPr>
              <a:t>the</a:t>
            </a:r>
            <a:r>
              <a:rPr lang="sk-SK" i="1" dirty="0">
                <a:solidFill>
                  <a:schemeClr val="tx1"/>
                </a:solidFill>
              </a:rPr>
              <a:t> body to </a:t>
            </a:r>
            <a:r>
              <a:rPr lang="sk-SK" i="1" dirty="0" err="1">
                <a:solidFill>
                  <a:schemeClr val="tx1"/>
                </a:solidFill>
              </a:rPr>
              <a:t>be</a:t>
            </a:r>
            <a:r>
              <a:rPr lang="sk-SK" i="1" dirty="0">
                <a:solidFill>
                  <a:schemeClr val="tx1"/>
                </a:solidFill>
              </a:rPr>
              <a:t> just a statue or a </a:t>
            </a:r>
            <a:r>
              <a:rPr lang="sk-SK" i="1" dirty="0" err="1">
                <a:solidFill>
                  <a:schemeClr val="tx1"/>
                </a:solidFill>
              </a:rPr>
              <a:t>machine</a:t>
            </a:r>
            <a:r>
              <a:rPr lang="sk-SK" i="1" dirty="0">
                <a:solidFill>
                  <a:schemeClr val="tx1"/>
                </a:solidFill>
              </a:rPr>
              <a:t> </a:t>
            </a:r>
            <a:r>
              <a:rPr lang="sk-SK" i="1" dirty="0" err="1">
                <a:solidFill>
                  <a:schemeClr val="tx1"/>
                </a:solidFill>
              </a:rPr>
              <a:t>made</a:t>
            </a:r>
            <a:r>
              <a:rPr lang="sk-SK" i="1" dirty="0">
                <a:solidFill>
                  <a:schemeClr val="tx1"/>
                </a:solidFill>
              </a:rPr>
              <a:t> of </a:t>
            </a:r>
            <a:r>
              <a:rPr lang="sk-SK" i="1" dirty="0" err="1">
                <a:solidFill>
                  <a:schemeClr val="tx1"/>
                </a:solidFill>
              </a:rPr>
              <a:t>earth</a:t>
            </a:r>
            <a:r>
              <a:rPr lang="sk-SK" dirty="0">
                <a:solidFill>
                  <a:schemeClr val="tx1"/>
                </a:solidFill>
              </a:rPr>
              <a:t>“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Kinematický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dirty="0" err="1" smtClean="0"/>
              <a:t>cinema</a:t>
            </a:r>
            <a:r>
              <a:rPr lang="sk-SK" dirty="0" smtClean="0"/>
              <a:t> (</a:t>
            </a:r>
            <a:r>
              <a:rPr lang="sk-SK" i="1" dirty="0" err="1" smtClean="0"/>
              <a:t>κίνημα</a:t>
            </a:r>
            <a:r>
              <a:rPr lang="sk-SK" i="1" dirty="0" smtClean="0"/>
              <a:t> - </a:t>
            </a:r>
            <a:r>
              <a:rPr lang="sk-SK" dirty="0" smtClean="0"/>
              <a:t>pohyb) / </a:t>
            </a:r>
          </a:p>
          <a:p>
            <a:r>
              <a:rPr lang="sk-SK" dirty="0" smtClean="0"/>
              <a:t>Pôvod zo slova </a:t>
            </a:r>
            <a:r>
              <a:rPr lang="sk-SK" b="1" i="1" dirty="0" err="1" smtClean="0"/>
              <a:t>cin</a:t>
            </a:r>
            <a:r>
              <a:rPr lang="sk-SK" b="1" i="1" u="sng" dirty="0" err="1" smtClean="0"/>
              <a:t>o</a:t>
            </a:r>
            <a:r>
              <a:rPr lang="sk-SK" dirty="0" smtClean="0"/>
              <a:t> (hýbať sa; </a:t>
            </a:r>
            <a:r>
              <a:rPr lang="sk-SK" i="1" dirty="0" err="1" smtClean="0"/>
              <a:t>κινώ</a:t>
            </a:r>
            <a:r>
              <a:rPr lang="sk-SK" dirty="0" smtClean="0"/>
              <a:t>).</a:t>
            </a:r>
          </a:p>
          <a:p>
            <a:endParaRPr lang="sk-SK" dirty="0" smtClean="0"/>
          </a:p>
          <a:p>
            <a:r>
              <a:rPr lang="sk-SK" dirty="0" err="1" smtClean="0"/>
              <a:t>Andre</a:t>
            </a:r>
            <a:r>
              <a:rPr lang="sk-SK" dirty="0" smtClean="0"/>
              <a:t> </a:t>
            </a:r>
            <a:r>
              <a:rPr lang="sk-SK" dirty="0" err="1" smtClean="0"/>
              <a:t>Amper</a:t>
            </a:r>
            <a:r>
              <a:rPr lang="sk-SK" dirty="0" smtClean="0"/>
              <a:t> (1775-1836): </a:t>
            </a:r>
            <a:r>
              <a:rPr lang="sk-SK" i="1" dirty="0" err="1" smtClean="0"/>
              <a:t>Essai</a:t>
            </a:r>
            <a:r>
              <a:rPr lang="sk-SK" i="1" dirty="0" smtClean="0"/>
              <a:t> </a:t>
            </a:r>
            <a:r>
              <a:rPr lang="sk-SK" i="1" dirty="0" err="1" smtClean="0"/>
              <a:t>sur</a:t>
            </a:r>
            <a:r>
              <a:rPr lang="sk-SK" i="1" dirty="0" smtClean="0"/>
              <a:t> la </a:t>
            </a:r>
            <a:r>
              <a:rPr lang="sk-SK" i="1" dirty="0" err="1" smtClean="0"/>
              <a:t>philosophie</a:t>
            </a:r>
            <a:r>
              <a:rPr lang="sk-SK" i="1" dirty="0" smtClean="0"/>
              <a:t> des </a:t>
            </a:r>
            <a:r>
              <a:rPr lang="sk-SK" i="1" dirty="0" err="1" smtClean="0"/>
              <a:t>sciences</a:t>
            </a:r>
            <a:r>
              <a:rPr lang="sk-SK" dirty="0" smtClean="0"/>
              <a:t> </a:t>
            </a:r>
          </a:p>
          <a:p>
            <a:r>
              <a:rPr lang="sk-SK" dirty="0" smtClean="0"/>
              <a:t>štúdium pohybu mimo silu objektu – </a:t>
            </a:r>
          </a:p>
          <a:p>
            <a:r>
              <a:rPr lang="sk-SK" dirty="0" smtClean="0"/>
              <a:t>1834 Kinematika /</a:t>
            </a:r>
            <a:r>
              <a:rPr lang="sk-SK" u="sng" dirty="0" smtClean="0"/>
              <a:t>geometria čistého pohybu</a:t>
            </a:r>
          </a:p>
          <a:p>
            <a:pPr marL="34290" indent="0">
              <a:buNone/>
            </a:pPr>
            <a:endParaRPr lang="sk-SK" dirty="0"/>
          </a:p>
          <a:p>
            <a:pPr marL="3429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                                  ====TEORETICKÝ POHYB=====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Kinematika  </a:t>
            </a:r>
            <a:r>
              <a:rPr lang="sk-SK" dirty="0" err="1" smtClean="0"/>
              <a:t>vs</a:t>
            </a:r>
            <a:r>
              <a:rPr lang="sk-SK" dirty="0" smtClean="0"/>
              <a:t>.  Kinetika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Kinematika</a:t>
            </a:r>
            <a:r>
              <a:rPr lang="sk-SK" dirty="0" smtClean="0"/>
              <a:t> – teoretická, abstraktná</a:t>
            </a:r>
          </a:p>
          <a:p>
            <a:r>
              <a:rPr lang="sk-SK" dirty="0" smtClean="0"/>
              <a:t>Skulptúra realizovaná vo VR</a:t>
            </a:r>
          </a:p>
          <a:p>
            <a:endParaRPr lang="sk-SK" dirty="0" smtClean="0"/>
          </a:p>
          <a:p>
            <a:r>
              <a:rPr lang="sk-SK" u="sng" dirty="0" smtClean="0"/>
              <a:t>Kinetika</a:t>
            </a:r>
            <a:r>
              <a:rPr lang="sk-SK" dirty="0" smtClean="0"/>
              <a:t> – v reálnom svete, fyzické predmety pohybované vonkajšou silou, pátranie po príčinách vzniku pohybu</a:t>
            </a:r>
          </a:p>
          <a:p>
            <a:r>
              <a:rPr lang="sk-SK" dirty="0" smtClean="0"/>
              <a:t>Fyzická skulptúra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06640" cy="1356360"/>
          </a:xfrm>
        </p:spPr>
        <p:txBody>
          <a:bodyPr/>
          <a:lstStyle/>
          <a:p>
            <a:r>
              <a:rPr lang="sk-SK" dirty="0" smtClean="0"/>
              <a:t>Frank </a:t>
            </a:r>
            <a:r>
              <a:rPr lang="sk-SK" dirty="0" err="1" smtClean="0"/>
              <a:t>Popper</a:t>
            </a:r>
            <a:r>
              <a:rPr lang="sk-SK" dirty="0" smtClean="0"/>
              <a:t>: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arts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66800"/>
            <a:ext cx="82717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obiles-Stabiles-and-Sculptures-by-Alexander-Cald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56967"/>
            <a:ext cx="6213476" cy="48104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06640" cy="1356360"/>
          </a:xfrm>
        </p:spPr>
        <p:txBody>
          <a:bodyPr/>
          <a:lstStyle/>
          <a:p>
            <a:r>
              <a:rPr lang="sk-SK" dirty="0" smtClean="0"/>
              <a:t>Kinetická socha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5867400"/>
            <a:ext cx="9067800" cy="1305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Alexander </a:t>
            </a:r>
            <a:r>
              <a:rPr lang="sk-SK" b="1" dirty="0" err="1" smtClean="0"/>
              <a:t>Calder</a:t>
            </a:r>
            <a:r>
              <a:rPr lang="sk-SK" b="1" dirty="0" smtClean="0"/>
              <a:t> :</a:t>
            </a:r>
          </a:p>
          <a:p>
            <a:pPr>
              <a:buNone/>
            </a:pPr>
            <a:r>
              <a:rPr lang="sk-SK" i="1" dirty="0" smtClean="0"/>
              <a:t>„</a:t>
            </a:r>
            <a:r>
              <a:rPr lang="en-US" i="1" dirty="0" smtClean="0"/>
              <a:t>The next step in sculpture is </a:t>
            </a:r>
            <a:r>
              <a:rPr lang="en-US" i="1" dirty="0" err="1" smtClean="0"/>
              <a:t>motio</a:t>
            </a:r>
            <a:r>
              <a:rPr lang="sk-SK" i="1" dirty="0" smtClean="0"/>
              <a:t>n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sz="4000" dirty="0" smtClean="0"/>
          </a:p>
          <a:p>
            <a:pPr algn="ctr"/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Historické </a:t>
            </a:r>
            <a:r>
              <a:rPr lang="sk-SK" sz="4000" dirty="0"/>
              <a:t>technologické </a:t>
            </a:r>
            <a:endParaRPr lang="sk-SK" sz="4000" dirty="0" smtClean="0"/>
          </a:p>
          <a:p>
            <a:pPr marL="0" indent="0" algn="ctr">
              <a:buNone/>
            </a:pPr>
            <a:r>
              <a:rPr lang="sk-SK" sz="4000" dirty="0" err="1" smtClean="0"/>
              <a:t>precedenty</a:t>
            </a:r>
            <a:r>
              <a:rPr lang="sk-SK" sz="4000" dirty="0" smtClean="0"/>
              <a:t> </a:t>
            </a:r>
            <a:r>
              <a:rPr lang="sk-SK" sz="4000" dirty="0"/>
              <a:t>AL : automaty</a:t>
            </a:r>
          </a:p>
        </p:txBody>
      </p:sp>
    </p:spTree>
    <p:extLst>
      <p:ext uri="{BB962C8B-B14F-4D97-AF65-F5344CB8AC3E}">
        <p14:creationId xmlns:p14="http://schemas.microsoft.com/office/powerpoint/2010/main" val="4821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Literárno-mytologická tradícia</a:t>
            </a:r>
          </a:p>
        </p:txBody>
      </p:sp>
      <p:pic>
        <p:nvPicPr>
          <p:cNvPr id="4" name="Zástupný symbol obsahu 3" descr="mariametropolis19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390638" cy="2902699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623816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sz="2800" dirty="0" err="1" smtClean="0"/>
              <a:t>Fritz</a:t>
            </a:r>
            <a:r>
              <a:rPr lang="sk-SK" sz="2800" dirty="0" smtClean="0"/>
              <a:t> </a:t>
            </a:r>
            <a:r>
              <a:rPr lang="sk-SK" sz="2800" dirty="0" err="1" smtClean="0"/>
              <a:t>Lang</a:t>
            </a:r>
            <a:r>
              <a:rPr lang="sk-SK" sz="2800" dirty="0" smtClean="0"/>
              <a:t>: </a:t>
            </a:r>
            <a:r>
              <a:rPr lang="sk-SK" sz="2800" dirty="0" err="1" smtClean="0"/>
              <a:t>Metropolis</a:t>
            </a:r>
            <a:r>
              <a:rPr lang="sk-SK" sz="2800" dirty="0" smtClean="0"/>
              <a:t> 1927 </a:t>
            </a:r>
          </a:p>
          <a:p>
            <a:r>
              <a:rPr lang="sk-SK" sz="2800" dirty="0" smtClean="0"/>
              <a:t>(transformácia Márie)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6" descr="go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937" y="685800"/>
            <a:ext cx="3124200" cy="4741198"/>
          </a:xfrm>
          <a:prstGeom prst="rect">
            <a:avLst/>
          </a:prstGeom>
        </p:spPr>
      </p:pic>
      <p:pic>
        <p:nvPicPr>
          <p:cNvPr id="6" name="Zástupný symbol obsahu 7" descr="220px-Mary_shelleys_frankenstein_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19835"/>
            <a:ext cx="3147647" cy="470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Technologická tradícia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 err="1" smtClean="0"/>
              <a:t>Hero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Alexandria: </a:t>
            </a:r>
            <a:r>
              <a:rPr lang="sk-SK" sz="3200" dirty="0" err="1" smtClean="0"/>
              <a:t>pneumatic+hydraulic</a:t>
            </a:r>
            <a:r>
              <a:rPr lang="sk-SK" sz="3200" dirty="0" smtClean="0"/>
              <a:t> </a:t>
            </a:r>
            <a:r>
              <a:rPr lang="sk-SK" sz="3200" dirty="0" err="1" smtClean="0"/>
              <a:t>automata</a:t>
            </a:r>
            <a:r>
              <a:rPr lang="sk-SK" sz="3200" dirty="0" smtClean="0"/>
              <a:t>, </a:t>
            </a:r>
            <a:r>
              <a:rPr lang="sk-SK" sz="3200" dirty="0" err="1" smtClean="0"/>
              <a:t>Pneumatic</a:t>
            </a:r>
            <a:r>
              <a:rPr lang="sk-SK" sz="3200" dirty="0" smtClean="0"/>
              <a:t> </a:t>
            </a:r>
            <a:r>
              <a:rPr lang="sk-SK" sz="3200" dirty="0" err="1" smtClean="0"/>
              <a:t>theatre</a:t>
            </a:r>
            <a:endParaRPr lang="sk-SK" sz="3200" dirty="0" smtClean="0"/>
          </a:p>
          <a:p>
            <a:endParaRPr lang="sk-SK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60569" y="1600200"/>
            <a:ext cx="312884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4095750" cy="4023360"/>
          </a:xfrm>
        </p:spPr>
        <p:txBody>
          <a:bodyPr/>
          <a:lstStyle/>
          <a:p>
            <a:r>
              <a:rPr lang="sk-SK" sz="2400" dirty="0" smtClean="0"/>
              <a:t>17. – 18. stor. mechanické modely fungovania ľudského tela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3600" y="304800"/>
            <a:ext cx="3293200" cy="61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762000"/>
          </a:xfrm>
        </p:spPr>
        <p:txBody>
          <a:bodyPr>
            <a:noAutofit/>
          </a:bodyPr>
          <a:lstStyle/>
          <a:p>
            <a:r>
              <a:rPr lang="sk-SK" sz="2400" dirty="0" err="1" smtClean="0"/>
              <a:t>Jacques</a:t>
            </a:r>
            <a:r>
              <a:rPr lang="sk-SK" sz="2400" dirty="0" smtClean="0"/>
              <a:t> </a:t>
            </a:r>
            <a:r>
              <a:rPr lang="sk-SK" sz="2400" dirty="0" err="1" smtClean="0"/>
              <a:t>de</a:t>
            </a:r>
            <a:r>
              <a:rPr lang="sk-SK" sz="2400" dirty="0" smtClean="0"/>
              <a:t> </a:t>
            </a:r>
            <a:r>
              <a:rPr lang="sk-SK" sz="2400" dirty="0" err="1" smtClean="0"/>
              <a:t>Vaucanson</a:t>
            </a:r>
            <a:r>
              <a:rPr lang="sk-SK" sz="2400" dirty="0" smtClean="0"/>
              <a:t>: </a:t>
            </a:r>
            <a:r>
              <a:rPr lang="sk-SK" sz="2400" dirty="0" err="1" smtClean="0"/>
              <a:t>Digesting</a:t>
            </a:r>
            <a:r>
              <a:rPr lang="sk-SK" sz="2400" dirty="0" smtClean="0"/>
              <a:t> </a:t>
            </a:r>
            <a:r>
              <a:rPr lang="sk-SK" sz="2400" dirty="0" err="1" smtClean="0"/>
              <a:t>Duck</a:t>
            </a:r>
            <a:r>
              <a:rPr lang="sk-SK" sz="2400" dirty="0" smtClean="0"/>
              <a:t> 1738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vaucansonduckwitharrow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47544"/>
            <a:ext cx="5410200" cy="52818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René Descartes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Vytvoril metódu analytického myslenia : </a:t>
            </a:r>
          </a:p>
          <a:p>
            <a:pPr marL="442913" indent="-357188">
              <a:buNone/>
            </a:pPr>
            <a:r>
              <a:rPr lang="sk-SK" b="0" i="1" dirty="0"/>
              <a:t> </a:t>
            </a:r>
            <a:r>
              <a:rPr lang="sk-SK" b="0" i="1" dirty="0" smtClean="0"/>
              <a:t>   rozloženie zložitých javov na časti – aby sme z ich   vlastností pochopili chovanie celku</a:t>
            </a:r>
          </a:p>
          <a:p>
            <a:r>
              <a:rPr lang="sk-SK" dirty="0" smtClean="0"/>
              <a:t>„ svet na súčiastky“</a:t>
            </a:r>
          </a:p>
          <a:p>
            <a:endParaRPr lang="sk-SK" dirty="0"/>
          </a:p>
          <a:p>
            <a:r>
              <a:rPr lang="sk-SK" dirty="0" smtClean="0"/>
              <a:t>Jeho rétoriku používali biológovia k popisu telesných funkcií</a:t>
            </a:r>
          </a:p>
          <a:p>
            <a:endParaRPr lang="sk-SK" dirty="0"/>
          </a:p>
          <a:p>
            <a:r>
              <a:rPr lang="sk-SK" dirty="0" smtClean="0"/>
              <a:t>Živočíchy sú však naďalej stroje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84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Wolfgang</a:t>
            </a:r>
            <a:r>
              <a:rPr lang="sk-SK" sz="3200" dirty="0" smtClean="0"/>
              <a:t> von </a:t>
            </a:r>
            <a:r>
              <a:rPr lang="sk-SK" sz="3200" dirty="0" err="1" smtClean="0"/>
              <a:t>Kempelen</a:t>
            </a:r>
            <a:r>
              <a:rPr lang="sk-SK" sz="3200" dirty="0" smtClean="0"/>
              <a:t>: </a:t>
            </a:r>
            <a:r>
              <a:rPr lang="sk-SK" sz="3200" dirty="0" err="1" smtClean="0"/>
              <a:t>Turk</a:t>
            </a:r>
            <a:endParaRPr lang="sk-SK" sz="3200" dirty="0"/>
          </a:p>
        </p:txBody>
      </p:sp>
      <p:pic>
        <p:nvPicPr>
          <p:cNvPr id="6" name="Zástupný symbol obsahu 3" descr="The-Turk-443x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459045"/>
            <a:ext cx="3565525" cy="3219435"/>
          </a:xfrm>
        </p:spPr>
      </p:pic>
      <p:pic>
        <p:nvPicPr>
          <p:cNvPr id="5" name="Zástupný symbol obsahu 5" descr="Turk-Automat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0194" y="1524000"/>
            <a:ext cx="4009209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 err="1" smtClean="0"/>
              <a:t>Jaquet</a:t>
            </a:r>
            <a:r>
              <a:rPr lang="sk-SK" sz="2400" dirty="0" smtClean="0"/>
              <a:t> </a:t>
            </a:r>
            <a:r>
              <a:rPr lang="sk-SK" sz="2400" dirty="0" err="1" smtClean="0"/>
              <a:t>Droz</a:t>
            </a:r>
            <a:r>
              <a:rPr lang="sk-SK" sz="2400" dirty="0" smtClean="0"/>
              <a:t>: </a:t>
            </a:r>
            <a:r>
              <a:rPr lang="en-US" sz="2400" dirty="0" smtClean="0"/>
              <a:t>The writer, the musician and the draughtsman</a:t>
            </a:r>
            <a:r>
              <a:rPr lang="sk-SK" sz="2400" dirty="0" smtClean="0"/>
              <a:t> 1770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swiss-autom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2617177"/>
            <a:ext cx="4504765" cy="2945423"/>
          </a:xfrm>
          <a:prstGeom prst="rect">
            <a:avLst/>
          </a:prstGeom>
        </p:spPr>
      </p:pic>
      <p:pic>
        <p:nvPicPr>
          <p:cNvPr id="6" name="Zástupný symbol obsahu 10" descr="dr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76" y="1447800"/>
            <a:ext cx="3161864" cy="4542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Informačná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estetika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Od </a:t>
            </a:r>
            <a:r>
              <a:rPr lang="sk-SK" dirty="0"/>
              <a:t>materiálneho hľadiska k </a:t>
            </a:r>
            <a:r>
              <a:rPr lang="sk-SK" dirty="0" smtClean="0"/>
              <a:t>nemateriálnemu. </a:t>
            </a:r>
            <a:endParaRPr lang="sk-SK" dirty="0"/>
          </a:p>
          <a:p>
            <a:r>
              <a:rPr lang="sk-SK" dirty="0" smtClean="0"/>
              <a:t>„</a:t>
            </a:r>
            <a:r>
              <a:rPr lang="sk-SK" dirty="0" err="1"/>
              <a:t>D</a:t>
            </a:r>
            <a:r>
              <a:rPr lang="sk-SK" dirty="0" err="1" smtClean="0"/>
              <a:t>ematerializácia</a:t>
            </a:r>
            <a:r>
              <a:rPr lang="sk-SK" dirty="0" smtClean="0"/>
              <a:t>“ </a:t>
            </a:r>
            <a:r>
              <a:rPr lang="sk-SK" dirty="0"/>
              <a:t>tela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0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Informačná estetika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Simulovanie evolučného procesu nachádzame v generatívnom umení</a:t>
            </a:r>
          </a:p>
          <a:p>
            <a:r>
              <a:rPr lang="sk-SK" dirty="0" smtClean="0"/>
              <a:t>Princíp </a:t>
            </a:r>
            <a:r>
              <a:rPr lang="sk-SK" u="sng" dirty="0" smtClean="0"/>
              <a:t>náhodnosti a nepredvídateľnosti</a:t>
            </a:r>
          </a:p>
          <a:p>
            <a:endParaRPr lang="sk-SK" dirty="0" smtClean="0"/>
          </a:p>
          <a:p>
            <a:r>
              <a:rPr lang="sk-SK" dirty="0" smtClean="0"/>
              <a:t>Pôvod: estetická škola </a:t>
            </a:r>
            <a:r>
              <a:rPr lang="sk-SK" dirty="0" err="1" smtClean="0"/>
              <a:t>Maxa</a:t>
            </a:r>
            <a:r>
              <a:rPr lang="sk-SK" dirty="0" smtClean="0"/>
              <a:t> </a:t>
            </a:r>
            <a:r>
              <a:rPr lang="sk-SK" dirty="0" err="1" smtClean="0"/>
              <a:t>Benseho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Informácia ako kľúčový koncept estetiky</a:t>
            </a:r>
            <a:endParaRPr lang="sk-SK" sz="3200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Priemyselná revolúcia- potreba riadenia – vznik kybernetiky</a:t>
            </a:r>
          </a:p>
          <a:p>
            <a:endParaRPr lang="sk-SK" sz="1000" dirty="0" smtClean="0"/>
          </a:p>
          <a:p>
            <a:r>
              <a:rPr lang="sk-SK" dirty="0" smtClean="0"/>
              <a:t>Prvá teoretická štúdia o analýze kontroly, riadenia a mechanizme spätnej väzby je už z roku </a:t>
            </a:r>
            <a:r>
              <a:rPr lang="sk-SK" u="sng" dirty="0" smtClean="0"/>
              <a:t>1868 od </a:t>
            </a:r>
            <a:r>
              <a:rPr lang="sk-SK" u="sng" dirty="0" err="1" smtClean="0"/>
              <a:t>Clerka</a:t>
            </a:r>
            <a:r>
              <a:rPr lang="sk-SK" u="sng" dirty="0" smtClean="0"/>
              <a:t> </a:t>
            </a:r>
            <a:r>
              <a:rPr lang="sk-SK" u="sng" dirty="0" err="1" smtClean="0"/>
              <a:t>Maxwella</a:t>
            </a:r>
            <a:r>
              <a:rPr lang="sk-SK" u="sng" dirty="0" smtClean="0"/>
              <a:t>: </a:t>
            </a:r>
            <a:r>
              <a:rPr lang="sk-SK" b="1" u="sng" dirty="0" smtClean="0"/>
              <a:t>«On </a:t>
            </a:r>
            <a:r>
              <a:rPr lang="sk-SK" b="1" u="sng" dirty="0" err="1" smtClean="0"/>
              <a:t>Governors</a:t>
            </a:r>
            <a:r>
              <a:rPr lang="sk-SK" b="1" u="sng" dirty="0" smtClean="0"/>
              <a:t>» </a:t>
            </a:r>
            <a:r>
              <a:rPr lang="sk-SK" b="1" dirty="0" smtClean="0"/>
              <a:t>.</a:t>
            </a:r>
            <a:endParaRPr lang="sk-SK" dirty="0" smtClean="0"/>
          </a:p>
          <a:p>
            <a:endParaRPr lang="sk-SK" sz="1000" b="1" dirty="0" smtClean="0"/>
          </a:p>
          <a:p>
            <a:r>
              <a:rPr lang="sk-SK" b="1" dirty="0" smtClean="0"/>
              <a:t>1948: </a:t>
            </a:r>
            <a:r>
              <a:rPr lang="en-US" b="1" dirty="0" smtClean="0"/>
              <a:t>A Mathematical Theory of </a:t>
            </a:r>
            <a:r>
              <a:rPr lang="en-US" b="1" dirty="0" err="1" smtClean="0"/>
              <a:t>Communicatiom</a:t>
            </a:r>
            <a:r>
              <a:rPr lang="en-US" b="1" dirty="0" smtClean="0"/>
              <a:t>.  Claude E. Shannon</a:t>
            </a:r>
            <a:r>
              <a:rPr lang="en-US" dirty="0" smtClean="0"/>
              <a:t> a Warren Weaver </a:t>
            </a:r>
            <a:r>
              <a:rPr lang="sk-SK" dirty="0" smtClean="0"/>
              <a:t>- teória komunikácie.</a:t>
            </a:r>
          </a:p>
          <a:p>
            <a:endParaRPr lang="sk-SK" dirty="0" smtClean="0"/>
          </a:p>
          <a:p>
            <a:endParaRPr lang="sk-SK" b="1" dirty="0" smtClean="0"/>
          </a:p>
          <a:p>
            <a:endParaRPr lang="en-US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8382000" cy="762000"/>
          </a:xfrm>
        </p:spPr>
        <p:txBody>
          <a:bodyPr/>
          <a:lstStyle/>
          <a:p>
            <a:r>
              <a:rPr lang="sk-SK" sz="2800" dirty="0" smtClean="0"/>
              <a:t>Informácia ako kľúčový koncept estetiky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tx1"/>
                </a:solidFill>
              </a:rPr>
              <a:t>1957 Max </a:t>
            </a:r>
            <a:r>
              <a:rPr lang="sk-SK" u="sng" dirty="0" err="1" smtClean="0">
                <a:solidFill>
                  <a:schemeClr val="tx1"/>
                </a:solidFill>
              </a:rPr>
              <a:t>Bense</a:t>
            </a:r>
            <a:r>
              <a:rPr lang="sk-SK" u="sng" dirty="0" smtClean="0">
                <a:solidFill>
                  <a:schemeClr val="tx1"/>
                </a:solidFill>
              </a:rPr>
              <a:t>: Informačná estetika » generatívna estetika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umelecké diela disponujú a sprostredkujú estetickú informáciu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i="1" dirty="0" smtClean="0"/>
              <a:t>eneratívna </a:t>
            </a:r>
            <a:r>
              <a:rPr lang="sk-SK" i="1" dirty="0"/>
              <a:t>estetika </a:t>
            </a:r>
            <a:r>
              <a:rPr lang="sk-SK" sz="2000" dirty="0"/>
              <a:t>=</a:t>
            </a:r>
            <a:r>
              <a:rPr lang="sk-SK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Zladenie všetkých postupov a pravidiel tak, aby daný stroj bol schopný generovať ďalšie estetické stavy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 smtClean="0"/>
              <a:t>Abraham</a:t>
            </a:r>
            <a:r>
              <a:rPr lang="sk-SK" dirty="0" smtClean="0"/>
              <a:t> </a:t>
            </a:r>
            <a:r>
              <a:rPr lang="sk-SK" dirty="0" err="1" smtClean="0"/>
              <a:t>André</a:t>
            </a:r>
            <a:r>
              <a:rPr lang="sk-SK" dirty="0" smtClean="0"/>
              <a:t> </a:t>
            </a:r>
            <a:r>
              <a:rPr lang="sk-SK" dirty="0" err="1" smtClean="0"/>
              <a:t>Moles</a:t>
            </a:r>
            <a:r>
              <a:rPr lang="sk-SK" dirty="0" smtClean="0"/>
              <a:t>: „počítač ako kreatívny generatívny nástroj 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 smtClean="0"/>
          </a:p>
          <a:p>
            <a:pPr algn="ctr"/>
            <a:r>
              <a:rPr lang="sk-SK" sz="2800" b="1" dirty="0" smtClean="0"/>
              <a:t>„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big </a:t>
            </a:r>
            <a:r>
              <a:rPr lang="sk-SK" sz="2800" b="1" dirty="0" err="1" smtClean="0"/>
              <a:t>three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N’s</a:t>
            </a:r>
            <a:r>
              <a:rPr lang="sk-SK" sz="2800" b="1" dirty="0" smtClean="0"/>
              <a:t>” </a:t>
            </a:r>
          </a:p>
          <a:p>
            <a:pPr algn="ctr">
              <a:buNone/>
            </a:pPr>
            <a:r>
              <a:rPr lang="sk-SK" sz="2800" b="1" dirty="0" smtClean="0"/>
              <a:t>     </a:t>
            </a:r>
            <a:r>
              <a:rPr lang="sk-SK" sz="2800" dirty="0" smtClean="0"/>
              <a:t>(Michael </a:t>
            </a:r>
            <a:r>
              <a:rPr lang="sk-SK" sz="2800" dirty="0" err="1" smtClean="0"/>
              <a:t>Noll</a:t>
            </a:r>
            <a:r>
              <a:rPr lang="sk-SK" sz="2800" dirty="0" smtClean="0"/>
              <a:t>, </a:t>
            </a:r>
            <a:r>
              <a:rPr lang="sk-SK" sz="2800" dirty="0" err="1" smtClean="0"/>
              <a:t>Frieder</a:t>
            </a:r>
            <a:r>
              <a:rPr lang="sk-SK" sz="2800" dirty="0" smtClean="0"/>
              <a:t> </a:t>
            </a:r>
            <a:r>
              <a:rPr lang="sk-SK" sz="2800" dirty="0" err="1" smtClean="0"/>
              <a:t>Nake</a:t>
            </a:r>
            <a:r>
              <a:rPr lang="sk-SK" sz="2800" dirty="0" smtClean="0"/>
              <a:t>, </a:t>
            </a:r>
            <a:r>
              <a:rPr lang="sk-SK" sz="2800" dirty="0" err="1" smtClean="0"/>
              <a:t>Georg</a:t>
            </a:r>
            <a:r>
              <a:rPr lang="sk-SK" sz="2800" dirty="0" smtClean="0"/>
              <a:t> </a:t>
            </a:r>
            <a:r>
              <a:rPr lang="sk-SK" sz="2800" dirty="0" err="1" smtClean="0"/>
              <a:t>Nees</a:t>
            </a:r>
            <a:r>
              <a:rPr lang="sk-SK" sz="2800" dirty="0" smtClean="0"/>
              <a:t>) </a:t>
            </a:r>
          </a:p>
          <a:p>
            <a:pPr algn="ctr"/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noll_quadr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7122160" cy="534162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Michael </a:t>
            </a:r>
            <a:r>
              <a:rPr lang="sk-SK" b="1" dirty="0" err="1" smtClean="0"/>
              <a:t>Noll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„počítač je inteligentný partner schopný  tvoriť“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0060"/>
            <a:ext cx="7406640" cy="11963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1964 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err="1" smtClean="0"/>
              <a:t>Michel</a:t>
            </a:r>
            <a:r>
              <a:rPr lang="sk-SK" sz="3200" dirty="0" smtClean="0"/>
              <a:t> </a:t>
            </a:r>
            <a:r>
              <a:rPr lang="sk-SK" sz="3200" dirty="0" err="1" smtClean="0"/>
              <a:t>Noll</a:t>
            </a:r>
            <a:r>
              <a:rPr lang="sk-SK" sz="3200" dirty="0" smtClean="0"/>
              <a:t>: Piet </a:t>
            </a:r>
            <a:r>
              <a:rPr lang="sk-SK" sz="3200" dirty="0" err="1" smtClean="0"/>
              <a:t>Mondrian</a:t>
            </a:r>
            <a:r>
              <a:rPr lang="sk-SK" sz="3200" dirty="0" smtClean="0"/>
              <a:t> </a:t>
            </a:r>
            <a:r>
              <a:rPr lang="sk-SK" sz="3200" dirty="0" err="1" smtClean="0"/>
              <a:t>vs</a:t>
            </a:r>
            <a:r>
              <a:rPr lang="sk-SK" sz="3200" dirty="0" smtClean="0"/>
              <a:t>. IBM 7094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1036320" y="2209800"/>
            <a:ext cx="704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Hardware: IBM 7094 </a:t>
            </a:r>
            <a:r>
              <a:rPr lang="sk-SK" sz="2800" dirty="0" err="1" smtClean="0"/>
              <a:t>computer</a:t>
            </a:r>
            <a:r>
              <a:rPr lang="sk-SK" sz="2800" dirty="0" smtClean="0"/>
              <a:t>  </a:t>
            </a:r>
          </a:p>
          <a:p>
            <a:r>
              <a:rPr lang="sk-SK" sz="2800" dirty="0" err="1" smtClean="0"/>
              <a:t>General</a:t>
            </a:r>
            <a:r>
              <a:rPr lang="sk-SK" sz="2800" dirty="0" smtClean="0"/>
              <a:t> Dynamics SC-4020 </a:t>
            </a:r>
            <a:r>
              <a:rPr lang="sk-SK" sz="2800" dirty="0" err="1" smtClean="0"/>
              <a:t>microfilm</a:t>
            </a:r>
            <a:r>
              <a:rPr lang="sk-SK" sz="2800" dirty="0" smtClean="0"/>
              <a:t> </a:t>
            </a:r>
            <a:r>
              <a:rPr lang="sk-SK" sz="2800" dirty="0" err="1" smtClean="0"/>
              <a:t>plotter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15340"/>
          </a:xfrm>
        </p:spPr>
        <p:txBody>
          <a:bodyPr>
            <a:normAutofit fontScale="90000"/>
          </a:bodyPr>
          <a:lstStyle/>
          <a:p>
            <a:pPr lvl="0"/>
            <a:r>
              <a:rPr lang="sk-SK" sz="2800" b="1" dirty="0"/>
              <a:t>Ktorý obrázok vyrobil počítač? 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b="1" dirty="0"/>
              <a:t>Ktorý obrázok sa vám páči viac</a:t>
            </a:r>
            <a:r>
              <a:rPr lang="sk-SK" sz="2800" dirty="0"/>
              <a:t>? </a:t>
            </a:r>
          </a:p>
        </p:txBody>
      </p:sp>
      <p:pic>
        <p:nvPicPr>
          <p:cNvPr id="1026" name="Picture 2" descr="http://mbananeng.blogsport.de/images/nollmondri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5" y="1524000"/>
            <a:ext cx="83517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1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Galileo Galilei (1564-1642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800600"/>
          </a:xfrm>
        </p:spPr>
        <p:txBody>
          <a:bodyPr>
            <a:normAutofit/>
          </a:bodyPr>
          <a:lstStyle/>
          <a:p>
            <a:r>
              <a:rPr lang="sk-SK" sz="2400" b="0" i="1" dirty="0" smtClean="0"/>
              <a:t>Zakladateľ modernej mechaniky</a:t>
            </a:r>
          </a:p>
          <a:p>
            <a:r>
              <a:rPr lang="sk-SK" sz="2400" b="0" i="1" dirty="0" smtClean="0"/>
              <a:t>Rozvinul myšlienky kinematiky </a:t>
            </a:r>
          </a:p>
          <a:p>
            <a:r>
              <a:rPr lang="sk-SK" sz="2400" b="0" i="1" dirty="0" smtClean="0"/>
              <a:t>Obmedzil vedu na štúdium čisto </a:t>
            </a:r>
            <a:r>
              <a:rPr lang="sk-SK" sz="2400" b="0" i="1" u="sng" dirty="0" smtClean="0"/>
              <a:t>merateľných/ kvantifikovateľných</a:t>
            </a:r>
            <a:r>
              <a:rPr lang="sk-SK" sz="2400" i="1" u="sng" dirty="0"/>
              <a:t> </a:t>
            </a:r>
            <a:r>
              <a:rPr lang="sk-SK" sz="2400" b="0" i="1" u="sng" dirty="0" smtClean="0"/>
              <a:t>javov</a:t>
            </a:r>
          </a:p>
          <a:p>
            <a:endParaRPr lang="sk-SK" sz="2400" dirty="0" smtClean="0"/>
          </a:p>
          <a:p>
            <a:r>
              <a:rPr lang="sk-SK" sz="2400" dirty="0" smtClean="0"/>
              <a:t>„ </a:t>
            </a:r>
            <a:r>
              <a:rPr lang="sk-SK" sz="2400" i="1" dirty="0" err="1" smtClean="0"/>
              <a:t>Galileov</a:t>
            </a:r>
            <a:r>
              <a:rPr lang="sk-SK" sz="2400" i="1" dirty="0" smtClean="0"/>
              <a:t> program nám ponúka mŕtvy svet“ </a:t>
            </a:r>
          </a:p>
          <a:p>
            <a:r>
              <a:rPr lang="sk-SK" sz="2400" i="1" dirty="0"/>
              <a:t> </a:t>
            </a:r>
            <a:r>
              <a:rPr lang="sk-SK" sz="2400" i="1" dirty="0" smtClean="0"/>
              <a:t>                                                (R.D. </a:t>
            </a:r>
            <a:r>
              <a:rPr lang="sk-SK" sz="2400" i="1" dirty="0" err="1" smtClean="0"/>
              <a:t>Laing</a:t>
            </a:r>
            <a:r>
              <a:rPr lang="sk-SK" sz="2400" i="1" dirty="0" smtClean="0"/>
              <a:t>)</a:t>
            </a:r>
          </a:p>
          <a:p>
            <a:endParaRPr lang="sk-SK" sz="2400" i="1" dirty="0" smtClean="0"/>
          </a:p>
          <a:p>
            <a:r>
              <a:rPr lang="sk-SK" sz="2400" b="1" dirty="0" smtClean="0">
                <a:solidFill>
                  <a:schemeClr val="tx1"/>
                </a:solidFill>
              </a:rPr>
              <a:t>„</a:t>
            </a:r>
            <a:r>
              <a:rPr lang="sk-SK" sz="2800" b="1" dirty="0" smtClean="0">
                <a:solidFill>
                  <a:schemeClr val="tx1"/>
                </a:solidFill>
              </a:rPr>
              <a:t>svet ako perfektný stroj konajúci podľa zákonov matematiky</a:t>
            </a:r>
            <a:r>
              <a:rPr lang="sk-SK" sz="2400" b="1" dirty="0" smtClean="0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MONDRIAN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NOLL</a:t>
            </a:r>
            <a:endParaRPr lang="sk-SK" dirty="0"/>
          </a:p>
        </p:txBody>
      </p:sp>
      <p:pic>
        <p:nvPicPr>
          <p:cNvPr id="1026" name="Picture 2" descr="http://mbananeng.blogsport.de/images/nollmondri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534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4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Začiatkom 60-tych rokov vytvoril v </a:t>
            </a:r>
            <a:r>
              <a:rPr lang="sk-SK" dirty="0" err="1" smtClean="0"/>
              <a:t>Bell</a:t>
            </a:r>
            <a:r>
              <a:rPr lang="sk-SK" dirty="0" smtClean="0"/>
              <a:t> </a:t>
            </a:r>
            <a:r>
              <a:rPr lang="sk-SK" dirty="0" err="1" smtClean="0"/>
              <a:t>Laboratories</a:t>
            </a:r>
            <a:r>
              <a:rPr lang="sk-SK" dirty="0" smtClean="0"/>
              <a:t> prvý </a:t>
            </a:r>
            <a:r>
              <a:rPr lang="sk-SK" dirty="0" err="1" smtClean="0"/>
              <a:t>počítačovo-generovaný</a:t>
            </a:r>
            <a:r>
              <a:rPr lang="sk-SK" dirty="0" smtClean="0"/>
              <a:t> balet:</a:t>
            </a:r>
          </a:p>
          <a:p>
            <a:r>
              <a:rPr lang="sk-SK" sz="2400" dirty="0" smtClean="0">
                <a:hlinkClick r:id="rId2"/>
              </a:rPr>
              <a:t>http://www.youtube.com/watch?v=uLU2hIV7n_I</a:t>
            </a:r>
          </a:p>
          <a:p>
            <a:endParaRPr lang="sk-SK" sz="2800" dirty="0" smtClean="0">
              <a:hlinkClick r:id="rId2"/>
            </a:endParaRPr>
          </a:p>
          <a:p>
            <a:r>
              <a:rPr lang="sk-SK" sz="2800" dirty="0" err="1" smtClean="0"/>
              <a:t>Noll</a:t>
            </a:r>
            <a:r>
              <a:rPr lang="sk-SK" sz="2800" dirty="0" smtClean="0"/>
              <a:t> mal vôbec prvú výstavu počítačovo generovaných prác v </a:t>
            </a:r>
            <a:r>
              <a:rPr lang="sk-SK" sz="2800" dirty="0" err="1" smtClean="0"/>
              <a:t>Howard</a:t>
            </a:r>
            <a:r>
              <a:rPr lang="sk-SK" sz="2800" dirty="0" smtClean="0"/>
              <a:t> </a:t>
            </a:r>
            <a:r>
              <a:rPr lang="sk-SK" sz="2800" dirty="0" err="1" smtClean="0"/>
              <a:t>Wise</a:t>
            </a:r>
            <a:r>
              <a:rPr lang="sk-SK" sz="2800" dirty="0" smtClean="0"/>
              <a:t> </a:t>
            </a:r>
            <a:r>
              <a:rPr lang="sk-SK" sz="2800" dirty="0" err="1" smtClean="0"/>
              <a:t>Gallery</a:t>
            </a:r>
            <a:r>
              <a:rPr lang="sk-SK" sz="2800" dirty="0" smtClean="0"/>
              <a:t> </a:t>
            </a:r>
            <a:r>
              <a:rPr lang="sk-SK" sz="2800" dirty="0" err="1" smtClean="0"/>
              <a:t>v</a:t>
            </a:r>
            <a:r>
              <a:rPr lang="sk-SK" sz="2800" dirty="0" smtClean="0"/>
              <a:t> NY:</a:t>
            </a:r>
            <a:endParaRPr lang="sk-SK" sz="2800" dirty="0" smtClean="0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r>
              <a:rPr lang="sk-SK" dirty="0" smtClean="0"/>
              <a:t>, 1967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39" y="1965960"/>
            <a:ext cx="8428461" cy="43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sk-SK" dirty="0" err="1" smtClean="0"/>
              <a:t>Frieder</a:t>
            </a:r>
            <a:r>
              <a:rPr lang="sk-SK" dirty="0" smtClean="0"/>
              <a:t> </a:t>
            </a:r>
            <a:r>
              <a:rPr lang="sk-SK" dirty="0" err="1" smtClean="0"/>
              <a:t>Nake</a:t>
            </a:r>
            <a:r>
              <a:rPr lang="sk-SK" dirty="0" smtClean="0"/>
              <a:t>: </a:t>
            </a:r>
            <a:r>
              <a:rPr lang="en-US" dirty="0" err="1" smtClean="0"/>
              <a:t>Polygonzüge</a:t>
            </a:r>
            <a:r>
              <a:rPr lang="sk-SK" dirty="0" smtClean="0"/>
              <a:t> 1965</a:t>
            </a:r>
            <a:endParaRPr lang="sk-SK" dirty="0"/>
          </a:p>
        </p:txBody>
      </p:sp>
      <p:pic>
        <p:nvPicPr>
          <p:cNvPr id="4" name="Zástupný symbol obsahu 3" descr="polygonz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95425"/>
            <a:ext cx="5867400" cy="44005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Počítač ako generátor procesu umeleckej tvorby. </a:t>
            </a:r>
          </a:p>
          <a:p>
            <a:pPr lvl="0"/>
            <a:endParaRPr lang="sk-SK" dirty="0" smtClean="0"/>
          </a:p>
          <a:p>
            <a:r>
              <a:rPr lang="sk-SK" b="1" dirty="0" err="1" smtClean="0"/>
              <a:t>Computer</a:t>
            </a:r>
            <a:r>
              <a:rPr lang="sk-SK" b="1" dirty="0" smtClean="0"/>
              <a:t> </a:t>
            </a:r>
            <a:r>
              <a:rPr lang="sk-SK" b="1" dirty="0" err="1" smtClean="0"/>
              <a:t>Generated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by </a:t>
            </a:r>
            <a:r>
              <a:rPr lang="sk-SK" b="1" dirty="0" err="1" smtClean="0"/>
              <a:t>Frieder</a:t>
            </a:r>
            <a:r>
              <a:rPr lang="sk-SK" b="1" dirty="0" smtClean="0"/>
              <a:t> </a:t>
            </a:r>
            <a:r>
              <a:rPr lang="sk-SK" b="1" dirty="0" err="1" smtClean="0"/>
              <a:t>Nake</a:t>
            </a:r>
            <a:r>
              <a:rPr lang="sk-SK" b="1" dirty="0" smtClean="0"/>
              <a:t> (</a:t>
            </a:r>
            <a:r>
              <a:rPr lang="sk-SK" b="1" dirty="0" err="1" smtClean="0"/>
              <a:t>Zuse</a:t>
            </a:r>
            <a:r>
              <a:rPr lang="sk-SK" b="1" dirty="0" smtClean="0"/>
              <a:t> Z64</a:t>
            </a:r>
          </a:p>
          <a:p>
            <a:r>
              <a:rPr lang="sk-SK" sz="2800" dirty="0" smtClean="0">
                <a:hlinkClick r:id="rId2"/>
              </a:rPr>
              <a:t>http://www.youtube.com/watch?v=TV1iol35fHg</a:t>
            </a:r>
            <a:endParaRPr lang="sk-SK" sz="2800" dirty="0" smtClean="0"/>
          </a:p>
          <a:p>
            <a:endParaRPr lang="sk-SK" dirty="0" smtClean="0"/>
          </a:p>
          <a:p>
            <a:r>
              <a:rPr lang="en-US" dirty="0" err="1" smtClean="0"/>
              <a:t>Frieder</a:t>
            </a:r>
            <a:r>
              <a:rPr lang="en-US" dirty="0" smtClean="0"/>
              <a:t> </a:t>
            </a:r>
            <a:r>
              <a:rPr lang="en-US" dirty="0" err="1" smtClean="0"/>
              <a:t>Nake</a:t>
            </a:r>
            <a:r>
              <a:rPr lang="sk-SK" dirty="0" smtClean="0"/>
              <a:t>: </a:t>
            </a:r>
            <a:r>
              <a:rPr lang="sk-SK" dirty="0" err="1" smtClean="0"/>
              <a:t>algorithmic</a:t>
            </a:r>
            <a:r>
              <a:rPr lang="sk-SK" dirty="0" smtClean="0"/>
              <a:t> </a:t>
            </a:r>
            <a:r>
              <a:rPr lang="en-US" dirty="0" smtClean="0"/>
              <a:t>com</a:t>
            </a:r>
            <a:r>
              <a:rPr lang="sk-SK" dirty="0" err="1" smtClean="0"/>
              <a:t>puter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 smtClean="0"/>
          </a:p>
          <a:p>
            <a:r>
              <a:rPr lang="sk-SK" sz="1800" dirty="0" smtClean="0">
                <a:hlinkClick r:id="rId3"/>
              </a:rPr>
              <a:t>http://www.youtube.com/watch?v=e4_aOTtR9Wc&amp;feature=related</a:t>
            </a:r>
            <a:endParaRPr lang="sk-SK" sz="1800" dirty="0" smtClean="0"/>
          </a:p>
          <a:p>
            <a:r>
              <a:rPr lang="sk-SK" dirty="0" smtClean="0"/>
              <a:t>(</a:t>
            </a:r>
            <a:r>
              <a:rPr lang="en-US" dirty="0" smtClean="0"/>
              <a:t>ZKM in Karlsruhe</a:t>
            </a:r>
            <a:r>
              <a:rPr lang="sk-SK" dirty="0" smtClean="0"/>
              <a:t>)</a:t>
            </a:r>
            <a:r>
              <a:rPr lang="en-US" dirty="0" smtClean="0"/>
              <a:t> 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Georg</a:t>
            </a:r>
            <a:r>
              <a:rPr lang="sk-SK" dirty="0" smtClean="0"/>
              <a:t> </a:t>
            </a:r>
            <a:r>
              <a:rPr lang="sk-SK" dirty="0" err="1" smtClean="0"/>
              <a:t>Nees</a:t>
            </a:r>
            <a:r>
              <a:rPr lang="sk-SK" dirty="0" smtClean="0"/>
              <a:t>: 23Ecke, 1964</a:t>
            </a:r>
            <a:endParaRPr lang="sk-SK" dirty="0"/>
          </a:p>
        </p:txBody>
      </p:sp>
      <p:pic>
        <p:nvPicPr>
          <p:cNvPr id="4" name="Zástupný symbol obsahu 3" descr="n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624643" cy="41543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Generatívna estetika: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Manfred</a:t>
            </a:r>
            <a:r>
              <a:rPr lang="sk-SK" i="1" dirty="0" smtClean="0"/>
              <a:t> </a:t>
            </a:r>
            <a:r>
              <a:rPr lang="sk-SK" i="1" dirty="0" err="1" smtClean="0"/>
              <a:t>Mohr</a:t>
            </a:r>
            <a:r>
              <a:rPr lang="sk-SK" i="1" dirty="0" smtClean="0"/>
              <a:t>, </a:t>
            </a:r>
            <a:r>
              <a:rPr lang="sk-SK" i="1" dirty="0" err="1" smtClean="0"/>
              <a:t>Frieder</a:t>
            </a:r>
            <a:r>
              <a:rPr lang="sk-SK" i="1" dirty="0" smtClean="0"/>
              <a:t> </a:t>
            </a:r>
            <a:r>
              <a:rPr lang="sk-SK" i="1" dirty="0" err="1" smtClean="0"/>
              <a:t>Nake</a:t>
            </a:r>
            <a:r>
              <a:rPr lang="sk-SK" i="1" dirty="0" smtClean="0"/>
              <a:t>,  </a:t>
            </a:r>
            <a:r>
              <a:rPr lang="sk-SK" i="1" dirty="0" err="1" smtClean="0"/>
              <a:t>Georg</a:t>
            </a:r>
            <a:r>
              <a:rPr lang="sk-SK" i="1" dirty="0" smtClean="0"/>
              <a:t> </a:t>
            </a:r>
            <a:r>
              <a:rPr lang="sk-SK" i="1" dirty="0" err="1" smtClean="0"/>
              <a:t>Nees</a:t>
            </a:r>
            <a:r>
              <a:rPr lang="sk-SK" i="1" dirty="0" smtClean="0"/>
              <a:t> Charles </a:t>
            </a:r>
            <a:r>
              <a:rPr lang="sk-SK" i="1" dirty="0" err="1" smtClean="0"/>
              <a:t>Csuri</a:t>
            </a:r>
            <a:r>
              <a:rPr lang="sk-SK" i="1" dirty="0" smtClean="0"/>
              <a:t>, Vera </a:t>
            </a:r>
            <a:r>
              <a:rPr lang="sk-SK" i="1" dirty="0" err="1" smtClean="0"/>
              <a:t>Molnar</a:t>
            </a:r>
            <a:r>
              <a:rPr lang="sk-SK" i="1" dirty="0" smtClean="0"/>
              <a:t>, John </a:t>
            </a:r>
            <a:r>
              <a:rPr lang="sk-SK" i="1" dirty="0" err="1" smtClean="0"/>
              <a:t>Whitney</a:t>
            </a:r>
            <a:r>
              <a:rPr lang="sk-SK" i="1" dirty="0" smtClean="0"/>
              <a:t>, </a:t>
            </a:r>
            <a:r>
              <a:rPr lang="sk-SK" i="1" dirty="0" err="1" smtClean="0"/>
              <a:t>Michaël</a:t>
            </a:r>
            <a:r>
              <a:rPr lang="sk-SK" i="1" dirty="0" smtClean="0"/>
              <a:t> </a:t>
            </a:r>
            <a:r>
              <a:rPr lang="sk-SK" i="1" dirty="0" err="1" smtClean="0"/>
              <a:t>Gaumnitz</a:t>
            </a:r>
            <a:r>
              <a:rPr lang="sk-SK" i="1" dirty="0" smtClean="0"/>
              <a:t>, Edward </a:t>
            </a:r>
            <a:r>
              <a:rPr lang="sk-SK" i="1" dirty="0" err="1" smtClean="0"/>
              <a:t>Zajec</a:t>
            </a:r>
            <a:r>
              <a:rPr lang="sk-SK" i="1" dirty="0" smtClean="0"/>
              <a:t>,  </a:t>
            </a:r>
            <a:r>
              <a:rPr lang="sk-SK" i="1" dirty="0" err="1" smtClean="0"/>
              <a:t>Helaman</a:t>
            </a:r>
            <a:r>
              <a:rPr lang="sk-SK" i="1" dirty="0" smtClean="0"/>
              <a:t> </a:t>
            </a:r>
            <a:r>
              <a:rPr lang="sk-SK" i="1" dirty="0" err="1" smtClean="0"/>
              <a:t>Ferguson</a:t>
            </a:r>
            <a:r>
              <a:rPr lang="sk-SK" i="1" dirty="0" smtClean="0"/>
              <a:t>, Jean-Pierre </a:t>
            </a:r>
            <a:r>
              <a:rPr lang="sk-SK" i="1" dirty="0" err="1" smtClean="0"/>
              <a:t>Hebert</a:t>
            </a:r>
            <a:r>
              <a:rPr lang="sk-SK" i="1" dirty="0" smtClean="0"/>
              <a:t>, </a:t>
            </a:r>
            <a:r>
              <a:rPr lang="sk-SK" i="1" dirty="0" err="1" smtClean="0"/>
              <a:t>Ken</a:t>
            </a:r>
            <a:r>
              <a:rPr lang="sk-SK" i="1" dirty="0" smtClean="0"/>
              <a:t> </a:t>
            </a:r>
            <a:r>
              <a:rPr lang="sk-SK" i="1" dirty="0" err="1" smtClean="0"/>
              <a:t>Musgrave</a:t>
            </a:r>
            <a:r>
              <a:rPr lang="sk-SK" i="1" dirty="0" smtClean="0"/>
              <a:t> a Roman </a:t>
            </a:r>
            <a:r>
              <a:rPr lang="sk-SK" i="1" dirty="0" err="1" smtClean="0"/>
              <a:t>Verostko</a:t>
            </a:r>
            <a:r>
              <a:rPr lang="sk-SK" i="1" dirty="0" smtClean="0"/>
              <a:t>.</a:t>
            </a:r>
          </a:p>
          <a:p>
            <a:endParaRPr lang="sk-SK" i="1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41964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/>
              <a:t>1960´  Algoritmické </a:t>
            </a:r>
            <a:r>
              <a:rPr lang="sk-SK" dirty="0" smtClean="0"/>
              <a:t>umenie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598324"/>
            <a:ext cx="5410200" cy="472627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Roman </a:t>
            </a:r>
            <a:r>
              <a:rPr lang="sk-SK" dirty="0" err="1"/>
              <a:t>Verostko</a:t>
            </a:r>
            <a:r>
              <a:rPr lang="sk-SK" dirty="0"/>
              <a:t> (1929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„ALGORISTS“</a:t>
            </a:r>
          </a:p>
          <a:p>
            <a:r>
              <a:rPr lang="sk-SK" dirty="0" smtClean="0"/>
              <a:t>„</a:t>
            </a:r>
            <a:r>
              <a:rPr lang="sk-SK" i="1" dirty="0" err="1" smtClean="0"/>
              <a:t>writing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score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drawing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sz="3200" dirty="0"/>
              <a:t>dáva do súvisu </a:t>
            </a:r>
            <a:r>
              <a:rPr lang="sk-SK" sz="3200" dirty="0" smtClean="0"/>
              <a:t>počítačové </a:t>
            </a:r>
            <a:r>
              <a:rPr lang="sk-SK" sz="3200" dirty="0"/>
              <a:t>umenie </a:t>
            </a:r>
            <a:r>
              <a:rPr lang="sk-SK" sz="3200" dirty="0" smtClean="0"/>
              <a:t>a</a:t>
            </a:r>
            <a:r>
              <a:rPr lang="sk-SK" sz="3200" dirty="0"/>
              <a:t> </a:t>
            </a:r>
            <a:r>
              <a:rPr lang="sk-SK" sz="3200" dirty="0" smtClean="0"/>
              <a:t>biologické fenomény.</a:t>
            </a:r>
            <a:endParaRPr lang="sk-SK" sz="3200" dirty="0"/>
          </a:p>
          <a:p>
            <a:endParaRPr lang="sk-SK" sz="3000" b="1" i="1" dirty="0" smtClean="0"/>
          </a:p>
          <a:p>
            <a:r>
              <a:rPr lang="sk-SK" sz="3000" b="1" i="1" dirty="0" smtClean="0"/>
              <a:t>„Softvér pripomína genotyp, pretože je to kód alebo kľúč k tvorbe a je schopný vytvárať celé množiny nových entít, pričom každá sa stáva jedinečnou“ 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61202" cy="27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1214" y="4580480"/>
            <a:ext cx="375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http://www.verostko.com/algorist.html</a:t>
            </a:r>
            <a:r>
              <a:rPr lang="sk-SK" sz="1600" dirty="0" smtClean="0"/>
              <a:t> </a:t>
            </a:r>
            <a:endParaRPr lang="sk-SK" sz="16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Roman </a:t>
            </a:r>
            <a:r>
              <a:rPr lang="sk-SK" dirty="0" err="1" smtClean="0"/>
              <a:t>Verostko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“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: software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genotype</a:t>
            </a:r>
            <a:r>
              <a:rPr lang="sk-SK" dirty="0" smtClean="0"/>
              <a:t>“ 1988</a:t>
            </a:r>
          </a:p>
          <a:p>
            <a:endParaRPr lang="sk-SK" dirty="0" smtClean="0"/>
          </a:p>
          <a:p>
            <a:r>
              <a:rPr lang="sk-SK" dirty="0" smtClean="0"/>
              <a:t>„</a:t>
            </a:r>
            <a:r>
              <a:rPr lang="sk-SK" i="1" dirty="0" err="1" smtClean="0"/>
              <a:t>Clearly</a:t>
            </a:r>
            <a:r>
              <a:rPr lang="sk-SK" i="1" dirty="0" smtClean="0"/>
              <a:t> </a:t>
            </a:r>
            <a:r>
              <a:rPr lang="sk-SK" i="1" dirty="0" err="1" smtClean="0"/>
              <a:t>any</a:t>
            </a:r>
            <a:r>
              <a:rPr lang="sk-SK" i="1" dirty="0" smtClean="0"/>
              <a:t> </a:t>
            </a:r>
            <a:r>
              <a:rPr lang="sk-SK" i="1" dirty="0" err="1" smtClean="0"/>
              <a:t>coded</a:t>
            </a:r>
            <a:r>
              <a:rPr lang="sk-SK" i="1" dirty="0" smtClean="0"/>
              <a:t> </a:t>
            </a:r>
            <a:r>
              <a:rPr lang="sk-SK" i="1" dirty="0" err="1" smtClean="0"/>
              <a:t>procedure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has </a:t>
            </a:r>
            <a:r>
              <a:rPr lang="sk-SK" i="1" dirty="0" err="1" smtClean="0"/>
              <a:t>all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information</a:t>
            </a:r>
            <a:r>
              <a:rPr lang="sk-SK" i="1" dirty="0" smtClean="0"/>
              <a:t> </a:t>
            </a:r>
            <a:r>
              <a:rPr lang="sk-SK" i="1" dirty="0" err="1" smtClean="0"/>
              <a:t>necessary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generating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i="1" dirty="0" err="1" smtClean="0"/>
              <a:t>form</a:t>
            </a:r>
            <a:r>
              <a:rPr lang="sk-SK" i="1" dirty="0" smtClean="0"/>
              <a:t> </a:t>
            </a:r>
            <a:r>
              <a:rPr lang="sk-SK" i="1" dirty="0" err="1" smtClean="0"/>
              <a:t>could</a:t>
            </a:r>
            <a:r>
              <a:rPr lang="sk-SK" i="1" dirty="0" smtClean="0"/>
              <a:t> </a:t>
            </a:r>
            <a:r>
              <a:rPr lang="sk-SK" i="1" dirty="0" err="1" smtClean="0"/>
              <a:t>be</a:t>
            </a:r>
            <a:r>
              <a:rPr lang="sk-SK" i="1" dirty="0" smtClean="0"/>
              <a:t> </a:t>
            </a:r>
            <a:r>
              <a:rPr lang="sk-SK" i="1" dirty="0" err="1" smtClean="0"/>
              <a:t>viewed</a:t>
            </a:r>
            <a:r>
              <a:rPr lang="sk-SK" i="1" dirty="0" smtClean="0"/>
              <a:t> </a:t>
            </a:r>
            <a:r>
              <a:rPr lang="sk-SK" i="1" dirty="0" err="1" smtClean="0"/>
              <a:t>as</a:t>
            </a:r>
            <a:r>
              <a:rPr lang="sk-SK" i="1" dirty="0" smtClean="0"/>
              <a:t> 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.</a:t>
            </a:r>
            <a:r>
              <a:rPr lang="sk-SK" i="1" dirty="0" smtClean="0"/>
              <a:t> </a:t>
            </a:r>
            <a:r>
              <a:rPr lang="sk-SK" i="1" dirty="0" err="1" smtClean="0"/>
              <a:t>The</a:t>
            </a:r>
            <a:r>
              <a:rPr lang="sk-SK" i="1" dirty="0" smtClean="0"/>
              <a:t> more </a:t>
            </a:r>
            <a:r>
              <a:rPr lang="sk-SK" i="1" dirty="0" err="1" smtClean="0"/>
              <a:t>general</a:t>
            </a:r>
            <a:r>
              <a:rPr lang="sk-SK" i="1" dirty="0" smtClean="0"/>
              <a:t> term </a:t>
            </a:r>
            <a:r>
              <a:rPr lang="sk-SK" i="1" dirty="0" err="1" smtClean="0"/>
              <a:t>used</a:t>
            </a:r>
            <a:r>
              <a:rPr lang="sk-SK" i="1" dirty="0" smtClean="0"/>
              <a:t> </a:t>
            </a:r>
            <a:r>
              <a:rPr lang="sk-SK" i="1" dirty="0" err="1" smtClean="0"/>
              <a:t>recently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 </a:t>
            </a:r>
            <a:r>
              <a:rPr lang="sk-SK" i="1" dirty="0" err="1" smtClean="0"/>
              <a:t>generative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“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r>
              <a:rPr lang="sk-SK" dirty="0" err="1" smtClean="0"/>
              <a:t>Galapagos</a:t>
            </a:r>
            <a:endParaRPr lang="sk-SK" dirty="0"/>
          </a:p>
        </p:txBody>
      </p:sp>
      <p:pic>
        <p:nvPicPr>
          <p:cNvPr id="3074" name="Picture 2" descr="H:\ALA TIM\BLOK 2\s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3876675" cy="2428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66800" y="236219"/>
            <a:ext cx="7406640" cy="1356360"/>
          </a:xfrm>
        </p:spPr>
        <p:txBody>
          <a:bodyPr/>
          <a:lstStyle/>
          <a:p>
            <a:r>
              <a:rPr lang="sk-SK" i="1" dirty="0" smtClean="0"/>
              <a:t> </a:t>
            </a:r>
            <a:r>
              <a:rPr lang="sk-SK" i="1" dirty="0" err="1" smtClean="0"/>
              <a:t>algorists</a:t>
            </a:r>
            <a:r>
              <a:rPr lang="sk-SK" dirty="0" smtClean="0"/>
              <a:t> </a:t>
            </a:r>
            <a:endParaRPr lang="sk-SK" dirty="0"/>
          </a:p>
        </p:txBody>
      </p:sp>
      <p:pic>
        <p:nvPicPr>
          <p:cNvPr id="4" name="Zástupný symbol obsahu 3" descr="algorists-V&amp;A-feb2010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530" y="1447799"/>
            <a:ext cx="6101670" cy="4267201"/>
          </a:xfrm>
        </p:spPr>
      </p:pic>
      <p:sp>
        <p:nvSpPr>
          <p:cNvPr id="5" name="Obdĺžnik 4"/>
          <p:cNvSpPr/>
          <p:nvPr/>
        </p:nvSpPr>
        <p:spPr>
          <a:xfrm>
            <a:off x="838200" y="6248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hlinkClick r:id="rId3"/>
              </a:rPr>
              <a:t>Mark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Wilson</a:t>
            </a:r>
            <a:r>
              <a:rPr lang="sk-SK" dirty="0" smtClean="0"/>
              <a:t>,    </a:t>
            </a:r>
            <a:r>
              <a:rPr lang="sk-SK" dirty="0" err="1" smtClean="0">
                <a:hlinkClick r:id="rId4"/>
              </a:rPr>
              <a:t>Manfred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Mohr</a:t>
            </a:r>
            <a:r>
              <a:rPr lang="sk-SK" dirty="0" smtClean="0"/>
              <a:t>,    Roman </a:t>
            </a:r>
            <a:r>
              <a:rPr lang="sk-SK" dirty="0" err="1" smtClean="0"/>
              <a:t>Verostko</a:t>
            </a:r>
            <a:r>
              <a:rPr lang="sk-SK" dirty="0" smtClean="0"/>
              <a:t>     </a:t>
            </a:r>
            <a:r>
              <a:rPr lang="sk-SK" dirty="0" err="1" smtClean="0">
                <a:hlinkClick r:id="rId5"/>
              </a:rPr>
              <a:t>Frieder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Nake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Isaac</a:t>
            </a:r>
            <a:r>
              <a:rPr lang="sk-SK" dirty="0"/>
              <a:t> Newton (1643-1727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1000" dirty="0"/>
          </a:p>
          <a:p>
            <a:r>
              <a:rPr lang="sk-SK" sz="2400" i="1" dirty="0" err="1"/>
              <a:t>Philosophiae</a:t>
            </a:r>
            <a:r>
              <a:rPr lang="sk-SK" sz="2400" i="1" dirty="0"/>
              <a:t> </a:t>
            </a:r>
            <a:r>
              <a:rPr lang="sk-SK" sz="2400" i="1" dirty="0" err="1"/>
              <a:t>naturalis</a:t>
            </a:r>
            <a:r>
              <a:rPr lang="sk-SK" sz="2400" i="1" dirty="0"/>
              <a:t> </a:t>
            </a:r>
            <a:r>
              <a:rPr lang="sk-SK" sz="2400" i="1" dirty="0" err="1"/>
              <a:t>principia</a:t>
            </a:r>
            <a:r>
              <a:rPr lang="sk-SK" sz="2400" i="1" dirty="0"/>
              <a:t> </a:t>
            </a:r>
            <a:r>
              <a:rPr lang="sk-SK" sz="2400" i="1" dirty="0" err="1"/>
              <a:t>mathematica</a:t>
            </a:r>
            <a:r>
              <a:rPr lang="sk-SK" sz="2400" dirty="0"/>
              <a:t> </a:t>
            </a:r>
            <a:r>
              <a:rPr lang="sk-SK" sz="2400" dirty="0" smtClean="0"/>
              <a:t>1687.</a:t>
            </a:r>
          </a:p>
          <a:p>
            <a:endParaRPr lang="sk-SK" dirty="0" smtClean="0"/>
          </a:p>
          <a:p>
            <a:r>
              <a:rPr lang="sk-SK" dirty="0" err="1" smtClean="0"/>
              <a:t>Newtonovská</a:t>
            </a:r>
            <a:r>
              <a:rPr lang="sk-SK" dirty="0" smtClean="0"/>
              <a:t> mechanika </a:t>
            </a:r>
            <a:r>
              <a:rPr lang="sk-SK" b="0" dirty="0" smtClean="0"/>
              <a:t>ako vrcholný čin vedy 17.storočia. </a:t>
            </a:r>
          </a:p>
          <a:p>
            <a:endParaRPr lang="sk-SK" b="0" dirty="0" smtClean="0"/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2" tooltip="Zákon zotrvačnosti"/>
              </a:rPr>
              <a:t>Zákon zotrvačnosti</a:t>
            </a:r>
            <a:r>
              <a:rPr lang="sk-SK" sz="1800" dirty="0"/>
              <a:t>)</a:t>
            </a:r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3" tooltip="Zákon sily"/>
              </a:rPr>
              <a:t>Zákon sily</a:t>
            </a:r>
            <a:r>
              <a:rPr lang="sk-SK" sz="1800" dirty="0"/>
              <a:t>)</a:t>
            </a:r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4" tooltip="Zákon akcie a reakcie"/>
              </a:rPr>
              <a:t>Zákon akcie a reakcie</a:t>
            </a:r>
            <a:r>
              <a:rPr lang="sk-SK" sz="1800" dirty="0"/>
              <a:t>)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Helaman</a:t>
            </a:r>
            <a:r>
              <a:rPr lang="sk-SK" sz="3200" dirty="0" smtClean="0"/>
              <a:t> </a:t>
            </a:r>
            <a:r>
              <a:rPr lang="sk-SK" sz="3200" dirty="0" err="1" smtClean="0"/>
              <a:t>Ferguson</a:t>
            </a:r>
            <a:r>
              <a:rPr lang="sk-SK" sz="3200" dirty="0" smtClean="0"/>
              <a:t>: </a:t>
            </a:r>
            <a:r>
              <a:rPr lang="sk-SK" sz="3200" dirty="0" err="1" smtClean="0"/>
              <a:t>Four</a:t>
            </a:r>
            <a:r>
              <a:rPr lang="sk-SK" sz="3200" dirty="0" smtClean="0"/>
              <a:t> </a:t>
            </a:r>
            <a:r>
              <a:rPr lang="sk-SK" sz="3200" dirty="0" err="1" smtClean="0"/>
              <a:t>Canoes</a:t>
            </a:r>
            <a:r>
              <a:rPr lang="sk-SK" sz="3200" dirty="0" smtClean="0"/>
              <a:t> 1997</a:t>
            </a:r>
            <a:endParaRPr lang="sk-SK" sz="3200" dirty="0"/>
          </a:p>
        </p:txBody>
      </p:sp>
      <p:pic>
        <p:nvPicPr>
          <p:cNvPr id="4" name="Zástupný symbol obsahu 3" descr="Helaman Fergu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13062"/>
            <a:ext cx="5613400" cy="4411488"/>
          </a:xfrm>
        </p:spPr>
      </p:pic>
      <p:sp>
        <p:nvSpPr>
          <p:cNvPr id="5" name="Obdĺžnik 4"/>
          <p:cNvSpPr/>
          <p:nvPr/>
        </p:nvSpPr>
        <p:spPr>
          <a:xfrm>
            <a:off x="533400" y="5867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http://www.stthomas.edu/mathematics/fourcanoes.html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000" b="0" dirty="0"/>
              <a:t>Postup pri pálení pálenky: </a:t>
            </a:r>
          </a:p>
          <a:p>
            <a:pPr lvl="0"/>
            <a:r>
              <a:rPr lang="sk-SK" sz="2000" b="0" dirty="0"/>
              <a:t>zozbieraj ovocie</a:t>
            </a:r>
          </a:p>
          <a:p>
            <a:pPr lvl="0"/>
            <a:r>
              <a:rPr lang="sk-SK" sz="2000" b="0" dirty="0"/>
              <a:t>ovocie uprav</a:t>
            </a:r>
          </a:p>
          <a:p>
            <a:pPr lvl="0"/>
            <a:r>
              <a:rPr lang="sk-SK" sz="2000" b="0" dirty="0"/>
              <a:t>ulož ovocie do nádob</a:t>
            </a:r>
          </a:p>
          <a:p>
            <a:pPr lvl="0"/>
            <a:r>
              <a:rPr lang="sk-SK" sz="2000" b="0" dirty="0"/>
              <a:t>ovocie nechaj prekvasiť</a:t>
            </a:r>
          </a:p>
          <a:p>
            <a:pPr lvl="0"/>
            <a:r>
              <a:rPr lang="sk-SK" sz="2000" b="0" dirty="0"/>
              <a:t>ak je ovocie dostatočne prekvasené, tak pridaj kvasinky a nechaj ich pôsobiť, ak nie pokračuj v bode 4.</a:t>
            </a:r>
          </a:p>
          <a:p>
            <a:pPr lvl="0"/>
            <a:r>
              <a:rPr lang="sk-SK" sz="2000" b="0" dirty="0"/>
              <a:t>destiluj</a:t>
            </a:r>
          </a:p>
          <a:p>
            <a:pPr lvl="0"/>
            <a:r>
              <a:rPr lang="sk-SK" sz="2000" b="0" dirty="0"/>
              <a:t>ak si spokojný s obsahom alkoholu v destiláte, nalej destilát do sudu a nechaj vyzrieť ak nie pokračuj v bode 6.</a:t>
            </a:r>
          </a:p>
          <a:p>
            <a:pPr lvl="0"/>
            <a:r>
              <a:rPr lang="sk-SK" sz="2000" b="0" dirty="0"/>
              <a:t>ponúkni pálenkou </a:t>
            </a:r>
            <a:r>
              <a:rPr lang="sk-SK" sz="2000" b="0" dirty="0" smtClean="0"/>
              <a:t>kamarátov</a:t>
            </a:r>
          </a:p>
          <a:p>
            <a:pPr lvl="0"/>
            <a:endParaRPr lang="sk-SK" sz="2000" b="0" dirty="0"/>
          </a:p>
          <a:p>
            <a:pPr lvl="0"/>
            <a:endParaRPr lang="sk-SK" sz="2000" b="0" dirty="0" smtClean="0"/>
          </a:p>
          <a:p>
            <a:pPr lvl="0"/>
            <a:r>
              <a:rPr lang="sk-SK" sz="2000" b="0" dirty="0"/>
              <a:t>Zdroj: </a:t>
            </a:r>
            <a:r>
              <a:rPr lang="sk-SK" sz="2000" b="0" dirty="0">
                <a:hlinkClick r:id="rId2"/>
              </a:rPr>
              <a:t>http://</a:t>
            </a:r>
            <a:r>
              <a:rPr lang="sk-SK" sz="2000" b="0" dirty="0" smtClean="0">
                <a:hlinkClick r:id="rId2"/>
              </a:rPr>
              <a:t>cec.truni.sk/zajacova/2010_ZP_Java/index.html</a:t>
            </a:r>
            <a:r>
              <a:rPr lang="sk-SK" sz="2000" b="0" dirty="0" smtClean="0"/>
              <a:t> </a:t>
            </a:r>
            <a:endParaRPr lang="sk-SK" sz="2000" b="0" dirty="0"/>
          </a:p>
          <a:p>
            <a:endParaRPr lang="sk-SK" sz="2000" b="0" dirty="0"/>
          </a:p>
        </p:txBody>
      </p:sp>
    </p:spTree>
    <p:extLst>
      <p:ext uri="{BB962C8B-B14F-4D97-AF65-F5344CB8AC3E}">
        <p14:creationId xmlns:p14="http://schemas.microsoft.com/office/powerpoint/2010/main" val="2512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Dôraz na proces(</a:t>
            </a:r>
            <a:r>
              <a:rPr lang="sk-SK" dirty="0" err="1" smtClean="0"/>
              <a:t>uálnosť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Samo-reprodukcia-</a:t>
            </a:r>
            <a:r>
              <a:rPr lang="sk-SK" dirty="0" err="1" smtClean="0"/>
              <a:t>generatívnosť</a:t>
            </a:r>
            <a:r>
              <a:rPr lang="sk-SK" dirty="0" smtClean="0"/>
              <a:t>-umelá evolúcia-</a:t>
            </a:r>
            <a:r>
              <a:rPr lang="sk-SK" dirty="0" err="1" smtClean="0"/>
              <a:t>emergencia</a:t>
            </a:r>
            <a:r>
              <a:rPr lang="sk-SK" dirty="0" smtClean="0"/>
              <a:t> =  </a:t>
            </a:r>
            <a:r>
              <a:rPr lang="sk-SK" b="1" dirty="0" smtClean="0"/>
              <a:t>PROCES</a:t>
            </a:r>
          </a:p>
          <a:p>
            <a:endParaRPr lang="sk-SK" sz="1600" dirty="0" smtClean="0"/>
          </a:p>
          <a:p>
            <a:r>
              <a:rPr lang="sk-SK" b="1" dirty="0" smtClean="0"/>
              <a:t>1967 </a:t>
            </a:r>
            <a:r>
              <a:rPr lang="sk-SK" b="1" dirty="0" err="1" smtClean="0"/>
              <a:t>Roy</a:t>
            </a:r>
            <a:r>
              <a:rPr lang="sk-SK" b="1" dirty="0" smtClean="0"/>
              <a:t> </a:t>
            </a:r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i="1" dirty="0" err="1" smtClean="0"/>
              <a:t>Behaviourables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Futuribles</a:t>
            </a:r>
            <a:r>
              <a:rPr lang="sk-SK" b="1" i="1" dirty="0" smtClean="0"/>
              <a:t>:</a:t>
            </a:r>
          </a:p>
          <a:p>
            <a:endParaRPr lang="sk-SK" sz="2400" dirty="0" smtClean="0"/>
          </a:p>
          <a:p>
            <a:r>
              <a:rPr lang="sk-SK" sz="2800" i="1" dirty="0" smtClean="0"/>
              <a:t>„Ak je umenie formou správania, software prevláda nad hardwarom v kreatívnej sfére. Proces nahrádza produkt v jeho dôležitosti, tak ako systém nahrádza štruktúru“.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R.Ascott</a:t>
            </a:r>
            <a:r>
              <a:rPr lang="sk-SK" dirty="0"/>
              <a:t>: 1969-70  </a:t>
            </a:r>
            <a:r>
              <a:rPr lang="sk-SK" i="1" dirty="0"/>
              <a:t>Change </a:t>
            </a:r>
            <a:r>
              <a:rPr lang="sk-SK" i="1" dirty="0" err="1"/>
              <a:t>Paintings</a:t>
            </a:r>
            <a:r>
              <a:rPr lang="sk-SK" i="1" dirty="0"/>
              <a:t> </a:t>
            </a:r>
            <a:br>
              <a:rPr lang="sk-SK" i="1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symbol obsahu 5" descr="Ascott9-change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8993" y="1294385"/>
            <a:ext cx="4476112" cy="1559179"/>
          </a:xfrm>
        </p:spPr>
      </p:pic>
      <p:pic>
        <p:nvPicPr>
          <p:cNvPr id="1026" name="Picture 2" descr="H:\ALA TIM\BLOK 2\obr\Ascott7-change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993" y="3082163"/>
            <a:ext cx="4495800" cy="1566037"/>
          </a:xfrm>
          <a:prstGeom prst="rect">
            <a:avLst/>
          </a:prstGeom>
          <a:noFill/>
        </p:spPr>
      </p:pic>
      <p:pic>
        <p:nvPicPr>
          <p:cNvPr id="1027" name="Picture 3" descr="H:\ALA TIM\BLOK 2\obr\Ascott11-change0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993" y="4892039"/>
            <a:ext cx="4476112" cy="15591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dirty="0" err="1" smtClean="0"/>
              <a:t>Behaviourist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and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r>
              <a:rPr lang="sk-SK" b="1" dirty="0" smtClean="0"/>
              <a:t> (1967)</a:t>
            </a:r>
          </a:p>
          <a:p>
            <a:r>
              <a:rPr lang="sk-SK" i="1" dirty="0" smtClean="0"/>
              <a:t>Počítač ako nástroj rozšírenia mysle (ak sa použije v interakcií s človekom) </a:t>
            </a:r>
          </a:p>
          <a:p>
            <a:r>
              <a:rPr lang="sk-SK" i="1" dirty="0" smtClean="0"/>
              <a:t>dôraz na správanie (</a:t>
            </a:r>
            <a:r>
              <a:rPr lang="sk-SK" i="1" dirty="0" err="1" smtClean="0"/>
              <a:t>behaviour</a:t>
            </a:r>
            <a:r>
              <a:rPr lang="sk-SK" i="1" dirty="0" smtClean="0"/>
              <a:t>) a vytváranie</a:t>
            </a:r>
          </a:p>
          <a:p>
            <a:pPr>
              <a:buNone/>
            </a:pPr>
            <a:r>
              <a:rPr lang="sk-SK" i="1" dirty="0" smtClean="0"/>
              <a:t>    pravdepodobnostných štruktúr</a:t>
            </a:r>
            <a:r>
              <a:rPr lang="sk-SK" dirty="0" smtClean="0"/>
              <a:t>. 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Takáto tvorba by sa podobala biologickému modelovaniu. Inými slovami, umelecké dielo by sa mohlo vyvíjať pomocou schopnosti </a:t>
            </a:r>
            <a:r>
              <a:rPr lang="sk-SK" i="1" u="sng" dirty="0" smtClean="0"/>
              <a:t>rásť.“</a:t>
            </a:r>
            <a:endParaRPr lang="sk-SK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John</a:t>
            </a:r>
            <a:r>
              <a:rPr lang="sk-SK" dirty="0" smtClean="0"/>
              <a:t> von </a:t>
            </a:r>
            <a:r>
              <a:rPr lang="sk-SK" dirty="0" err="1" smtClean="0"/>
              <a:t>Neumann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samoreprodukcia</a:t>
            </a:r>
            <a:r>
              <a:rPr lang="sk-SK" i="1" dirty="0" smtClean="0"/>
              <a:t> strojov, bunkové automaty </a:t>
            </a:r>
          </a:p>
          <a:p>
            <a:endParaRPr lang="sk-SK" i="1" dirty="0" smtClean="0"/>
          </a:p>
          <a:p>
            <a:r>
              <a:rPr lang="sk-SK" b="1" dirty="0" smtClean="0"/>
              <a:t>samo-reprodukcia </a:t>
            </a:r>
            <a:r>
              <a:rPr lang="sk-SK" dirty="0" smtClean="0"/>
              <a:t>ako principiálne najspoľahlivejší systém </a:t>
            </a:r>
            <a:r>
              <a:rPr lang="sk-SK" dirty="0" err="1" smtClean="0"/>
              <a:t>univerzality</a:t>
            </a:r>
            <a:r>
              <a:rPr lang="sk-SK" dirty="0" smtClean="0"/>
              <a:t>. </a:t>
            </a:r>
          </a:p>
          <a:p>
            <a:r>
              <a:rPr lang="sk-SK" dirty="0" err="1"/>
              <a:t>Neumann</a:t>
            </a:r>
            <a:r>
              <a:rPr lang="sk-SK" dirty="0"/>
              <a:t> sa  snažil dokázať, že stroj je schopný sa rozmnožovať sa -vytvárať vlastné funkčné kópie</a:t>
            </a:r>
            <a:endParaRPr lang="sk-SK" dirty="0" smtClean="0"/>
          </a:p>
          <a:p>
            <a:endParaRPr lang="sk-SK" dirty="0" smtClean="0"/>
          </a:p>
          <a:p>
            <a:r>
              <a:rPr lang="sk-SK" sz="2200" b="0" i="1" dirty="0" err="1" smtClean="0"/>
              <a:t>Universal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Constructor</a:t>
            </a:r>
            <a:r>
              <a:rPr lang="sk-SK" sz="2200" b="0" i="1" dirty="0" smtClean="0"/>
              <a:t> </a:t>
            </a:r>
          </a:p>
          <a:p>
            <a:r>
              <a:rPr lang="sk-SK" sz="2200" b="0" dirty="0" smtClean="0"/>
              <a:t>von </a:t>
            </a:r>
            <a:r>
              <a:rPr lang="sk-SK" sz="2200" b="0" dirty="0" err="1" smtClean="0"/>
              <a:t>Neumann</a:t>
            </a:r>
            <a:r>
              <a:rPr lang="sk-SK" sz="2200" b="0" dirty="0" smtClean="0"/>
              <a:t>, J. (1966). In A. </a:t>
            </a:r>
            <a:r>
              <a:rPr lang="sk-SK" sz="2200" b="0" dirty="0" err="1" smtClean="0"/>
              <a:t>Burks</a:t>
            </a:r>
            <a:r>
              <a:rPr lang="sk-SK" sz="2200" b="0" dirty="0" smtClean="0"/>
              <a:t> (</a:t>
            </a:r>
            <a:r>
              <a:rPr lang="sk-SK" sz="2200" b="0" dirty="0" err="1" smtClean="0"/>
              <a:t>Ed</a:t>
            </a:r>
            <a:r>
              <a:rPr lang="sk-SK" sz="2200" b="0" dirty="0" smtClean="0"/>
              <a:t>.), </a:t>
            </a:r>
            <a:r>
              <a:rPr lang="sk-SK" sz="2200" b="0" i="1" dirty="0" err="1" smtClean="0"/>
              <a:t>The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theory</a:t>
            </a:r>
            <a:r>
              <a:rPr lang="sk-SK" sz="2200" b="0" i="1" dirty="0" smtClean="0"/>
              <a:t> of </a:t>
            </a:r>
            <a:r>
              <a:rPr lang="sk-SK" sz="2200" b="0" i="1" dirty="0" err="1" smtClean="0"/>
              <a:t>self</a:t>
            </a:r>
            <a:r>
              <a:rPr lang="sk-SK" sz="2200" b="0" i="1" dirty="0" smtClean="0"/>
              <a:t>–</a:t>
            </a:r>
            <a:r>
              <a:rPr lang="sk-SK" sz="2200" b="0" i="1" dirty="0" err="1" smtClean="0"/>
              <a:t>reproducing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automata</a:t>
            </a:r>
            <a:r>
              <a:rPr lang="sk-SK" sz="2200" b="0" dirty="0" smtClean="0"/>
              <a:t>. Urbana: </a:t>
            </a:r>
            <a:r>
              <a:rPr lang="sk-SK" sz="2200" b="0" dirty="0" err="1" smtClean="0"/>
              <a:t>University</a:t>
            </a:r>
            <a:r>
              <a:rPr lang="sk-SK" sz="2200" b="0" dirty="0" smtClean="0"/>
              <a:t> of Illinois Pres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2800" b="0" dirty="0" smtClean="0"/>
              <a:t>Von </a:t>
            </a:r>
            <a:r>
              <a:rPr lang="sk-SK" sz="2800" b="0" dirty="0" err="1" smtClean="0"/>
              <a:t>Neumann</a:t>
            </a:r>
            <a:r>
              <a:rPr lang="sk-SK" sz="2800" b="0" dirty="0" smtClean="0"/>
              <a:t>: </a:t>
            </a:r>
            <a:r>
              <a:rPr lang="sk-SK" sz="2800" b="0" dirty="0" err="1" smtClean="0"/>
              <a:t>Universal</a:t>
            </a:r>
            <a:r>
              <a:rPr lang="sk-SK" sz="2800" b="0" dirty="0" smtClean="0"/>
              <a:t> </a:t>
            </a:r>
            <a:r>
              <a:rPr lang="sk-SK" sz="2800" b="0" dirty="0" err="1" smtClean="0"/>
              <a:t>constructor</a:t>
            </a:r>
            <a:endParaRPr lang="sk-SK" sz="2800" dirty="0"/>
          </a:p>
        </p:txBody>
      </p:sp>
      <p:pic>
        <p:nvPicPr>
          <p:cNvPr id="4" name="Zástupný symbol obsahu 3" descr="neumann_self replica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399" y="1720577"/>
            <a:ext cx="6478113" cy="46802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cs-CZ" dirty="0"/>
              <a:t>určitý typ </a:t>
            </a:r>
            <a:r>
              <a:rPr lang="cs-CZ" dirty="0" err="1" smtClean="0"/>
              <a:t>fyzikálneho</a:t>
            </a:r>
            <a:r>
              <a:rPr lang="cs-CZ" dirty="0" smtClean="0"/>
              <a:t> </a:t>
            </a:r>
            <a:r>
              <a:rPr lang="cs-CZ" dirty="0"/>
              <a:t>modelu </a:t>
            </a:r>
            <a:r>
              <a:rPr lang="cs-CZ" dirty="0" err="1" smtClean="0"/>
              <a:t>reálnej</a:t>
            </a:r>
            <a:r>
              <a:rPr lang="cs-CZ" dirty="0" smtClean="0"/>
              <a:t> </a:t>
            </a:r>
            <a:r>
              <a:rPr lang="cs-CZ" dirty="0" err="1" smtClean="0"/>
              <a:t>situácie</a:t>
            </a:r>
            <a:endParaRPr lang="cs-CZ" dirty="0" smtClean="0"/>
          </a:p>
          <a:p>
            <a:r>
              <a:rPr lang="cs-CZ" dirty="0" smtClean="0"/>
              <a:t>Buď reálny </a:t>
            </a:r>
            <a:r>
              <a:rPr lang="cs-CZ" dirty="0" err="1" smtClean="0"/>
              <a:t>prístroj</a:t>
            </a:r>
            <a:r>
              <a:rPr lang="cs-CZ" dirty="0" smtClean="0"/>
              <a:t>, </a:t>
            </a:r>
            <a:r>
              <a:rPr lang="cs-CZ" dirty="0" err="1" smtClean="0"/>
              <a:t>väčšinou</a:t>
            </a:r>
            <a:r>
              <a:rPr lang="cs-CZ" dirty="0" smtClean="0"/>
              <a:t> však počítačový algoritmus </a:t>
            </a:r>
            <a:r>
              <a:rPr lang="cs-CZ" dirty="0"/>
              <a:t>(</a:t>
            </a:r>
            <a:r>
              <a:rPr lang="cs-CZ" dirty="0" smtClean="0"/>
              <a:t>program). </a:t>
            </a:r>
          </a:p>
          <a:p>
            <a:r>
              <a:rPr lang="sk-SK" dirty="0" smtClean="0"/>
              <a:t>CA = sieťky </a:t>
            </a:r>
            <a:r>
              <a:rPr lang="sk-SK" dirty="0"/>
              <a:t>buniek, kde každá bunka má určitý počet stavov (on- </a:t>
            </a:r>
            <a:r>
              <a:rPr lang="sk-SK" dirty="0" err="1"/>
              <a:t>off</a:t>
            </a:r>
            <a:r>
              <a:rPr lang="sk-SK" dirty="0"/>
              <a:t>/ 01/žije-nežije). </a:t>
            </a:r>
          </a:p>
          <a:p>
            <a:endParaRPr lang="sk-SK" b="0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Celulárne automaty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/>
              <a:t>dynamické systémy, u ktorých sú priestor a čas diskrétne.</a:t>
            </a:r>
          </a:p>
          <a:p>
            <a:r>
              <a:rPr lang="sk-SK" b="0" dirty="0"/>
              <a:t>pozostáva z n-dimenzionálneho reťazca (poľa) buniek– hranica (cyklus, </a:t>
            </a:r>
            <a:r>
              <a:rPr lang="sk-SK" b="0" dirty="0" err="1"/>
              <a:t>toroid</a:t>
            </a:r>
            <a:r>
              <a:rPr lang="sk-SK" b="0" dirty="0"/>
              <a:t>) – z ktorých každá môže byť v jednom z konečného počtu stavov.</a:t>
            </a:r>
          </a:p>
          <a:p>
            <a:r>
              <a:rPr lang="sk-SK" b="0" dirty="0"/>
              <a:t>stavy sa menia synchrónne v diskrétnych tikoch podľa lokálneho pre všetky bunky identického interakčného pravidla</a:t>
            </a:r>
          </a:p>
          <a:p>
            <a:r>
              <a:rPr lang="sk-SK" b="0" dirty="0"/>
              <a:t>stav každej bunky je ovplyvnený aktuálnym stavom susedných buniek.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6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7696200" cy="1371600"/>
          </a:xfrm>
        </p:spPr>
        <p:txBody>
          <a:bodyPr>
            <a:noAutofit/>
          </a:bodyPr>
          <a:lstStyle/>
          <a:p>
            <a:r>
              <a:rPr lang="sk-SK" sz="2000" dirty="0" err="1" smtClean="0"/>
              <a:t>John</a:t>
            </a:r>
            <a:r>
              <a:rPr lang="sk-SK" sz="2000" dirty="0" smtClean="0"/>
              <a:t> </a:t>
            </a:r>
            <a:r>
              <a:rPr lang="sk-SK" sz="2000" dirty="0" err="1" smtClean="0"/>
              <a:t>Horton</a:t>
            </a:r>
            <a:r>
              <a:rPr lang="sk-SK" sz="2000" dirty="0" smtClean="0"/>
              <a:t> </a:t>
            </a:r>
            <a:r>
              <a:rPr lang="sk-SK" sz="2000" dirty="0" err="1" smtClean="0"/>
              <a:t>Conway</a:t>
            </a:r>
            <a:r>
              <a:rPr lang="sk-SK" sz="2000" dirty="0" smtClean="0"/>
              <a:t>: Game </a:t>
            </a:r>
            <a:r>
              <a:rPr lang="sk-SK" sz="2000" dirty="0" err="1" smtClean="0"/>
              <a:t>of</a:t>
            </a:r>
            <a:r>
              <a:rPr lang="sk-SK" sz="2000" dirty="0" smtClean="0"/>
              <a:t> Life 1970</a:t>
            </a:r>
          </a:p>
          <a:p>
            <a:r>
              <a:rPr lang="sk-SK" sz="2000" dirty="0" smtClean="0">
                <a:hlinkClick r:id="rId2"/>
              </a:rPr>
              <a:t>http://www.bitstorm.org/gameoflife/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</a:t>
            </a:r>
            <a:r>
              <a:rPr lang="sk-SK" sz="2000" dirty="0">
                <a:hlinkClick r:id="rId3"/>
              </a:rPr>
              <a:t>://www.emergentuniverse.org/#/</a:t>
            </a:r>
            <a:r>
              <a:rPr lang="sk-SK" sz="2000" dirty="0" smtClean="0">
                <a:hlinkClick r:id="rId3"/>
              </a:rPr>
              <a:t>life</a:t>
            </a:r>
            <a:r>
              <a:rPr lang="sk-SK" sz="2000" dirty="0" smtClean="0"/>
              <a:t> </a:t>
            </a:r>
          </a:p>
          <a:p>
            <a:endParaRPr lang="sk-SK" sz="2000" dirty="0"/>
          </a:p>
          <a:p>
            <a:r>
              <a:rPr lang="sk-SK" sz="2000" dirty="0">
                <a:hlinkClick r:id="rId4"/>
              </a:rPr>
              <a:t>http://conwaylife.com</a:t>
            </a:r>
            <a:r>
              <a:rPr lang="sk-SK" sz="2000" dirty="0" smtClean="0">
                <a:hlinkClick r:id="rId4"/>
              </a:rPr>
              <a:t>/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6" name="Zástupný symbol obsahu 5" descr="cellular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752600"/>
            <a:ext cx="4267200" cy="40418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err="1" smtClean="0"/>
              <a:t>Julien</a:t>
            </a:r>
            <a:r>
              <a:rPr lang="sk-SK" sz="2400" dirty="0" smtClean="0"/>
              <a:t> </a:t>
            </a:r>
            <a:r>
              <a:rPr lang="sk-SK" sz="2400" dirty="0" err="1"/>
              <a:t>Offray</a:t>
            </a:r>
            <a:r>
              <a:rPr lang="sk-SK" sz="2400" dirty="0"/>
              <a:t> de La </a:t>
            </a:r>
            <a:r>
              <a:rPr lang="sk-SK" sz="2400" dirty="0" err="1"/>
              <a:t>Mettrie</a:t>
            </a:r>
            <a:r>
              <a:rPr lang="sk-SK" sz="2400" dirty="0"/>
              <a:t> (1709-1751)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5010149" cy="4038600"/>
          </a:xfrm>
        </p:spPr>
        <p:txBody>
          <a:bodyPr>
            <a:normAutofit/>
          </a:bodyPr>
          <a:lstStyle/>
          <a:p>
            <a:r>
              <a:rPr lang="sk-SK" dirty="0" smtClean="0"/>
              <a:t>Francúzsky filozof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Človek </a:t>
            </a:r>
            <a:r>
              <a:rPr lang="sk-SK" b="1" dirty="0">
                <a:solidFill>
                  <a:schemeClr val="tx1"/>
                </a:solidFill>
              </a:rPr>
              <a:t>stroj (1748)</a:t>
            </a:r>
          </a:p>
          <a:p>
            <a:r>
              <a:rPr lang="sk-SK" dirty="0" smtClean="0"/>
              <a:t>... </a:t>
            </a:r>
            <a:r>
              <a:rPr lang="sk-SK" b="0" dirty="0"/>
              <a:t>prírodné a strojové sú rovnakej </a:t>
            </a:r>
            <a:r>
              <a:rPr lang="sk-SK" b="0" dirty="0" smtClean="0"/>
              <a:t>substancie</a:t>
            </a:r>
          </a:p>
          <a:p>
            <a:r>
              <a:rPr lang="sk-SK" b="0" dirty="0" smtClean="0"/>
              <a:t>Dokonca duševné javy vykladá pomocou mechaniky</a:t>
            </a:r>
          </a:p>
          <a:p>
            <a:r>
              <a:rPr lang="sk-SK" b="0" dirty="0" smtClean="0"/>
              <a:t>Lebo myslenie nie je prejav ducha, ale je jednou z funkcií tela</a:t>
            </a:r>
            <a:r>
              <a:rPr lang="en-US" dirty="0"/>
              <a:t> </a:t>
            </a:r>
            <a:endParaRPr lang="sk-SK" b="0" dirty="0" smtClean="0"/>
          </a:p>
          <a:p>
            <a:endParaRPr lang="sk-SK" dirty="0"/>
          </a:p>
        </p:txBody>
      </p:sp>
      <p:pic>
        <p:nvPicPr>
          <p:cNvPr id="1026" name="Picture 2" descr="Výsledok vyhľadávania obrázkov pre dopyt julien offray de la mettrie l'homme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619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Bunkové pravidlá:</a:t>
            </a:r>
          </a:p>
          <a:p>
            <a:r>
              <a:rPr lang="sk-SK" dirty="0" smtClean="0"/>
              <a:t> zrod </a:t>
            </a:r>
            <a:r>
              <a:rPr lang="sk-SK" b="0" dirty="0" smtClean="0"/>
              <a:t>- v okolí prázdneho políčka sú práve tri bunky ("trojpohlavné" rozmnožovanie)</a:t>
            </a:r>
          </a:p>
          <a:p>
            <a:r>
              <a:rPr lang="sk-SK" dirty="0" smtClean="0"/>
              <a:t>prežitie</a:t>
            </a:r>
            <a:r>
              <a:rPr lang="sk-SK" b="0" dirty="0" smtClean="0"/>
              <a:t> - v okolí bunky sú dve alebo tri ďalšie bunky.</a:t>
            </a:r>
          </a:p>
          <a:p>
            <a:r>
              <a:rPr lang="sk-SK" dirty="0" smtClean="0"/>
              <a:t>uhynutie </a:t>
            </a:r>
            <a:r>
              <a:rPr lang="sk-SK" b="0" dirty="0" smtClean="0"/>
              <a:t>- v okolí bunky je </a:t>
            </a:r>
            <a:r>
              <a:rPr lang="sk-SK" b="0" i="1" dirty="0" smtClean="0"/>
              <a:t>0, 1, 4, 5, 6, 7</a:t>
            </a:r>
            <a:r>
              <a:rPr lang="sk-SK" b="0" dirty="0" smtClean="0"/>
              <a:t> alebo </a:t>
            </a:r>
            <a:r>
              <a:rPr lang="sk-SK" b="0" i="1" dirty="0" smtClean="0"/>
              <a:t>8</a:t>
            </a:r>
            <a:r>
              <a:rPr lang="sk-SK" b="0" dirty="0" smtClean="0"/>
              <a:t> ďalších buniek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Langtonove</a:t>
            </a:r>
            <a:r>
              <a:rPr lang="sk-SK" dirty="0"/>
              <a:t> </a:t>
            </a:r>
            <a:r>
              <a:rPr lang="sk-SK" dirty="0" smtClean="0"/>
              <a:t>Q-slučky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1025" y="1752600"/>
            <a:ext cx="5791200" cy="4495800"/>
          </a:xfrm>
        </p:spPr>
        <p:txBody>
          <a:bodyPr>
            <a:normAutofit/>
          </a:bodyPr>
          <a:lstStyle/>
          <a:p>
            <a:r>
              <a:rPr lang="sk-SK" sz="2000" b="0" dirty="0" smtClean="0"/>
              <a:t>zostrojil neporovnateľne </a:t>
            </a:r>
            <a:r>
              <a:rPr lang="sk-SK" sz="2000" b="0" dirty="0"/>
              <a:t>jednoduchšiu verziu </a:t>
            </a:r>
            <a:r>
              <a:rPr lang="sk-SK" sz="2000" b="0" dirty="0" err="1"/>
              <a:t>samoreprodukujúceho</a:t>
            </a:r>
            <a:r>
              <a:rPr lang="sk-SK" sz="2000" b="0" dirty="0"/>
              <a:t> sa 2D </a:t>
            </a:r>
            <a:r>
              <a:rPr lang="sk-SK" sz="2000" b="0" dirty="0" smtClean="0"/>
              <a:t>  CA </a:t>
            </a:r>
            <a:endParaRPr lang="sk-SK" sz="2000" b="0" dirty="0"/>
          </a:p>
          <a:p>
            <a:r>
              <a:rPr lang="sk-SK" sz="2000" b="0" dirty="0" smtClean="0"/>
              <a:t>Q-</a:t>
            </a:r>
            <a:r>
              <a:rPr lang="sk-SK" sz="2000" b="0" dirty="0" err="1" smtClean="0"/>
              <a:t>loops</a:t>
            </a:r>
            <a:r>
              <a:rPr lang="sk-SK" sz="2000" b="0" dirty="0"/>
              <a:t>, označované niekedy tiež SR-</a:t>
            </a:r>
            <a:r>
              <a:rPr lang="sk-SK" sz="2000" b="0" dirty="0" err="1"/>
              <a:t>loops</a:t>
            </a:r>
            <a:r>
              <a:rPr lang="sk-SK" sz="2000" b="0" dirty="0"/>
              <a:t> = </a:t>
            </a:r>
            <a:r>
              <a:rPr lang="sk-SK" sz="2000" b="0" dirty="0" err="1"/>
              <a:t>Self</a:t>
            </a:r>
            <a:r>
              <a:rPr lang="sk-SK" sz="2000" b="0" dirty="0"/>
              <a:t> </a:t>
            </a:r>
            <a:r>
              <a:rPr lang="sk-SK" sz="2000" b="0" dirty="0" err="1"/>
              <a:t>Reproducing</a:t>
            </a:r>
            <a:r>
              <a:rPr lang="sk-SK" sz="2000" b="0" dirty="0"/>
              <a:t> </a:t>
            </a:r>
            <a:r>
              <a:rPr lang="sk-SK" sz="2000" b="0" dirty="0" err="1"/>
              <a:t>loops</a:t>
            </a:r>
            <a:r>
              <a:rPr lang="sk-SK" sz="2000" b="0" dirty="0"/>
              <a:t>). </a:t>
            </a:r>
            <a:endParaRPr lang="sk-SK" sz="2000" b="0" dirty="0" smtClean="0"/>
          </a:p>
          <a:p>
            <a:endParaRPr lang="sk-SK" sz="2000" b="0" dirty="0"/>
          </a:p>
          <a:p>
            <a:r>
              <a:rPr lang="sk-SK" sz="2000" b="0" dirty="0" smtClean="0"/>
              <a:t>Počet </a:t>
            </a:r>
            <a:r>
              <a:rPr lang="sk-SK" sz="2000" b="0" dirty="0"/>
              <a:t>reálne použitých pravidiel (z celkového počtu 8</a:t>
            </a:r>
            <a:r>
              <a:rPr lang="sk-SK" sz="2000" b="0" baseline="30000" dirty="0"/>
              <a:t>5</a:t>
            </a:r>
            <a:r>
              <a:rPr lang="sk-SK" sz="2000" b="0" dirty="0"/>
              <a:t>=32K) bol 219. V slučke (obr. 6) sa pohybuje dookola informácia 70 70 70 70 70 70 40 40 (jednotky z informačnej cesty sú v tomto zápise kvôli prehľadnosti nahradené medzerami). </a:t>
            </a:r>
            <a:endParaRPr lang="sk-SK" sz="2000" b="0" dirty="0" smtClean="0"/>
          </a:p>
          <a:p>
            <a:r>
              <a:rPr lang="sk-SK" sz="2000" b="0" dirty="0">
                <a:hlinkClick r:id="rId2"/>
              </a:rPr>
              <a:t>https://</a:t>
            </a:r>
            <a:r>
              <a:rPr lang="sk-SK" sz="2000" b="0" dirty="0" smtClean="0">
                <a:hlinkClick r:id="rId2"/>
              </a:rPr>
              <a:t>www.youtube.com/watch?v=2iDc4C6vbcc</a:t>
            </a:r>
            <a:r>
              <a:rPr lang="sk-SK" sz="2000" b="0" dirty="0" smtClean="0"/>
              <a:t> </a:t>
            </a:r>
          </a:p>
        </p:txBody>
      </p:sp>
      <p:pic>
        <p:nvPicPr>
          <p:cNvPr id="1026" name="Picture 2" descr="G:\ALA 2013\BLOK 2\obr\qloo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54795"/>
            <a:ext cx="2895600" cy="2455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Lepšie pochopenie fungovania života samotného, prechod ku mnohobunkovým organizmom.</a:t>
            </a:r>
          </a:p>
          <a:p>
            <a:r>
              <a:rPr lang="sk-SK" b="0" dirty="0" smtClean="0"/>
              <a:t>Možnosť </a:t>
            </a:r>
            <a:r>
              <a:rPr lang="sk-SK" b="0" dirty="0" err="1" smtClean="0"/>
              <a:t>extrapolovať</a:t>
            </a:r>
            <a:r>
              <a:rPr lang="sk-SK" b="0" dirty="0" smtClean="0"/>
              <a:t> dané výsledky na umelé systémy v  ekonomike, experimentálnej fyzike, sociológii, logistike atď.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LINDENMAYEROVE  SYSTÉMY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Aristid </a:t>
            </a:r>
            <a:r>
              <a:rPr lang="sk-SK" dirty="0" err="1" smtClean="0"/>
              <a:t>Lindenmeyer</a:t>
            </a:r>
            <a:r>
              <a:rPr lang="sk-SK" dirty="0" smtClean="0"/>
              <a:t>  (1925 – 1989) </a:t>
            </a:r>
          </a:p>
          <a:p>
            <a:r>
              <a:rPr lang="sk-SK" dirty="0" smtClean="0"/>
              <a:t>maďarský biológ       1968  </a:t>
            </a:r>
            <a:r>
              <a:rPr lang="sk-SK" dirty="0" err="1" smtClean="0"/>
              <a:t>L-systems</a:t>
            </a:r>
            <a:endParaRPr lang="sk-SK" dirty="0" smtClean="0"/>
          </a:p>
          <a:p>
            <a:r>
              <a:rPr lang="sk-SK" b="0" dirty="0" smtClean="0"/>
              <a:t>špeciálny </a:t>
            </a:r>
            <a:r>
              <a:rPr lang="sk-SK" b="0" dirty="0" err="1" smtClean="0"/>
              <a:t>typo</a:t>
            </a:r>
            <a:r>
              <a:rPr lang="sk-SK" b="0" dirty="0" smtClean="0"/>
              <a:t> celulárnych automatov, tzv. </a:t>
            </a:r>
            <a:r>
              <a:rPr lang="sk-SK" b="0" i="1" dirty="0" smtClean="0"/>
              <a:t>dynamický celulárny automat</a:t>
            </a:r>
            <a:endParaRPr lang="sk-SK" dirty="0" smtClean="0"/>
          </a:p>
          <a:p>
            <a:r>
              <a:rPr lang="sk-SK" sz="1400" dirty="0" err="1" smtClean="0"/>
              <a:t>Fractal</a:t>
            </a:r>
            <a:r>
              <a:rPr lang="sk-SK" sz="1400" dirty="0" smtClean="0"/>
              <a:t> </a:t>
            </a:r>
            <a:r>
              <a:rPr lang="sk-SK" sz="1400" dirty="0" err="1" smtClean="0"/>
              <a:t>generator</a:t>
            </a:r>
            <a:r>
              <a:rPr lang="sk-SK" sz="1400" dirty="0"/>
              <a:t>:  </a:t>
            </a:r>
            <a:r>
              <a:rPr lang="sk-SK" sz="1400" dirty="0">
                <a:hlinkClick r:id="rId2"/>
              </a:rPr>
              <a:t>https://</a:t>
            </a:r>
            <a:r>
              <a:rPr lang="sk-SK" sz="1400" dirty="0" smtClean="0">
                <a:hlinkClick r:id="rId2"/>
              </a:rPr>
              <a:t>www.youtube.com/watch?v=bPYG54rdg5Y</a:t>
            </a:r>
            <a:r>
              <a:rPr lang="sk-SK" sz="14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:\ALA TIM\BLOK 2\obr\L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813" y="3962400"/>
            <a:ext cx="5029200" cy="2734162"/>
          </a:xfrm>
          <a:prstGeom prst="rect">
            <a:avLst/>
          </a:prstGeom>
          <a:noFill/>
        </p:spPr>
      </p:pic>
      <p:pic>
        <p:nvPicPr>
          <p:cNvPr id="2051" name="Picture 3" descr="H:\ALA TIM\BLOK 2\obr\lindenm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38881"/>
            <a:ext cx="3046562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</a:t>
            </a:r>
            <a:r>
              <a:rPr lang="sk-SK" i="1" dirty="0" err="1" smtClean="0"/>
              <a:t>Lindenmayerove</a:t>
            </a:r>
            <a:r>
              <a:rPr lang="sk-SK" i="1" dirty="0" smtClean="0"/>
              <a:t> systémy sú historicky asi prvým návrhom ako uchopiť v pojmosloví</a:t>
            </a:r>
          </a:p>
          <a:p>
            <a:pPr>
              <a:buNone/>
            </a:pPr>
            <a:r>
              <a:rPr lang="sk-SK" i="1" dirty="0" smtClean="0"/>
              <a:t>    informatiky fenomén biologického rastu a na druhej strane sa ukázali ako mimoriadne účinný nástroj automatického generovania vizuálne prekvapivo podmanivých, od skutočných živých rastlín temer nerozoznateľných štruktúr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		(Kelemen 2005)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2133600"/>
            <a:ext cx="7404653" cy="403860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Biological</a:t>
            </a:r>
            <a:r>
              <a:rPr lang="sk-SK" i="1" dirty="0" smtClean="0"/>
              <a:t> Modeling and </a:t>
            </a:r>
            <a:r>
              <a:rPr lang="sk-SK" i="1" dirty="0" err="1" smtClean="0"/>
              <a:t>Visualization</a:t>
            </a:r>
            <a:r>
              <a:rPr lang="sk-SK" i="1" dirty="0" smtClean="0"/>
              <a:t> </a:t>
            </a:r>
            <a:r>
              <a:rPr lang="sk-SK" i="1" dirty="0" err="1" smtClean="0"/>
              <a:t>research</a:t>
            </a:r>
            <a:r>
              <a:rPr lang="sk-SK" i="1" dirty="0" smtClean="0"/>
              <a:t> </a:t>
            </a:r>
            <a:r>
              <a:rPr lang="sk-SK" i="1" dirty="0" err="1" smtClean="0"/>
              <a:t>group</a:t>
            </a:r>
            <a:r>
              <a:rPr lang="sk-SK" i="1" dirty="0" smtClean="0"/>
              <a:t> , </a:t>
            </a:r>
            <a:r>
              <a:rPr lang="sk-SK" i="1" dirty="0" err="1" smtClean="0"/>
              <a:t>University</a:t>
            </a:r>
            <a:r>
              <a:rPr lang="sk-SK" i="1" dirty="0" smtClean="0"/>
              <a:t> </a:t>
            </a:r>
            <a:r>
              <a:rPr lang="sk-SK" i="1" dirty="0" err="1" smtClean="0"/>
              <a:t>Calgary</a:t>
            </a:r>
            <a:endParaRPr lang="sk-SK" i="1" dirty="0" smtClean="0"/>
          </a:p>
          <a:p>
            <a:r>
              <a:rPr lang="sk-SK" i="1" dirty="0" smtClean="0"/>
              <a:t>Vizualizácia rastových procesov rastlín</a:t>
            </a:r>
          </a:p>
          <a:p>
            <a:r>
              <a:rPr lang="sk-SK" dirty="0" smtClean="0"/>
              <a:t>skúmajú proces </a:t>
            </a:r>
            <a:r>
              <a:rPr lang="sk-SK" dirty="0" err="1" smtClean="0"/>
              <a:t>samo-organizovania</a:t>
            </a:r>
            <a:r>
              <a:rPr lang="sk-SK" dirty="0" smtClean="0"/>
              <a:t> a simulácie rastu modelov rastlín a stromov</a:t>
            </a:r>
          </a:p>
          <a:p>
            <a:endParaRPr lang="sk-SK" sz="2800" dirty="0" smtClean="0"/>
          </a:p>
          <a:p>
            <a:r>
              <a:rPr lang="sk-SK" dirty="0" smtClean="0">
                <a:hlinkClick r:id="rId2"/>
              </a:rPr>
              <a:t>http://algorithmicbotany.org/papers/#webdocs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http://www.youtube.com/watch?v=gHAqJY48p3Y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-152400" y="4572000"/>
            <a:ext cx="9144000" cy="914400"/>
          </a:xfrm>
        </p:spPr>
        <p:txBody>
          <a:bodyPr>
            <a:noAutofit/>
          </a:bodyPr>
          <a:lstStyle/>
          <a:p>
            <a:r>
              <a:rPr lang="sk-SK" sz="4400" dirty="0" smtClean="0"/>
              <a:t>3. </a:t>
            </a:r>
            <a:r>
              <a:rPr lang="sk-SK" sz="4400" dirty="0" smtClean="0"/>
              <a:t/>
            </a:r>
            <a:br>
              <a:rPr lang="sk-SK" sz="4400" dirty="0" smtClean="0"/>
            </a:br>
            <a:r>
              <a:rPr lang="sk-SK" sz="4400" dirty="0" smtClean="0"/>
              <a:t>Historické </a:t>
            </a:r>
            <a:r>
              <a:rPr lang="sk-SK" sz="4400" dirty="0"/>
              <a:t>umelecké </a:t>
            </a:r>
            <a:r>
              <a:rPr lang="sk-SK" sz="4400" dirty="0" err="1"/>
              <a:t>precedenty</a:t>
            </a:r>
            <a:r>
              <a:rPr lang="sk-SK" sz="4400" dirty="0"/>
              <a:t>: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04800" y="6400800"/>
            <a:ext cx="7239000" cy="4572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73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Spomeňte si na umelecké dielo ktorého autor sa inšpiroval prírodnou formou.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3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Giuseppe </a:t>
            </a:r>
            <a:r>
              <a:rPr lang="sk-SK" dirty="0" err="1">
                <a:hlinkClick r:id="rId2"/>
              </a:rPr>
              <a:t>Arcimboldo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074" name="Picture 2" descr="Výsledok vyhľadávania obrázkov pre dopyt 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54756" cy="4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382000" cy="762000"/>
          </a:xfrm>
        </p:spPr>
        <p:txBody>
          <a:bodyPr/>
          <a:lstStyle/>
          <a:p>
            <a:r>
              <a:rPr lang="sk-SK" sz="2800" i="1" dirty="0"/>
              <a:t>Formálne analógie medzi umením a </a:t>
            </a:r>
            <a:r>
              <a:rPr lang="sk-SK" sz="2800" i="1" dirty="0" smtClean="0"/>
              <a:t>prírodou</a:t>
            </a:r>
            <a:endParaRPr lang="sk-SK" sz="2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 smtClean="0"/>
              <a:t>Európska avantgarda : </a:t>
            </a:r>
            <a:r>
              <a:rPr lang="sk-SK" b="0" i="1" dirty="0" smtClean="0"/>
              <a:t>prepojenie prírodnej formy a systematizácie</a:t>
            </a:r>
          </a:p>
          <a:p>
            <a:endParaRPr lang="sk-SK" sz="1100" i="1" dirty="0" smtClean="0"/>
          </a:p>
          <a:p>
            <a:r>
              <a:rPr lang="sk-SK" dirty="0" smtClean="0"/>
              <a:t>Paul </a:t>
            </a:r>
            <a:r>
              <a:rPr lang="sk-SK" dirty="0" err="1" smtClean="0"/>
              <a:t>Klee</a:t>
            </a:r>
            <a:r>
              <a:rPr lang="sk-SK" dirty="0" smtClean="0"/>
              <a:t>: </a:t>
            </a:r>
            <a:r>
              <a:rPr lang="sk-SK" b="1" dirty="0" err="1" smtClean="0"/>
              <a:t>Ways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Nature</a:t>
            </a:r>
            <a:r>
              <a:rPr lang="sk-SK" b="1" dirty="0" smtClean="0"/>
              <a:t> Study (1923)</a:t>
            </a:r>
            <a:r>
              <a:rPr lang="sk-SK" dirty="0" smtClean="0"/>
              <a:t> študoval štruktúru a rast listu</a:t>
            </a:r>
          </a:p>
          <a:p>
            <a:r>
              <a:rPr lang="sk-SK" sz="2800" i="1" dirty="0" smtClean="0">
                <a:solidFill>
                  <a:schemeClr val="tx1"/>
                </a:solidFill>
              </a:rPr>
              <a:t>Pre umelca sa komunikácia </a:t>
            </a:r>
            <a:r>
              <a:rPr lang="sk-SK" sz="2800" i="1" dirty="0">
                <a:solidFill>
                  <a:schemeClr val="tx1"/>
                </a:solidFill>
              </a:rPr>
              <a:t>s prírodou </a:t>
            </a:r>
            <a:r>
              <a:rPr lang="sk-SK" sz="2800" i="1" dirty="0" smtClean="0">
                <a:solidFill>
                  <a:schemeClr val="tx1"/>
                </a:solidFill>
              </a:rPr>
              <a:t>stáva </a:t>
            </a:r>
            <a:r>
              <a:rPr lang="sk-SK" sz="2800" i="1" dirty="0">
                <a:solidFill>
                  <a:schemeClr val="tx1"/>
                </a:solidFill>
              </a:rPr>
              <a:t>najdôležitejšou </a:t>
            </a:r>
            <a:r>
              <a:rPr lang="sk-SK" sz="2800" i="1" dirty="0" smtClean="0">
                <a:solidFill>
                  <a:schemeClr val="tx1"/>
                </a:solidFill>
              </a:rPr>
              <a:t>podmienkou. </a:t>
            </a:r>
            <a:r>
              <a:rPr lang="sk-SK" sz="2800" i="1" dirty="0">
                <a:solidFill>
                  <a:schemeClr val="tx1"/>
                </a:solidFill>
              </a:rPr>
              <a:t>Umelec je človek ; </a:t>
            </a:r>
            <a:r>
              <a:rPr lang="sk-SK" sz="2800" i="1" dirty="0" smtClean="0">
                <a:solidFill>
                  <a:schemeClr val="tx1"/>
                </a:solidFill>
              </a:rPr>
              <a:t>sám je vlastne prírodou,  </a:t>
            </a:r>
            <a:r>
              <a:rPr lang="sk-SK" sz="2800" i="1" dirty="0">
                <a:solidFill>
                  <a:schemeClr val="tx1"/>
                </a:solidFill>
              </a:rPr>
              <a:t>súčasťou prírody v rámci prírodného </a:t>
            </a:r>
            <a:r>
              <a:rPr lang="sk-SK" sz="2800" i="1" dirty="0" smtClean="0">
                <a:solidFill>
                  <a:schemeClr val="tx1"/>
                </a:solidFill>
              </a:rPr>
              <a:t>priestoru." </a:t>
            </a:r>
            <a:r>
              <a:rPr lang="sk-SK" sz="3000" b="0" dirty="0" smtClean="0"/>
              <a:t> </a:t>
            </a:r>
            <a:r>
              <a:rPr lang="sk-SK" dirty="0" smtClean="0"/>
              <a:t> </a:t>
            </a:r>
          </a:p>
          <a:p>
            <a:endParaRPr lang="sk-SK" dirty="0" smtClean="0"/>
          </a:p>
          <a:p>
            <a:r>
              <a:rPr lang="sk-SK" sz="2200" dirty="0" smtClean="0"/>
              <a:t>in: Paul </a:t>
            </a:r>
            <a:r>
              <a:rPr lang="sk-SK" sz="2200" dirty="0" err="1" smtClean="0"/>
              <a:t>Klee</a:t>
            </a:r>
            <a:r>
              <a:rPr lang="sk-SK" sz="2200" dirty="0" smtClean="0"/>
              <a:t>: </a:t>
            </a:r>
            <a:r>
              <a:rPr lang="sk-SK" sz="2200" i="1" dirty="0" err="1" smtClean="0"/>
              <a:t>Paedagogical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Sketchbook</a:t>
            </a:r>
            <a:r>
              <a:rPr lang="sk-SK" sz="2200" dirty="0" smtClean="0"/>
              <a:t>. </a:t>
            </a:r>
            <a:r>
              <a:rPr lang="sk-SK" sz="2200" dirty="0" err="1" smtClean="0"/>
              <a:t>Bauhaus</a:t>
            </a:r>
            <a:r>
              <a:rPr lang="sk-SK" sz="2200" dirty="0" smtClean="0"/>
              <a:t> </a:t>
            </a:r>
            <a:r>
              <a:rPr lang="sk-SK" sz="2200" dirty="0" err="1" smtClean="0"/>
              <a:t>Books</a:t>
            </a:r>
            <a:r>
              <a:rPr lang="sk-SK" sz="2200" dirty="0" smtClean="0"/>
              <a:t>, 1925. s. 7.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50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bore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962400"/>
            <a:ext cx="4676775" cy="26813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Giovanni</a:t>
            </a:r>
            <a:r>
              <a:rPr lang="sk-SK" sz="3600" dirty="0" smtClean="0"/>
              <a:t> </a:t>
            </a:r>
            <a:r>
              <a:rPr lang="sk-SK" sz="3600" dirty="0" err="1" smtClean="0"/>
              <a:t>Alphonso</a:t>
            </a:r>
            <a:r>
              <a:rPr lang="sk-SK" sz="3600" dirty="0" smtClean="0"/>
              <a:t> </a:t>
            </a:r>
            <a:r>
              <a:rPr lang="sk-SK" sz="3600" dirty="0" err="1" smtClean="0"/>
              <a:t>Borelli</a:t>
            </a:r>
            <a:r>
              <a:rPr lang="sk-SK" sz="3600" dirty="0" smtClean="0"/>
              <a:t> </a:t>
            </a:r>
            <a:br>
              <a:rPr lang="sk-SK" sz="3600" dirty="0" smtClean="0"/>
            </a:br>
            <a:r>
              <a:rPr lang="sk-SK" sz="3600" dirty="0" smtClean="0"/>
              <a:t>(1608-1679)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4476749" cy="1905000"/>
          </a:xfrm>
        </p:spPr>
        <p:txBody>
          <a:bodyPr>
            <a:normAutofit fontScale="85000" lnSpcReduction="10000"/>
          </a:bodyPr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O pohybe zvierat </a:t>
            </a:r>
            <a:r>
              <a:rPr lang="sk-SK" sz="2400" dirty="0" smtClean="0">
                <a:solidFill>
                  <a:schemeClr val="tx1"/>
                </a:solidFill>
              </a:rPr>
              <a:t>(1680)</a:t>
            </a:r>
          </a:p>
          <a:p>
            <a:r>
              <a:rPr lang="sk-SK" sz="2400" dirty="0" smtClean="0"/>
              <a:t>/otec biomechaniky/</a:t>
            </a:r>
          </a:p>
          <a:p>
            <a:r>
              <a:rPr lang="sk-SK" sz="2400" b="1" dirty="0" err="1" smtClean="0"/>
              <a:t>De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Motu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Animalum−</a:t>
            </a:r>
            <a:endParaRPr lang="sk-SK" sz="2400" b="1" dirty="0" smtClean="0"/>
          </a:p>
          <a:p>
            <a:r>
              <a:rPr lang="sk-SK" sz="2400" dirty="0" smtClean="0"/>
              <a:t>využitie </a:t>
            </a:r>
            <a:r>
              <a:rPr lang="sk-SK" sz="2400" dirty="0" err="1" smtClean="0"/>
              <a:t>matematiky,fyziky</a:t>
            </a:r>
            <a:r>
              <a:rPr lang="sk-SK" sz="2400" dirty="0" smtClean="0"/>
              <a:t> a anatómie </a:t>
            </a:r>
          </a:p>
          <a:p>
            <a:r>
              <a:rPr lang="sk-SK" sz="2400" dirty="0" smtClean="0"/>
              <a:t>pri štúdiu pohybu, najmä zvierat </a:t>
            </a:r>
          </a:p>
          <a:p>
            <a:endParaRPr lang="sk-SK" dirty="0"/>
          </a:p>
        </p:txBody>
      </p:sp>
      <p:pic>
        <p:nvPicPr>
          <p:cNvPr id="1027" name="Picture 3" descr="H:\ALA TIM\BLOK 2\bo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442" y="1600200"/>
            <a:ext cx="3148907" cy="4495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Paul </a:t>
            </a:r>
            <a:r>
              <a:rPr lang="sk-SK" b="1" dirty="0" err="1" smtClean="0"/>
              <a:t>Klee</a:t>
            </a:r>
            <a:r>
              <a:rPr lang="sk-SK" b="1" dirty="0" smtClean="0"/>
              <a:t>:</a:t>
            </a:r>
          </a:p>
          <a:p>
            <a:r>
              <a:rPr lang="sk-SK" dirty="0"/>
              <a:t>⩩ </a:t>
            </a:r>
            <a:r>
              <a:rPr lang="sk-SK" b="1" dirty="0" err="1"/>
              <a:t>Gestalt</a:t>
            </a:r>
            <a:r>
              <a:rPr lang="sk-SK" b="1" dirty="0"/>
              <a:t> ´=  spôsob, ktorý vedie k forme – s dôrazom na samotnú cestu, </a:t>
            </a:r>
            <a:r>
              <a:rPr lang="sk-SK" b="1" dirty="0" smtClean="0"/>
              <a:t>viac než </a:t>
            </a:r>
            <a:r>
              <a:rPr lang="sk-SK" b="1" dirty="0"/>
              <a:t>na formu.</a:t>
            </a:r>
            <a:endParaRPr lang="sk-SK" dirty="0"/>
          </a:p>
          <a:p>
            <a:pPr marL="34290" indent="0">
              <a:buNone/>
            </a:pPr>
            <a:endParaRPr lang="sk-SK" i="1" dirty="0" smtClean="0"/>
          </a:p>
          <a:p>
            <a:endParaRPr lang="sk-SK" i="1" dirty="0"/>
          </a:p>
          <a:p>
            <a:r>
              <a:rPr lang="sk-SK" i="1" dirty="0" smtClean="0"/>
              <a:t>„ A </a:t>
            </a:r>
            <a:r>
              <a:rPr lang="sk-SK" i="1" dirty="0" err="1" smtClean="0"/>
              <a:t>line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 a </a:t>
            </a:r>
            <a:r>
              <a:rPr lang="sk-SK" i="1" dirty="0" err="1" smtClean="0"/>
              <a:t>dot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</a:t>
            </a:r>
            <a:r>
              <a:rPr lang="sk-SK" i="1" dirty="0" err="1" smtClean="0"/>
              <a:t>went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a </a:t>
            </a:r>
            <a:r>
              <a:rPr lang="sk-SK" i="1" dirty="0" err="1" smtClean="0"/>
              <a:t>walk</a:t>
            </a:r>
            <a:r>
              <a:rPr lang="sk-SK" i="1" dirty="0" smtClean="0"/>
              <a:t>. „</a:t>
            </a:r>
            <a:endParaRPr lang="sk-SK" i="1" dirty="0"/>
          </a:p>
          <a:p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397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06640" cy="1356360"/>
          </a:xfrm>
        </p:spPr>
        <p:txBody>
          <a:bodyPr>
            <a:normAutofit/>
          </a:bodyPr>
          <a:lstStyle/>
          <a:p>
            <a:r>
              <a:rPr lang="sk-SK" sz="3200" dirty="0"/>
              <a:t>Paul </a:t>
            </a:r>
            <a:r>
              <a:rPr lang="sk-SK" sz="3200" dirty="0" err="1"/>
              <a:t>Klee's</a:t>
            </a:r>
            <a:r>
              <a:rPr lang="sk-SK" sz="3200" dirty="0"/>
              <a:t> </a:t>
            </a:r>
            <a:r>
              <a:rPr lang="sk-SK" sz="3200" dirty="0" err="1"/>
              <a:t>Enchanted</a:t>
            </a:r>
            <a:r>
              <a:rPr lang="sk-SK" sz="3200" dirty="0"/>
              <a:t> </a:t>
            </a:r>
            <a:r>
              <a:rPr lang="sk-SK" sz="3200" dirty="0" err="1"/>
              <a:t>Garden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077"/>
            <a:ext cx="4829175" cy="21634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990600"/>
            <a:ext cx="36004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Kasimir</a:t>
            </a:r>
            <a:r>
              <a:rPr lang="sk-SK" dirty="0" smtClean="0"/>
              <a:t> </a:t>
            </a:r>
            <a:r>
              <a:rPr lang="sk-SK" dirty="0" err="1" smtClean="0"/>
              <a:t>Malevich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organizmus ako východiskový bod pre umenie</a:t>
            </a:r>
          </a:p>
          <a:p>
            <a:r>
              <a:rPr lang="sk-SK" b="0" dirty="0" smtClean="0"/>
              <a:t>Dokonalá štruktúra s vlastnou autonómiou / „technický organizmus“</a:t>
            </a:r>
          </a:p>
          <a:p>
            <a:r>
              <a:rPr lang="sk-SK" b="0" dirty="0" smtClean="0"/>
              <a:t>Absolútne umenie = nekonečné generatívne premeny reality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88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4371</TotalTime>
  <Words>1807</Words>
  <Application>Microsoft Office PowerPoint</Application>
  <PresentationFormat>Prezentácia na obrazovke (4:3)</PresentationFormat>
  <Paragraphs>411</Paragraphs>
  <Slides>92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92</vt:i4>
      </vt:variant>
    </vt:vector>
  </HeadingPairs>
  <TitlesOfParts>
    <vt:vector size="94" baseType="lpstr">
      <vt:lpstr>Corbel</vt:lpstr>
      <vt:lpstr>Základ</vt:lpstr>
      <vt:lpstr> IM120  Artificial Life Art  BLOK2</vt:lpstr>
      <vt:lpstr>2. BLOK: OSNOVA</vt:lpstr>
      <vt:lpstr>1. Historické precedensy v oblasti prírodných vied a evolučných teórií</vt:lpstr>
      <vt:lpstr>René Descartes (1596-1650</vt:lpstr>
      <vt:lpstr>René Descartes</vt:lpstr>
      <vt:lpstr>Galileo Galilei (1564-1642)</vt:lpstr>
      <vt:lpstr>Isaac Newton (1643-1727)</vt:lpstr>
      <vt:lpstr>Julien Offray de La Mettrie (1709-1751)</vt:lpstr>
      <vt:lpstr>Giovanni Alphonso Borelli  (1608-1679)</vt:lpstr>
      <vt:lpstr>Nemecká biológia  na prelome  18. a 19. storočia </vt:lpstr>
      <vt:lpstr>Počiatky morfológie </vt:lpstr>
      <vt:lpstr>J.W. Goethe: Metamorphose der Pflanzen</vt:lpstr>
      <vt:lpstr>Johann Wolfgang von Goethe</vt:lpstr>
      <vt:lpstr>Nemecká biológia  na prelome 18. a 19. stor.</vt:lpstr>
      <vt:lpstr>Francúzska biológia 18. a  19. stor. </vt:lpstr>
      <vt:lpstr>Darwinove pinky</vt:lpstr>
      <vt:lpstr>Anglická biológia 19.stor.</vt:lpstr>
      <vt:lpstr>3 princípy Darwinovej teórie</vt:lpstr>
      <vt:lpstr>20. storočie: Neodarwinizmus</vt:lpstr>
      <vt:lpstr>Mutácie</vt:lpstr>
      <vt:lpstr>Odilon Redon: Les Origines 1883</vt:lpstr>
      <vt:lpstr>Odilon Redon: Cyclop</vt:lpstr>
      <vt:lpstr>Prezentácia programu PowerPoint</vt:lpstr>
      <vt:lpstr>Prezentácia programu PowerPoint</vt:lpstr>
      <vt:lpstr>Everard Home: the "Two Headed Boy of Bengal"  1790</vt:lpstr>
      <vt:lpstr>Jake and Dinos Chapman:  Zygotic acceleration, biogenetic, de-sublimated libidinal model, 1995. </vt:lpstr>
      <vt:lpstr>Prezentácia programu PowerPoint</vt:lpstr>
      <vt:lpstr>Prezentácia programu PowerPoint</vt:lpstr>
      <vt:lpstr>Inšpirácia prírodou / prírodným tvarom</vt:lpstr>
      <vt:lpstr>Ernst Haeckel: Aspidonia. Art Forms of Nature </vt:lpstr>
      <vt:lpstr>Acanthophracta, Ammonitida</vt:lpstr>
      <vt:lpstr>Prezentácia programu PowerPoint</vt:lpstr>
      <vt:lpstr>Biomorfizmus a biocentrizmus </vt:lpstr>
      <vt:lpstr>Max Ernst 1891 - 1976</vt:lpstr>
      <vt:lpstr>James Watson, Francis Crick 1953 </vt:lpstr>
      <vt:lpstr>Genocentrizmus</vt:lpstr>
      <vt:lpstr>Dawkins- odporca cirkvi</vt:lpstr>
      <vt:lpstr>Prezentácia programu PowerPoint</vt:lpstr>
      <vt:lpstr>Prezentácia programu PowerPoint</vt:lpstr>
      <vt:lpstr>Kinematický</vt:lpstr>
      <vt:lpstr>Kinematika  vs.  Kinetika</vt:lpstr>
      <vt:lpstr>Frank Popper: kinetic arts</vt:lpstr>
      <vt:lpstr>Kinetická socha</vt:lpstr>
      <vt:lpstr>Prezentácia programu PowerPoint</vt:lpstr>
      <vt:lpstr>Literárno-mytologická tradícia</vt:lpstr>
      <vt:lpstr>Prezentácia programu PowerPoint</vt:lpstr>
      <vt:lpstr>Technologická tradícia</vt:lpstr>
      <vt:lpstr>Prezentácia programu PowerPoint</vt:lpstr>
      <vt:lpstr>Jacques de Vaucanson: Digesting Duck 1738</vt:lpstr>
      <vt:lpstr>Wolfgang von Kempelen: Turk</vt:lpstr>
      <vt:lpstr>Jaquet Droz: The writer, the musician and the draughtsman 1770</vt:lpstr>
      <vt:lpstr>Informačná estetika</vt:lpstr>
      <vt:lpstr>Informačná estetika</vt:lpstr>
      <vt:lpstr>Informácia ako kľúčový koncept estetiky</vt:lpstr>
      <vt:lpstr>Informácia ako kľúčový koncept estetiky</vt:lpstr>
      <vt:lpstr>ESTETIKA MATEMATICKÝCH ÚLOH</vt:lpstr>
      <vt:lpstr>ESTETIKA MATEMATICKÝCH ÚLOH</vt:lpstr>
      <vt:lpstr>1964  Michel Noll: Piet Mondrian vs. IBM 7094</vt:lpstr>
      <vt:lpstr>Ktorý obrázok vyrobil počítač?  Ktorý obrázok sa vám páči viac? </vt:lpstr>
      <vt:lpstr>Prezentácia programu PowerPoint</vt:lpstr>
      <vt:lpstr>Michael Noll</vt:lpstr>
      <vt:lpstr>Michael Noll, 1967</vt:lpstr>
      <vt:lpstr>Frieder Nake: Polygonzüge 1965</vt:lpstr>
      <vt:lpstr>Prezentácia programu PowerPoint</vt:lpstr>
      <vt:lpstr>Georg Nees: 23Ecke, 1964</vt:lpstr>
      <vt:lpstr>Generatívna estetika: </vt:lpstr>
      <vt:lpstr>1960´  Algoritmické umenie</vt:lpstr>
      <vt:lpstr>Roman Verostko</vt:lpstr>
      <vt:lpstr> algorists </vt:lpstr>
      <vt:lpstr>Helaman Ferguson: Four Canoes 1997</vt:lpstr>
      <vt:lpstr>Algoritmus</vt:lpstr>
      <vt:lpstr>Dôraz na proces(uálnosť)</vt:lpstr>
      <vt:lpstr>R.Ascott: 1969-70  Change Paintings   </vt:lpstr>
      <vt:lpstr>Prezentácia programu PowerPoint</vt:lpstr>
      <vt:lpstr>John von Neumann</vt:lpstr>
      <vt:lpstr>Von Neumann: Universal constructor</vt:lpstr>
      <vt:lpstr>CELULÁRNE (BUNKOVÉ) AUTOMATY</vt:lpstr>
      <vt:lpstr>Celulárne automaty</vt:lpstr>
      <vt:lpstr>CELULÁRNE (BUNKOVÉ) AUTOMATY</vt:lpstr>
      <vt:lpstr>Prezentácia programu PowerPoint</vt:lpstr>
      <vt:lpstr>Langtonove Q-slučky</vt:lpstr>
      <vt:lpstr>motivácia</vt:lpstr>
      <vt:lpstr>LINDENMAYEROVE  SYSTÉMY</vt:lpstr>
      <vt:lpstr>Prezentácia programu PowerPoint</vt:lpstr>
      <vt:lpstr>Prezentácia programu PowerPoint</vt:lpstr>
      <vt:lpstr>3.  Historické umelecké precedenty:</vt:lpstr>
      <vt:lpstr>Prezentácia programu PowerPoint</vt:lpstr>
      <vt:lpstr>Giuseppe Arcimboldo </vt:lpstr>
      <vt:lpstr>Formálne analógie medzi umením a prírodou</vt:lpstr>
      <vt:lpstr>Prezentácia programu PowerPoint</vt:lpstr>
      <vt:lpstr>Paul Klee's Enchanted Garden</vt:lpstr>
      <vt:lpstr>Kasimir Malevich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IM120  Artificial Life Art  BLOK2</dc:title>
  <dc:creator>Evilsister</dc:creator>
  <cp:lastModifiedBy>Martina</cp:lastModifiedBy>
  <cp:revision>345</cp:revision>
  <dcterms:created xsi:type="dcterms:W3CDTF">2012-08-20T14:23:54Z</dcterms:created>
  <dcterms:modified xsi:type="dcterms:W3CDTF">2016-10-02T17:16:47Z</dcterms:modified>
</cp:coreProperties>
</file>