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40" r:id="rId12"/>
    <p:sldMasterId id="2147483847" r:id="rId13"/>
    <p:sldMasterId id="2147483859" r:id="rId14"/>
    <p:sldMasterId id="2147483871" r:id="rId15"/>
    <p:sldMasterId id="2147483883" r:id="rId16"/>
  </p:sldMasterIdLst>
  <p:sldIdLst>
    <p:sldId id="256" r:id="rId17"/>
    <p:sldId id="261" r:id="rId18"/>
    <p:sldId id="328" r:id="rId19"/>
    <p:sldId id="329" r:id="rId20"/>
    <p:sldId id="330" r:id="rId21"/>
    <p:sldId id="331" r:id="rId22"/>
    <p:sldId id="336" r:id="rId23"/>
    <p:sldId id="333" r:id="rId24"/>
    <p:sldId id="334" r:id="rId25"/>
    <p:sldId id="332" r:id="rId26"/>
    <p:sldId id="335" r:id="rId27"/>
    <p:sldId id="306" r:id="rId28"/>
    <p:sldId id="263" r:id="rId29"/>
    <p:sldId id="310" r:id="rId30"/>
    <p:sldId id="264" r:id="rId31"/>
    <p:sldId id="311" r:id="rId32"/>
    <p:sldId id="312" r:id="rId33"/>
    <p:sldId id="287" r:id="rId34"/>
    <p:sldId id="337" r:id="rId35"/>
    <p:sldId id="327" r:id="rId36"/>
    <p:sldId id="265" r:id="rId37"/>
    <p:sldId id="268" r:id="rId38"/>
    <p:sldId id="307" r:id="rId39"/>
    <p:sldId id="269" r:id="rId40"/>
    <p:sldId id="272" r:id="rId41"/>
    <p:sldId id="266" r:id="rId42"/>
    <p:sldId id="271" r:id="rId43"/>
    <p:sldId id="301" r:id="rId44"/>
    <p:sldId id="275" r:id="rId45"/>
    <p:sldId id="299" r:id="rId46"/>
    <p:sldId id="340" r:id="rId47"/>
    <p:sldId id="338" r:id="rId48"/>
    <p:sldId id="339" r:id="rId49"/>
    <p:sldId id="297" r:id="rId50"/>
    <p:sldId id="341" r:id="rId51"/>
    <p:sldId id="322" r:id="rId52"/>
    <p:sldId id="323" r:id="rId53"/>
    <p:sldId id="325" r:id="rId54"/>
    <p:sldId id="298" r:id="rId55"/>
    <p:sldId id="316" r:id="rId56"/>
    <p:sldId id="326" r:id="rId57"/>
    <p:sldId id="276" r:id="rId58"/>
    <p:sldId id="267" r:id="rId59"/>
    <p:sldId id="296" r:id="rId60"/>
    <p:sldId id="295" r:id="rId61"/>
    <p:sldId id="293" r:id="rId62"/>
    <p:sldId id="342" r:id="rId63"/>
    <p:sldId id="288" r:id="rId64"/>
    <p:sldId id="291" r:id="rId65"/>
    <p:sldId id="315" r:id="rId66"/>
    <p:sldId id="289" r:id="rId67"/>
    <p:sldId id="277" r:id="rId68"/>
    <p:sldId id="273" r:id="rId69"/>
    <p:sldId id="280" r:id="rId70"/>
    <p:sldId id="284" r:id="rId71"/>
    <p:sldId id="282" r:id="rId72"/>
    <p:sldId id="309" r:id="rId73"/>
    <p:sldId id="317" r:id="rId74"/>
    <p:sldId id="283" r:id="rId75"/>
    <p:sldId id="285" r:id="rId76"/>
    <p:sldId id="318" r:id="rId77"/>
    <p:sldId id="319" r:id="rId78"/>
    <p:sldId id="262" r:id="rId79"/>
    <p:sldId id="320" r:id="rId8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viewProps" Target="view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7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371A9-9F45-4634-99A9-D953A2390932}" type="datetimeFigureOut">
              <a:rPr lang="fr-CA" altLang="en-US"/>
              <a:pPr/>
              <a:t>2016-09-06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1E58-B593-40A5-9A39-CF2F26597844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3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43261-AFF1-4FE6-AF6B-57D739F351E2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2E60A-4DF9-4A6D-B885-BE0A49F84A1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BAA53-7CDD-452A-B8E5-480C21B58343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3B09-EA59-4D18-ABD6-6F3D47FEDA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9306E-D89F-4C16-BC16-9150B9C07F0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9166-48DF-4F11-A392-924BDAE1C7E2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E2635-2B31-4E5B-AE5E-38B454FD0393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8BC7-A8AD-4F8C-9C7A-BEDF1DD68EBE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B47BE-5D68-4EAA-B8A6-D4EC960361B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1E70-B983-43B3-9C4A-06D4E2C0B646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733F-3DE7-4BFD-8FAA-ED2FB08BDB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5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EC48A-D98B-43EE-8CEA-AF46C23597C2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B9245-15DF-4F2E-B14B-0E7ABE0C630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E4AF7-E566-44BE-A970-0CA8BA973514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520A6-3896-4113-BCB9-E7A01737AAF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DB3B8-58F8-435C-B9FE-82DF1ECE3846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55E82-B961-4581-A2CF-73CB73E929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1A446-6138-4166-A85A-C72191768A85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F43E-7628-4E5C-9339-8087044671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C488A-6B38-4155-B0AB-395FEC2A3C35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243D-8608-4DE7-8475-EA47F2CCE05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B85811-DF54-4625-8D12-C06DF35FF9AF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E35A-A562-4793-AE21-31ADEF07D20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64278-2DC0-477C-BBD0-4957131E016C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7E53-59E1-4DBE-BDCB-C855DB0DCF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421A0D-BF81-43A9-AC7F-2E296AD01FA4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418A-4F5D-44C0-A154-A6970FCA0B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612DF-C3E3-476B-8461-49B50ABFDFA7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305B4-3B35-4FD4-8046-1B0849BBE6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9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16DDC-ECD1-4AE6-9DC1-1484AAED8B02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97EF-7136-47EE-8F9A-F91DF6EA3ED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7F83A-9486-4E62-8EE7-BDBABB843F10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331C6-660A-4B88-B9D0-C9442B4CA1E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3C65C-75DC-433F-8F30-86189EE70913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4E19-5B65-472C-A34B-FA1CB9B699C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2182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k-SK" altLang="ko-KR" smtClean="0"/>
              <a:t>Upravte štýl predlohy textu.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k-SK" altLang="ko-KR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325228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k-SK" altLang="ko-KR" smtClean="0"/>
              <a:t>Upravte štýl predlohy textu.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k-SK" altLang="ko-KR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975232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9144000" cy="914400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343261-AFF1-4FE6-AF6B-57D739F351E2}" type="slidenum">
              <a:rPr lang="sk-SK" altLang="zh-CN" smtClean="0"/>
              <a:pPr/>
              <a:t>‹#›</a:t>
            </a:fld>
            <a:endParaRPr lang="sk-SK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72390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36600"/>
                </a:solidFill>
              </a:defRPr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521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72E60A-4DF9-4A6D-B885-BE0A49F84A1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18988288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4577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4577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303B09-EA59-4D18-ABD6-6F3D47FEDA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16594428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61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F2A0D-D3CD-4269-81FD-A025B21F4796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CDF3E-3C15-4C70-B8DF-B2C499C1E7A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88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11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29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66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41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57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43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77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64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73408-326F-45B7-9CC3-E97DCFF5A60C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800B-17AA-499C-8D92-FE9533D2DF0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169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6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80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67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93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30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39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47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782C5-CAE6-4A09-A34D-454B37724469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049C-B906-488E-ADC6-4203E1DD704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05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88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29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13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4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090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44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44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F56F5-D49A-4420-AE01-76D9B3B437EA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41D6A-CF9A-41B2-9ABC-3D5DDD7903C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68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A650A-8BD1-4FDE-9899-1C20DF4B7708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435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68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283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B09-EA59-4D18-ABD6-6F3D47FEDA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1105173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96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895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463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958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3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5159D-D5E8-41C7-86F2-A77EB84301F1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81A47-A934-4661-B40F-64C73DD4110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801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3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8BB24-C2DF-4838-A4C2-9E55AB1ADC2B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83BF-36B0-4151-9FDD-D07428BB623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36F9F-7D3D-4C8D-AC1C-BF4A2884078D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0E60-257A-4F53-B05E-3273A21C99C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79467-742C-46C2-8E63-3FC9FD240228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89ADF-95BF-4212-A1F2-B94B770B769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5E1C1-640F-499E-834D-434C215540A6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6E91-C86F-4140-BB0C-74E9951BB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0C680-FD75-4044-9062-18CC77389067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A165-58D7-4448-A321-8F51B48C1D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5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371A9-9F45-4634-99A9-D953A2390932}" type="datetimeFigureOut">
              <a:rPr lang="fr-CA" altLang="en-US" smtClean="0"/>
              <a:pPr/>
              <a:t>2016-09-06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1E58-B593-40A5-9A39-CF2F26597844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3D642-2D92-477F-8237-C7C9C6CCE78A}" type="datetimeFigureOut">
              <a:rPr lang="fr-CA" altLang="en-US" smtClean="0"/>
              <a:pPr/>
              <a:t>2016-09-06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AACE-2845-41E3-BA68-84A80049E5B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3D642-2D92-477F-8237-C7C9C6CCE78A}" type="datetimeFigureOut">
              <a:rPr lang="fr-CA" altLang="en-US"/>
              <a:pPr/>
              <a:t>2016-09-06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AACE-2845-41E3-BA68-84A80049E5BD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8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5A75C-4E94-4611-BF57-1E2E7CD62E8E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E420-F544-45AF-96F2-848791C9E7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19C20-3D0C-4719-8F9E-012B161F9E39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8B17-E7D0-4431-AA51-CB41D245B5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64911-BC2E-498E-9A7E-730B90234D5F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9D0D-5339-42A2-999C-0D689061EC5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B217-DFFD-4C8A-BA78-F7DAFF377CAD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BC9BD-885D-4CF5-8CEE-D289D42E7C5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DAA60-A2F5-4AB2-A8C3-234731333101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11EEE-0DBA-4483-B3B2-17EA821CB1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287CC-797D-4421-8D48-F851FDD6E1C9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92C2-D5B1-46EA-9D1F-7901CF0493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0AB8C-A518-4FFC-A911-2771CA6AC359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9FE-4CBA-40BE-9D78-79ACD4509E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A3A57-6621-419E-B89F-02FCCA75098E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06C4-AF1A-4AA3-BCED-A92CFEC4AF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546EE-F1D6-4BDA-8274-892E15AED71C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A7E1-E9A6-4378-B3EC-74585A4122F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B87D9-42E9-46B0-AAF3-AFFC69B372CD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53E4-C2DD-4542-B5A3-8AAEF67E82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E61E3-B671-4D9D-8AF0-18B786702E62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D6A2-78BF-474C-BA15-E6AA1D5FF9B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4" y="4149735"/>
            <a:ext cx="8207375" cy="960439"/>
          </a:xfrm>
        </p:spPr>
        <p:txBody>
          <a:bodyPr/>
          <a:lstStyle>
            <a:lvl1pPr>
              <a:defRPr sz="3400"/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4" y="5110165"/>
            <a:ext cx="8207375" cy="407987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4638" y="188915"/>
            <a:ext cx="2051050" cy="61198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68313" y="188915"/>
            <a:ext cx="6003925" cy="61198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779CA-7566-40BB-AD4F-C11A2B73C875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74648-507A-43FD-91B7-A3E28BDE72C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C666F-F363-4FE2-AB33-3D0902B9D51F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A3EA19-1B41-445D-86D1-3DFB7B6EA229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FE196-0733-410B-8D6F-5F7B7FD566AE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6F414-08EE-498F-A22F-C599D99F7350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219C0-352F-49C2-B001-DC283D428243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13FD3-ECC1-4289-B153-F203F2F8E25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5974-893C-4ECD-9665-BAA1ECB3DA2F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E8AE4-CA3A-4098-B598-75C1BF1432CE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3C881-9909-4885-B091-885B148AB886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1BA13-D21E-4AA2-BE12-C33BBFAD139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865AC-AD33-4A13-BFE7-9ED8891C8EE1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62038-6B89-4D58-BE4C-B120E61E0426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0C75D-11EF-4A20-8FDD-E17BCB8342C5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8C6BA-A33A-4992-B19D-4FBDA03EBA02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15836-AFF2-463C-B0FE-7C49C09541F3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9544F-4FAC-45B2-8BB8-4D647EDFE37B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F461-DF71-4B19-9F73-D39DC67AD730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28941F-7F6F-4325-85BA-D83139586969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D5312-F3AA-4092-9CAB-91A7627972B9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06F456-DA16-41BA-82C7-E66DA4332454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C6721-BA62-4A43-A91E-7955BBD0601D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4698-D5F1-475F-86E7-0D62530B332C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99E7E-D021-4613-A08B-030950EA4B0F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60CA-F3C9-4194-AADA-62745E1DBDEF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A0416-4440-42F8-ABD9-6E37EFC417B6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B497A-D2E9-493A-A54D-D503C9698EEE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5C26C-5F55-4DF7-9756-110C3F705E7E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8333-D41A-499D-B9B8-7923BAE51AE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D15EFD-C564-41B6-83FA-9CA2E4CE9177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8B1D-5443-4497-B208-8CD0CAD11D69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B1ADA-0298-4654-8C94-1A8C23D2A1B3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3FC47-C9AB-4A87-B85B-594D4D7ECB1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4E5F6-C3ED-4A7C-8A30-FAD9210A4FEF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9A660-3BDD-4480-B4DF-69FD99D6F423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7EB78-4D67-4BA7-BF09-F2D76C7D7091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358F-024C-418E-B0CA-736EAFF143C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DC547-E334-4533-B3E8-6559E1EB21FF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C41A-54D7-42E2-B5CE-C2B52B16ED00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3E468-AD03-4E5B-BEAF-6EFB9FD8806E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95E6-815F-4541-84E7-B66D4AF9D966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D84BD-03C5-412A-976D-FBD0B2AEF924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37C1-E63C-4897-98D0-EBF2F4C3AE22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644901"/>
            <a:ext cx="9144000" cy="360363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CEFF43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076701"/>
            <a:ext cx="9144000" cy="360363"/>
          </a:xfrm>
          <a:prstGeom prst="rect">
            <a:avLst/>
          </a:prstGeom>
          <a:gradFill rotWithShape="1">
            <a:gsLst>
              <a:gs pos="0">
                <a:srgbClr val="B9FA00"/>
              </a:gs>
              <a:gs pos="100000">
                <a:srgbClr val="CCFF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08501"/>
            <a:ext cx="9144000" cy="360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2053" name="Picture 5" descr="精美环保系列１７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395413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0700" y="2565401"/>
            <a:ext cx="5399088" cy="1035051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6601" y="5084765"/>
            <a:ext cx="5248275" cy="360363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43261-AFF1-4FE6-AF6B-57D739F351E2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72E60A-4DF9-4A6D-B885-BE0A49F84A1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0BAA53-7CDD-452A-B8E5-480C21B5834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4038600" cy="4032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41437"/>
            <a:ext cx="4038600" cy="4032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03B09-EA59-4D18-ABD6-6F3D47FEDADF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9306E-D89F-4C16-BC16-9150B9C07F0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0E9166-48DF-4F11-A392-924BDAE1C7E2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E2635-2B31-4E5B-AE5E-38B454FD039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B8BC7-A8AD-4F8C-9C7A-BEDF1DD68EBE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1B47BE-5D68-4EAA-B8A6-D4EC960361B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71E70-B983-43B3-9C4A-06D4E2C0B646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15128" y="117476"/>
            <a:ext cx="2071687" cy="525621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95288" y="117476"/>
            <a:ext cx="6067425" cy="525621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E733F-3DE7-4BFD-8FAA-ED2FB08BDBDF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F59CE-4E78-4CF4-AC34-672687DDA14D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E4CC1-AFA4-4B2A-A260-520922513915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D24AA-D7D0-4365-82AD-AA2EADD191AC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03121-A761-468B-AB8E-EEE0371B745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9709-FAD1-4FB7-8B6D-A7E0DF6A2136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20918-9EE1-46A0-82F6-414651C11471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B2666-7F0E-451C-8E17-BD4665554473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4B139-77B6-4846-B255-7F08B23B737C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FC588-B3E3-41AA-9776-481619899E9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13FAF-2AD4-4937-BD16-45EDBBA6CDA1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5A3E-F211-41CA-A1D4-ED52762D8BE5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fr-FR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3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FR" smtClean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63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63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63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fr-FR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FR" smtClean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9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9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9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77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3FC757-E7E2-4493-98CB-B22BAC4DA6B5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77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77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EA505B-EAA6-4F1B-BA37-4241C2F7838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04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81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B00CD6-14A7-499C-9FCD-CC7294727324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81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81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ECEA9D-D3E9-4850-ABE3-CB9183D28D9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fr-FR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FR" smtClean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62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62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62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3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79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2CA6DE-4305-4899-8C46-4ADBDE18FAAD}" type="datetimeFigureOut">
              <a:rPr lang="fr-FR"/>
              <a:pPr/>
              <a:t>06/09/2016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79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79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5B5CEA-6222-4952-BD3E-F1BA274AE59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图片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88913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35826" y="6524625"/>
            <a:ext cx="1439863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de-DE" altLang="en-US" sz="1000"/>
              <a:t>Page </a:t>
            </a:r>
            <a:r>
              <a:rPr lang="de-DE" altLang="en-US" sz="1000">
                <a:sym typeface="MS UI Gothic" pitchFamily="34" charset="-128"/>
              </a:rPr>
              <a:t></a:t>
            </a:r>
            <a:r>
              <a:rPr lang="de-DE" altLang="en-US" sz="1000"/>
              <a:t> </a:t>
            </a:r>
            <a:fld id="{0BC352F7-F9C9-43B6-ADAD-E0DBF8568F11}" type="slidenum">
              <a:rPr lang="zh-CN" altLang="en-US" sz="1000"/>
              <a:pPr algn="r" eaLnBrk="0" hangingPunct="0"/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图片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fld id="{CE1AF7D5-EA18-4A76-BD33-A059C0542CCC}" type="datetime1">
              <a:rPr lang="zh-CN" altLang="en-US"/>
              <a:pPr/>
              <a:t>2016/9/6</a:t>
            </a:fld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A2348F60-B1CC-4504-BCE7-33DA66CDC4A5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fld id="{F1B9E971-140A-4760-9775-627DA695E269}" type="datetime1">
              <a:rPr lang="zh-CN" altLang="en-US"/>
              <a:pPr/>
              <a:t>2016/9/6</a:t>
            </a:fld>
            <a:endParaRPr lang="sk-SK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endParaRPr lang="sk-SK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6614EEE2-92CB-4C78-9BA7-AD470F9BE41F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"/>
            <a:ext cx="9144000" cy="76517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CEFF43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gradFill rotWithShape="1">
            <a:gsLst>
              <a:gs pos="0">
                <a:srgbClr val="B9FA00"/>
              </a:gs>
              <a:gs pos="100000">
                <a:srgbClr val="CCFF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28" name="Picture 4" descr="精美环保系列１７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5700723"/>
            <a:ext cx="14033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748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7"/>
            <a:ext cx="8229600" cy="40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E6ACB3E-6579-4B15-B798-B29BC632B9F1}" type="datetimeFigureOut">
              <a:rPr lang="sk-SK" smtClean="0"/>
              <a:pPr/>
              <a:t>06.09.2016</a:t>
            </a:fld>
            <a:endParaRPr lang="sk-SK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9EB142-1D4D-4483-8375-0FC68AC396C3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neymeetsdarwin.com/" TargetMode="External"/><Relationship Id="rId2" Type="http://schemas.openxmlformats.org/officeDocument/2006/relationships/hyperlink" Target="http://www.youtube.com/watch?v=IRa1SWdJouM" TargetMode="External"/><Relationship Id="rId1" Type="http://schemas.openxmlformats.org/officeDocument/2006/relationships/slideLayout" Target="../slideLayouts/slideLayout1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tpressjournals.org/toc/artl/21/3" TargetMode="External"/><Relationship Id="rId1" Type="http://schemas.openxmlformats.org/officeDocument/2006/relationships/slideLayout" Target="../slideLayouts/slideLayout1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ral.istc.cnr.it/research%20project/Coordinated%20Motion%20in%20a%20Swarm.htm" TargetMode="External"/><Relationship Id="rId2" Type="http://schemas.openxmlformats.org/officeDocument/2006/relationships/hyperlink" Target="http://gral.istc.cnr.it/research%20project/Evolution%20and%20Self%20Organization%20in%20Swarm.htm" TargetMode="External"/><Relationship Id="rId1" Type="http://schemas.openxmlformats.org/officeDocument/2006/relationships/slideLayout" Target="../slideLayouts/slideLayout162.xml"/><Relationship Id="rId4" Type="http://schemas.openxmlformats.org/officeDocument/2006/relationships/hyperlink" Target="http://gral.istc.cnr.it/research%20project/Co-evolving%20predator%20and%20prey%20robots.htm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biomediale.ncca-kaliningrad.ru/?blang=eng&amp;author=ascott" TargetMode="External"/><Relationship Id="rId1" Type="http://schemas.openxmlformats.org/officeDocument/2006/relationships/slideLayout" Target="../slideLayouts/slideLayout16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hostprods.net/projects/autoinducerph-1/" TargetMode="External"/><Relationship Id="rId2" Type="http://schemas.openxmlformats.org/officeDocument/2006/relationships/hyperlink" Target="http://hostprods.net/projects/autoinducer-video/" TargetMode="Externa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artnet.org/themes/aesthetics_of_the_digital/art_science_technology/" TargetMode="External"/><Relationship Id="rId1" Type="http://schemas.openxmlformats.org/officeDocument/2006/relationships/slideLayout" Target="../slideLayouts/slideLayout1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alife.org/about-isal" TargetMode="External"/><Relationship Id="rId2" Type="http://schemas.openxmlformats.org/officeDocument/2006/relationships/hyperlink" Target="http://www.youtube.com/watch?v=yuqmdXakWTo" TargetMode="External"/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err="1" smtClean="0"/>
              <a:t>Artificial</a:t>
            </a:r>
            <a:r>
              <a:rPr lang="sk-SK" dirty="0" smtClean="0"/>
              <a:t> Life Art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207375" cy="1415179"/>
          </a:xfrm>
        </p:spPr>
        <p:txBody>
          <a:bodyPr>
            <a:normAutofit/>
          </a:bodyPr>
          <a:lstStyle/>
          <a:p>
            <a:r>
              <a:rPr lang="sk-SK" dirty="0"/>
              <a:t>IM120 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  2016,  TEORIE  INTERAKTIVNÍCH  MÉDIÍ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Mgr. Martina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Ivičič</a:t>
            </a:r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Nicholas</a:t>
            </a:r>
            <a:r>
              <a:rPr lang="sk-SK" dirty="0" smtClean="0"/>
              <a:t> </a:t>
            </a:r>
            <a:r>
              <a:rPr lang="sk-SK" dirty="0" err="1" smtClean="0"/>
              <a:t>Negroponte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881552"/>
            <a:ext cx="3565525" cy="2374421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86300" y="2492896"/>
            <a:ext cx="4457700" cy="3096344"/>
          </a:xfrm>
        </p:spPr>
        <p:txBody>
          <a:bodyPr/>
          <a:lstStyle/>
          <a:p>
            <a:r>
              <a:rPr lang="sk-SK" sz="4400" dirty="0" smtClean="0"/>
              <a:t>MOVE BITS!</a:t>
            </a:r>
          </a:p>
          <a:p>
            <a:r>
              <a:rPr lang="sk-SK" sz="4400" dirty="0" smtClean="0"/>
              <a:t>NOT ATOMS !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94573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Artificial</a:t>
            </a:r>
            <a:r>
              <a:rPr lang="sk-SK" dirty="0"/>
              <a:t> </a:t>
            </a:r>
            <a:r>
              <a:rPr lang="sk-SK" dirty="0" err="1" smtClean="0"/>
              <a:t>Life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Úvod </a:t>
            </a:r>
            <a:r>
              <a:rPr lang="sk-SK" dirty="0"/>
              <a:t>do </a:t>
            </a:r>
            <a:r>
              <a:rPr lang="sk-SK" dirty="0" smtClean="0"/>
              <a:t>problematiky. </a:t>
            </a:r>
          </a:p>
          <a:p>
            <a:r>
              <a:rPr lang="sk-SK" dirty="0" smtClean="0"/>
              <a:t>Úvod </a:t>
            </a:r>
            <a:r>
              <a:rPr lang="sk-SK" dirty="0"/>
              <a:t>do tradičnej / všeobecnej biológie.</a:t>
            </a:r>
          </a:p>
          <a:p>
            <a:r>
              <a:rPr lang="sk-SK" dirty="0" smtClean="0"/>
              <a:t>Definícia </a:t>
            </a:r>
            <a:r>
              <a:rPr lang="sk-SK" dirty="0"/>
              <a:t>AL, ALA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152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Organizácia života na Zemi: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4 úrovne : </a:t>
            </a:r>
          </a:p>
          <a:p>
            <a:r>
              <a:rPr lang="sk-SK" sz="2400" i="1" dirty="0" smtClean="0"/>
              <a:t>* molekulárnej</a:t>
            </a:r>
            <a:endParaRPr lang="sk-SK" sz="2400" dirty="0" smtClean="0"/>
          </a:p>
          <a:p>
            <a:r>
              <a:rPr lang="sk-SK" sz="2400" i="1" dirty="0" smtClean="0"/>
              <a:t>* celulárnej/bunkovej</a:t>
            </a:r>
            <a:endParaRPr lang="sk-SK" sz="2400" dirty="0" smtClean="0"/>
          </a:p>
          <a:p>
            <a:r>
              <a:rPr lang="sk-SK" sz="2400" i="1" dirty="0" smtClean="0"/>
              <a:t>* na úrovni organizmov</a:t>
            </a:r>
            <a:endParaRPr lang="sk-SK" sz="2400" dirty="0" smtClean="0"/>
          </a:p>
          <a:p>
            <a:r>
              <a:rPr lang="sk-SK" sz="2400" i="1" dirty="0" smtClean="0"/>
              <a:t>* a na úrovni celých populácií</a:t>
            </a:r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... skúma všeobecná biológia 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Všeobecná biológia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i="1" dirty="0" smtClean="0"/>
              <a:t>biologický výskum všeobecných vlastností živých sústav, napr. tvaru, funkcie, vývoja, fyzikálnych vlastností, dedičnosti ap. </a:t>
            </a:r>
            <a:endParaRPr lang="sk-SK" sz="2400" dirty="0" smtClean="0"/>
          </a:p>
          <a:p>
            <a:r>
              <a:rPr lang="sk-SK" sz="2400" i="1" dirty="0" smtClean="0"/>
              <a:t>Zaoberá sa vývojom organizmov z individuálneho hľadiska (ontologický vývoj)  a historického hľadiska (fylogenetický vývoj).</a:t>
            </a:r>
            <a:endParaRPr lang="sk-SK" sz="2400" dirty="0" smtClean="0"/>
          </a:p>
          <a:p>
            <a:r>
              <a:rPr lang="sk-SK" sz="2400" i="1" dirty="0" smtClean="0"/>
              <a:t>Predmetom jej skúmania sú organizmy od najjednoduchších foriem (vírusy), rastliny, živočíchy a človeka.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Biológia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počítačové vedy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Matematika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Filozofia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sociálne štúdiá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Antropológia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etológia</a:t>
            </a:r>
            <a:endParaRPr lang="sk-SK" sz="2800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života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sz="2800" dirty="0" smtClean="0"/>
          </a:p>
          <a:p>
            <a:r>
              <a:rPr lang="sk-SK" sz="2800" dirty="0" smtClean="0"/>
              <a:t>Definície života:</a:t>
            </a:r>
          </a:p>
          <a:p>
            <a:r>
              <a:rPr lang="sk-SK" sz="2800" dirty="0" smtClean="0"/>
              <a:t>Fyziologická</a:t>
            </a:r>
          </a:p>
          <a:p>
            <a:r>
              <a:rPr lang="sk-SK" sz="2800" dirty="0" smtClean="0"/>
              <a:t>Metabolická</a:t>
            </a:r>
          </a:p>
          <a:p>
            <a:r>
              <a:rPr lang="sk-SK" sz="2800" dirty="0" smtClean="0"/>
              <a:t>Biochemická</a:t>
            </a:r>
          </a:p>
          <a:p>
            <a:r>
              <a:rPr lang="sk-SK" sz="2800" dirty="0" smtClean="0"/>
              <a:t>Genetická</a:t>
            </a:r>
          </a:p>
          <a:p>
            <a:r>
              <a:rPr lang="sk-SK" sz="2800" dirty="0" smtClean="0"/>
              <a:t>Ekologická</a:t>
            </a:r>
          </a:p>
          <a:p>
            <a:r>
              <a:rPr lang="sk-SK" sz="2800" dirty="0" smtClean="0"/>
              <a:t>termodynamická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	</a:t>
            </a:r>
            <a:r>
              <a:rPr lang="sk-SK" sz="2800" dirty="0" smtClean="0"/>
              <a:t>(</a:t>
            </a:r>
            <a:r>
              <a:rPr lang="sk-SK" sz="2800" dirty="0" err="1" smtClean="0"/>
              <a:t>Emeche</a:t>
            </a:r>
            <a:r>
              <a:rPr lang="sk-SK" sz="2800" dirty="0" smtClean="0"/>
              <a:t>, 1994)</a:t>
            </a:r>
          </a:p>
          <a:p>
            <a:endParaRPr lang="sk-SK" sz="28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Fyziologická definícia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každý systém, ktorý má funkcie ako príjem potravy, metabolizmus, vylučovanie, dýchanie, pohyb, rast, reprodukciu a reakcie na externé podnety je živý systém. </a:t>
            </a:r>
          </a:p>
          <a:p>
            <a:r>
              <a:rPr lang="sk-SK" b="0" dirty="0" smtClean="0"/>
              <a:t>Existujú výnimky: napr. auto, alebo baktéria nedýchajúca kyslík.</a:t>
            </a:r>
            <a:endParaRPr lang="sk-SK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Metabolická definícia života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Živý systém je taký, ktorý je odlišný od svojho okolia a vymieňa si materiál s okolím</a:t>
            </a:r>
          </a:p>
          <a:p>
            <a:r>
              <a:rPr lang="sk-SK" dirty="0" smtClean="0"/>
              <a:t> (t.j. má metabolizmus) bezo zmien svojich základných parametrov. </a:t>
            </a:r>
          </a:p>
          <a:p>
            <a:r>
              <a:rPr lang="sk-SK" b="0" dirty="0" smtClean="0"/>
              <a:t>Tu taktiež existujú výnimky. Napr. vodný vír by bol podľa tejto definície tiež živý</a:t>
            </a:r>
            <a:endParaRPr lang="sk-SK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základom života?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Základ života je ...</a:t>
            </a:r>
          </a:p>
          <a:p>
            <a:r>
              <a:rPr lang="sk-SK" b="1" dirty="0" smtClean="0"/>
              <a:t>Duša</a:t>
            </a:r>
            <a:r>
              <a:rPr lang="sk-SK" dirty="0" smtClean="0"/>
              <a:t> </a:t>
            </a:r>
            <a:r>
              <a:rPr lang="sk-SK" b="1" dirty="0" smtClean="0"/>
              <a:t>a pohyb </a:t>
            </a:r>
            <a:r>
              <a:rPr lang="sk-SK" b="0" dirty="0" smtClean="0"/>
              <a:t>(Aristoteles) </a:t>
            </a:r>
            <a:r>
              <a:rPr lang="en-US" b="0" i="1" dirty="0" err="1" smtClean="0"/>
              <a:t>telos</a:t>
            </a:r>
            <a:r>
              <a:rPr lang="en-US" b="0" dirty="0" smtClean="0"/>
              <a:t> (</a:t>
            </a:r>
            <a:r>
              <a:rPr lang="sk-SK" b="0" dirty="0" err="1" smtClean="0"/>
              <a:t>gr</a:t>
            </a:r>
            <a:r>
              <a:rPr lang="sk-SK" b="0" dirty="0" smtClean="0"/>
              <a:t>. </a:t>
            </a:r>
            <a:r>
              <a:rPr lang="en-US" b="0" dirty="0" err="1" smtClean="0"/>
              <a:t>τέλος</a:t>
            </a:r>
            <a:r>
              <a:rPr lang="en-US" b="0" dirty="0" smtClean="0"/>
              <a:t> </a:t>
            </a:r>
            <a:r>
              <a:rPr lang="sk-SK" b="0" dirty="0" smtClean="0"/>
              <a:t>–účel, dôvod) </a:t>
            </a:r>
          </a:p>
          <a:p>
            <a:r>
              <a:rPr lang="sk-SK" b="0" dirty="0" smtClean="0"/>
              <a:t>Východiskom je pohyb: „</a:t>
            </a:r>
            <a:r>
              <a:rPr lang="sk-SK" b="0" i="1" dirty="0" smtClean="0"/>
              <a:t>živé je to, ktoré má silu autonómneho pohybu v sebe / z vlastného rozhodnutia</a:t>
            </a:r>
            <a:r>
              <a:rPr lang="sk-SK" i="1" dirty="0" smtClean="0"/>
              <a:t>“</a:t>
            </a:r>
          </a:p>
          <a:p>
            <a:endParaRPr lang="sk-SK" b="1" dirty="0" smtClean="0"/>
          </a:p>
          <a:p>
            <a:r>
              <a:rPr lang="sk-SK" b="1" dirty="0" smtClean="0"/>
              <a:t>Život </a:t>
            </a:r>
            <a:r>
              <a:rPr lang="en-US" b="1" dirty="0" smtClean="0"/>
              <a:t>= </a:t>
            </a:r>
            <a:r>
              <a:rPr lang="en-US" b="1" dirty="0" err="1" smtClean="0"/>
              <a:t>evol</a:t>
            </a:r>
            <a:r>
              <a:rPr lang="sk-SK" b="1" dirty="0" err="1" smtClean="0"/>
              <a:t>úcia</a:t>
            </a:r>
            <a:r>
              <a:rPr lang="en-US" b="1" dirty="0" smtClean="0"/>
              <a:t> </a:t>
            </a:r>
            <a:r>
              <a:rPr lang="sk-SK" b="0" dirty="0" err="1" smtClean="0"/>
              <a:t>Jacques</a:t>
            </a:r>
            <a:r>
              <a:rPr lang="sk-SK" b="0" dirty="0" smtClean="0"/>
              <a:t> </a:t>
            </a:r>
            <a:r>
              <a:rPr lang="sk-SK" b="0" dirty="0" err="1" smtClean="0"/>
              <a:t>Monod</a:t>
            </a:r>
            <a:r>
              <a:rPr lang="sk-SK" b="0" dirty="0" smtClean="0"/>
              <a:t>  (animizmus</a:t>
            </a:r>
            <a:r>
              <a:rPr lang="sk-SK" dirty="0" smtClean="0"/>
              <a:t>) </a:t>
            </a:r>
            <a:endParaRPr lang="sk-SK" sz="26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k-SK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sk-SK" b="1" dirty="0" err="1" smtClean="0"/>
              <a:t>Élan</a:t>
            </a:r>
            <a:r>
              <a:rPr lang="sk-SK" b="1" dirty="0" smtClean="0"/>
              <a:t> </a:t>
            </a:r>
            <a:r>
              <a:rPr lang="sk-SK" b="1" dirty="0" err="1" smtClean="0"/>
              <a:t>vital</a:t>
            </a:r>
            <a:r>
              <a:rPr lang="sk-SK" b="1" dirty="0" smtClean="0"/>
              <a:t>:  </a:t>
            </a:r>
            <a:r>
              <a:rPr lang="sk-SK" sz="2600" b="0" dirty="0" err="1" smtClean="0"/>
              <a:t>Vitalisti</a:t>
            </a:r>
            <a:r>
              <a:rPr lang="sk-SK" sz="2600" b="0" dirty="0" smtClean="0"/>
              <a:t>: </a:t>
            </a:r>
            <a:r>
              <a:rPr lang="en-US" sz="2600" b="0" dirty="0" smtClean="0"/>
              <a:t>Henri Bergson </a:t>
            </a:r>
            <a:r>
              <a:rPr lang="sk-SK" sz="2600" b="0" dirty="0" smtClean="0"/>
              <a:t>(</a:t>
            </a:r>
            <a:r>
              <a:rPr lang="sk-SK" sz="2600" b="0" i="1" dirty="0" err="1" smtClean="0"/>
              <a:t>Creative</a:t>
            </a:r>
            <a:r>
              <a:rPr lang="sk-SK" sz="2600" b="0" i="1" dirty="0" smtClean="0"/>
              <a:t> </a:t>
            </a:r>
            <a:r>
              <a:rPr lang="sk-SK" sz="2600" b="0" i="1" dirty="0" err="1" smtClean="0"/>
              <a:t>Evolution</a:t>
            </a:r>
            <a:r>
              <a:rPr lang="sk-SK" sz="2600" b="0" i="1" dirty="0" smtClean="0"/>
              <a:t>,</a:t>
            </a:r>
            <a:r>
              <a:rPr lang="sk-SK" sz="2600" b="0" dirty="0" smtClean="0"/>
              <a:t> 1907)</a:t>
            </a:r>
            <a:endParaRPr lang="sk-SK" b="0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základom života?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en-US" dirty="0" smtClean="0"/>
              <a:t>N</a:t>
            </a:r>
            <a:r>
              <a:rPr lang="sk-SK" dirty="0" err="1"/>
              <a:t>ič</a:t>
            </a:r>
            <a:r>
              <a:rPr lang="sk-SK" dirty="0"/>
              <a:t>..  </a:t>
            </a:r>
            <a:r>
              <a:rPr lang="sk-SK" b="0" dirty="0"/>
              <a:t>Svet</a:t>
            </a:r>
            <a:r>
              <a:rPr lang="en-US" b="0" dirty="0"/>
              <a:t>=</a:t>
            </a:r>
            <a:r>
              <a:rPr lang="en-US" b="0" dirty="0" err="1"/>
              <a:t>stroj</a:t>
            </a:r>
            <a:r>
              <a:rPr lang="sk-SK" b="0" dirty="0"/>
              <a:t>  (</a:t>
            </a:r>
            <a:r>
              <a:rPr lang="sk-SK" b="0" dirty="0" err="1"/>
              <a:t>Mechanisti</a:t>
            </a:r>
            <a:r>
              <a:rPr lang="sk-SK" b="0" dirty="0"/>
              <a:t>: Descartes, </a:t>
            </a:r>
            <a:r>
              <a:rPr lang="sk-SK" b="0" dirty="0" err="1"/>
              <a:t>Leibnitz</a:t>
            </a:r>
            <a:r>
              <a:rPr lang="sk-SK" b="0" dirty="0"/>
              <a:t>)</a:t>
            </a:r>
            <a:endParaRPr lang="sk-SK" b="0" i="1" dirty="0"/>
          </a:p>
          <a:p>
            <a:endParaRPr lang="sk-SK" dirty="0" smtClean="0"/>
          </a:p>
          <a:p>
            <a:r>
              <a:rPr lang="sk-SK" dirty="0" smtClean="0"/>
              <a:t>Elektrina  </a:t>
            </a:r>
            <a:r>
              <a:rPr lang="sk-SK" dirty="0"/>
              <a:t>(</a:t>
            </a:r>
            <a:r>
              <a:rPr lang="sk-SK" dirty="0" err="1"/>
              <a:t>Frankenstein</a:t>
            </a:r>
            <a:r>
              <a:rPr lang="sk-SK" dirty="0"/>
              <a:t>)</a:t>
            </a:r>
          </a:p>
          <a:p>
            <a:endParaRPr lang="sk-SK" dirty="0" smtClean="0"/>
          </a:p>
          <a:p>
            <a:r>
              <a:rPr lang="sk-SK" b="1" dirty="0" smtClean="0"/>
              <a:t>Reprodukcia </a:t>
            </a:r>
            <a:r>
              <a:rPr lang="sk-SK" b="1" dirty="0"/>
              <a:t>– základ evolučnej teórie (descendenčná teória</a:t>
            </a:r>
            <a:r>
              <a:rPr lang="sk-SK" b="0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862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031" y="548680"/>
            <a:ext cx="7406640" cy="1356360"/>
          </a:xfrm>
        </p:spPr>
        <p:txBody>
          <a:bodyPr/>
          <a:lstStyle/>
          <a:p>
            <a:r>
              <a:rPr lang="sk-SK" dirty="0" smtClean="0"/>
              <a:t> 1. 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038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k-SK" sz="2400" dirty="0" smtClean="0"/>
              <a:t>Úvod: </a:t>
            </a:r>
            <a:r>
              <a:rPr lang="sk-SK" sz="2400" dirty="0" err="1" smtClean="0"/>
              <a:t>Artificial</a:t>
            </a:r>
            <a:r>
              <a:rPr lang="sk-SK" sz="2400" dirty="0" smtClean="0"/>
              <a:t> </a:t>
            </a:r>
            <a:r>
              <a:rPr lang="sk-SK" sz="2400" dirty="0" err="1"/>
              <a:t>Life</a:t>
            </a:r>
            <a:r>
              <a:rPr lang="sk-SK" sz="2400" dirty="0"/>
              <a:t>: Definícia </a:t>
            </a:r>
            <a:r>
              <a:rPr lang="sk-SK" sz="2400" dirty="0" smtClean="0"/>
              <a:t>AL </a:t>
            </a:r>
            <a:r>
              <a:rPr lang="sk-SK" sz="2400" dirty="0"/>
              <a:t>, </a:t>
            </a:r>
            <a:r>
              <a:rPr lang="sk-SK" sz="2400" dirty="0" smtClean="0"/>
              <a:t>ALA</a:t>
            </a:r>
            <a:endParaRPr lang="sk-SK" sz="2400" dirty="0"/>
          </a:p>
          <a:p>
            <a:r>
              <a:rPr lang="sk-SK" sz="2400" dirty="0"/>
              <a:t>Úvod do problematiky a ukotvenie do kontextu v rámci nových médií</a:t>
            </a:r>
          </a:p>
          <a:p>
            <a:pPr lvl="0"/>
            <a:r>
              <a:rPr lang="sk-SK" sz="2400" dirty="0"/>
              <a:t>Prečo vznikol AL a prečo sa ním zaoberáme v rámci štúdia NM?</a:t>
            </a:r>
          </a:p>
          <a:p>
            <a:pPr lvl="0"/>
            <a:r>
              <a:rPr lang="sk-SK" sz="2400" dirty="0" smtClean="0"/>
              <a:t>AL </a:t>
            </a:r>
            <a:r>
              <a:rPr lang="sk-SK" sz="2400" dirty="0"/>
              <a:t>ako fúzia biológie umenia a technológií</a:t>
            </a:r>
          </a:p>
          <a:p>
            <a:r>
              <a:rPr lang="sk-SK" sz="2400" dirty="0" err="1"/>
              <a:t>Sci</a:t>
            </a:r>
            <a:r>
              <a:rPr lang="sk-SK" sz="2400" dirty="0"/>
              <a:t> – art – AL ako reprezentácia spojenia umenia a vedy</a:t>
            </a:r>
          </a:p>
          <a:p>
            <a:r>
              <a:rPr lang="sk-SK" sz="2400" dirty="0" err="1"/>
              <a:t>Sci-artist</a:t>
            </a:r>
            <a:r>
              <a:rPr lang="sk-SK" sz="2400" dirty="0"/>
              <a:t> – nový typ umelca</a:t>
            </a:r>
          </a:p>
          <a:p>
            <a:r>
              <a:rPr lang="sk-SK" sz="2400" dirty="0" smtClean="0"/>
              <a:t>Kritiky</a:t>
            </a:r>
            <a:r>
              <a:rPr lang="sk-SK" sz="2400" dirty="0"/>
              <a:t>,  utopizmy</a:t>
            </a:r>
          </a:p>
          <a:p>
            <a:pPr lvl="0"/>
            <a:r>
              <a:rPr lang="sk-SK" sz="2400" dirty="0"/>
              <a:t>Rozdelenie na silný a slabý pohľad na AL</a:t>
            </a:r>
          </a:p>
          <a:p>
            <a:pPr lvl="0"/>
            <a:r>
              <a:rPr lang="sk-SK" sz="2400" dirty="0"/>
              <a:t>Rozdelenie Hardware-Software-</a:t>
            </a:r>
            <a:r>
              <a:rPr lang="sk-SK" sz="2400" dirty="0" err="1"/>
              <a:t>Wetware</a:t>
            </a:r>
            <a:endParaRPr lang="sk-SK" sz="2400" dirty="0"/>
          </a:p>
          <a:p>
            <a:pPr lvl="0"/>
            <a:r>
              <a:rPr lang="sk-SK" sz="2400" dirty="0"/>
              <a:t>Vývoj od robotických projektov cez SW simulácie až k biologickému umeniu in </a:t>
            </a:r>
            <a:r>
              <a:rPr lang="sk-SK" sz="2400" dirty="0" err="1" smtClean="0"/>
              <a:t>vivo</a:t>
            </a:r>
            <a:r>
              <a:rPr lang="sk-SK" sz="2400" dirty="0" smtClean="0"/>
              <a:t> – na záver </a:t>
            </a:r>
            <a:r>
              <a:rPr lang="sk-SK" sz="2400" dirty="0" err="1" smtClean="0"/>
              <a:t>bioart</a:t>
            </a:r>
            <a:r>
              <a:rPr lang="sk-SK" sz="2400" dirty="0" smtClean="0"/>
              <a:t>)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0" dirty="0" smtClean="0"/>
              <a:t/>
            </a:r>
            <a:br>
              <a:rPr lang="sk-SK" sz="2400" b="0" dirty="0" smtClean="0"/>
            </a:br>
            <a:r>
              <a:rPr lang="sk-SK" sz="2400" b="0" dirty="0" smtClean="0"/>
              <a:t>J</a:t>
            </a:r>
            <a:r>
              <a:rPr lang="sk-SK" sz="2400" b="0" dirty="0"/>
              <a:t>. </a:t>
            </a:r>
            <a:r>
              <a:rPr lang="sk-SK" sz="2400" b="0" dirty="0" err="1"/>
              <a:t>Doyne</a:t>
            </a:r>
            <a:r>
              <a:rPr lang="sk-SK" sz="2400" b="0" dirty="0"/>
              <a:t> </a:t>
            </a:r>
            <a:r>
              <a:rPr lang="sk-SK" sz="2400" b="0" i="1" dirty="0" err="1"/>
              <a:t>Farmer</a:t>
            </a:r>
            <a:r>
              <a:rPr lang="sk-SK" sz="2400" b="0" dirty="0"/>
              <a:t> and </a:t>
            </a:r>
            <a:r>
              <a:rPr lang="sk-SK" sz="2400" b="0" dirty="0" err="1"/>
              <a:t>Alletta</a:t>
            </a:r>
            <a:r>
              <a:rPr lang="sk-SK" sz="2400" b="0" dirty="0"/>
              <a:t> </a:t>
            </a:r>
            <a:r>
              <a:rPr lang="sk-SK" sz="2400" b="0" dirty="0" err="1"/>
              <a:t>d'A</a:t>
            </a:r>
            <a:r>
              <a:rPr lang="sk-SK" sz="2400" b="0" dirty="0"/>
              <a:t>. </a:t>
            </a:r>
            <a:r>
              <a:rPr lang="sk-SK" sz="2400" b="0" i="1" dirty="0"/>
              <a:t>Belin</a:t>
            </a:r>
            <a:r>
              <a:rPr lang="sk-SK" b="0" i="1" dirty="0"/>
              <a:t/>
            </a:r>
            <a:br>
              <a:rPr lang="sk-SK" b="0" i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400" dirty="0" smtClean="0"/>
              <a:t>1.Vzor v časopriestore</a:t>
            </a:r>
            <a:br>
              <a:rPr lang="sk-SK" sz="2400" dirty="0" smtClean="0"/>
            </a:br>
            <a:r>
              <a:rPr lang="sk-SK" sz="2400" dirty="0" smtClean="0"/>
              <a:t>2. samo-reprodukcia</a:t>
            </a:r>
            <a:br>
              <a:rPr lang="sk-SK" sz="2400" dirty="0" smtClean="0"/>
            </a:br>
            <a:r>
              <a:rPr lang="sk-SK" sz="2400" dirty="0" smtClean="0"/>
              <a:t>3. Skladovanie informácií a </a:t>
            </a:r>
            <a:r>
              <a:rPr lang="sk-SK" sz="2400" dirty="0" err="1" smtClean="0"/>
              <a:t>sebaprezentácia</a:t>
            </a:r>
            <a:r>
              <a:rPr lang="sk-SK" sz="2400" dirty="0" smtClean="0"/>
              <a:t> </a:t>
            </a:r>
            <a:br>
              <a:rPr lang="sk-SK" sz="2400" dirty="0" smtClean="0"/>
            </a:br>
            <a:r>
              <a:rPr lang="sk-SK" sz="2400" dirty="0" smtClean="0"/>
              <a:t>4. Metabolizmus, ktorý premieňa hmotu na energiu</a:t>
            </a:r>
            <a:br>
              <a:rPr lang="sk-SK" sz="2400" dirty="0" smtClean="0"/>
            </a:br>
            <a:r>
              <a:rPr lang="sk-SK" sz="2400" dirty="0" smtClean="0"/>
              <a:t>5. Funkčné interakcie s prostredím </a:t>
            </a:r>
            <a:br>
              <a:rPr lang="sk-SK" sz="2400" dirty="0" smtClean="0"/>
            </a:br>
            <a:r>
              <a:rPr lang="sk-SK" sz="2400" dirty="0" smtClean="0"/>
              <a:t>6.. Vzájomná závislosť častí v organizme </a:t>
            </a:r>
            <a:br>
              <a:rPr lang="sk-SK" sz="2400" dirty="0" smtClean="0"/>
            </a:br>
            <a:r>
              <a:rPr lang="sk-SK" sz="2400" dirty="0" smtClean="0"/>
              <a:t>7. Stabilita pri výkyvoch životného prostredia </a:t>
            </a:r>
            <a:br>
              <a:rPr lang="sk-SK" sz="2400" dirty="0" smtClean="0"/>
            </a:br>
            <a:r>
              <a:rPr lang="sk-SK" sz="2400" dirty="0" smtClean="0"/>
              <a:t>8. Schopnosť vyvíjať sa</a:t>
            </a:r>
            <a:br>
              <a:rPr lang="sk-SK" sz="2400" dirty="0" smtClean="0"/>
            </a:br>
            <a:r>
              <a:rPr lang="sk-SK" sz="2400" dirty="0" smtClean="0"/>
              <a:t>9. Autonómia</a:t>
            </a:r>
            <a:r>
              <a:rPr lang="sk-SK" sz="2400" b="0" i="1" dirty="0" smtClean="0"/>
              <a:t> </a:t>
            </a:r>
          </a:p>
          <a:p>
            <a:pPr lvl="0"/>
            <a:r>
              <a:rPr lang="en-US" sz="2000" b="0" dirty="0" smtClean="0"/>
              <a:t>Farmer, J., &amp; Belin, A. (1992). Artificial Life: the Coming Evolution. In C. G. Langton (Ed.), </a:t>
            </a:r>
            <a:r>
              <a:rPr lang="en-US" sz="2000" b="0" i="1" dirty="0" smtClean="0"/>
              <a:t>Artificial Life II </a:t>
            </a:r>
            <a:r>
              <a:rPr lang="en-US" sz="2000" b="0" dirty="0" smtClean="0"/>
              <a:t>(pp. 815-840). Redwood City: Addison-Wesley</a:t>
            </a:r>
            <a:r>
              <a:rPr lang="en-US" b="0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269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1832" cy="762000"/>
          </a:xfrm>
        </p:spPr>
        <p:txBody>
          <a:bodyPr>
            <a:normAutofit/>
          </a:bodyPr>
          <a:lstStyle/>
          <a:p>
            <a:r>
              <a:rPr lang="sk-SK" dirty="0" smtClean="0"/>
              <a:t>Ako definujú život biológovia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 </a:t>
            </a:r>
            <a:r>
              <a:rPr lang="sk-SK" b="1" i="1" dirty="0" smtClean="0"/>
              <a:t>látková výmena (metabolizmus)</a:t>
            </a:r>
            <a:endParaRPr lang="sk-SK" dirty="0" smtClean="0"/>
          </a:p>
          <a:p>
            <a:r>
              <a:rPr lang="sk-SK" i="1" dirty="0" smtClean="0"/>
              <a:t> </a:t>
            </a:r>
            <a:r>
              <a:rPr lang="sk-SK" b="1" i="1" dirty="0" smtClean="0"/>
              <a:t>dráždivosť </a:t>
            </a:r>
            <a:r>
              <a:rPr lang="sk-SK" i="1" dirty="0" smtClean="0"/>
              <a:t> (</a:t>
            </a:r>
            <a:r>
              <a:rPr lang="sk-SK" b="0" i="1" dirty="0" smtClean="0"/>
              <a:t>schopnosť reagovať na zmeny v prostredí a informácie o týchto zmenách viesť do príslušných centier alebo výkonných orgánov tela)</a:t>
            </a:r>
            <a:endParaRPr lang="sk-SK" b="0" dirty="0" smtClean="0"/>
          </a:p>
          <a:p>
            <a:r>
              <a:rPr lang="sk-SK" i="1" dirty="0" smtClean="0"/>
              <a:t> </a:t>
            </a:r>
            <a:r>
              <a:rPr lang="sk-SK" b="1" i="1" dirty="0" smtClean="0"/>
              <a:t>dedičnosť znakov, rozmnožovanie (</a:t>
            </a:r>
            <a:r>
              <a:rPr lang="sk-SK" b="0" i="1" dirty="0" smtClean="0"/>
              <a:t>reprodukcia) –uchovávanie dedičnej informácie (DNA) a prenášanie z generácie na generáciu,</a:t>
            </a:r>
            <a:endParaRPr lang="sk-SK" b="0" dirty="0" smtClean="0"/>
          </a:p>
          <a:p>
            <a:r>
              <a:rPr lang="sk-SK" b="1" i="1" dirty="0" smtClean="0"/>
              <a:t>vývoj (evolúcia) </a:t>
            </a:r>
            <a:r>
              <a:rPr lang="sk-SK" i="1" dirty="0" smtClean="0"/>
              <a:t>–</a:t>
            </a:r>
            <a:r>
              <a:rPr lang="sk-SK" b="0" i="1" dirty="0" smtClean="0"/>
              <a:t>postupné zmeny genetickej informácie, ktoré umožňujú aj pri zmenách podmienok úspešne prežívať a zanechávať potomstvo</a:t>
            </a:r>
            <a:endParaRPr lang="sk-SK" b="0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úlohou biológov?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Pozorovať život TU a TERAZ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teda v jeho </a:t>
            </a:r>
            <a:r>
              <a:rPr lang="sk-SK" sz="2400" u="sng" dirty="0" smtClean="0"/>
              <a:t>prirodzenom prostredí</a:t>
            </a:r>
          </a:p>
          <a:p>
            <a:endParaRPr lang="sk-SK" sz="3200" dirty="0" smtClean="0"/>
          </a:p>
          <a:p>
            <a:r>
              <a:rPr lang="sk-SK" sz="3200" dirty="0" smtClean="0"/>
              <a:t>Nevýhody:</a:t>
            </a:r>
          </a:p>
          <a:p>
            <a:r>
              <a:rPr lang="sk-SK" sz="2400" b="0" dirty="0" smtClean="0"/>
              <a:t>Nedokážu pozorovať život, ktorý existoval pred desať miliónmi rokov ani ten, ktorý bude (možno) existovať o desať miliónov rokov</a:t>
            </a:r>
            <a:endParaRPr lang="sk-SK" sz="2400" b="0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BIOLÓGIA</a:t>
            </a:r>
            <a:r>
              <a:rPr lang="sk-SK" dirty="0" smtClean="0"/>
              <a:t>: </a:t>
            </a:r>
            <a:r>
              <a:rPr lang="it-IT" dirty="0" smtClean="0"/>
              <a:t>skúman</a:t>
            </a:r>
            <a:r>
              <a:rPr lang="sk-SK" dirty="0" err="1" smtClean="0"/>
              <a:t>ie</a:t>
            </a:r>
            <a:r>
              <a:rPr lang="it-IT" dirty="0" smtClean="0"/>
              <a:t> organizmov </a:t>
            </a:r>
            <a:endParaRPr lang="sk-SK" dirty="0" smtClean="0"/>
          </a:p>
          <a:p>
            <a:r>
              <a:rPr lang="it-IT" sz="2400" b="1" i="1" u="sng" dirty="0" smtClean="0"/>
              <a:t>in vivo</a:t>
            </a:r>
            <a:r>
              <a:rPr lang="sk-SK" sz="2400" b="1" i="1" u="sng" dirty="0" smtClean="0"/>
              <a:t> </a:t>
            </a:r>
            <a:r>
              <a:rPr lang="sk-SK" sz="2400" i="1" dirty="0" smtClean="0"/>
              <a:t>(lat. v živom) </a:t>
            </a:r>
          </a:p>
          <a:p>
            <a:r>
              <a:rPr lang="it-IT" sz="2400" b="1" i="1" u="sng" dirty="0" smtClean="0"/>
              <a:t>in vitro </a:t>
            </a:r>
            <a:r>
              <a:rPr lang="sk-SK" sz="2400" i="1" dirty="0" smtClean="0"/>
              <a:t>(lat. „v skle“) – </a:t>
            </a:r>
            <a:r>
              <a:rPr lang="sk-SK" sz="2400" b="0" i="1" dirty="0" smtClean="0"/>
              <a:t>skúmavka, </a:t>
            </a:r>
            <a:r>
              <a:rPr lang="sk-SK" sz="2400" b="0" i="1" dirty="0" err="1" smtClean="0"/>
              <a:t>petriho</a:t>
            </a:r>
            <a:r>
              <a:rPr lang="sk-SK" sz="2400" b="0" i="1" dirty="0" smtClean="0"/>
              <a:t> miska a iné kontrolované prostredia</a:t>
            </a:r>
          </a:p>
          <a:p>
            <a:endParaRPr lang="sk-SK" b="1" cap="all" dirty="0" smtClean="0"/>
          </a:p>
          <a:p>
            <a:r>
              <a:rPr lang="sk-SK" b="1" cap="all" dirty="0" err="1" smtClean="0"/>
              <a:t>Artificial</a:t>
            </a:r>
            <a:r>
              <a:rPr lang="sk-SK" b="1" cap="all" dirty="0" smtClean="0"/>
              <a:t> Life:</a:t>
            </a:r>
          </a:p>
          <a:p>
            <a:r>
              <a:rPr lang="sk-SK" i="1" u="sng" dirty="0" smtClean="0"/>
              <a:t>in </a:t>
            </a:r>
            <a:r>
              <a:rPr lang="sk-SK" i="1" u="sng" dirty="0" err="1" smtClean="0"/>
              <a:t>silico</a:t>
            </a:r>
            <a:r>
              <a:rPr lang="sk-SK" dirty="0" smtClean="0"/>
              <a:t>: </a:t>
            </a:r>
            <a:r>
              <a:rPr lang="sk-SK" b="0" dirty="0" smtClean="0"/>
              <a:t>„počítačové simulácie“ </a:t>
            </a:r>
          </a:p>
          <a:p>
            <a:r>
              <a:rPr lang="sk-SK" i="1" u="sng" dirty="0" smtClean="0"/>
              <a:t>in </a:t>
            </a:r>
            <a:r>
              <a:rPr lang="sk-SK" i="1" u="sng" dirty="0" err="1" smtClean="0"/>
              <a:t>info</a:t>
            </a:r>
            <a:r>
              <a:rPr lang="sk-SK" u="sng" dirty="0" smtClean="0"/>
              <a:t>:    </a:t>
            </a:r>
            <a:r>
              <a:rPr lang="sk-SK" b="0" dirty="0" smtClean="0"/>
              <a:t>„konceptuálne organizmy“, ktoré existujú ako formálne (matematicky precízne) definované a skúmateľné opisy.  (Jozef Kelemen)</a:t>
            </a:r>
          </a:p>
          <a:p>
            <a:r>
              <a:rPr lang="sk-SK" b="0" dirty="0" smtClean="0"/>
              <a:t>vírusy</a:t>
            </a:r>
            <a:endParaRPr lang="sk-SK" b="0" i="1" dirty="0" smtClean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by malo byť úlohou  AL?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AL </a:t>
            </a:r>
            <a:r>
              <a:rPr lang="sk-SK" b="1" u="sng" dirty="0" smtClean="0"/>
              <a:t>dopĺňa</a:t>
            </a:r>
            <a:r>
              <a:rPr lang="sk-SK" b="1" dirty="0" smtClean="0"/>
              <a:t> tradičnú biológiu</a:t>
            </a:r>
            <a:r>
              <a:rPr lang="sk-SK" dirty="0" smtClean="0"/>
              <a:t>: </a:t>
            </a:r>
          </a:p>
          <a:p>
            <a:r>
              <a:rPr lang="sk-SK" dirty="0" smtClean="0"/>
              <a:t>„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biology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possible</a:t>
            </a:r>
            <a:r>
              <a:rPr lang="sk-SK" i="1" dirty="0" smtClean="0"/>
              <a:t> life</a:t>
            </a:r>
            <a:r>
              <a:rPr lang="sk-SK" dirty="0" smtClean="0"/>
              <a:t>“ (</a:t>
            </a:r>
            <a:r>
              <a:rPr lang="sk-SK" dirty="0" err="1" smtClean="0"/>
              <a:t>Ch.Langton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sk-SK" dirty="0" smtClean="0"/>
              <a:t>analýza živých organizmov syntetickým prístupom ako nástroj </a:t>
            </a:r>
            <a:r>
              <a:rPr lang="sk-SK" b="1" dirty="0" smtClean="0"/>
              <a:t>poznávania prírody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</a:p>
          <a:p>
            <a:r>
              <a:rPr lang="sk-SK" u="sng" dirty="0" smtClean="0"/>
              <a:t>Význam?</a:t>
            </a:r>
          </a:p>
          <a:p>
            <a:r>
              <a:rPr lang="sk-SK" b="0" dirty="0" smtClean="0"/>
              <a:t>Testovanie ekologických a evolučných hypotéz </a:t>
            </a:r>
          </a:p>
          <a:p>
            <a:r>
              <a:rPr lang="sk-SK" b="0" dirty="0" smtClean="0"/>
              <a:t>Overovanie platnosti všeobecných teórií, procesov a konceptov (napr. prírodný výber, </a:t>
            </a:r>
            <a:r>
              <a:rPr lang="sk-SK" b="0" dirty="0" err="1" smtClean="0"/>
              <a:t>sebaorganizácia</a:t>
            </a:r>
            <a:r>
              <a:rPr lang="sk-SK" b="0" dirty="0" smtClean="0"/>
              <a:t>...)</a:t>
            </a:r>
          </a:p>
          <a:p>
            <a:r>
              <a:rPr lang="sk-SK" b="0" dirty="0" smtClean="0"/>
              <a:t>Predikcia, modelovanie katastrof, ...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Rozdiel v prístupoch: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Biologický výskum – </a:t>
            </a:r>
            <a:r>
              <a:rPr lang="sk-SK" b="0" dirty="0" smtClean="0"/>
              <a:t>analytický prístup</a:t>
            </a:r>
          </a:p>
          <a:p>
            <a:r>
              <a:rPr lang="sk-SK" b="0" dirty="0" smtClean="0"/>
              <a:t>(od celku k jednotlivým častiam)</a:t>
            </a:r>
          </a:p>
          <a:p>
            <a:r>
              <a:rPr lang="sk-SK" b="0" dirty="0" smtClean="0"/>
              <a:t>štúdium života </a:t>
            </a:r>
            <a:r>
              <a:rPr lang="sk-SK" b="0" i="1" dirty="0" smtClean="0"/>
              <a:t>aký je</a:t>
            </a:r>
          </a:p>
          <a:p>
            <a:endParaRPr lang="sk-SK" sz="2400" dirty="0" smtClean="0"/>
          </a:p>
          <a:p>
            <a:r>
              <a:rPr lang="sk-SK" dirty="0" smtClean="0"/>
              <a:t>AL – </a:t>
            </a:r>
            <a:r>
              <a:rPr lang="sk-SK" b="0" dirty="0" smtClean="0"/>
              <a:t>syntetický prístup</a:t>
            </a:r>
          </a:p>
          <a:p>
            <a:r>
              <a:rPr lang="sk-SK" sz="1800" b="0" dirty="0" smtClean="0"/>
              <a:t>( </a:t>
            </a:r>
            <a:r>
              <a:rPr lang="sk-SK" sz="2400" b="0" dirty="0" smtClean="0"/>
              <a:t>sformovať nový celok z jeho jednotlivých častí </a:t>
            </a:r>
            <a:r>
              <a:rPr lang="sk-SK" sz="2800" b="0" dirty="0" smtClean="0"/>
              <a:t>)</a:t>
            </a:r>
          </a:p>
          <a:p>
            <a:pPr lvl="0"/>
            <a:r>
              <a:rPr lang="sk-SK" b="0" dirty="0" smtClean="0"/>
              <a:t>Skúmanie života takého, „</a:t>
            </a:r>
            <a:r>
              <a:rPr lang="sk-SK" b="0" i="1" dirty="0" smtClean="0"/>
              <a:t>aký by mohol byť</a:t>
            </a:r>
            <a:r>
              <a:rPr lang="sk-SK" b="0" dirty="0" smtClean="0"/>
              <a:t>“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Terminológia: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u="sng" dirty="0" smtClean="0"/>
              <a:t>Vedecká disciplína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Christopher</a:t>
            </a:r>
            <a:r>
              <a:rPr lang="sk-SK" dirty="0" smtClean="0"/>
              <a:t> </a:t>
            </a:r>
            <a:r>
              <a:rPr lang="sk-SK" dirty="0" err="1" smtClean="0"/>
              <a:t>Langton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rgbClr val="FF0000"/>
                </a:solidFill>
              </a:rPr>
              <a:t>Artificial Life,  AL </a:t>
            </a:r>
            <a:endParaRPr lang="sk-SK" dirty="0"/>
          </a:p>
          <a:p>
            <a:r>
              <a:rPr lang="sk-SK" sz="2400" b="0" dirty="0" smtClean="0"/>
              <a:t>paralelný systém s pojmami Artificial </a:t>
            </a:r>
            <a:r>
              <a:rPr lang="sk-SK" sz="2400" b="0" dirty="0" err="1" smtClean="0"/>
              <a:t>Inteligence</a:t>
            </a:r>
            <a:r>
              <a:rPr lang="sk-SK" sz="2400" b="0" dirty="0" smtClean="0"/>
              <a:t> a AI)</a:t>
            </a:r>
          </a:p>
          <a:p>
            <a:r>
              <a:rPr lang="sk-SK" sz="2400" b="0" dirty="0" smtClean="0"/>
              <a:t>a-</a:t>
            </a:r>
            <a:r>
              <a:rPr lang="sk-SK" sz="2400" b="0" dirty="0" err="1" smtClean="0"/>
              <a:t>life</a:t>
            </a:r>
            <a:r>
              <a:rPr lang="sk-SK" sz="2400" b="0" dirty="0" smtClean="0"/>
              <a:t>, A-</a:t>
            </a:r>
            <a:r>
              <a:rPr lang="sk-SK" sz="2400" b="0" dirty="0" err="1" smtClean="0"/>
              <a:t>life</a:t>
            </a:r>
            <a:r>
              <a:rPr lang="sk-SK" sz="2400" b="0" dirty="0" smtClean="0"/>
              <a:t> </a:t>
            </a:r>
          </a:p>
          <a:p>
            <a:endParaRPr lang="sk-SK" sz="2400" b="0" dirty="0" smtClean="0"/>
          </a:p>
          <a:p>
            <a:r>
              <a:rPr lang="sk-SK" u="sng" dirty="0" smtClean="0"/>
              <a:t>Umenie:</a:t>
            </a:r>
          </a:p>
          <a:p>
            <a:r>
              <a:rPr lang="sk-SK" dirty="0" err="1" smtClean="0"/>
              <a:t>Kenneth</a:t>
            </a:r>
            <a:r>
              <a:rPr lang="sk-SK" dirty="0" smtClean="0"/>
              <a:t> </a:t>
            </a:r>
            <a:r>
              <a:rPr lang="sk-SK" dirty="0" err="1" smtClean="0"/>
              <a:t>Rinaldo</a:t>
            </a:r>
            <a:r>
              <a:rPr lang="sk-SK" dirty="0" smtClean="0"/>
              <a:t>: </a:t>
            </a:r>
            <a:r>
              <a:rPr lang="sk-SK" i="1" dirty="0" smtClean="0"/>
              <a:t>Artificial Life </a:t>
            </a:r>
            <a:r>
              <a:rPr lang="sk-SK" i="1" dirty="0" err="1" smtClean="0"/>
              <a:t>art</a:t>
            </a:r>
            <a:r>
              <a:rPr lang="sk-SK" i="1" dirty="0" smtClean="0"/>
              <a:t>, Artificial Life </a:t>
            </a:r>
            <a:r>
              <a:rPr lang="sk-SK" i="1" dirty="0" err="1" smtClean="0"/>
              <a:t>artworks</a:t>
            </a:r>
            <a:r>
              <a:rPr lang="sk-SK" i="1" dirty="0" smtClean="0"/>
              <a:t>, Artificial Life </a:t>
            </a:r>
            <a:r>
              <a:rPr lang="sk-SK" i="1" dirty="0" err="1" smtClean="0"/>
              <a:t>artists</a:t>
            </a:r>
            <a:r>
              <a:rPr lang="sk-SK" i="1" dirty="0" smtClean="0"/>
              <a:t> </a:t>
            </a:r>
          </a:p>
          <a:p>
            <a:r>
              <a:rPr lang="sk-SK" dirty="0" err="1" smtClean="0"/>
              <a:t>Mitchel</a:t>
            </a:r>
            <a:r>
              <a:rPr lang="sk-SK" dirty="0" smtClean="0"/>
              <a:t> </a:t>
            </a:r>
            <a:r>
              <a:rPr lang="sk-SK" dirty="0" err="1" smtClean="0"/>
              <a:t>Whitelaw</a:t>
            </a:r>
            <a:r>
              <a:rPr lang="sk-SK" dirty="0" smtClean="0"/>
              <a:t>: </a:t>
            </a:r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dirty="0" smtClean="0"/>
              <a:t>alebo </a:t>
            </a:r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artists</a:t>
            </a:r>
            <a:endParaRPr lang="sk-SK" i="1" dirty="0" smtClean="0"/>
          </a:p>
          <a:p>
            <a:pPr>
              <a:buNone/>
            </a:pPr>
            <a:r>
              <a:rPr lang="sk-SK" i="1" dirty="0" smtClean="0"/>
              <a:t>    ...........................................................................</a:t>
            </a:r>
          </a:p>
          <a:p>
            <a:r>
              <a:rPr lang="sk-SK" b="1" i="1" dirty="0" smtClean="0"/>
              <a:t>ALA (skratka)</a:t>
            </a:r>
          </a:p>
          <a:p>
            <a:r>
              <a:rPr lang="en-US" b="1" i="1" dirty="0" smtClean="0"/>
              <a:t>[a</a:t>
            </a:r>
            <a:r>
              <a:rPr lang="sk-SK" b="1" i="1" dirty="0" smtClean="0"/>
              <a:t>-life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/ umenie umelého života</a:t>
            </a:r>
            <a:r>
              <a:rPr lang="en-US" b="1" i="1" dirty="0" smtClean="0"/>
              <a:t>]</a:t>
            </a:r>
            <a:r>
              <a:rPr lang="sk-SK" b="1" i="1" dirty="0" smtClean="0"/>
              <a:t> 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4578845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sk-SK" dirty="0" smtClean="0"/>
              <a:t>vedecká disciplína</a:t>
            </a:r>
          </a:p>
          <a:p>
            <a:r>
              <a:rPr lang="sk-SK" dirty="0"/>
              <a:t> </a:t>
            </a:r>
            <a:r>
              <a:rPr lang="sk-SK" dirty="0" smtClean="0"/>
              <a:t>vznik v Los </a:t>
            </a:r>
            <a:r>
              <a:rPr lang="sk-SK" dirty="0" err="1" smtClean="0"/>
              <a:t>Alamos</a:t>
            </a:r>
            <a:r>
              <a:rPr lang="sk-SK" dirty="0" smtClean="0"/>
              <a:t> National </a:t>
            </a:r>
            <a:r>
              <a:rPr lang="sk-SK" dirty="0" err="1" smtClean="0"/>
              <a:t>Laboratory</a:t>
            </a:r>
            <a:r>
              <a:rPr lang="sk-SK" dirty="0" smtClean="0"/>
              <a:t>:</a:t>
            </a:r>
          </a:p>
          <a:p>
            <a:r>
              <a:rPr lang="en-US" dirty="0" smtClean="0"/>
              <a:t>1987 workshop: “</a:t>
            </a:r>
            <a:r>
              <a:rPr lang="en-US" i="1" dirty="0" smtClean="0"/>
              <a:t>Synthesis and simulation </a:t>
            </a:r>
            <a:r>
              <a:rPr lang="en-US" i="1" dirty="0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biological</a:t>
            </a:r>
            <a:r>
              <a:rPr lang="sk-SK" i="1" dirty="0" smtClean="0"/>
              <a:t> </a:t>
            </a:r>
            <a:r>
              <a:rPr lang="sk-SK" i="1" dirty="0" err="1" smtClean="0"/>
              <a:t>systems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Zakladateľ: </a:t>
            </a:r>
            <a:r>
              <a:rPr lang="sk-SK" dirty="0" err="1" smtClean="0"/>
              <a:t>Christopher</a:t>
            </a:r>
            <a:r>
              <a:rPr lang="sk-SK" dirty="0" smtClean="0"/>
              <a:t> </a:t>
            </a:r>
            <a:r>
              <a:rPr lang="sk-SK" dirty="0" err="1" smtClean="0"/>
              <a:t>Langton</a:t>
            </a:r>
            <a:endParaRPr lang="sk-SK" dirty="0" smtClean="0"/>
          </a:p>
          <a:p>
            <a:r>
              <a:rPr lang="en-US" dirty="0" smtClean="0"/>
              <a:t>"</a:t>
            </a:r>
            <a:r>
              <a:rPr lang="en-US" i="1" dirty="0" smtClean="0"/>
              <a:t>Art" + "Life" = </a:t>
            </a:r>
            <a:r>
              <a:rPr lang="en-US" i="1" dirty="0" smtClean="0">
                <a:solidFill>
                  <a:srgbClr val="FF0000"/>
                </a:solidFill>
              </a:rPr>
              <a:t>Artificial Life: Life made by Man rather than by Nature.</a:t>
            </a:r>
            <a:endParaRPr lang="sk-SK" i="1" dirty="0" smtClean="0">
              <a:solidFill>
                <a:srgbClr val="FF0000"/>
              </a:solidFill>
            </a:endParaRPr>
          </a:p>
          <a:p>
            <a:endParaRPr lang="sk-SK" i="1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 descr="Výsledok vyhľadávania obrázkov pre dopyt chris langton artifici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4216"/>
            <a:ext cx="3117660" cy="4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Pôvod v biologickom laboratóriu?</a:t>
            </a:r>
          </a:p>
          <a:p>
            <a:r>
              <a:rPr lang="sk-SK" b="1" dirty="0" err="1" smtClean="0"/>
              <a:t>Hackeri</a:t>
            </a:r>
            <a:r>
              <a:rPr lang="sk-SK" b="1" dirty="0" smtClean="0"/>
              <a:t>:</a:t>
            </a:r>
          </a:p>
          <a:p>
            <a:r>
              <a:rPr lang="en-US" b="1" dirty="0" smtClean="0"/>
              <a:t>T-13 </a:t>
            </a:r>
            <a:r>
              <a:rPr lang="en-US" dirty="0" smtClean="0"/>
              <a:t>Complex Studies Group</a:t>
            </a:r>
            <a:r>
              <a:rPr lang="sk-SK" dirty="0" smtClean="0"/>
              <a:t>, </a:t>
            </a:r>
            <a:r>
              <a:rPr lang="en-US" dirty="0" smtClean="0"/>
              <a:t>Los Alamos National Laboratory</a:t>
            </a:r>
            <a:r>
              <a:rPr lang="sk-SK" dirty="0" smtClean="0"/>
              <a:t>, </a:t>
            </a:r>
            <a:r>
              <a:rPr lang="en-US" dirty="0" smtClean="0"/>
              <a:t>New Mexico</a:t>
            </a:r>
            <a:endParaRPr lang="sk-SK" dirty="0" smtClean="0"/>
          </a:p>
          <a:p>
            <a:r>
              <a:rPr lang="sk-SK" dirty="0" smtClean="0"/>
              <a:t>+ </a:t>
            </a:r>
            <a:r>
              <a:rPr lang="en-US" dirty="0" smtClean="0"/>
              <a:t>Santa Fe Institute, New Mexico. </a:t>
            </a:r>
            <a:endParaRPr lang="sk-SK" dirty="0" smtClean="0"/>
          </a:p>
          <a:p>
            <a:r>
              <a:rPr lang="sk-SK" dirty="0" smtClean="0"/>
              <a:t>Najdôležitejšia črta prvého „života“:</a:t>
            </a:r>
          </a:p>
          <a:p>
            <a:r>
              <a:rPr lang="sk-SK" b="1" i="1" dirty="0" smtClean="0"/>
              <a:t>generovanie </a:t>
            </a:r>
            <a:r>
              <a:rPr lang="sk-SK" b="1" i="1" dirty="0" err="1" smtClean="0"/>
              <a:t>samo-reprodukcie</a:t>
            </a:r>
            <a:r>
              <a:rPr lang="sk-SK" b="1" i="1" dirty="0" smtClean="0"/>
              <a:t> </a:t>
            </a:r>
            <a:r>
              <a:rPr lang="sk-SK" dirty="0" smtClean="0"/>
              <a:t>ako základného predpokladu organického života.</a:t>
            </a:r>
          </a:p>
          <a:p>
            <a:r>
              <a:rPr lang="sk-SK" dirty="0" smtClean="0"/>
              <a:t> 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„Rozšírením empirickej základne biológie,   založenej na uhlíkovom reťazci, AL môže prispieť teoretickej biológií rozšírením </a:t>
            </a:r>
          </a:p>
          <a:p>
            <a:pPr>
              <a:buNone/>
            </a:pPr>
            <a:r>
              <a:rPr lang="sk-SK" dirty="0" smtClean="0"/>
              <a:t>    „</a:t>
            </a:r>
            <a:r>
              <a:rPr lang="sk-SK" b="1" i="1" dirty="0" smtClean="0">
                <a:solidFill>
                  <a:srgbClr val="FF0000"/>
                </a:solidFill>
              </a:rPr>
              <a:t>života aký ho poznáme</a:t>
            </a:r>
            <a:r>
              <a:rPr lang="sk-SK" dirty="0" smtClean="0">
                <a:solidFill>
                  <a:srgbClr val="FF0000"/>
                </a:solidFill>
              </a:rPr>
              <a:t>“ do širšieho kontextu „</a:t>
            </a:r>
            <a:r>
              <a:rPr lang="sk-SK" b="1" i="1" dirty="0" smtClean="0">
                <a:solidFill>
                  <a:srgbClr val="FF0000"/>
                </a:solidFill>
              </a:rPr>
              <a:t>života aký by mohol byť</a:t>
            </a:r>
            <a:r>
              <a:rPr lang="sk-SK" dirty="0" smtClean="0">
                <a:solidFill>
                  <a:srgbClr val="FF0000"/>
                </a:solidFill>
              </a:rPr>
              <a:t>“ </a:t>
            </a:r>
          </a:p>
          <a:p>
            <a:pPr>
              <a:buNone/>
            </a:pPr>
            <a:r>
              <a:rPr lang="sk-SK" dirty="0" smtClean="0"/>
              <a:t>						      (</a:t>
            </a:r>
            <a:r>
              <a:rPr lang="sk-SK" dirty="0" err="1" smtClean="0"/>
              <a:t>Langton</a:t>
            </a:r>
            <a:r>
              <a:rPr lang="sk-SK" dirty="0" smtClean="0"/>
              <a:t> 1988)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</a:t>
            </a:r>
            <a:r>
              <a:rPr lang="sk-SK" dirty="0" err="1" smtClean="0"/>
              <a:t>Artificial</a:t>
            </a:r>
            <a:r>
              <a:rPr lang="sk-SK" dirty="0" smtClean="0"/>
              <a:t> </a:t>
            </a:r>
            <a:r>
              <a:rPr lang="sk-SK" dirty="0" err="1"/>
              <a:t>Life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0" y="2132856"/>
            <a:ext cx="7315150" cy="4191744"/>
          </a:xfrm>
        </p:spPr>
        <p:txBody>
          <a:bodyPr/>
          <a:lstStyle/>
          <a:p>
            <a:pPr lvl="0"/>
            <a:r>
              <a:rPr lang="sk-SK" dirty="0" smtClean="0"/>
              <a:t>Čím sa AL v skratke zaoberá ?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9" y="2700663"/>
            <a:ext cx="8267700" cy="2419350"/>
          </a:xfrm>
          <a:prstGeom prst="rect">
            <a:avLst/>
          </a:prstGeom>
        </p:spPr>
      </p:pic>
      <p:sp>
        <p:nvSpPr>
          <p:cNvPr id="7" name="Šípka nadol 6"/>
          <p:cNvSpPr/>
          <p:nvPr/>
        </p:nvSpPr>
        <p:spPr>
          <a:xfrm rot="10800000">
            <a:off x="7236296" y="4550119"/>
            <a:ext cx="360040" cy="5760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319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Situovanie AL: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FÚZIA </a:t>
            </a:r>
            <a:r>
              <a:rPr lang="en-US" dirty="0" err="1"/>
              <a:t>biológie</a:t>
            </a:r>
            <a:r>
              <a:rPr lang="en-US" dirty="0"/>
              <a:t>, </a:t>
            </a:r>
            <a:r>
              <a:rPr lang="en-US" dirty="0" err="1"/>
              <a:t>umenia</a:t>
            </a:r>
            <a:r>
              <a:rPr lang="en-US" dirty="0"/>
              <a:t> a </a:t>
            </a:r>
            <a:r>
              <a:rPr lang="en-US" dirty="0" err="1" smtClean="0"/>
              <a:t>technológií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Na pomedzí dvoch kultúr</a:t>
            </a:r>
          </a:p>
          <a:p>
            <a:r>
              <a:rPr lang="sk-SK" b="0" i="1" dirty="0" err="1" smtClean="0"/>
              <a:t>Two</a:t>
            </a:r>
            <a:r>
              <a:rPr lang="sk-SK" b="0" i="1" dirty="0" smtClean="0"/>
              <a:t> </a:t>
            </a:r>
            <a:r>
              <a:rPr lang="sk-SK" b="0" i="1" dirty="0" err="1" smtClean="0"/>
              <a:t>cultures</a:t>
            </a:r>
            <a:r>
              <a:rPr lang="sk-SK" b="0" i="1" dirty="0" smtClean="0"/>
              <a:t> </a:t>
            </a:r>
            <a:r>
              <a:rPr lang="sk-SK" b="0" dirty="0" smtClean="0"/>
              <a:t>( C.P. </a:t>
            </a:r>
            <a:r>
              <a:rPr lang="sk-SK" b="0" dirty="0" err="1" smtClean="0"/>
              <a:t>Snow</a:t>
            </a:r>
            <a:r>
              <a:rPr lang="sk-SK" b="0" dirty="0" smtClean="0"/>
              <a:t>: </a:t>
            </a:r>
            <a:r>
              <a:rPr lang="sk-SK" b="0" dirty="0" err="1" smtClean="0"/>
              <a:t>Two</a:t>
            </a:r>
            <a:r>
              <a:rPr lang="sk-SK" b="0" dirty="0" smtClean="0"/>
              <a:t> </a:t>
            </a:r>
            <a:r>
              <a:rPr lang="sk-SK" b="0" dirty="0" err="1" smtClean="0"/>
              <a:t>cultures</a:t>
            </a:r>
            <a:r>
              <a:rPr lang="sk-SK" b="0" dirty="0" smtClean="0"/>
              <a:t> 1964)</a:t>
            </a:r>
          </a:p>
          <a:p>
            <a:endParaRPr lang="sk-SK" dirty="0" smtClean="0"/>
          </a:p>
          <a:p>
            <a:r>
              <a:rPr lang="sk-SK" dirty="0" smtClean="0"/>
              <a:t>Opozitný názor:</a:t>
            </a:r>
          </a:p>
          <a:p>
            <a:r>
              <a:rPr lang="sk-SK" sz="2800" dirty="0" err="1" smtClean="0"/>
              <a:t>Susan</a:t>
            </a:r>
            <a:r>
              <a:rPr lang="sk-SK" sz="2800" dirty="0" smtClean="0"/>
              <a:t> </a:t>
            </a:r>
            <a:r>
              <a:rPr lang="sk-SK" sz="2800" dirty="0" err="1" smtClean="0"/>
              <a:t>Sontag</a:t>
            </a:r>
            <a:r>
              <a:rPr lang="sk-SK" sz="2800" dirty="0" smtClean="0"/>
              <a:t> v eseji z roku 1966 </a:t>
            </a:r>
          </a:p>
          <a:p>
            <a:r>
              <a:rPr lang="sk-SK" sz="2200" b="0" i="1" dirty="0" err="1" smtClean="0"/>
              <a:t>One</a:t>
            </a:r>
            <a:r>
              <a:rPr lang="sk-SK" sz="2200" b="0" dirty="0" smtClean="0"/>
              <a:t> </a:t>
            </a:r>
            <a:r>
              <a:rPr lang="sk-SK" sz="2200" b="0" i="1" dirty="0" err="1" smtClean="0"/>
              <a:t>Culture</a:t>
            </a:r>
            <a:r>
              <a:rPr lang="sk-SK" sz="2200" b="0" i="1" dirty="0" smtClean="0"/>
              <a:t> and </a:t>
            </a:r>
            <a:r>
              <a:rPr lang="sk-SK" sz="2200" b="0" i="1" dirty="0" err="1" smtClean="0"/>
              <a:t>the</a:t>
            </a:r>
            <a:r>
              <a:rPr lang="sk-SK" sz="2200" b="0" i="1" dirty="0" smtClean="0"/>
              <a:t> New </a:t>
            </a:r>
            <a:r>
              <a:rPr lang="sk-SK" sz="2200" b="0" i="1" dirty="0" err="1" smtClean="0"/>
              <a:t>Sensibility</a:t>
            </a:r>
            <a:r>
              <a:rPr lang="sk-SK" sz="2200" b="0" i="1" dirty="0" smtClean="0"/>
              <a:t> </a:t>
            </a:r>
            <a:r>
              <a:rPr lang="sk-SK" sz="2200" b="0" dirty="0" smtClean="0"/>
              <a:t>(</a:t>
            </a:r>
            <a:r>
              <a:rPr lang="sk-SK" sz="2200" b="0" i="1" dirty="0" smtClean="0"/>
              <a:t>Jedna </a:t>
            </a:r>
            <a:r>
              <a:rPr lang="sk-SK" sz="2200" b="0" i="1" dirty="0" err="1" smtClean="0"/>
              <a:t>kultura</a:t>
            </a:r>
            <a:r>
              <a:rPr lang="sk-SK" sz="2200" b="0" i="1" dirty="0" smtClean="0"/>
              <a:t> a nová senzibilita</a:t>
            </a:r>
            <a:r>
              <a:rPr lang="sk-SK" sz="2200" b="0" dirty="0" smtClean="0"/>
              <a:t>, česky 1988)</a:t>
            </a:r>
          </a:p>
          <a:p>
            <a:r>
              <a:rPr lang="sk-SK" sz="2800" dirty="0" smtClean="0"/>
              <a:t>„</a:t>
            </a:r>
            <a:r>
              <a:rPr lang="sk-SK" sz="2800" b="1" i="1" dirty="0" err="1" smtClean="0"/>
              <a:t>The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Third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Culture</a:t>
            </a:r>
            <a:r>
              <a:rPr lang="sk-SK" sz="2800" dirty="0" smtClean="0"/>
              <a:t>“ </a:t>
            </a:r>
            <a:r>
              <a:rPr lang="en-US" sz="2800" dirty="0" smtClean="0"/>
              <a:t> John Brockman</a:t>
            </a:r>
            <a:r>
              <a:rPr lang="sk-SK" sz="2800" dirty="0" smtClean="0"/>
              <a:t> (1995)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techno-pop-kultúra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Technológia má svoju „tretiu kultúru“</a:t>
            </a:r>
          </a:p>
          <a:p>
            <a:endParaRPr lang="sk-SK" b="1" dirty="0" smtClean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Polona</a:t>
            </a:r>
            <a:r>
              <a:rPr lang="sk-SK" dirty="0" smtClean="0"/>
              <a:t> </a:t>
            </a:r>
            <a:r>
              <a:rPr lang="sk-SK" dirty="0" err="1" smtClean="0"/>
              <a:t>Tratnik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AL ako fúzia biológie umenia a technológií</a:t>
            </a:r>
          </a:p>
          <a:p>
            <a:r>
              <a:rPr lang="sk-SK" dirty="0" err="1" smtClean="0"/>
              <a:t>Sciart</a:t>
            </a:r>
            <a:r>
              <a:rPr lang="sk-SK" dirty="0" smtClean="0"/>
              <a:t> </a:t>
            </a:r>
            <a:r>
              <a:rPr lang="sk-SK" dirty="0"/>
              <a:t>– AL ako reprezentácia spojenia umenia a vedy</a:t>
            </a:r>
          </a:p>
          <a:p>
            <a:r>
              <a:rPr lang="sk-SK" dirty="0" err="1"/>
              <a:t>Sci-artist</a:t>
            </a:r>
            <a:r>
              <a:rPr lang="sk-SK" dirty="0"/>
              <a:t> – nový typ umelca</a:t>
            </a:r>
          </a:p>
          <a:p>
            <a:endParaRPr lang="sk-SK" dirty="0"/>
          </a:p>
        </p:txBody>
      </p:sp>
      <p:pic>
        <p:nvPicPr>
          <p:cNvPr id="2050" name="Picture 2" descr="Výsledok vyhľadávania obrázkov pre dopyt polona trat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649654" cy="26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3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sk-SK" dirty="0" err="1"/>
              <a:t>transarts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Polona</a:t>
            </a:r>
            <a:r>
              <a:rPr lang="sk-SK" dirty="0" smtClean="0"/>
              <a:t> </a:t>
            </a:r>
            <a:r>
              <a:rPr lang="sk-SK" dirty="0" err="1" smtClean="0"/>
              <a:t>Tratnik</a:t>
            </a:r>
            <a:r>
              <a:rPr lang="sk-SK" dirty="0" smtClean="0"/>
              <a:t> (SLO) </a:t>
            </a:r>
            <a:r>
              <a:rPr lang="sk-SK" i="1" dirty="0" err="1" smtClean="0"/>
              <a:t>transartist</a:t>
            </a:r>
            <a:endParaRPr lang="sk-SK" i="1" dirty="0" smtClean="0"/>
          </a:p>
          <a:p>
            <a:endParaRPr lang="sk-SK" sz="2000" dirty="0" smtClean="0"/>
          </a:p>
          <a:p>
            <a:r>
              <a:rPr lang="sk-SK" sz="2400" dirty="0" smtClean="0"/>
              <a:t>intervencia </a:t>
            </a:r>
            <a:r>
              <a:rPr lang="sk-SK" sz="2400" dirty="0"/>
              <a:t>do sociálneho </a:t>
            </a:r>
            <a:r>
              <a:rPr lang="sk-SK" sz="2400" dirty="0" smtClean="0"/>
              <a:t>priestoru</a:t>
            </a:r>
          </a:p>
          <a:p>
            <a:pPr lvl="0"/>
            <a:r>
              <a:rPr lang="sk-SK" sz="2400" dirty="0" smtClean="0"/>
              <a:t>stimulovanie kritických </a:t>
            </a:r>
            <a:r>
              <a:rPr lang="sk-SK" sz="2400" dirty="0" err="1" smtClean="0"/>
              <a:t>diskurzov</a:t>
            </a:r>
            <a:endParaRPr lang="sk-SK" sz="2400" dirty="0" smtClean="0"/>
          </a:p>
          <a:p>
            <a:r>
              <a:rPr lang="sk-SK" sz="2400" dirty="0" smtClean="0"/>
              <a:t>aktívne prepojenie s vedou</a:t>
            </a:r>
          </a:p>
          <a:p>
            <a:r>
              <a:rPr lang="sk-SK" sz="2400" dirty="0" smtClean="0"/>
              <a:t>vyvíjanie špecializovaných technológií</a:t>
            </a:r>
          </a:p>
          <a:p>
            <a:r>
              <a:rPr lang="sk-SK" sz="2400" dirty="0" smtClean="0"/>
              <a:t>aktívne angažovanie </a:t>
            </a:r>
            <a:r>
              <a:rPr lang="sk-SK" sz="2400" dirty="0"/>
              <a:t>do vedeckého </a:t>
            </a:r>
            <a:r>
              <a:rPr lang="sk-SK" sz="2400" dirty="0" smtClean="0"/>
              <a:t>výskumu</a:t>
            </a:r>
          </a:p>
          <a:p>
            <a:pPr lvl="0"/>
            <a:r>
              <a:rPr lang="sk-SK" sz="2400" dirty="0" smtClean="0"/>
              <a:t>Spájanie sa s výskumom prírodných vied</a:t>
            </a:r>
          </a:p>
          <a:p>
            <a:pPr lvl="0"/>
            <a:r>
              <a:rPr lang="sk-SK" sz="2400" dirty="0" smtClean="0"/>
              <a:t>Technologicko-experimentálne </a:t>
            </a:r>
            <a:r>
              <a:rPr lang="sk-SK" sz="2400" dirty="0"/>
              <a:t>metódy s metódami sociálnych vied a </a:t>
            </a:r>
            <a:r>
              <a:rPr lang="sk-SK" sz="2400" dirty="0" smtClean="0"/>
              <a:t>filozofie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45379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Transartist</a:t>
            </a:r>
            <a:endParaRPr lang="sk-SK" dirty="0" smtClean="0"/>
          </a:p>
          <a:p>
            <a:r>
              <a:rPr lang="sk-SK" dirty="0" smtClean="0"/>
              <a:t>Podobnosť s  renesančným typom umelca-technológa-vedca</a:t>
            </a:r>
          </a:p>
          <a:p>
            <a:endParaRPr lang="sk-SK" dirty="0"/>
          </a:p>
          <a:p>
            <a:r>
              <a:rPr lang="sk-SK" dirty="0" smtClean="0"/>
              <a:t>Renesančný program staval na dôkladnejšom </a:t>
            </a:r>
            <a:r>
              <a:rPr lang="sk-SK" dirty="0"/>
              <a:t>spoznaní človeka.</a:t>
            </a:r>
          </a:p>
          <a:p>
            <a:r>
              <a:rPr lang="sk-SK" b="0" dirty="0"/>
              <a:t>V dnešnom kontexte je táto </a:t>
            </a:r>
            <a:r>
              <a:rPr lang="sk-SK" b="0" dirty="0" smtClean="0"/>
              <a:t>„</a:t>
            </a:r>
            <a:r>
              <a:rPr lang="sk-SK" b="0" dirty="0" err="1" smtClean="0"/>
              <a:t>renesančnosť</a:t>
            </a:r>
            <a:r>
              <a:rPr lang="sk-SK" b="0" dirty="0" smtClean="0"/>
              <a:t>“ omnoho </a:t>
            </a:r>
            <a:r>
              <a:rPr lang="sk-SK" b="0" dirty="0"/>
              <a:t>komplexnejšia a štruktúrovanejšia, ako to bolo v čase Da Vinciho. 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4049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dirty="0" err="1" smtClean="0"/>
              <a:t>Alifers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5"/>
            <a:ext cx="843528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sk-SK" b="1" dirty="0" smtClean="0"/>
              <a:t>Výpočtoví biológovia (k</a:t>
            </a:r>
            <a:r>
              <a:rPr lang="en-US" b="1" dirty="0" err="1" smtClean="0"/>
              <a:t>onštruktéri</a:t>
            </a:r>
            <a:r>
              <a:rPr lang="en-US" b="1" dirty="0" smtClean="0"/>
              <a:t> </a:t>
            </a:r>
            <a:r>
              <a:rPr lang="en-US" b="1" dirty="0" err="1" smtClean="0"/>
              <a:t>procesných</a:t>
            </a:r>
            <a:r>
              <a:rPr lang="en-US" b="1" dirty="0" smtClean="0"/>
              <a:t> </a:t>
            </a:r>
            <a:r>
              <a:rPr lang="en-US" b="1" dirty="0" err="1" smtClean="0"/>
              <a:t>systémov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imitácia</a:t>
            </a:r>
            <a:r>
              <a:rPr lang="en-US" dirty="0" smtClean="0"/>
              <a:t> </a:t>
            </a:r>
            <a:r>
              <a:rPr lang="en-US" dirty="0" err="1" smtClean="0"/>
              <a:t>určitého</a:t>
            </a:r>
            <a:r>
              <a:rPr lang="en-US" dirty="0" smtClean="0"/>
              <a:t> </a:t>
            </a:r>
            <a:r>
              <a:rPr lang="en-US" dirty="0" err="1" smtClean="0"/>
              <a:t>správania</a:t>
            </a:r>
            <a:r>
              <a:rPr lang="en-US" b="1" dirty="0" smtClean="0"/>
              <a:t> </a:t>
            </a:r>
            <a:endParaRPr lang="sk-SK" b="1" dirty="0" smtClean="0"/>
          </a:p>
          <a:p>
            <a:r>
              <a:rPr lang="en-US" sz="1600" i="1" dirty="0" smtClean="0">
                <a:solidFill>
                  <a:srgbClr val="00B0F0"/>
                </a:solidFill>
              </a:rPr>
              <a:t>Craig Reynolds `</a:t>
            </a:r>
            <a:r>
              <a:rPr lang="en-US" sz="1600" i="1" dirty="0" err="1" smtClean="0">
                <a:solidFill>
                  <a:srgbClr val="00B0F0"/>
                </a:solidFill>
              </a:rPr>
              <a:t>Boids</a:t>
            </a:r>
            <a:r>
              <a:rPr lang="en-US" sz="1600" i="1" dirty="0" smtClean="0">
                <a:solidFill>
                  <a:srgbClr val="00B0F0"/>
                </a:solidFill>
              </a:rPr>
              <a:t>' </a:t>
            </a:r>
            <a:endParaRPr lang="sk-SK" sz="1600" i="1" dirty="0" smtClean="0">
              <a:solidFill>
                <a:srgbClr val="00B0F0"/>
              </a:solidFill>
            </a:endParaRPr>
          </a:p>
          <a:p>
            <a:r>
              <a:rPr lang="sk-SK" sz="1600" dirty="0" smtClean="0">
                <a:solidFill>
                  <a:srgbClr val="00B0F0"/>
                </a:solidFill>
                <a:hlinkClick r:id="rId2"/>
              </a:rPr>
              <a:t>http://www.youtube.com/watch?v=IRa1SWdJouM</a:t>
            </a:r>
            <a:r>
              <a:rPr lang="sk-SK" sz="1600" dirty="0" smtClean="0">
                <a:solidFill>
                  <a:srgbClr val="00B0F0"/>
                </a:solidFill>
              </a:rPr>
              <a:t> </a:t>
            </a:r>
            <a:r>
              <a:rPr lang="sk-SK" sz="1600" i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600" i="1" dirty="0" smtClean="0">
                <a:solidFill>
                  <a:srgbClr val="00B0F0"/>
                </a:solidFill>
              </a:rPr>
              <a:t>Karl Sims: evolving 3D morphology and behavior by competition</a:t>
            </a:r>
            <a:endParaRPr lang="sk-SK" sz="1600" i="1" dirty="0" smtClean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</a:rPr>
              <a:t>Jeff </a:t>
            </a:r>
            <a:r>
              <a:rPr lang="en-US" sz="1600" i="1" dirty="0" err="1" smtClean="0">
                <a:solidFill>
                  <a:srgbClr val="00B0F0"/>
                </a:solidFill>
              </a:rPr>
              <a:t>Ventrella's</a:t>
            </a:r>
            <a:r>
              <a:rPr lang="en-US" sz="1600" i="1" dirty="0" smtClean="0">
                <a:solidFill>
                  <a:srgbClr val="00B0F0"/>
                </a:solidFill>
              </a:rPr>
              <a:t> evolving animated characters</a:t>
            </a:r>
            <a:r>
              <a:rPr lang="sk-SK" sz="1600" i="1" dirty="0" smtClean="0">
                <a:solidFill>
                  <a:srgbClr val="00B0F0"/>
                </a:solidFill>
              </a:rPr>
              <a:t>: </a:t>
            </a:r>
            <a:r>
              <a:rPr lang="sk-SK" sz="1600" dirty="0" smtClean="0">
                <a:hlinkClick r:id="rId3"/>
              </a:rPr>
              <a:t>http://www.disneymeetsdarwin.com/</a:t>
            </a:r>
            <a:r>
              <a:rPr lang="sk-SK" sz="1600" dirty="0" smtClean="0"/>
              <a:t> </a:t>
            </a:r>
          </a:p>
          <a:p>
            <a:r>
              <a:rPr lang="sk-SK" sz="2000" i="1" dirty="0" smtClean="0"/>
              <a:t>„</a:t>
            </a:r>
            <a:r>
              <a:rPr lang="sk-SK" sz="2000" i="1" dirty="0" err="1" smtClean="0"/>
              <a:t>Artificial</a:t>
            </a:r>
            <a:r>
              <a:rPr lang="sk-SK" sz="2000" i="1" dirty="0" smtClean="0"/>
              <a:t> </a:t>
            </a:r>
            <a:r>
              <a:rPr lang="sk-SK" sz="2000" i="1" dirty="0" err="1"/>
              <a:t>Life</a:t>
            </a:r>
            <a:r>
              <a:rPr lang="sk-SK" sz="2000" i="1" dirty="0"/>
              <a:t> </a:t>
            </a:r>
            <a:r>
              <a:rPr lang="sk-SK" sz="2000" i="1" dirty="0" err="1"/>
              <a:t>is</a:t>
            </a:r>
            <a:r>
              <a:rPr lang="sk-SK" sz="2000" i="1" dirty="0"/>
              <a:t> </a:t>
            </a:r>
            <a:r>
              <a:rPr lang="sk-SK" sz="2000" i="1" dirty="0" err="1"/>
              <a:t>concerned</a:t>
            </a:r>
            <a:r>
              <a:rPr lang="sk-SK" sz="2000" i="1" dirty="0"/>
              <a:t> </a:t>
            </a:r>
            <a:r>
              <a:rPr lang="sk-SK" sz="2000" i="1" dirty="0" err="1"/>
              <a:t>with</a:t>
            </a:r>
            <a:r>
              <a:rPr lang="sk-SK" sz="2000" i="1" dirty="0"/>
              <a:t> </a:t>
            </a:r>
            <a:r>
              <a:rPr lang="sk-SK" sz="2000" i="1" dirty="0" err="1"/>
              <a:t>generating</a:t>
            </a:r>
            <a:r>
              <a:rPr lang="sk-SK" sz="2000" i="1" dirty="0"/>
              <a:t> </a:t>
            </a:r>
            <a:r>
              <a:rPr lang="sk-SK" sz="2000" i="1" dirty="0" err="1"/>
              <a:t>lifelike</a:t>
            </a:r>
            <a:r>
              <a:rPr lang="sk-SK" sz="2000" i="1" dirty="0"/>
              <a:t> </a:t>
            </a:r>
            <a:r>
              <a:rPr lang="sk-SK" sz="2000" i="1" dirty="0" err="1"/>
              <a:t>behavior</a:t>
            </a:r>
            <a:r>
              <a:rPr lang="sk-SK" sz="2000" i="1" dirty="0"/>
              <a:t>.” [</a:t>
            </a:r>
            <a:r>
              <a:rPr lang="sk-SK" sz="2000" i="1" dirty="0" err="1"/>
              <a:t>Langton</a:t>
            </a:r>
            <a:r>
              <a:rPr lang="sk-SK" sz="2000" i="1" dirty="0"/>
              <a:t>, 1989, </a:t>
            </a:r>
            <a:r>
              <a:rPr lang="sk-SK" sz="2000" i="1" dirty="0" err="1"/>
              <a:t>pp</a:t>
            </a:r>
            <a:r>
              <a:rPr lang="sk-SK" sz="2000" i="1" dirty="0"/>
              <a:t> 4 and 5]</a:t>
            </a:r>
          </a:p>
          <a:p>
            <a:endParaRPr lang="sk-SK" sz="1600" i="1" dirty="0" smtClean="0">
              <a:solidFill>
                <a:srgbClr val="00B0F0"/>
              </a:solidFill>
            </a:endParaRPr>
          </a:p>
          <a:p>
            <a:r>
              <a:rPr lang="sk-SK" dirty="0"/>
              <a:t>2</a:t>
            </a:r>
            <a:r>
              <a:rPr lang="sk-SK" b="1" dirty="0" smtClean="0"/>
              <a:t>. </a:t>
            </a:r>
            <a:r>
              <a:rPr lang="en-US" b="1" dirty="0" err="1" smtClean="0"/>
              <a:t>Robotika</a:t>
            </a:r>
            <a:r>
              <a:rPr lang="en-US" b="1" dirty="0" smtClean="0"/>
              <a:t> </a:t>
            </a:r>
            <a:r>
              <a:rPr lang="en-US" b="1" dirty="0" err="1" smtClean="0"/>
              <a:t>zdola</a:t>
            </a:r>
            <a:r>
              <a:rPr lang="en-US" b="1" dirty="0" smtClean="0"/>
              <a:t> </a:t>
            </a:r>
            <a:r>
              <a:rPr lang="en-US" b="1" dirty="0" err="1" smtClean="0"/>
              <a:t>nahor</a:t>
            </a:r>
            <a:endParaRPr lang="sk-SK" b="1" dirty="0" smtClean="0"/>
          </a:p>
          <a:p>
            <a:r>
              <a:rPr lang="sk-SK" b="1" dirty="0" smtClean="0"/>
              <a:t>4. </a:t>
            </a:r>
            <a:r>
              <a:rPr lang="en-US" b="1" dirty="0" smtClean="0"/>
              <a:t>Wet </a:t>
            </a:r>
            <a:r>
              <a:rPr lang="en-US" b="1" dirty="0" err="1" smtClean="0"/>
              <a:t>Alifers</a:t>
            </a:r>
            <a:r>
              <a:rPr lang="sk-SK" b="1" dirty="0" smtClean="0"/>
              <a:t> </a:t>
            </a:r>
            <a:r>
              <a:rPr lang="sk-SK" dirty="0" smtClean="0"/>
              <a:t>/ molekulárni biológovia</a:t>
            </a: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Doplnková</a:t>
            </a:r>
            <a:r>
              <a:rPr lang="en-US" dirty="0"/>
              <a:t> </a:t>
            </a:r>
            <a:r>
              <a:rPr lang="en-US" dirty="0" err="1"/>
              <a:t>literatúra</a:t>
            </a:r>
            <a:r>
              <a:rPr lang="en-US" dirty="0"/>
              <a:t>:  </a:t>
            </a:r>
            <a:endParaRPr lang="sk-SK" dirty="0" smtClean="0"/>
          </a:p>
          <a:p>
            <a:r>
              <a:rPr lang="sk-SK" dirty="0" err="1" smtClean="0"/>
              <a:t>Simulated</a:t>
            </a:r>
            <a:r>
              <a:rPr lang="sk-SK" dirty="0" smtClean="0"/>
              <a:t> </a:t>
            </a:r>
            <a:r>
              <a:rPr lang="sk-SK" dirty="0" err="1"/>
              <a:t>Predator</a:t>
            </a:r>
            <a:r>
              <a:rPr lang="sk-SK" dirty="0"/>
              <a:t> </a:t>
            </a:r>
            <a:r>
              <a:rPr lang="sk-SK" dirty="0" err="1"/>
              <a:t>Attacks</a:t>
            </a:r>
            <a:r>
              <a:rPr lang="sk-SK" dirty="0"/>
              <a:t> on </a:t>
            </a:r>
            <a:r>
              <a:rPr lang="sk-SK" dirty="0" err="1"/>
              <a:t>Flocks</a:t>
            </a:r>
            <a:r>
              <a:rPr lang="sk-SK" dirty="0"/>
              <a:t>: A </a:t>
            </a:r>
            <a:r>
              <a:rPr lang="sk-SK" dirty="0" err="1"/>
              <a:t>Comparison</a:t>
            </a:r>
            <a:r>
              <a:rPr lang="sk-SK" dirty="0"/>
              <a:t> of </a:t>
            </a:r>
            <a:r>
              <a:rPr lang="sk-SK" dirty="0" err="1"/>
              <a:t>Tactics</a:t>
            </a:r>
            <a:endParaRPr lang="sk-SK" dirty="0"/>
          </a:p>
          <a:p>
            <a:r>
              <a:rPr lang="sk-SK" dirty="0"/>
              <a:t>Jure </a:t>
            </a:r>
            <a:r>
              <a:rPr lang="sk-SK" dirty="0" err="1"/>
              <a:t>Demšar</a:t>
            </a:r>
            <a:r>
              <a:rPr lang="sk-SK" dirty="0"/>
              <a:t> and </a:t>
            </a:r>
            <a:r>
              <a:rPr lang="sk-SK" dirty="0" err="1"/>
              <a:t>Iztok</a:t>
            </a:r>
            <a:r>
              <a:rPr lang="sk-SK" dirty="0"/>
              <a:t> </a:t>
            </a:r>
            <a:r>
              <a:rPr lang="sk-SK" dirty="0" err="1"/>
              <a:t>Lebar</a:t>
            </a:r>
            <a:r>
              <a:rPr lang="sk-SK" dirty="0"/>
              <a:t> </a:t>
            </a:r>
            <a:r>
              <a:rPr lang="sk-SK" dirty="0" err="1"/>
              <a:t>Bajec</a:t>
            </a:r>
            <a:r>
              <a:rPr lang="sk-SK" dirty="0"/>
              <a:t>. </a:t>
            </a:r>
            <a:r>
              <a:rPr lang="sk-SK" dirty="0" err="1"/>
              <a:t>Artificial</a:t>
            </a:r>
            <a:r>
              <a:rPr lang="sk-SK" dirty="0"/>
              <a:t> </a:t>
            </a:r>
            <a:r>
              <a:rPr lang="sk-SK" dirty="0" err="1"/>
              <a:t>Life</a:t>
            </a:r>
            <a:r>
              <a:rPr lang="sk-SK" dirty="0"/>
              <a:t>, </a:t>
            </a:r>
            <a:r>
              <a:rPr lang="sk-SK" dirty="0" err="1"/>
              <a:t>Summer</a:t>
            </a:r>
            <a:r>
              <a:rPr lang="sk-SK" dirty="0"/>
              <a:t> 2014, </a:t>
            </a:r>
            <a:r>
              <a:rPr lang="sk-SK" dirty="0" err="1"/>
              <a:t>Vol</a:t>
            </a:r>
            <a:r>
              <a:rPr lang="sk-SK" dirty="0"/>
              <a:t>. 20, No. 3 , </a:t>
            </a:r>
            <a:r>
              <a:rPr lang="sk-SK" dirty="0" err="1"/>
              <a:t>Pages</a:t>
            </a:r>
            <a:r>
              <a:rPr lang="sk-SK" dirty="0"/>
              <a:t> 343-359. (</a:t>
            </a:r>
            <a:r>
              <a:rPr lang="sk-SK" dirty="0" err="1"/>
              <a:t>doi</a:t>
            </a:r>
            <a:r>
              <a:rPr lang="sk-SK" dirty="0"/>
              <a:t>: 10.1162/ARTL_a_00135)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www.mitpressjournals.org/toc/artl/21/3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4062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160" y="260648"/>
            <a:ext cx="8663880" cy="762000"/>
          </a:xfrm>
        </p:spPr>
        <p:txBody>
          <a:bodyPr/>
          <a:lstStyle/>
          <a:p>
            <a:r>
              <a:rPr lang="sk-SK" sz="3600" dirty="0" smtClean="0"/>
              <a:t>Modelovanie AL a soc. systémov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pc="-150" dirty="0" smtClean="0"/>
              <a:t>K </a:t>
            </a:r>
            <a:r>
              <a:rPr lang="pt-BR" spc="-150" dirty="0"/>
              <a:t>o m p l e x n ý </a:t>
            </a:r>
            <a:r>
              <a:rPr lang="sk-SK" spc="-150" dirty="0" smtClean="0"/>
              <a:t> </a:t>
            </a:r>
            <a:r>
              <a:rPr lang="pt-BR" spc="-150" dirty="0" smtClean="0"/>
              <a:t>a </a:t>
            </a:r>
            <a:r>
              <a:rPr lang="pt-BR" spc="-150" dirty="0"/>
              <a:t>d a p t í v n y </a:t>
            </a:r>
            <a:r>
              <a:rPr lang="sk-SK" spc="-150" dirty="0" smtClean="0"/>
              <a:t> </a:t>
            </a:r>
            <a:r>
              <a:rPr lang="pt-BR" spc="-150" dirty="0" smtClean="0"/>
              <a:t>s </a:t>
            </a:r>
            <a:r>
              <a:rPr lang="pt-BR" spc="-150" dirty="0"/>
              <a:t>y s t é m</a:t>
            </a:r>
          </a:p>
          <a:p>
            <a:pPr marL="0" indent="0">
              <a:buNone/>
            </a:pPr>
            <a:r>
              <a:rPr lang="pt-BR" b="0" dirty="0" smtClean="0"/>
              <a:t> I</a:t>
            </a:r>
            <a:r>
              <a:rPr lang="sk-SK" b="0" dirty="0" err="1" smtClean="0"/>
              <a:t>nterakcie</a:t>
            </a:r>
            <a:r>
              <a:rPr lang="sk-SK" b="0" dirty="0" smtClean="0"/>
              <a:t>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sk-SK" b="0" dirty="0" smtClean="0"/>
              <a:t>Mutovanie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sk-SK" b="0" dirty="0" smtClean="0"/>
              <a:t>Replikovanie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pt-BR" b="0" dirty="0" smtClean="0"/>
              <a:t>Z</a:t>
            </a:r>
            <a:r>
              <a:rPr lang="sk-SK" b="0" dirty="0" err="1" smtClean="0"/>
              <a:t>anikanie</a:t>
            </a:r>
            <a:r>
              <a:rPr lang="sk-SK" b="0" dirty="0" smtClean="0"/>
              <a:t> agentov</a:t>
            </a:r>
            <a:endParaRPr lang="pt-BR" b="0" dirty="0"/>
          </a:p>
          <a:p>
            <a:pPr marL="0" indent="0">
              <a:buNone/>
            </a:pPr>
            <a:r>
              <a:rPr lang="pt-BR" dirty="0"/>
              <a:t> </a:t>
            </a:r>
            <a:r>
              <a:rPr lang="sk-SK" b="0" dirty="0" smtClean="0"/>
              <a:t>Meniace sa prostredie</a:t>
            </a:r>
          </a:p>
          <a:p>
            <a:pPr marL="0" indent="0">
              <a:buNone/>
            </a:pPr>
            <a:r>
              <a:rPr lang="pt-BR" spc="-150" dirty="0" smtClean="0"/>
              <a:t>Z </a:t>
            </a:r>
            <a:r>
              <a:rPr lang="pt-BR" spc="-150" dirty="0"/>
              <a:t>a m e r a n i e </a:t>
            </a:r>
            <a:r>
              <a:rPr lang="sk-SK" spc="-150" dirty="0" smtClean="0"/>
              <a:t> </a:t>
            </a:r>
            <a:r>
              <a:rPr lang="pt-BR" spc="-150" dirty="0" smtClean="0"/>
              <a:t>s </a:t>
            </a:r>
            <a:r>
              <a:rPr lang="pt-BR" spc="-150" dirty="0"/>
              <a:t>a </a:t>
            </a:r>
            <a:r>
              <a:rPr lang="sk-SK" spc="-150" dirty="0" smtClean="0"/>
              <a:t>  </a:t>
            </a:r>
            <a:r>
              <a:rPr lang="pt-BR" spc="-150" dirty="0" smtClean="0"/>
              <a:t>n </a:t>
            </a:r>
            <a:r>
              <a:rPr lang="pt-BR" spc="-150" dirty="0"/>
              <a:t>a </a:t>
            </a:r>
            <a:r>
              <a:rPr lang="sk-SK" spc="-150" dirty="0" smtClean="0"/>
              <a:t> </a:t>
            </a:r>
            <a:r>
              <a:rPr lang="pt-BR" spc="-150" dirty="0" smtClean="0"/>
              <a:t>s </a:t>
            </a:r>
            <a:r>
              <a:rPr lang="pt-BR" spc="-150" dirty="0"/>
              <a:t>p r </a:t>
            </a:r>
            <a:r>
              <a:rPr lang="sk-SK" spc="-150" dirty="0" smtClean="0"/>
              <a:t>á </a:t>
            </a:r>
            <a:r>
              <a:rPr lang="pt-BR" spc="-150" dirty="0" smtClean="0"/>
              <a:t>v </a:t>
            </a:r>
            <a:r>
              <a:rPr lang="pt-BR" spc="-150" dirty="0"/>
              <a:t>a n i e </a:t>
            </a:r>
            <a:r>
              <a:rPr lang="sk-SK" spc="-150" dirty="0" smtClean="0"/>
              <a:t>  </a:t>
            </a:r>
            <a:r>
              <a:rPr lang="pt-BR" spc="-150" dirty="0" smtClean="0"/>
              <a:t>j </a:t>
            </a:r>
            <a:r>
              <a:rPr lang="pt-BR" spc="-150" dirty="0"/>
              <a:t>e d i n c a</a:t>
            </a:r>
          </a:p>
          <a:p>
            <a:pPr marL="0" indent="0">
              <a:buNone/>
            </a:pPr>
            <a:r>
              <a:rPr lang="pt-BR" b="0" spc="-150" dirty="0"/>
              <a:t> </a:t>
            </a:r>
            <a:r>
              <a:rPr lang="sk-SK" b="0" dirty="0" err="1" smtClean="0"/>
              <a:t>Emergentné</a:t>
            </a:r>
            <a:r>
              <a:rPr lang="sk-SK" b="0" dirty="0" smtClean="0"/>
              <a:t> správanie  /vzory správania</a:t>
            </a:r>
          </a:p>
        </p:txBody>
      </p:sp>
    </p:spTree>
    <p:extLst>
      <p:ext uri="{BB962C8B-B14F-4D97-AF65-F5344CB8AC3E}">
        <p14:creationId xmlns:p14="http://schemas.microsoft.com/office/powerpoint/2010/main" val="2740929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Repast</a:t>
            </a:r>
            <a:r>
              <a:rPr lang="sk-SK" dirty="0"/>
              <a:t> (modeling </a:t>
            </a:r>
            <a:r>
              <a:rPr lang="sk-SK" dirty="0" err="1"/>
              <a:t>toolkit</a:t>
            </a:r>
            <a:r>
              <a:rPr lang="sk-SK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0" dirty="0"/>
              <a:t>The Recursive Porous Agent Simulation Toolkit (Repast</a:t>
            </a:r>
            <a:r>
              <a:rPr lang="en-US" sz="2000" b="0" dirty="0" smtClean="0"/>
              <a:t>)</a:t>
            </a:r>
            <a:endParaRPr lang="sk-SK" sz="2000" b="0" dirty="0" smtClean="0"/>
          </a:p>
          <a:p>
            <a:r>
              <a:rPr lang="en-US" sz="2000" b="0" dirty="0" smtClean="0"/>
              <a:t> </a:t>
            </a:r>
            <a:endParaRPr lang="sk-SK" sz="2400" b="0" i="1" dirty="0" smtClean="0"/>
          </a:p>
          <a:p>
            <a:r>
              <a:rPr lang="sk-SK" sz="2400" i="1" dirty="0"/>
              <a:t>Vývoj extrémne flexibilných modelov agentov</a:t>
            </a:r>
          </a:p>
          <a:p>
            <a:r>
              <a:rPr lang="sk-SK" sz="2400" i="1" dirty="0" err="1" smtClean="0"/>
              <a:t>Open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source</a:t>
            </a:r>
            <a:r>
              <a:rPr lang="sk-SK" sz="2400" i="1" dirty="0" smtClean="0"/>
              <a:t> nástroj na báze simulácie nástrojov vyvinutý špeciálne pre výskum v spoločenských vedách </a:t>
            </a:r>
          </a:p>
          <a:p>
            <a:r>
              <a:rPr lang="sk-SK" sz="2400" i="1" dirty="0" smtClean="0"/>
              <a:t>Využíva genetické algoritmy</a:t>
            </a:r>
          </a:p>
          <a:p>
            <a:endParaRPr lang="sk-SK" sz="2000" b="0" dirty="0"/>
          </a:p>
          <a:p>
            <a:r>
              <a:rPr lang="sk-SK" dirty="0" err="1" smtClean="0"/>
              <a:t>Repast</a:t>
            </a:r>
            <a:r>
              <a:rPr lang="sk-SK" dirty="0" smtClean="0"/>
              <a:t>: </a:t>
            </a:r>
            <a:r>
              <a:rPr lang="en-US" dirty="0" smtClean="0"/>
              <a:t>Tobias</a:t>
            </a:r>
            <a:r>
              <a:rPr lang="en-US" dirty="0"/>
              <a:t>, Hofmann </a:t>
            </a:r>
            <a:r>
              <a:rPr lang="sk-SK" dirty="0" smtClean="0"/>
              <a:t>: „</a:t>
            </a:r>
            <a:r>
              <a:rPr lang="en-US" b="0" i="1" dirty="0" smtClean="0"/>
              <a:t>Repast </a:t>
            </a:r>
            <a:r>
              <a:rPr lang="en-US" b="0" i="1" dirty="0"/>
              <a:t>is at the moment the most suitable simulation framework for the applied modeling of social interventions based on </a:t>
            </a:r>
            <a:r>
              <a:rPr lang="en-US" sz="2000" b="0" i="1" dirty="0"/>
              <a:t>theories and data</a:t>
            </a:r>
            <a:r>
              <a:rPr lang="en-US" sz="2000" dirty="0" smtClean="0"/>
              <a:t>.“</a:t>
            </a:r>
            <a:endParaRPr lang="sk-SK" sz="2000" dirty="0" smtClean="0"/>
          </a:p>
          <a:p>
            <a:r>
              <a:rPr lang="sk-SK" sz="2000" dirty="0" smtClean="0"/>
              <a:t>        </a:t>
            </a:r>
            <a:r>
              <a:rPr lang="sk-SK" sz="2000" dirty="0" smtClean="0">
                <a:solidFill>
                  <a:srgbClr val="00B0F0"/>
                </a:solidFill>
              </a:rPr>
              <a:t>          Simulácia sociálnych systémov a modelovanie AL</a:t>
            </a:r>
            <a:endParaRPr lang="sk-SK" sz="2000" dirty="0">
              <a:solidFill>
                <a:srgbClr val="00B0F0"/>
              </a:solidFill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1331640" y="55892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880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76872"/>
            <a:ext cx="8208912" cy="4047728"/>
          </a:xfrm>
        </p:spPr>
        <p:txBody>
          <a:bodyPr/>
          <a:lstStyle/>
          <a:p>
            <a:pPr marL="0" indent="0">
              <a:buNone/>
            </a:pPr>
            <a:endParaRPr lang="sk-SK" sz="4400" dirty="0" smtClean="0"/>
          </a:p>
          <a:p>
            <a:pPr marL="0" indent="0" algn="ctr">
              <a:buNone/>
            </a:pPr>
            <a:r>
              <a:rPr lang="sk-SK" sz="4400" dirty="0" smtClean="0"/>
              <a:t>  „</a:t>
            </a:r>
            <a:r>
              <a:rPr lang="sk-SK" sz="4400" dirty="0" err="1" smtClean="0"/>
              <a:t>Artificial</a:t>
            </a:r>
            <a:r>
              <a:rPr lang="sk-SK" sz="4400" dirty="0" smtClean="0"/>
              <a:t> </a:t>
            </a:r>
            <a:r>
              <a:rPr lang="sk-SK" sz="4400" dirty="0" err="1"/>
              <a:t>Life</a:t>
            </a:r>
            <a:r>
              <a:rPr lang="sk-SK" sz="4400" dirty="0"/>
              <a:t> </a:t>
            </a:r>
            <a:r>
              <a:rPr lang="sk-SK" sz="4400" dirty="0" err="1"/>
              <a:t>is</a:t>
            </a:r>
            <a:r>
              <a:rPr lang="sk-SK" sz="4400" dirty="0"/>
              <a:t> </a:t>
            </a:r>
            <a:r>
              <a:rPr lang="sk-SK" sz="4400" dirty="0" err="1"/>
              <a:t>concerned</a:t>
            </a:r>
            <a:r>
              <a:rPr lang="sk-SK" sz="4400" dirty="0"/>
              <a:t> </a:t>
            </a:r>
            <a:r>
              <a:rPr lang="sk-SK" sz="4400" dirty="0" err="1"/>
              <a:t>with</a:t>
            </a:r>
            <a:r>
              <a:rPr lang="sk-SK" sz="4400" dirty="0"/>
              <a:t> </a:t>
            </a:r>
            <a:r>
              <a:rPr lang="sk-SK" sz="4400" dirty="0" err="1" smtClean="0"/>
              <a:t>generating</a:t>
            </a:r>
            <a:r>
              <a:rPr lang="sk-SK" sz="4400" dirty="0" smtClean="0"/>
              <a:t> </a:t>
            </a:r>
            <a:r>
              <a:rPr lang="sk-SK" sz="4400" dirty="0" err="1"/>
              <a:t>lifelike</a:t>
            </a:r>
            <a:r>
              <a:rPr lang="sk-SK" sz="4400" dirty="0"/>
              <a:t> </a:t>
            </a:r>
            <a:r>
              <a:rPr lang="sk-SK" sz="4400" dirty="0" err="1"/>
              <a:t>behavior</a:t>
            </a:r>
            <a:r>
              <a:rPr lang="sk-SK" sz="4400" dirty="0" smtClean="0"/>
              <a:t>.”</a:t>
            </a:r>
          </a:p>
          <a:p>
            <a:pPr marL="0" indent="0">
              <a:buNone/>
            </a:pPr>
            <a:r>
              <a:rPr lang="sk-SK" sz="4400" dirty="0" smtClean="0"/>
              <a:t>			</a:t>
            </a:r>
            <a:r>
              <a:rPr lang="sk-SK" dirty="0" smtClean="0"/>
              <a:t>(</a:t>
            </a:r>
            <a:r>
              <a:rPr lang="sk-SK" dirty="0" err="1" smtClean="0"/>
              <a:t>Langton</a:t>
            </a:r>
            <a:r>
              <a:rPr lang="sk-SK" dirty="0"/>
              <a:t>, 1989, </a:t>
            </a:r>
            <a:r>
              <a:rPr lang="sk-SK" dirty="0" err="1"/>
              <a:t>pp</a:t>
            </a:r>
            <a:r>
              <a:rPr lang="sk-SK" dirty="0"/>
              <a:t> 4 and </a:t>
            </a:r>
            <a:r>
              <a:rPr lang="sk-SK" dirty="0" smtClean="0"/>
              <a:t>5)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8949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Strong</a:t>
            </a:r>
            <a:r>
              <a:rPr lang="sk-SK" dirty="0" smtClean="0"/>
              <a:t> / </a:t>
            </a:r>
            <a:r>
              <a:rPr lang="sk-SK" dirty="0" err="1" smtClean="0"/>
              <a:t>Weak</a:t>
            </a:r>
            <a:r>
              <a:rPr lang="sk-SK" dirty="0" smtClean="0"/>
              <a:t> 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/>
              <a:t>Macy</a:t>
            </a:r>
            <a:r>
              <a:rPr lang="sk-SK" i="1" dirty="0" smtClean="0"/>
              <a:t> </a:t>
            </a:r>
            <a:r>
              <a:rPr lang="sk-SK" i="1" dirty="0" err="1" smtClean="0"/>
              <a:t>Conferences</a:t>
            </a:r>
            <a:r>
              <a:rPr lang="sk-SK" i="1" dirty="0" smtClean="0"/>
              <a:t> on </a:t>
            </a:r>
            <a:r>
              <a:rPr lang="sk-SK" i="1" dirty="0" err="1" smtClean="0"/>
              <a:t>Cybernetics</a:t>
            </a:r>
            <a:r>
              <a:rPr lang="sk-SK" i="1" dirty="0" smtClean="0"/>
              <a:t> </a:t>
            </a:r>
            <a:r>
              <a:rPr lang="sk-SK" dirty="0" smtClean="0"/>
              <a:t>1943 až 1954</a:t>
            </a:r>
          </a:p>
          <a:p>
            <a:r>
              <a:rPr lang="sk-SK" u="sng" dirty="0" smtClean="0"/>
              <a:t>Slabý / </a:t>
            </a:r>
            <a:r>
              <a:rPr lang="sk-SK" i="1" dirty="0" err="1" smtClean="0"/>
              <a:t>odtelesnený</a:t>
            </a:r>
            <a:r>
              <a:rPr lang="sk-SK" i="1" dirty="0" smtClean="0"/>
              <a:t> </a:t>
            </a:r>
            <a:r>
              <a:rPr lang="sk-SK" i="1" dirty="0"/>
              <a:t>pohľad na informáciu</a:t>
            </a:r>
            <a:r>
              <a:rPr lang="sk-SK" u="sng" dirty="0" smtClean="0"/>
              <a:t> </a:t>
            </a:r>
          </a:p>
          <a:p>
            <a:r>
              <a:rPr lang="sk-SK" b="0" i="1" dirty="0" smtClean="0"/>
              <a:t>AL </a:t>
            </a:r>
            <a:r>
              <a:rPr lang="sk-SK" b="0" i="1" u="sng" dirty="0" smtClean="0"/>
              <a:t>simuluje</a:t>
            </a:r>
            <a:r>
              <a:rPr lang="sk-SK" b="0" i="1" dirty="0" smtClean="0"/>
              <a:t> život a evolučné procesy</a:t>
            </a:r>
            <a:r>
              <a:rPr lang="sk-SK" b="0" dirty="0" smtClean="0"/>
              <a:t>/</a:t>
            </a:r>
          </a:p>
          <a:p>
            <a:pPr marL="0" indent="0">
              <a:buNone/>
            </a:pPr>
            <a:endParaRPr lang="sk-SK" b="0" i="1" dirty="0" smtClean="0"/>
          </a:p>
          <a:p>
            <a:r>
              <a:rPr lang="sk-SK" u="sng" dirty="0" smtClean="0"/>
              <a:t>Silný</a:t>
            </a:r>
            <a:r>
              <a:rPr lang="sk-SK" dirty="0" smtClean="0"/>
              <a:t>: (</a:t>
            </a:r>
            <a:r>
              <a:rPr lang="sk-SK" i="1" dirty="0" smtClean="0"/>
              <a:t>stelesnený pohľad)</a:t>
            </a:r>
          </a:p>
          <a:p>
            <a:r>
              <a:rPr lang="sk-SK" dirty="0" smtClean="0"/>
              <a:t>Život ako proces môže byť oddelený od akéhokoľvek média</a:t>
            </a:r>
          </a:p>
          <a:p>
            <a:r>
              <a:rPr lang="sk-SK" dirty="0" smtClean="0"/>
              <a:t>„</a:t>
            </a:r>
            <a:r>
              <a:rPr lang="sk-SK" b="0" i="1" dirty="0" smtClean="0"/>
              <a:t>Počítačový kód sa stáva prírodnou formou života, pričom iba médium ostáva umelé. Počítačový program </a:t>
            </a:r>
            <a:r>
              <a:rPr lang="sk-SK" b="0" i="1" dirty="0" err="1" smtClean="0"/>
              <a:t>Tierra</a:t>
            </a:r>
            <a:r>
              <a:rPr lang="sk-SK" b="0" i="1" dirty="0" smtClean="0"/>
              <a:t> život nesimuluje, ale syntetizuje </a:t>
            </a:r>
          </a:p>
          <a:p>
            <a:pPr>
              <a:buNone/>
            </a:pPr>
            <a:r>
              <a:rPr lang="sk-SK" b="0" i="1" dirty="0"/>
              <a:t> </a:t>
            </a:r>
            <a:r>
              <a:rPr lang="sk-SK" b="0" i="1" dirty="0" smtClean="0"/>
              <a:t>                                              </a:t>
            </a:r>
            <a:r>
              <a:rPr lang="sk-SK" b="0" dirty="0" smtClean="0"/>
              <a:t>(T. </a:t>
            </a:r>
            <a:r>
              <a:rPr lang="sk-SK" b="0" dirty="0" err="1" smtClean="0"/>
              <a:t>Ray</a:t>
            </a:r>
            <a:r>
              <a:rPr lang="sk-SK" b="0" dirty="0" smtClean="0"/>
              <a:t>, 1994).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Mary </a:t>
            </a:r>
            <a:r>
              <a:rPr lang="sk-SK" sz="3200" dirty="0" err="1" smtClean="0"/>
              <a:t>Shelley</a:t>
            </a:r>
            <a:r>
              <a:rPr lang="sk-SK" sz="3200" dirty="0" smtClean="0"/>
              <a:t>: </a:t>
            </a:r>
            <a:r>
              <a:rPr lang="sk-SK" sz="3200" dirty="0" err="1" smtClean="0"/>
              <a:t>Frankenstein</a:t>
            </a:r>
            <a:r>
              <a:rPr lang="sk-SK" sz="3200" dirty="0" smtClean="0"/>
              <a:t> 1818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20556"/>
            <a:ext cx="8007170" cy="5010940"/>
          </a:xfrm>
        </p:spPr>
      </p:pic>
    </p:spTree>
    <p:extLst>
      <p:ext uri="{BB962C8B-B14F-4D97-AF65-F5344CB8AC3E}">
        <p14:creationId xmlns:p14="http://schemas.microsoft.com/office/powerpoint/2010/main" val="3707124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87816" cy="762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Artificial Life </a:t>
            </a:r>
            <a:r>
              <a:rPr lang="sk-SK" sz="2800" dirty="0" err="1" smtClean="0"/>
              <a:t>vs</a:t>
            </a:r>
            <a:r>
              <a:rPr lang="sk-SK" sz="2800" dirty="0" smtClean="0"/>
              <a:t> Artificial </a:t>
            </a:r>
            <a:r>
              <a:rPr lang="sk-SK" sz="2800" dirty="0" err="1" smtClean="0"/>
              <a:t>Inteligence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Artificial </a:t>
            </a:r>
            <a:r>
              <a:rPr lang="sk-SK" b="1" dirty="0" err="1" smtClean="0"/>
              <a:t>Inteligence</a:t>
            </a:r>
            <a:r>
              <a:rPr lang="sk-SK" b="1" dirty="0" smtClean="0"/>
              <a:t> </a:t>
            </a:r>
            <a:r>
              <a:rPr lang="sk-SK" dirty="0" smtClean="0"/>
              <a:t>(racionálny model )</a:t>
            </a:r>
          </a:p>
          <a:p>
            <a:r>
              <a:rPr lang="sk-SK" b="0" i="1" dirty="0" smtClean="0"/>
              <a:t>komplexná ľudská činnosť (hranie šachu)</a:t>
            </a:r>
          </a:p>
          <a:p>
            <a:r>
              <a:rPr lang="sk-SK" b="0" dirty="0" smtClean="0"/>
              <a:t>(</a:t>
            </a:r>
            <a:r>
              <a:rPr lang="sk-SK" b="0" i="1" dirty="0" err="1" smtClean="0"/>
              <a:t>neurálne</a:t>
            </a:r>
            <a:r>
              <a:rPr lang="sk-SK" b="0" i="1" dirty="0" smtClean="0"/>
              <a:t> siete na modelovanie mozgu, stroje na učenie sa...) </a:t>
            </a:r>
          </a:p>
          <a:p>
            <a:endParaRPr lang="sk-SK" dirty="0" smtClean="0"/>
          </a:p>
          <a:p>
            <a:r>
              <a:rPr lang="sk-SK" b="1" dirty="0" smtClean="0"/>
              <a:t>Artificial life </a:t>
            </a:r>
            <a:r>
              <a:rPr lang="sk-SK" dirty="0" smtClean="0"/>
              <a:t>( biologický model )  </a:t>
            </a:r>
          </a:p>
          <a:p>
            <a:r>
              <a:rPr lang="sk-SK" b="0" i="1" dirty="0" smtClean="0"/>
              <a:t>základné prvky prirodzeného správania </a:t>
            </a:r>
          </a:p>
          <a:p>
            <a:r>
              <a:rPr lang="sk-SK" b="0" i="1" dirty="0" smtClean="0"/>
              <a:t>Simulovanie biologickej evolúcie </a:t>
            </a:r>
            <a:endParaRPr lang="sk-SK" b="0" i="1" dirty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Kritériá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evolúcia</a:t>
            </a:r>
            <a:endParaRPr lang="sk-SK" dirty="0"/>
          </a:p>
          <a:p>
            <a:r>
              <a:rPr lang="sk-SK" dirty="0" smtClean="0"/>
              <a:t>genetický </a:t>
            </a:r>
            <a:r>
              <a:rPr lang="sk-SK" dirty="0"/>
              <a:t>program s príkazmi determinujúcimi </a:t>
            </a:r>
            <a:r>
              <a:rPr lang="sk-SK" dirty="0" smtClean="0"/>
              <a:t>správanie</a:t>
            </a:r>
            <a:r>
              <a:rPr lang="sk-SK" dirty="0"/>
              <a:t>, </a:t>
            </a:r>
            <a:r>
              <a:rPr lang="sk-SK" dirty="0" smtClean="0"/>
              <a:t>  reprodukciu </a:t>
            </a:r>
            <a:r>
              <a:rPr lang="sk-SK" dirty="0"/>
              <a:t>a DNA faktor. </a:t>
            </a:r>
          </a:p>
          <a:p>
            <a:r>
              <a:rPr lang="sk-SK" dirty="0" smtClean="0"/>
              <a:t>komplexnosť </a:t>
            </a:r>
            <a:r>
              <a:rPr lang="sk-SK" dirty="0" smtClean="0"/>
              <a:t>/</a:t>
            </a:r>
            <a:r>
              <a:rPr lang="sk-SK" dirty="0" err="1" smtClean="0"/>
              <a:t>nelineárnosť</a:t>
            </a:r>
            <a:r>
              <a:rPr lang="sk-SK" dirty="0" smtClean="0"/>
              <a:t>  (</a:t>
            </a:r>
            <a:r>
              <a:rPr lang="sk-SK" dirty="0" err="1" smtClean="0"/>
              <a:t>emergencia</a:t>
            </a:r>
            <a:r>
              <a:rPr lang="sk-SK" dirty="0"/>
              <a:t>)</a:t>
            </a:r>
            <a:endParaRPr lang="sk-SK" dirty="0" smtClean="0"/>
          </a:p>
          <a:p>
            <a:r>
              <a:rPr lang="sk-SK" sz="2000" b="0" i="1" dirty="0"/>
              <a:t>Za komplexný systém je považovaný systém, ktorého časti </a:t>
            </a:r>
            <a:r>
              <a:rPr lang="sk-SK" sz="2000" b="0" i="1" dirty="0" err="1"/>
              <a:t>interagujú</a:t>
            </a:r>
            <a:r>
              <a:rPr lang="sk-SK" sz="2000" b="0" i="1" dirty="0"/>
              <a:t> s adekvátnou komplikovanosťou do takej miery, že nemôžu byť predpokladané či predpovedané pomocou štandardných lineárnych </a:t>
            </a:r>
            <a:r>
              <a:rPr lang="sk-SK" sz="2000" b="0" i="1" dirty="0" smtClean="0"/>
              <a:t>rovníc</a:t>
            </a:r>
            <a:r>
              <a:rPr lang="sk-SK" dirty="0"/>
              <a:t> </a:t>
            </a:r>
          </a:p>
          <a:p>
            <a:r>
              <a:rPr lang="sk-SK" dirty="0" smtClean="0"/>
              <a:t>samo-reprodukcia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4630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KRITICI: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>
                <a:solidFill>
                  <a:schemeClr val="tx1"/>
                </a:solidFill>
              </a:rPr>
              <a:t>Nell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Tenhaaf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 smtClean="0"/>
              <a:t>: </a:t>
            </a:r>
          </a:p>
          <a:p>
            <a:r>
              <a:rPr lang="sk-SK" dirty="0" smtClean="0"/>
              <a:t>biologický konštrukt</a:t>
            </a:r>
          </a:p>
          <a:p>
            <a:r>
              <a:rPr lang="sk-SK" dirty="0" smtClean="0"/>
              <a:t>privlastnený </a:t>
            </a:r>
            <a:r>
              <a:rPr lang="sk-SK" b="1" dirty="0" err="1" smtClean="0"/>
              <a:t>readymade</a:t>
            </a:r>
            <a:endParaRPr lang="sk-SK" b="1" dirty="0" smtClean="0"/>
          </a:p>
          <a:p>
            <a:r>
              <a:rPr lang="sk-SK" b="1" dirty="0" err="1" smtClean="0"/>
              <a:t>Apropriácia</a:t>
            </a:r>
            <a:r>
              <a:rPr lang="sk-SK" b="1" dirty="0" smtClean="0"/>
              <a:t> princípov</a:t>
            </a:r>
            <a:r>
              <a:rPr lang="sk-SK" dirty="0" smtClean="0"/>
              <a:t> biológie a následná manipulácia</a:t>
            </a:r>
          </a:p>
          <a:p>
            <a:r>
              <a:rPr lang="sk-SK" b="1" i="1" dirty="0" smtClean="0"/>
              <a:t>„</a:t>
            </a:r>
            <a:r>
              <a:rPr lang="en-US" b="1" i="1" dirty="0" smtClean="0"/>
              <a:t>A-Life</a:t>
            </a:r>
            <a:r>
              <a:rPr lang="sk-SK" b="1" i="1" dirty="0" smtClean="0"/>
              <a:t> </a:t>
            </a:r>
            <a:r>
              <a:rPr lang="sk-SK" b="1" i="1" dirty="0" err="1" smtClean="0"/>
              <a:t>is</a:t>
            </a:r>
            <a:r>
              <a:rPr lang="en-US" b="1" i="1" dirty="0" smtClean="0"/>
              <a:t> to Nature</a:t>
            </a:r>
            <a:r>
              <a:rPr lang="sk-SK" b="1" i="1" dirty="0" smtClean="0"/>
              <a:t> </a:t>
            </a:r>
            <a:r>
              <a:rPr lang="en-US" b="1" i="1" dirty="0" smtClean="0"/>
              <a:t>as Art Is to Life</a:t>
            </a:r>
            <a:r>
              <a:rPr lang="sk-SK" b="1" i="1" dirty="0" smtClean="0"/>
              <a:t>“</a:t>
            </a:r>
            <a:endParaRPr lang="sk-SK" i="1" dirty="0" smtClean="0"/>
          </a:p>
          <a:p>
            <a:r>
              <a:rPr lang="sk-SK" b="1" dirty="0" smtClean="0"/>
              <a:t> </a:t>
            </a:r>
            <a:endParaRPr lang="sk-SK" dirty="0" smtClean="0"/>
          </a:p>
          <a:p>
            <a:r>
              <a:rPr lang="en-US" dirty="0" smtClean="0"/>
              <a:t>TENHAAF, Nell (1998). </a:t>
            </a:r>
            <a:r>
              <a:rPr lang="en-US" i="1" dirty="0" smtClean="0"/>
              <a:t>As Art Is Lifelike: Evolution, Art, and the Readymade</a:t>
            </a:r>
            <a:r>
              <a:rPr lang="en-US" dirty="0" smtClean="0"/>
              <a:t> 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Kritiky: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b="1" dirty="0" smtClean="0"/>
          </a:p>
          <a:p>
            <a:r>
              <a:rPr lang="en-US" b="0" i="1" dirty="0" smtClean="0"/>
              <a:t>“</a:t>
            </a:r>
            <a:r>
              <a:rPr lang="en-US" i="1" dirty="0"/>
              <a:t>Artificial Life is basically a fact-free science</a:t>
            </a:r>
            <a:r>
              <a:rPr lang="en-US" b="0" dirty="0" smtClean="0"/>
              <a:t>”</a:t>
            </a:r>
            <a:endParaRPr lang="sk-SK" b="0" dirty="0" smtClean="0"/>
          </a:p>
          <a:p>
            <a:r>
              <a:rPr lang="en-US" sz="2200" b="0" dirty="0" smtClean="0"/>
              <a:t>[</a:t>
            </a:r>
            <a:r>
              <a:rPr lang="en-US" sz="2200" b="0" dirty="0"/>
              <a:t>John Maynard Smith </a:t>
            </a:r>
            <a:r>
              <a:rPr lang="sk-SK" sz="2200" b="0" dirty="0" smtClean="0"/>
              <a:t>in </a:t>
            </a:r>
            <a:r>
              <a:rPr lang="en-US" sz="2200" b="0" i="1" dirty="0" smtClean="0"/>
              <a:t>Scientific </a:t>
            </a:r>
            <a:r>
              <a:rPr lang="en-US" sz="2200" b="0" i="1" dirty="0"/>
              <a:t>American</a:t>
            </a:r>
            <a:r>
              <a:rPr lang="en-US" sz="2200" b="0" dirty="0"/>
              <a:t>, </a:t>
            </a:r>
            <a:r>
              <a:rPr lang="en-US" sz="2200" b="0" dirty="0" smtClean="0"/>
              <a:t>June1995 </a:t>
            </a:r>
            <a:r>
              <a:rPr lang="en-US" sz="2200" b="0" dirty="0"/>
              <a:t>issue, “From Complexity to Perplexity”, by J. </a:t>
            </a:r>
            <a:r>
              <a:rPr lang="en-US" sz="2200" b="0" dirty="0" err="1"/>
              <a:t>Horgan</a:t>
            </a:r>
            <a:r>
              <a:rPr lang="en-US" sz="2200" b="0" dirty="0"/>
              <a:t>, page 107</a:t>
            </a:r>
            <a:r>
              <a:rPr lang="en-US" b="0" dirty="0" smtClean="0"/>
              <a:t>]</a:t>
            </a:r>
            <a:r>
              <a:rPr lang="sk-SK" b="0" dirty="0" smtClean="0"/>
              <a:t> 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Simon Penny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austrálsky umelec a teoretik Simon Penny. </a:t>
            </a:r>
          </a:p>
          <a:p>
            <a:r>
              <a:rPr lang="sk-SK" dirty="0" smtClean="0"/>
              <a:t>Analyzuje </a:t>
            </a:r>
            <a:r>
              <a:rPr lang="sk-SK" dirty="0" err="1" smtClean="0"/>
              <a:t>naratívy</a:t>
            </a:r>
            <a:r>
              <a:rPr lang="sk-SK" dirty="0" smtClean="0"/>
              <a:t> AL </a:t>
            </a:r>
          </a:p>
          <a:p>
            <a:r>
              <a:rPr lang="sk-SK" dirty="0" smtClean="0"/>
              <a:t>„</a:t>
            </a:r>
            <a:r>
              <a:rPr lang="sk-SK" b="0" i="1" dirty="0"/>
              <a:t>špekulatívna a utopická </a:t>
            </a:r>
            <a:r>
              <a:rPr lang="sk-SK" b="0" i="1" dirty="0" err="1"/>
              <a:t>prométeovská</a:t>
            </a:r>
            <a:r>
              <a:rPr lang="sk-SK" b="0" i="1" dirty="0"/>
              <a:t> snaha vytvoriť nové formy života</a:t>
            </a:r>
            <a:r>
              <a:rPr lang="sk-SK" dirty="0"/>
              <a:t>“</a:t>
            </a:r>
          </a:p>
          <a:p>
            <a:r>
              <a:rPr lang="sk-SK" dirty="0"/>
              <a:t>teoretizovanie o biologickom živote v digitálnom médiu. </a:t>
            </a:r>
            <a:endParaRPr lang="sk-SK" dirty="0" smtClean="0"/>
          </a:p>
          <a:p>
            <a:r>
              <a:rPr lang="sk-SK" dirty="0" smtClean="0"/>
              <a:t>Nie entity ale vedecké artefakty</a:t>
            </a:r>
            <a:endParaRPr lang="sk-SK" dirty="0"/>
          </a:p>
          <a:p>
            <a:endParaRPr lang="sk-SK" dirty="0" smtClean="0"/>
          </a:p>
          <a:p>
            <a:r>
              <a:rPr lang="en-US" dirty="0" smtClean="0"/>
              <a:t>PENNY, Simon (1996). </a:t>
            </a:r>
            <a:r>
              <a:rPr lang="en-US" i="1" dirty="0" smtClean="0"/>
              <a:t>The Darwin Machine: Artificial Life and Interactive Art.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Katherine</a:t>
            </a:r>
            <a:r>
              <a:rPr lang="sk-SK" dirty="0" smtClean="0"/>
              <a:t> </a:t>
            </a:r>
            <a:r>
              <a:rPr lang="sk-SK" dirty="0" err="1" smtClean="0"/>
              <a:t>Hayles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Vedecké</a:t>
            </a:r>
            <a:r>
              <a:rPr lang="sk-SK" i="1" dirty="0" smtClean="0"/>
              <a:t> </a:t>
            </a:r>
            <a:r>
              <a:rPr lang="sk-SK" dirty="0" smtClean="0"/>
              <a:t>i umelecké prístupy v oblasti AL označuje za </a:t>
            </a:r>
            <a:r>
              <a:rPr lang="sk-SK" b="1" dirty="0" err="1" smtClean="0"/>
              <a:t>platónisticky</a:t>
            </a:r>
            <a:r>
              <a:rPr lang="sk-SK" b="1" dirty="0" smtClean="0"/>
              <a:t> </a:t>
            </a:r>
            <a:r>
              <a:rPr lang="sk-SK" b="1" dirty="0" err="1" smtClean="0"/>
              <a:t>redukcionistické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Dôsledok: dochádza k prehliadaniu skutočných informácií o živote, ktoré sú stelesnené v živých organizmoch</a:t>
            </a:r>
          </a:p>
          <a:p>
            <a:r>
              <a:rPr lang="sk-SK" i="1" dirty="0" err="1" smtClean="0"/>
              <a:t>In:Narratives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Artificial Life 1996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i="1" dirty="0" smtClean="0"/>
          </a:p>
          <a:p>
            <a:pPr>
              <a:buNone/>
            </a:pPr>
            <a:endParaRPr lang="sk-SK" i="1" dirty="0"/>
          </a:p>
          <a:p>
            <a:pPr>
              <a:buNone/>
            </a:pPr>
            <a:r>
              <a:rPr lang="sk-SK" i="1" dirty="0" smtClean="0"/>
              <a:t>   „</a:t>
            </a:r>
            <a:r>
              <a:rPr lang="sk-SK" i="1" dirty="0" err="1" smtClean="0"/>
              <a:t>Fysis</a:t>
            </a:r>
            <a:r>
              <a:rPr lang="sk-SK" i="1" dirty="0" smtClean="0"/>
              <a:t>  nie je možné uchopiť, pretože nám práve tým uchopením unikne, ako prirodzenosť, ako voda v hrsti“ </a:t>
            </a:r>
          </a:p>
          <a:p>
            <a:pPr>
              <a:buNone/>
            </a:pPr>
            <a:r>
              <a:rPr lang="sk-SK" i="1" dirty="0" smtClean="0"/>
              <a:t>                                                          </a:t>
            </a:r>
            <a:r>
              <a:rPr lang="sk-SK" i="1" dirty="0" err="1" smtClean="0"/>
              <a:t>Zdeněk</a:t>
            </a:r>
            <a:r>
              <a:rPr lang="sk-SK" i="1" dirty="0" smtClean="0"/>
              <a:t> </a:t>
            </a:r>
            <a:r>
              <a:rPr lang="sk-SK" i="1" dirty="0" err="1" smtClean="0"/>
              <a:t>Kratochvíl</a:t>
            </a:r>
            <a:endParaRPr lang="en-US" i="1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AL </a:t>
            </a:r>
            <a:r>
              <a:rPr lang="sk-SK" dirty="0" smtClean="0"/>
              <a:t>//  teoretizovanie o </a:t>
            </a:r>
            <a:r>
              <a:rPr lang="sk-SK" dirty="0"/>
              <a:t>biologickom živote v digitálnom médiu. </a:t>
            </a:r>
            <a:endParaRPr lang="sk-SK" dirty="0" smtClean="0"/>
          </a:p>
          <a:p>
            <a:r>
              <a:rPr lang="sk-SK" dirty="0" smtClean="0"/>
              <a:t>Vznikajúce </a:t>
            </a:r>
            <a:r>
              <a:rPr lang="sk-SK" dirty="0"/>
              <a:t>kreatúry, virtuálne organizmy a digitálne „živočíchy“ v AL generatívnych programoch </a:t>
            </a:r>
            <a:r>
              <a:rPr lang="sk-SK" dirty="0" smtClean="0"/>
              <a:t>nepredstavujú </a:t>
            </a:r>
            <a:r>
              <a:rPr lang="sk-SK" u="sng" dirty="0" smtClean="0"/>
              <a:t>živé </a:t>
            </a:r>
            <a:r>
              <a:rPr lang="sk-SK" dirty="0" smtClean="0"/>
              <a:t>organizmy, </a:t>
            </a:r>
            <a:r>
              <a:rPr lang="sk-SK" dirty="0"/>
              <a:t>ale skôr ich považujeme za teoretické entity.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0998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J.Burnham</a:t>
            </a:r>
            <a:r>
              <a:rPr lang="sk-SK" sz="3600" dirty="0" smtClean="0"/>
              <a:t>: </a:t>
            </a:r>
            <a:r>
              <a:rPr lang="sk-SK" sz="3600" dirty="0" err="1" smtClean="0"/>
              <a:t>Systems</a:t>
            </a:r>
            <a:r>
              <a:rPr lang="sk-SK" sz="3600" dirty="0" smtClean="0"/>
              <a:t> </a:t>
            </a:r>
            <a:r>
              <a:rPr lang="sk-SK" sz="3600" dirty="0" err="1" smtClean="0"/>
              <a:t>Esthetics</a:t>
            </a:r>
            <a:r>
              <a:rPr lang="sk-SK" sz="3600" dirty="0" smtClean="0"/>
              <a:t>, 1968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248471"/>
          </a:xfrm>
        </p:spPr>
        <p:txBody>
          <a:bodyPr>
            <a:noAutofit/>
          </a:bodyPr>
          <a:lstStyle/>
          <a:p>
            <a:r>
              <a:rPr lang="sk-SK" dirty="0"/>
              <a:t>kde sa vzalo uvažovanie súvisiace so </a:t>
            </a:r>
            <a:r>
              <a:rPr lang="sk-SK" u="sng" dirty="0" err="1"/>
              <a:t>syntetizáciou</a:t>
            </a:r>
            <a:r>
              <a:rPr lang="sk-SK" u="sng" dirty="0"/>
              <a:t> života</a:t>
            </a:r>
            <a:r>
              <a:rPr lang="sk-SK" dirty="0"/>
              <a:t>, systémové čiže komplexné myslenie. </a:t>
            </a:r>
            <a:endParaRPr lang="sk-SK" dirty="0" smtClean="0"/>
          </a:p>
          <a:p>
            <a:endParaRPr lang="sk-SK" dirty="0"/>
          </a:p>
          <a:p>
            <a:r>
              <a:rPr lang="sk-SK" sz="1600" dirty="0" smtClean="0"/>
              <a:t>„</a:t>
            </a:r>
            <a:r>
              <a:rPr lang="en-US" sz="1600" b="0" i="1" dirty="0" smtClean="0"/>
              <a:t>from </a:t>
            </a:r>
            <a:r>
              <a:rPr lang="en-US" sz="1600" b="0" i="1" dirty="0" smtClean="0"/>
              <a:t>an </a:t>
            </a:r>
            <a:r>
              <a:rPr lang="en-US" sz="1600" b="0" i="1" u="sng" dirty="0" smtClean="0"/>
              <a:t>object-oriented to a systems-oriented </a:t>
            </a:r>
            <a:r>
              <a:rPr lang="en-US" sz="1600" b="0" i="1" dirty="0" smtClean="0"/>
              <a:t>culture</a:t>
            </a:r>
          </a:p>
          <a:p>
            <a:r>
              <a:rPr lang="en-US" dirty="0" smtClean="0"/>
              <a:t>Here change emanates, not </a:t>
            </a:r>
            <a:r>
              <a:rPr lang="en-US" b="1" dirty="0" smtClean="0"/>
              <a:t>from </a:t>
            </a:r>
            <a:r>
              <a:rPr lang="en-US" b="1" i="1" dirty="0" smtClean="0"/>
              <a:t>things</a:t>
            </a:r>
            <a:r>
              <a:rPr lang="en-US" b="1" dirty="0" smtClean="0"/>
              <a:t>, but from </a:t>
            </a:r>
            <a:endParaRPr lang="sk-SK" b="1" dirty="0" smtClean="0"/>
          </a:p>
          <a:p>
            <a:pPr marL="0" indent="0">
              <a:buNone/>
            </a:pPr>
            <a:r>
              <a:rPr lang="sk-SK" i="1" u="sng" dirty="0"/>
              <a:t> </a:t>
            </a:r>
            <a:r>
              <a:rPr lang="sk-SK" i="1" u="sng" dirty="0" smtClean="0"/>
              <a:t>   </a:t>
            </a:r>
            <a:r>
              <a:rPr lang="en-US" sz="2400" b="1" i="1" u="sng" dirty="0" smtClean="0"/>
              <a:t>the way things are done.“</a:t>
            </a:r>
            <a:endParaRPr lang="en-US" sz="2400" b="1" i="1" u="sng" dirty="0"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 systémovej estetike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Každá prirodzenosť (podstata živého)  tkvie v </a:t>
            </a:r>
            <a:r>
              <a:rPr lang="sk-SK" u="sng" dirty="0">
                <a:solidFill>
                  <a:schemeClr val="tx1"/>
                </a:solidFill>
              </a:rPr>
              <a:t>premene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b="0" dirty="0" err="1" smtClean="0"/>
              <a:t>Predsókratovská</a:t>
            </a:r>
            <a:r>
              <a:rPr lang="sk-SK" b="0" dirty="0" smtClean="0"/>
              <a:t> filozofia priraďuje k </a:t>
            </a:r>
            <a:r>
              <a:rPr lang="sk-SK" b="0" dirty="0" err="1" smtClean="0"/>
              <a:t>Fysis</a:t>
            </a:r>
            <a:r>
              <a:rPr lang="sk-SK" b="0" dirty="0" smtClean="0"/>
              <a:t> (čiže prírode a prirodzenosti) </a:t>
            </a:r>
            <a:r>
              <a:rPr lang="sk-SK" b="0" dirty="0" err="1" smtClean="0"/>
              <a:t>metabolé</a:t>
            </a:r>
            <a:r>
              <a:rPr lang="sk-SK" b="0" dirty="0" smtClean="0"/>
              <a:t> (premenu)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899592" y="764704"/>
            <a:ext cx="7404100" cy="5400600"/>
          </a:xfrm>
        </p:spPr>
        <p:txBody>
          <a:bodyPr>
            <a:normAutofit/>
          </a:bodyPr>
          <a:lstStyle/>
          <a:p>
            <a:endParaRPr lang="sk-SK" b="0" dirty="0" smtClean="0"/>
          </a:p>
          <a:p>
            <a:r>
              <a:rPr lang="sk-SK" i="1" dirty="0" smtClean="0"/>
              <a:t>snaha </a:t>
            </a:r>
            <a:r>
              <a:rPr lang="sk-SK" i="1" dirty="0"/>
              <a:t>vylepšiť súčasné fyziologické funkcie </a:t>
            </a:r>
            <a:r>
              <a:rPr lang="sk-SK" i="1" dirty="0" smtClean="0"/>
              <a:t>človeka</a:t>
            </a:r>
          </a:p>
          <a:p>
            <a:pPr marL="34290" indent="0">
              <a:buNone/>
            </a:pPr>
            <a:endParaRPr lang="sk-SK" b="0" dirty="0"/>
          </a:p>
          <a:p>
            <a:pPr algn="ctr"/>
            <a:r>
              <a:rPr lang="sk-SK" b="1" dirty="0" err="1" smtClean="0">
                <a:solidFill>
                  <a:schemeClr val="tx1"/>
                </a:solidFill>
              </a:rPr>
              <a:t>Manfred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E. </a:t>
            </a:r>
            <a:r>
              <a:rPr lang="sk-SK" b="1" dirty="0" err="1" smtClean="0">
                <a:solidFill>
                  <a:schemeClr val="tx1"/>
                </a:solidFill>
              </a:rPr>
              <a:t>Clynes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Nathan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S. </a:t>
            </a:r>
            <a:r>
              <a:rPr lang="sk-SK" b="1" dirty="0" smtClean="0">
                <a:solidFill>
                  <a:schemeClr val="tx1"/>
                </a:solidFill>
              </a:rPr>
              <a:t>Kline: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„</a:t>
            </a:r>
            <a:r>
              <a:rPr lang="sk-SK" b="1" dirty="0" err="1">
                <a:solidFill>
                  <a:schemeClr val="tx1"/>
                </a:solidFill>
              </a:rPr>
              <a:t>Cyborgs</a:t>
            </a:r>
            <a:r>
              <a:rPr lang="sk-SK" b="1" dirty="0">
                <a:solidFill>
                  <a:schemeClr val="tx1"/>
                </a:solidFill>
              </a:rPr>
              <a:t> and </a:t>
            </a:r>
            <a:r>
              <a:rPr lang="sk-SK" b="1" dirty="0" err="1">
                <a:solidFill>
                  <a:schemeClr val="tx1"/>
                </a:solidFill>
              </a:rPr>
              <a:t>space</a:t>
            </a:r>
            <a:r>
              <a:rPr lang="sk-SK" b="1" dirty="0">
                <a:solidFill>
                  <a:schemeClr val="tx1"/>
                </a:solidFill>
              </a:rPr>
              <a:t>“ (1960</a:t>
            </a:r>
            <a:r>
              <a:rPr lang="sk-SK" b="1" dirty="0" smtClean="0">
                <a:solidFill>
                  <a:schemeClr val="tx1"/>
                </a:solidFill>
              </a:rPr>
              <a:t>)</a:t>
            </a:r>
            <a:endParaRPr lang="sk-SK" b="1" dirty="0">
              <a:solidFill>
                <a:schemeClr val="tx1"/>
              </a:solidFill>
            </a:endParaRPr>
          </a:p>
          <a:p>
            <a:r>
              <a:rPr lang="sk-SK" i="1" dirty="0" smtClean="0"/>
              <a:t>Autori poukazujú </a:t>
            </a:r>
            <a:r>
              <a:rPr lang="sk-SK" i="1" dirty="0"/>
              <a:t>na </a:t>
            </a:r>
            <a:r>
              <a:rPr lang="sk-SK" i="1" dirty="0" smtClean="0"/>
              <a:t>skutočnosť, </a:t>
            </a:r>
            <a:r>
              <a:rPr lang="sk-SK" i="1" dirty="0"/>
              <a:t>že </a:t>
            </a:r>
            <a:r>
              <a:rPr lang="sk-SK" i="1" dirty="0" smtClean="0"/>
              <a:t>rôzne organizmy sú rôznym spôsobom prispôsobené </a:t>
            </a:r>
            <a:r>
              <a:rPr lang="sk-SK" i="1" dirty="0"/>
              <a:t>k životu,</a:t>
            </a:r>
            <a:endParaRPr lang="sk-SK" dirty="0"/>
          </a:p>
          <a:p>
            <a:r>
              <a:rPr lang="sk-SK" i="1" dirty="0"/>
              <a:t>že </a:t>
            </a:r>
            <a:r>
              <a:rPr lang="sk-SK" i="1" dirty="0" smtClean="0"/>
              <a:t>majú svoje prirodzené prostredie, v ktorom fungujú bez problémov, či je to človek na súši alebo ryba vo vode. </a:t>
            </a:r>
            <a:endParaRPr lang="sk-SK" dirty="0"/>
          </a:p>
          <a:p>
            <a:r>
              <a:rPr lang="sk-SK" i="1" dirty="0" smtClean="0"/>
              <a:t> Pokiaľ sa ale dostanú do im neprirodzeného prostredia, nastáva neprekonateľný problém, s ktorým si musia poradiť</a:t>
            </a:r>
          </a:p>
          <a:p>
            <a:endParaRPr lang="sk-SK" b="0" i="1" dirty="0"/>
          </a:p>
          <a:p>
            <a:r>
              <a:rPr lang="sk-SK" sz="1800" i="1" dirty="0" smtClean="0"/>
              <a:t>Literatúra k téme: </a:t>
            </a:r>
            <a:r>
              <a:rPr lang="en-US" sz="1800" b="1" dirty="0"/>
              <a:t>After Humans: Speculations on Artificial Life</a:t>
            </a:r>
          </a:p>
          <a:p>
            <a:r>
              <a:rPr lang="sk-SK" dirty="0" smtClean="0"/>
              <a:t>http</a:t>
            </a:r>
            <a:r>
              <a:rPr lang="sk-SK" dirty="0"/>
              <a:t>://www.emcp.com/intro_pc/reading13.htm</a:t>
            </a:r>
            <a:endParaRPr lang="sk-SK" b="0" dirty="0" smtClean="0"/>
          </a:p>
        </p:txBody>
      </p:sp>
    </p:spTree>
    <p:extLst>
      <p:ext uri="{BB962C8B-B14F-4D97-AF65-F5344CB8AC3E}">
        <p14:creationId xmlns:p14="http://schemas.microsoft.com/office/powerpoint/2010/main" val="69903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Hýlomorfizmus</a:t>
            </a:r>
            <a:r>
              <a:rPr lang="sk-SK" b="0" dirty="0" smtClean="0"/>
              <a:t>. Východiskom pre pochopenie živého  je chápanie POHYBU</a:t>
            </a:r>
          </a:p>
          <a:p>
            <a:r>
              <a:rPr lang="sk-SK" b="0" dirty="0" smtClean="0"/>
              <a:t>látka/</a:t>
            </a:r>
            <a:r>
              <a:rPr lang="sk-SK" b="0" dirty="0" err="1" smtClean="0"/>
              <a:t>hýlé</a:t>
            </a:r>
            <a:r>
              <a:rPr lang="sk-SK" b="0" dirty="0" smtClean="0"/>
              <a:t> – pasívna, obsahuje možnosť (</a:t>
            </a:r>
            <a:r>
              <a:rPr lang="sk-SK" b="0" dirty="0" err="1" smtClean="0"/>
              <a:t>potentia</a:t>
            </a:r>
            <a:r>
              <a:rPr lang="sk-SK" b="0" dirty="0" smtClean="0"/>
              <a:t>) </a:t>
            </a:r>
          </a:p>
          <a:p>
            <a:r>
              <a:rPr lang="sk-SK" b="0" dirty="0" smtClean="0"/>
              <a:t>a k nej pridáva aktívnu formu/</a:t>
            </a:r>
            <a:r>
              <a:rPr lang="sk-SK" b="0" dirty="0" err="1" smtClean="0"/>
              <a:t>eidos</a:t>
            </a:r>
            <a:r>
              <a:rPr lang="sk-SK" b="0" dirty="0" smtClean="0"/>
              <a:t>/</a:t>
            </a:r>
            <a:r>
              <a:rPr lang="sk-SK" b="0" dirty="0" err="1" smtClean="0"/>
              <a:t>morfé</a:t>
            </a:r>
            <a:r>
              <a:rPr lang="sk-SK" b="0" dirty="0" smtClean="0"/>
              <a:t>, čiže uskutočnenie – POHYB.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J.Burnham</a:t>
            </a:r>
            <a:r>
              <a:rPr lang="sk-SK" sz="3600" dirty="0" smtClean="0"/>
              <a:t>: </a:t>
            </a:r>
            <a:r>
              <a:rPr lang="sk-SK" sz="3600" dirty="0" err="1" smtClean="0"/>
              <a:t>Systems</a:t>
            </a:r>
            <a:r>
              <a:rPr lang="sk-SK" sz="3600" dirty="0" smtClean="0"/>
              <a:t> </a:t>
            </a:r>
            <a:r>
              <a:rPr lang="sk-SK" sz="3600" dirty="0" err="1" smtClean="0"/>
              <a:t>Esthetics</a:t>
            </a:r>
            <a:r>
              <a:rPr lang="sk-SK" sz="3600" dirty="0" smtClean="0"/>
              <a:t>, 1968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u="sng" dirty="0" err="1" smtClean="0"/>
              <a:t>problems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of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organization</a:t>
            </a:r>
            <a:r>
              <a:rPr lang="sk-SK" u="sng" dirty="0" smtClean="0"/>
              <a:t>. </a:t>
            </a:r>
          </a:p>
          <a:p>
            <a:r>
              <a:rPr lang="sk-SK" dirty="0" err="1" smtClean="0"/>
              <a:t>relationships</a:t>
            </a:r>
            <a:r>
              <a:rPr lang="sk-SK" dirty="0" smtClean="0"/>
              <a:t> </a:t>
            </a:r>
            <a:r>
              <a:rPr lang="sk-SK" b="1" u="sng" dirty="0" err="1" smtClean="0"/>
              <a:t>between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organic</a:t>
            </a:r>
            <a:r>
              <a:rPr lang="sk-SK" b="1" u="sng" dirty="0" smtClean="0"/>
              <a:t> and </a:t>
            </a:r>
            <a:r>
              <a:rPr lang="sk-SK" b="1" u="sng" dirty="0" err="1" smtClean="0"/>
              <a:t>nonorganic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systems</a:t>
            </a:r>
            <a:endParaRPr lang="sk-SK" b="1" u="sng" dirty="0" smtClean="0"/>
          </a:p>
          <a:p>
            <a:pPr>
              <a:buNone/>
            </a:pPr>
            <a:r>
              <a:rPr lang="sk-SK" sz="2000" b="0" dirty="0" smtClean="0"/>
              <a:t>    (</a:t>
            </a:r>
            <a:r>
              <a:rPr lang="sk-SK" sz="2000" b="0" i="1" dirty="0" err="1" smtClean="0"/>
              <a:t>neighbor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hoods</a:t>
            </a:r>
            <a:r>
              <a:rPr lang="sk-SK" sz="2000" b="0" i="1" dirty="0" smtClean="0"/>
              <a:t>, </a:t>
            </a:r>
            <a:r>
              <a:rPr lang="sk-SK" sz="2000" b="0" i="1" dirty="0" err="1" smtClean="0"/>
              <a:t>industrial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complexes</a:t>
            </a:r>
            <a:r>
              <a:rPr lang="sk-SK" sz="2000" b="0" i="1" dirty="0" smtClean="0"/>
              <a:t>, </a:t>
            </a:r>
            <a:r>
              <a:rPr lang="sk-SK" sz="2000" b="0" i="1" dirty="0" err="1" smtClean="0"/>
              <a:t>farms</a:t>
            </a:r>
            <a:r>
              <a:rPr lang="sk-SK" sz="2000" b="0" i="1" dirty="0" smtClean="0"/>
              <a:t>, </a:t>
            </a:r>
            <a:r>
              <a:rPr lang="sk-SK" sz="2000" b="0" i="1" dirty="0" err="1" smtClean="0"/>
              <a:t>transportation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systems</a:t>
            </a:r>
            <a:r>
              <a:rPr lang="sk-SK" sz="2000" b="0" i="1" dirty="0" smtClean="0"/>
              <a:t>, </a:t>
            </a:r>
            <a:r>
              <a:rPr lang="sk-SK" sz="2000" b="0" i="1" dirty="0" err="1" smtClean="0"/>
              <a:t>information</a:t>
            </a:r>
            <a:r>
              <a:rPr lang="sk-SK" sz="2000" b="0" i="1" dirty="0" smtClean="0"/>
              <a:t> 0 </a:t>
            </a:r>
            <a:r>
              <a:rPr lang="sk-SK" sz="2000" b="0" i="1" dirty="0" err="1" smtClean="0"/>
              <a:t>centers</a:t>
            </a:r>
            <a:r>
              <a:rPr lang="sk-SK" sz="2000" b="0" i="1" dirty="0" smtClean="0"/>
              <a:t>, </a:t>
            </a:r>
            <a:r>
              <a:rPr lang="sk-SK" sz="2000" b="0" i="1" dirty="0" err="1" smtClean="0"/>
              <a:t>recreation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centers</a:t>
            </a:r>
            <a:r>
              <a:rPr lang="sk-SK" sz="2000" b="0" i="1" dirty="0" smtClean="0"/>
              <a:t>, or </a:t>
            </a:r>
            <a:r>
              <a:rPr lang="sk-SK" sz="2000" b="0" i="1" dirty="0" err="1" smtClean="0"/>
              <a:t>any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of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the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other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matrices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of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human</a:t>
            </a:r>
            <a:r>
              <a:rPr lang="sk-SK" sz="2000" b="0" i="1" dirty="0" smtClean="0"/>
              <a:t> </a:t>
            </a:r>
            <a:r>
              <a:rPr lang="sk-SK" sz="2000" b="0" i="1" dirty="0" err="1" smtClean="0"/>
              <a:t>activity</a:t>
            </a:r>
            <a:r>
              <a:rPr lang="sk-SK" sz="2000" b="0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Oblasti výskumu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83768" y="2492896"/>
            <a:ext cx="6660232" cy="3831704"/>
          </a:xfrm>
        </p:spPr>
        <p:txBody>
          <a:bodyPr/>
          <a:lstStyle/>
          <a:p>
            <a:r>
              <a:rPr lang="sk-SK" sz="4000" dirty="0" smtClean="0"/>
              <a:t>Hardware</a:t>
            </a:r>
          </a:p>
          <a:p>
            <a:r>
              <a:rPr lang="sk-SK" sz="4000" dirty="0" smtClean="0"/>
              <a:t>Software</a:t>
            </a:r>
          </a:p>
          <a:p>
            <a:r>
              <a:rPr lang="sk-SK" sz="4000" dirty="0" err="1" smtClean="0"/>
              <a:t>Wetware</a:t>
            </a:r>
            <a:endParaRPr lang="sk-SK" sz="4000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Hardware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i="1" dirty="0" smtClean="0"/>
              <a:t>artificial </a:t>
            </a:r>
            <a:r>
              <a:rPr lang="sk-SK" i="1" dirty="0" err="1" smtClean="0"/>
              <a:t>brain</a:t>
            </a:r>
            <a:r>
              <a:rPr lang="sk-SK" i="1" dirty="0" smtClean="0"/>
              <a:t> </a:t>
            </a:r>
            <a:r>
              <a:rPr lang="sk-SK" i="1" dirty="0" err="1" smtClean="0"/>
              <a:t>research</a:t>
            </a:r>
            <a:endParaRPr lang="sk-SK" i="1" dirty="0" smtClean="0"/>
          </a:p>
          <a:p>
            <a:r>
              <a:rPr lang="sk-SK" i="1" dirty="0" smtClean="0"/>
              <a:t>artificial </a:t>
            </a:r>
            <a:r>
              <a:rPr lang="sk-SK" i="1" dirty="0" err="1" smtClean="0"/>
              <a:t>living</a:t>
            </a:r>
            <a:endParaRPr lang="sk-SK" i="1" dirty="0" smtClean="0"/>
          </a:p>
          <a:p>
            <a:r>
              <a:rPr lang="sk-SK" i="1" dirty="0" smtClean="0"/>
              <a:t>artificial </a:t>
            </a:r>
            <a:r>
              <a:rPr lang="sk-SK" i="1" dirty="0" err="1" smtClean="0"/>
              <a:t>mind</a:t>
            </a:r>
            <a:r>
              <a:rPr lang="sk-SK" i="1" dirty="0" smtClean="0"/>
              <a:t> </a:t>
            </a:r>
            <a:r>
              <a:rPr lang="sk-SK" i="1" dirty="0" err="1" smtClean="0"/>
              <a:t>research</a:t>
            </a:r>
            <a:endParaRPr lang="sk-SK" i="1" dirty="0" smtClean="0"/>
          </a:p>
          <a:p>
            <a:r>
              <a:rPr lang="sk-SK" i="1" dirty="0" smtClean="0"/>
              <a:t> </a:t>
            </a:r>
            <a:r>
              <a:rPr lang="sk-SK" i="1" dirty="0" err="1" smtClean="0"/>
              <a:t>fuzzy</a:t>
            </a:r>
            <a:r>
              <a:rPr lang="sk-SK" i="1" dirty="0" smtClean="0"/>
              <a:t> </a:t>
            </a:r>
            <a:r>
              <a:rPr lang="sk-SK" i="1" dirty="0" err="1" smtClean="0"/>
              <a:t>control</a:t>
            </a:r>
            <a:endParaRPr lang="sk-SK" i="1" dirty="0" smtClean="0"/>
          </a:p>
          <a:p>
            <a:r>
              <a:rPr lang="sk-SK" i="1" dirty="0" err="1" smtClean="0"/>
              <a:t>micro</a:t>
            </a:r>
            <a:r>
              <a:rPr lang="sk-SK" i="1" dirty="0" smtClean="0"/>
              <a:t> </a:t>
            </a:r>
            <a:r>
              <a:rPr lang="sk-SK" i="1" dirty="0" err="1" smtClean="0"/>
              <a:t>machines</a:t>
            </a:r>
            <a:endParaRPr lang="sk-SK" i="1" dirty="0" smtClean="0"/>
          </a:p>
          <a:p>
            <a:r>
              <a:rPr lang="sk-SK" i="1" dirty="0" smtClean="0"/>
              <a:t>mobile </a:t>
            </a:r>
            <a:r>
              <a:rPr lang="sk-SK" i="1" dirty="0" err="1" smtClean="0"/>
              <a:t>vehicles</a:t>
            </a:r>
            <a:endParaRPr lang="sk-SK" i="1" dirty="0" smtClean="0"/>
          </a:p>
          <a:p>
            <a:r>
              <a:rPr lang="sk-SK" i="1" dirty="0" smtClean="0"/>
              <a:t>s</a:t>
            </a:r>
            <a:r>
              <a:rPr lang="en-US" i="1" dirty="0" err="1" smtClean="0"/>
              <a:t>ensory</a:t>
            </a:r>
            <a:r>
              <a:rPr lang="en-US" i="1" dirty="0" smtClean="0"/>
              <a:t>-motor </a:t>
            </a:r>
            <a:r>
              <a:rPr lang="en-US" i="1" dirty="0" err="1" smtClean="0"/>
              <a:t>coordinatio</a:t>
            </a:r>
            <a:r>
              <a:rPr lang="sk-SK" i="1" dirty="0" smtClean="0"/>
              <a:t>n</a:t>
            </a:r>
          </a:p>
          <a:p>
            <a:r>
              <a:rPr lang="en-US" i="1" dirty="0" smtClean="0"/>
              <a:t>motivation and </a:t>
            </a:r>
            <a:r>
              <a:rPr lang="en-US" i="1" dirty="0" err="1" smtClean="0"/>
              <a:t>behaviour</a:t>
            </a:r>
            <a:r>
              <a:rPr lang="en-US" i="1" dirty="0" smtClean="0"/>
              <a:t> arbitration</a:t>
            </a:r>
            <a:endParaRPr lang="sk-SK" i="1" dirty="0" smtClean="0"/>
          </a:p>
          <a:p>
            <a:r>
              <a:rPr lang="sk-SK" i="1" dirty="0" err="1" smtClean="0"/>
              <a:t>collective</a:t>
            </a:r>
            <a:r>
              <a:rPr lang="sk-SK" i="1" dirty="0" smtClean="0"/>
              <a:t> </a:t>
            </a:r>
            <a:r>
              <a:rPr lang="sk-SK" i="1" dirty="0" err="1" smtClean="0"/>
              <a:t>behaviour</a:t>
            </a:r>
            <a:endParaRPr lang="sk-SK" i="1" dirty="0" smtClean="0"/>
          </a:p>
          <a:p>
            <a:r>
              <a:rPr lang="en-US" i="1" dirty="0" smtClean="0"/>
              <a:t>autonomous robots</a:t>
            </a:r>
            <a:endParaRPr lang="sk-SK" i="1" dirty="0" smtClean="0"/>
          </a:p>
          <a:p>
            <a:r>
              <a:rPr lang="en-US" i="1" dirty="0" smtClean="0"/>
              <a:t>evolutionary robotics</a:t>
            </a:r>
            <a:endParaRPr lang="sk-SK" i="1" dirty="0" smtClean="0"/>
          </a:p>
          <a:p>
            <a:r>
              <a:rPr lang="en-US" i="1" dirty="0" smtClean="0"/>
              <a:t>adaptive </a:t>
            </a:r>
            <a:r>
              <a:rPr lang="en-US" i="1" dirty="0" err="1" smtClean="0"/>
              <a:t>behaviour</a:t>
            </a:r>
            <a:r>
              <a:rPr lang="sk-SK" i="1" dirty="0" smtClean="0"/>
              <a:t> ...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Jack</a:t>
            </a:r>
            <a:r>
              <a:rPr lang="sk-SK" sz="3600" dirty="0" smtClean="0"/>
              <a:t> </a:t>
            </a:r>
            <a:r>
              <a:rPr lang="sk-SK" sz="3600" dirty="0" err="1" smtClean="0"/>
              <a:t>Burnham</a:t>
            </a:r>
            <a:r>
              <a:rPr lang="sk-SK" sz="3600" dirty="0" smtClean="0"/>
              <a:t>: </a:t>
            </a:r>
            <a:r>
              <a:rPr lang="sk-SK" sz="3600" dirty="0" err="1" smtClean="0"/>
              <a:t>Beyond</a:t>
            </a:r>
            <a:r>
              <a:rPr lang="sk-SK" sz="3600" dirty="0" smtClean="0"/>
              <a:t> </a:t>
            </a:r>
            <a:r>
              <a:rPr lang="sk-SK" sz="3600" dirty="0" err="1" smtClean="0"/>
              <a:t>Modern</a:t>
            </a:r>
            <a:r>
              <a:rPr lang="sk-SK" sz="3600" dirty="0" smtClean="0"/>
              <a:t> </a:t>
            </a:r>
            <a:r>
              <a:rPr lang="sk-SK" sz="3600" dirty="0" err="1" smtClean="0"/>
              <a:t>Sculpture</a:t>
            </a:r>
            <a:r>
              <a:rPr lang="sk-SK" sz="3600" dirty="0" smtClean="0"/>
              <a:t>, 1968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„</a:t>
            </a:r>
            <a:r>
              <a:rPr lang="sk-SK" i="1" dirty="0" smtClean="0"/>
              <a:t>Logickým vyústením technologického vplyvu na umenie pred koncom storočia by mohli byť série umeleckých foriem manifestujúcich skutočnú inteligenciu</a:t>
            </a:r>
            <a:r>
              <a:rPr lang="sk-SK" dirty="0" smtClean="0"/>
              <a:t>“ 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of Autonomous Robotics and 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E</a:t>
            </a:r>
            <a:r>
              <a:rPr lang="sk-SK" sz="2800" b="1" dirty="0" err="1" smtClean="0"/>
              <a:t>volúcia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samo-organizácia</a:t>
            </a:r>
            <a:r>
              <a:rPr lang="sk-SK" sz="2800" b="1" dirty="0" smtClean="0"/>
              <a:t> v dave robotov </a:t>
            </a:r>
          </a:p>
          <a:p>
            <a:r>
              <a:rPr lang="sk-SK" sz="1800" dirty="0" smtClean="0">
                <a:hlinkClick r:id="rId2"/>
              </a:rPr>
              <a:t>http://gral.istc.cnr.it/research%20project/Evolution%20and%20Self%20Organization%20in%20Swarm.htm</a:t>
            </a:r>
            <a:r>
              <a:rPr lang="sk-SK" sz="1800" dirty="0" smtClean="0"/>
              <a:t> </a:t>
            </a:r>
          </a:p>
          <a:p>
            <a:endParaRPr lang="sk-SK" sz="1800" dirty="0" smtClean="0"/>
          </a:p>
          <a:p>
            <a:r>
              <a:rPr lang="sk-SK" sz="2400" b="1" dirty="0" smtClean="0"/>
              <a:t>Koordinovaný pohyb davu autonómnych robotov zmontovaných do celku</a:t>
            </a:r>
            <a:endParaRPr lang="en-US" sz="2400" b="1" dirty="0" smtClean="0"/>
          </a:p>
          <a:p>
            <a:r>
              <a:rPr lang="sk-SK" sz="1800" dirty="0" smtClean="0">
                <a:hlinkClick r:id="rId3"/>
              </a:rPr>
              <a:t>http://gral.istc.cnr.it/research%20project/Coordinated%20Motion%20in%20a%20Swarm.htm</a:t>
            </a:r>
            <a:endParaRPr lang="sk-SK" sz="1800" dirty="0" smtClean="0"/>
          </a:p>
          <a:p>
            <a:r>
              <a:rPr lang="sk-SK" sz="2800" b="1" dirty="0" smtClean="0"/>
              <a:t>Spolu sa rozvíjajúci predátor a obeť </a:t>
            </a:r>
            <a:r>
              <a:rPr lang="sk-SK" sz="1800" dirty="0" smtClean="0">
                <a:hlinkClick r:id="rId4"/>
              </a:rPr>
              <a:t>http://gral.istc.cnr.it/research%20project/Co-evolving%20predator%20and%20prey%20robots.htm</a:t>
            </a:r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I-C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060848"/>
            <a:ext cx="4598526" cy="41999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881228" cy="1356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Laboratory of Autonomous Robotics and Artificial Life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844824"/>
            <a:ext cx="2915816" cy="4844008"/>
          </a:xfrm>
        </p:spPr>
        <p:txBody>
          <a:bodyPr>
            <a:normAutofit/>
          </a:bodyPr>
          <a:lstStyle/>
          <a:p>
            <a:r>
              <a:rPr lang="sk-SK" sz="2000" b="1" dirty="0" err="1" smtClean="0"/>
              <a:t>Humanoidné</a:t>
            </a:r>
            <a:r>
              <a:rPr lang="sk-SK" sz="2000" b="1" dirty="0" smtClean="0"/>
              <a:t> roboty: Vývoj  schopností  manipulácie s objektmi</a:t>
            </a:r>
          </a:p>
          <a:p>
            <a:endParaRPr lang="sk-SK" sz="2000" b="1" dirty="0" smtClean="0"/>
          </a:p>
          <a:p>
            <a:r>
              <a:rPr lang="en-US" sz="2000" dirty="0" smtClean="0"/>
              <a:t>International Symposium on Artificial Life and Robotics (ISAROB</a:t>
            </a:r>
            <a:r>
              <a:rPr lang="sk-SK" sz="2000" dirty="0" smtClean="0"/>
              <a:t> Japan)</a:t>
            </a:r>
          </a:p>
          <a:p>
            <a:endParaRPr lang="sk-SK" sz="2000" dirty="0" smtClean="0"/>
          </a:p>
          <a:p>
            <a:r>
              <a:rPr lang="sk-SK" sz="2000" dirty="0" smtClean="0"/>
              <a:t>Artificial Life and </a:t>
            </a:r>
            <a:r>
              <a:rPr lang="sk-SK" sz="2000" dirty="0" err="1" smtClean="0"/>
              <a:t>Robotics</a:t>
            </a:r>
            <a:r>
              <a:rPr lang="sk-SK" sz="2000" dirty="0" smtClean="0"/>
              <a:t> </a:t>
            </a:r>
            <a:r>
              <a:rPr lang="sk-SK" sz="2000" dirty="0" err="1" smtClean="0"/>
              <a:t>journal</a:t>
            </a:r>
            <a:r>
              <a:rPr lang="sk-SK" sz="2000" dirty="0" smtClean="0"/>
              <a:t>, </a:t>
            </a:r>
            <a:r>
              <a:rPr lang="sk-SK" sz="2000" dirty="0" err="1" smtClean="0"/>
              <a:t>Springer</a:t>
            </a:r>
            <a:r>
              <a:rPr lang="sk-SK" sz="2000" dirty="0" smtClean="0"/>
              <a:t>. ISSN 1433-5298</a:t>
            </a:r>
          </a:p>
          <a:p>
            <a:endParaRPr lang="sk-SK" sz="2000" b="1" dirty="0" smtClean="0"/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Wetware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Rudy </a:t>
            </a:r>
            <a:r>
              <a:rPr lang="sk-SK" dirty="0" err="1" smtClean="0">
                <a:solidFill>
                  <a:srgbClr val="FF0000"/>
                </a:solidFill>
              </a:rPr>
              <a:t>Rucker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i="1" dirty="0" err="1">
                <a:solidFill>
                  <a:srgbClr val="FF0000"/>
                </a:solidFill>
              </a:rPr>
              <a:t>Wetware</a:t>
            </a:r>
            <a:r>
              <a:rPr lang="sk-SK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(1988) </a:t>
            </a:r>
            <a:endParaRPr lang="sk-SK" dirty="0" smtClean="0"/>
          </a:p>
          <a:p>
            <a:r>
              <a:rPr lang="sk-SK" dirty="0" err="1" smtClean="0"/>
              <a:t>biopunková</a:t>
            </a:r>
            <a:r>
              <a:rPr lang="sk-SK" dirty="0" smtClean="0"/>
              <a:t>  novela</a:t>
            </a:r>
          </a:p>
          <a:p>
            <a:endParaRPr lang="sk-SK" dirty="0" smtClean="0"/>
          </a:p>
          <a:p>
            <a:r>
              <a:rPr lang="en-US" dirty="0" smtClean="0"/>
              <a:t>The Ware </a:t>
            </a:r>
            <a:r>
              <a:rPr lang="en-US" dirty="0" err="1" smtClean="0"/>
              <a:t>Tetralogy</a:t>
            </a:r>
            <a:r>
              <a:rPr lang="sk-SK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(1982)</a:t>
            </a:r>
            <a:endParaRPr lang="sk-SK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(1988)</a:t>
            </a:r>
            <a:endParaRPr lang="sk-SK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(1997)</a:t>
            </a:r>
            <a:endParaRPr lang="sk-SK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(2000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sz="2000" dirty="0" smtClean="0"/>
          </a:p>
          <a:p>
            <a:endParaRPr lang="sk-SK" dirty="0"/>
          </a:p>
        </p:txBody>
      </p:sp>
      <p:pic>
        <p:nvPicPr>
          <p:cNvPr id="6" name="Zástupný symbol obsahu 5" descr="Rudy Ru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000307"/>
            <a:ext cx="4457700" cy="3034112"/>
          </a:xfrm>
        </p:spPr>
      </p:pic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WETWARE :</a:t>
            </a:r>
          </a:p>
          <a:p>
            <a:r>
              <a:rPr lang="sk-SK" u="sng" dirty="0" smtClean="0"/>
              <a:t>molekulárna biológia    </a:t>
            </a:r>
          </a:p>
          <a:p>
            <a:r>
              <a:rPr lang="sk-SK" u="sng" dirty="0" smtClean="0"/>
              <a:t> syntetická biológia</a:t>
            </a:r>
            <a:endParaRPr lang="sk-SK" dirty="0" smtClean="0"/>
          </a:p>
          <a:p>
            <a:endParaRPr lang="sk-SK" sz="2000" dirty="0" smtClean="0"/>
          </a:p>
          <a:p>
            <a:r>
              <a:rPr lang="sk-SK" i="1" dirty="0"/>
              <a:t>„</a:t>
            </a:r>
            <a:r>
              <a:rPr lang="en-US" i="1" dirty="0"/>
              <a:t>Synthetic biology is different, it’s about building slippery wetware entities that might live in the real world.</a:t>
            </a:r>
            <a:r>
              <a:rPr lang="sk-SK" i="1" dirty="0"/>
              <a:t>“ R. </a:t>
            </a:r>
            <a:r>
              <a:rPr lang="sk-SK" i="1" dirty="0" err="1"/>
              <a:t>Rucker</a:t>
            </a:r>
            <a:endParaRPr lang="sk-SK" i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Moistmedia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i="1" dirty="0" err="1" smtClean="0"/>
              <a:t>Silicon-dry</a:t>
            </a:r>
            <a:r>
              <a:rPr lang="sk-SK" i="1" dirty="0" smtClean="0"/>
              <a:t>“ (kremíkové- suché) digitálne médiá sa spoja s vlhkým biologickým systémom a vznikne živná pôda pre takzvané „</a:t>
            </a:r>
            <a:r>
              <a:rPr lang="sk-SK" i="1" dirty="0" err="1" smtClean="0"/>
              <a:t>moistmedia</a:t>
            </a:r>
            <a:r>
              <a:rPr lang="sk-SK" i="1" dirty="0" smtClean="0"/>
              <a:t>“ (vlhké médiá), ktoré budú charakteristickou formou vo vede a umení začiatku 21. storočia.“</a:t>
            </a:r>
          </a:p>
          <a:p>
            <a:pPr>
              <a:buNone/>
            </a:pPr>
            <a:r>
              <a:rPr lang="sk-SK" dirty="0" smtClean="0"/>
              <a:t>                                                                   (</a:t>
            </a:r>
            <a:r>
              <a:rPr lang="sk-SK" dirty="0" err="1" smtClean="0"/>
              <a:t>Roy</a:t>
            </a:r>
            <a:r>
              <a:rPr lang="sk-SK" dirty="0" smtClean="0"/>
              <a:t> </a:t>
            </a:r>
            <a:r>
              <a:rPr lang="sk-SK" dirty="0" err="1" smtClean="0"/>
              <a:t>Ascott</a:t>
            </a:r>
            <a:r>
              <a:rPr lang="sk-SK" dirty="0" smtClean="0"/>
              <a:t> )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Prečo AL skúmame z pohľadu NM?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  </a:t>
            </a:r>
            <a:r>
              <a:rPr lang="sk-SK" dirty="0" smtClean="0"/>
              <a:t>z</a:t>
            </a:r>
            <a:r>
              <a:rPr lang="sk-SK" dirty="0"/>
              <a:t> nových médií táto vedecká disciplína </a:t>
            </a:r>
            <a:r>
              <a:rPr lang="sk-SK" dirty="0" smtClean="0"/>
              <a:t>vychádza</a:t>
            </a:r>
          </a:p>
          <a:p>
            <a:r>
              <a:rPr lang="sk-SK" dirty="0" smtClean="0"/>
              <a:t>Lev </a:t>
            </a:r>
            <a:r>
              <a:rPr lang="sk-SK" dirty="0" err="1" smtClean="0"/>
              <a:t>Manovich</a:t>
            </a:r>
            <a:r>
              <a:rPr lang="sk-SK" dirty="0" smtClean="0"/>
              <a:t>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r>
              <a:rPr lang="sk-SK" dirty="0" smtClean="0"/>
              <a:t> of New </a:t>
            </a:r>
            <a:r>
              <a:rPr lang="sk-SK" dirty="0" err="1" smtClean="0"/>
              <a:t>Media</a:t>
            </a:r>
            <a:r>
              <a:rPr lang="sk-SK" dirty="0" smtClean="0"/>
              <a:t> </a:t>
            </a:r>
            <a:r>
              <a:rPr lang="sk-SK" dirty="0"/>
              <a:t>(2001) </a:t>
            </a:r>
            <a:r>
              <a:rPr lang="sk-SK" dirty="0" smtClean="0"/>
              <a:t> </a:t>
            </a:r>
          </a:p>
          <a:p>
            <a:pPr marL="34290" indent="0">
              <a:buNone/>
            </a:pPr>
            <a:r>
              <a:rPr lang="sk-SK" dirty="0"/>
              <a:t> </a:t>
            </a:r>
            <a:r>
              <a:rPr lang="sk-SK" dirty="0" smtClean="0"/>
              <a:t>  5 princípov vyplývajúcich z ich digitálnej povahy:</a:t>
            </a:r>
          </a:p>
          <a:p>
            <a:r>
              <a:rPr lang="sk-SK" i="1" dirty="0">
                <a:solidFill>
                  <a:schemeClr val="tx1"/>
                </a:solidFill>
              </a:rPr>
              <a:t>N</a:t>
            </a:r>
            <a:r>
              <a:rPr lang="sk-SK" i="1" dirty="0" smtClean="0">
                <a:solidFill>
                  <a:schemeClr val="tx1"/>
                </a:solidFill>
              </a:rPr>
              <a:t>umerická reprezentácia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i="1" dirty="0" smtClean="0">
                <a:solidFill>
                  <a:schemeClr val="tx1"/>
                </a:solidFill>
              </a:rPr>
              <a:t>Modularita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i="1" dirty="0" smtClean="0">
                <a:solidFill>
                  <a:schemeClr val="tx1"/>
                </a:solidFill>
              </a:rPr>
              <a:t>Automatizácia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i="1" dirty="0" smtClean="0">
                <a:solidFill>
                  <a:schemeClr val="tx1"/>
                </a:solidFill>
              </a:rPr>
              <a:t>Variabilita</a:t>
            </a:r>
          </a:p>
          <a:p>
            <a:r>
              <a:rPr lang="sk-SK" b="1" i="1" dirty="0" err="1" smtClean="0">
                <a:solidFill>
                  <a:schemeClr val="tx1"/>
                </a:solidFill>
              </a:rPr>
              <a:t>Transkódovanie</a:t>
            </a:r>
            <a:endParaRPr lang="sk-SK" b="1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5" name="Šípka doľava 4"/>
          <p:cNvSpPr/>
          <p:nvPr/>
        </p:nvSpPr>
        <p:spPr>
          <a:xfrm>
            <a:off x="3059832" y="486916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4274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Roy</a:t>
            </a:r>
            <a:r>
              <a:rPr lang="sk-SK" sz="3600" dirty="0" smtClean="0"/>
              <a:t> </a:t>
            </a:r>
            <a:r>
              <a:rPr lang="sk-SK" sz="3600" dirty="0" err="1" smtClean="0"/>
              <a:t>Ascott</a:t>
            </a:r>
            <a:r>
              <a:rPr lang="sk-SK" sz="3600" dirty="0" smtClean="0"/>
              <a:t>: </a:t>
            </a:r>
            <a:r>
              <a:rPr lang="sk-SK" sz="3600" i="1" dirty="0" err="1" smtClean="0"/>
              <a:t>The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Moistmedia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Manifesto</a:t>
            </a:r>
            <a:r>
              <a:rPr lang="sk-SK" sz="3600" i="1" dirty="0" smtClean="0"/>
              <a:t>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THE MOIST MANIFESTO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MOIST SPACE is where dry pixels and wet molecules converge</a:t>
            </a:r>
            <a:br>
              <a:rPr lang="en-US" i="1" dirty="0" smtClean="0"/>
            </a:br>
            <a:r>
              <a:rPr lang="en-US" i="1" dirty="0" smtClean="0"/>
              <a:t>MOIST ART is digitally dry, biologically wet, and spiritually numinous</a:t>
            </a:r>
            <a:br>
              <a:rPr lang="en-US" i="1" dirty="0" smtClean="0"/>
            </a:br>
            <a:r>
              <a:rPr lang="en-US" i="1" dirty="0" smtClean="0"/>
              <a:t>MOIST REALITY combines Virtual Reality with Vegetal Reality</a:t>
            </a:r>
            <a:br>
              <a:rPr lang="en-US" i="1" dirty="0" smtClean="0"/>
            </a:br>
            <a:r>
              <a:rPr lang="en-US" i="1" dirty="0" smtClean="0"/>
              <a:t>MOIST MEDIA comprises bits, atoms, neurons, and genes</a:t>
            </a:r>
            <a:br>
              <a:rPr lang="en-US" i="1" dirty="0" smtClean="0"/>
            </a:br>
            <a:r>
              <a:rPr lang="en-US" i="1" dirty="0" smtClean="0"/>
              <a:t>MOIST TECHNOLOGY is interactive and psychoactive</a:t>
            </a:r>
            <a:br>
              <a:rPr lang="en-US" i="1" dirty="0" smtClean="0"/>
            </a:br>
            <a:r>
              <a:rPr lang="en-US" i="1" dirty="0" smtClean="0"/>
              <a:t>MOIST LIFE embraces digital identity and biological being</a:t>
            </a:r>
            <a:br>
              <a:rPr lang="en-US" i="1" dirty="0" smtClean="0"/>
            </a:br>
            <a:r>
              <a:rPr lang="en-US" i="1" dirty="0" smtClean="0"/>
              <a:t>MOIST MIND is </a:t>
            </a:r>
            <a:r>
              <a:rPr lang="en-US" i="1" dirty="0" err="1" smtClean="0"/>
              <a:t>technoetic</a:t>
            </a:r>
            <a:r>
              <a:rPr lang="en-US" i="1" dirty="0" smtClean="0"/>
              <a:t> </a:t>
            </a:r>
            <a:r>
              <a:rPr lang="en-US" i="1" dirty="0" err="1" smtClean="0"/>
              <a:t>multiconsciousness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MOISTWARE erodes the boundary between hardware and wetware</a:t>
            </a:r>
            <a:br>
              <a:rPr lang="en-US" i="1" dirty="0" smtClean="0"/>
            </a:br>
            <a:r>
              <a:rPr lang="en-US" i="1" dirty="0" smtClean="0"/>
              <a:t>MOIST MANUFACTURE is </a:t>
            </a:r>
            <a:r>
              <a:rPr lang="en-US" i="1" dirty="0" err="1" smtClean="0"/>
              <a:t>tele</a:t>
            </a:r>
            <a:r>
              <a:rPr lang="en-US" i="1" dirty="0" smtClean="0"/>
              <a:t>-biotic, </a:t>
            </a:r>
            <a:r>
              <a:rPr lang="en-US" i="1" dirty="0" err="1" smtClean="0"/>
              <a:t>neuro</a:t>
            </a:r>
            <a:r>
              <a:rPr lang="en-US" i="1" dirty="0" smtClean="0"/>
              <a:t>-constructive, </a:t>
            </a:r>
            <a:r>
              <a:rPr lang="en-US" i="1" dirty="0" err="1" smtClean="0"/>
              <a:t>nano</a:t>
            </a:r>
            <a:r>
              <a:rPr lang="en-US" i="1" dirty="0" smtClean="0"/>
              <a:t>-robotic</a:t>
            </a:r>
            <a:br>
              <a:rPr lang="en-US" i="1" dirty="0" smtClean="0"/>
            </a:br>
            <a:r>
              <a:rPr lang="en-US" i="1" dirty="0" smtClean="0"/>
              <a:t>MOIST ENGINEERING embraces ontology</a:t>
            </a:r>
            <a:br>
              <a:rPr lang="en-US" i="1" dirty="0" smtClean="0"/>
            </a:br>
            <a:r>
              <a:rPr lang="en-US" i="1" dirty="0" smtClean="0"/>
              <a:t>MOIST DESIGN is bottom-up, seeded and emergent</a:t>
            </a:r>
            <a:br>
              <a:rPr lang="en-US" i="1" dirty="0" smtClean="0"/>
            </a:br>
            <a:r>
              <a:rPr lang="en-US" i="1" dirty="0" smtClean="0"/>
              <a:t>MOIST COMMS are bio-</a:t>
            </a:r>
            <a:r>
              <a:rPr lang="en-US" i="1" dirty="0" err="1" smtClean="0"/>
              <a:t>telematic</a:t>
            </a:r>
            <a:r>
              <a:rPr lang="en-US" i="1" dirty="0" smtClean="0"/>
              <a:t> and psi-</a:t>
            </a:r>
            <a:r>
              <a:rPr lang="en-US" i="1" dirty="0" err="1" smtClean="0"/>
              <a:t>bernetic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MOIST ART is at the edge of the Net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Dostupné </a:t>
            </a:r>
            <a:r>
              <a:rPr lang="sk-SK" dirty="0" err="1" smtClean="0"/>
              <a:t>online</a:t>
            </a:r>
            <a:r>
              <a:rPr lang="sk-SK" dirty="0" smtClean="0"/>
              <a:t>:</a:t>
            </a:r>
          </a:p>
          <a:p>
            <a:r>
              <a:rPr lang="sk-SK" u="sng" dirty="0" smtClean="0">
                <a:hlinkClick r:id="rId2"/>
              </a:rPr>
              <a:t>http://biomediale.ncca-kaliningrad.ru/?blang=eng&amp;author=ascott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Pojem WETWARE viac </a:t>
            </a:r>
            <a:r>
              <a:rPr lang="sk-SK" dirty="0"/>
              <a:t>súvisí v počítačovými </a:t>
            </a:r>
            <a:r>
              <a:rPr lang="sk-SK" dirty="0" err="1"/>
              <a:t>komponentami</a:t>
            </a:r>
            <a:r>
              <a:rPr lang="sk-SK" dirty="0"/>
              <a:t> a spája sa viac s počítačovými </a:t>
            </a:r>
            <a:r>
              <a:rPr lang="sk-SK" dirty="0" smtClean="0"/>
              <a:t>vedami</a:t>
            </a:r>
          </a:p>
          <a:p>
            <a:r>
              <a:rPr lang="sk-SK" dirty="0" smtClean="0"/>
              <a:t>MOISTMEDIA </a:t>
            </a:r>
            <a:r>
              <a:rPr lang="sk-SK" dirty="0"/>
              <a:t>je vďaka jeho slovnému základu príbuznejší téme umenia nových médií.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Andy </a:t>
            </a:r>
            <a:r>
              <a:rPr lang="sk-SK" sz="2000" dirty="0" err="1" smtClean="0"/>
              <a:t>Gracie</a:t>
            </a:r>
            <a:r>
              <a:rPr lang="sk-SK" sz="2000" dirty="0" smtClean="0"/>
              <a:t>: Autoinducer_Ph-1 (</a:t>
            </a:r>
            <a:r>
              <a:rPr lang="sk-SK" sz="2000" dirty="0" err="1" smtClean="0"/>
              <a:t>cross</a:t>
            </a:r>
            <a:r>
              <a:rPr lang="sk-SK" sz="2000" dirty="0" smtClean="0"/>
              <a:t> </a:t>
            </a:r>
            <a:r>
              <a:rPr lang="sk-SK" sz="2000" dirty="0" err="1" smtClean="0"/>
              <a:t>cultural</a:t>
            </a:r>
            <a:r>
              <a:rPr lang="sk-SK" sz="2000" dirty="0" smtClean="0"/>
              <a:t> </a:t>
            </a:r>
            <a:r>
              <a:rPr lang="sk-SK" sz="2000" dirty="0" err="1" smtClean="0"/>
              <a:t>chemistry</a:t>
            </a:r>
            <a:r>
              <a:rPr lang="sk-SK" sz="2000" dirty="0" smtClean="0"/>
              <a:t>) (2006</a:t>
            </a:r>
            <a:endParaRPr lang="sk-SK" sz="2000" dirty="0"/>
          </a:p>
        </p:txBody>
      </p:sp>
      <p:sp>
        <p:nvSpPr>
          <p:cNvPr id="8" name="Obdĺžnik 7"/>
          <p:cNvSpPr/>
          <p:nvPr/>
        </p:nvSpPr>
        <p:spPr>
          <a:xfrm>
            <a:off x="1691680" y="5934670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http://hostprods.net/projects/autoinducer-video/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http://hostprods.net/projects/autoinducerph-1/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3076" name="Picture 4" descr="http://4.bp.blogspot.com/-syTLx5Mba4Q/VVdT3dEoJVI/AAAAAAAAJ0M/VfD2WzQGB58/s1600/Autoinducer_Ph-1%2B(cross%2Bcultural%2Bchemistry)%2B-%2B2006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014894" cy="37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r>
              <a:rPr lang="sk-SK" b="1" dirty="0" smtClean="0"/>
              <a:t>Výber literatúry:</a:t>
            </a:r>
            <a:endParaRPr lang="sk-SK" dirty="0" smtClean="0"/>
          </a:p>
          <a:p>
            <a:r>
              <a:rPr lang="cs-CZ" dirty="0" smtClean="0"/>
              <a:t>BURNHAM, Jack (1968) </a:t>
            </a:r>
            <a:r>
              <a:rPr lang="cs-CZ" i="1" dirty="0" err="1" smtClean="0"/>
              <a:t>Beyond</a:t>
            </a:r>
            <a:r>
              <a:rPr lang="cs-CZ" i="1" dirty="0" smtClean="0"/>
              <a:t> </a:t>
            </a:r>
            <a:r>
              <a:rPr lang="cs-CZ" i="1" dirty="0" err="1" smtClean="0"/>
              <a:t>Modern</a:t>
            </a:r>
            <a:r>
              <a:rPr lang="cs-CZ" i="1" dirty="0" smtClean="0"/>
              <a:t> </a:t>
            </a:r>
            <a:r>
              <a:rPr lang="cs-CZ" i="1" dirty="0" err="1" smtClean="0"/>
              <a:t>Sculpture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Effects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Science </a:t>
            </a:r>
            <a:r>
              <a:rPr lang="cs-CZ" i="1" dirty="0" err="1" smtClean="0"/>
              <a:t>and</a:t>
            </a:r>
            <a:r>
              <a:rPr lang="cs-CZ" i="1" dirty="0" smtClean="0"/>
              <a:t> Technology on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Sculpture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this</a:t>
            </a:r>
            <a:r>
              <a:rPr lang="cs-CZ" i="1" dirty="0" smtClean="0"/>
              <a:t> </a:t>
            </a:r>
            <a:r>
              <a:rPr lang="cs-CZ" i="1" dirty="0" err="1" smtClean="0"/>
              <a:t>Century</a:t>
            </a:r>
            <a:r>
              <a:rPr lang="cs-CZ" i="1" dirty="0" smtClean="0"/>
              <a:t>.</a:t>
            </a:r>
            <a:r>
              <a:rPr lang="cs-CZ" dirty="0" smtClean="0"/>
              <a:t> London: </a:t>
            </a:r>
            <a:r>
              <a:rPr lang="cs-CZ" dirty="0" err="1" smtClean="0"/>
              <a:t>Penguin</a:t>
            </a:r>
            <a:r>
              <a:rPr lang="cs-CZ" dirty="0" smtClean="0"/>
              <a:t>. </a:t>
            </a:r>
            <a:endParaRPr lang="sk-SK" dirty="0" smtClean="0"/>
          </a:p>
          <a:p>
            <a:r>
              <a:rPr lang="cs-CZ" dirty="0" smtClean="0"/>
              <a:t>BURNHAM, Jack (1968):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Esthetics</a:t>
            </a:r>
            <a:endParaRPr lang="cs-CZ" dirty="0" smtClean="0"/>
          </a:p>
          <a:p>
            <a:r>
              <a:rPr lang="sk-SK" dirty="0" smtClean="0"/>
              <a:t>PENNY, Simon (1999) “</a:t>
            </a:r>
            <a:r>
              <a:rPr lang="sk-SK" i="1" dirty="0" err="1" smtClean="0"/>
              <a:t>Systems</a:t>
            </a:r>
            <a:r>
              <a:rPr lang="sk-SK" i="1" dirty="0" smtClean="0"/>
              <a:t> </a:t>
            </a:r>
            <a:r>
              <a:rPr lang="sk-SK" i="1" dirty="0" err="1" smtClean="0"/>
              <a:t>Aesthetics</a:t>
            </a:r>
            <a:r>
              <a:rPr lang="sk-SK" i="1" dirty="0" smtClean="0"/>
              <a:t> and </a:t>
            </a:r>
            <a:r>
              <a:rPr lang="sk-SK" i="1" dirty="0" err="1" smtClean="0"/>
              <a:t>Cyborg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: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Legacy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Jack</a:t>
            </a:r>
            <a:r>
              <a:rPr lang="sk-SK" i="1" dirty="0" smtClean="0"/>
              <a:t> </a:t>
            </a:r>
            <a:r>
              <a:rPr lang="sk-SK" i="1" dirty="0" err="1" smtClean="0"/>
              <a:t>Burnham</a:t>
            </a:r>
            <a:r>
              <a:rPr lang="sk-SK" dirty="0" smtClean="0"/>
              <a:t>.”</a:t>
            </a:r>
          </a:p>
          <a:p>
            <a:pPr lvl="0"/>
            <a:r>
              <a:rPr lang="sk-SK" dirty="0" smtClean="0"/>
              <a:t>WHITELAW, </a:t>
            </a:r>
            <a:r>
              <a:rPr lang="sk-SK" dirty="0" err="1" smtClean="0"/>
              <a:t>Mitchel</a:t>
            </a:r>
            <a:r>
              <a:rPr lang="sk-SK" dirty="0" smtClean="0"/>
              <a:t> (2004) </a:t>
            </a:r>
            <a:r>
              <a:rPr lang="sk-SK" dirty="0" err="1" smtClean="0"/>
              <a:t>Metacreation</a:t>
            </a:r>
            <a:r>
              <a:rPr lang="sk-SK" dirty="0" smtClean="0"/>
              <a:t> – </a:t>
            </a:r>
            <a:r>
              <a:rPr lang="sk-SK" dirty="0" err="1" smtClean="0"/>
              <a:t>Art</a:t>
            </a:r>
            <a:r>
              <a:rPr lang="sk-SK" dirty="0" smtClean="0"/>
              <a:t>  and Artificial Life. Cambridge, Massachusetts: </a:t>
            </a:r>
            <a:r>
              <a:rPr lang="sk-SK" dirty="0" err="1" smtClean="0"/>
              <a:t>The</a:t>
            </a:r>
            <a:r>
              <a:rPr lang="sk-SK" dirty="0" smtClean="0"/>
              <a:t> MIT Press,. 296 s. ISBN 978-0-262-04249-9  (</a:t>
            </a:r>
            <a:r>
              <a:rPr lang="sk-SK" b="1" dirty="0" err="1" smtClean="0"/>
              <a:t>Introduction</a:t>
            </a:r>
            <a:r>
              <a:rPr lang="sk-SK" b="1" dirty="0" smtClean="0"/>
              <a:t>: s. 1-20</a:t>
            </a:r>
            <a:r>
              <a:rPr lang="sk-SK" dirty="0" smtClean="0"/>
              <a:t>)</a:t>
            </a:r>
          </a:p>
          <a:p>
            <a:pPr lvl="0"/>
            <a:r>
              <a:rPr lang="sk-SK" dirty="0" smtClean="0"/>
              <a:t>TAYLOR, </a:t>
            </a:r>
            <a:r>
              <a:rPr lang="sk-SK" dirty="0" err="1" smtClean="0"/>
              <a:t>Charles</a:t>
            </a:r>
            <a:r>
              <a:rPr lang="sk-SK" dirty="0" smtClean="0"/>
              <a:t>- JEFFERSON, </a:t>
            </a:r>
            <a:r>
              <a:rPr lang="sk-SK" dirty="0" err="1" smtClean="0"/>
              <a:t>David</a:t>
            </a:r>
            <a:r>
              <a:rPr lang="sk-SK" dirty="0" smtClean="0"/>
              <a:t>: </a:t>
            </a:r>
            <a:r>
              <a:rPr lang="sk-SK" i="1" dirty="0" smtClean="0"/>
              <a:t>Artificial Life </a:t>
            </a:r>
            <a:r>
              <a:rPr lang="sk-SK" i="1" dirty="0" err="1" smtClean="0"/>
              <a:t>as</a:t>
            </a:r>
            <a:r>
              <a:rPr lang="sk-SK" i="1" dirty="0" smtClean="0"/>
              <a:t> a </a:t>
            </a:r>
            <a:r>
              <a:rPr lang="sk-SK" i="1" dirty="0" err="1" smtClean="0"/>
              <a:t>Tool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Biological</a:t>
            </a:r>
            <a:r>
              <a:rPr lang="sk-SK" i="1" dirty="0" smtClean="0"/>
              <a:t> </a:t>
            </a:r>
            <a:r>
              <a:rPr lang="sk-SK" i="1" dirty="0" err="1" smtClean="0"/>
              <a:t>Inquiry</a:t>
            </a:r>
            <a:r>
              <a:rPr lang="sk-SK" dirty="0" smtClean="0"/>
              <a:t>. In: LANGTON, </a:t>
            </a:r>
            <a:r>
              <a:rPr lang="sk-SK" dirty="0" err="1" smtClean="0"/>
              <a:t>Christopher</a:t>
            </a:r>
            <a:r>
              <a:rPr lang="sk-SK" dirty="0" smtClean="0"/>
              <a:t> (1995). Artificial Life: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Overview</a:t>
            </a:r>
            <a:r>
              <a:rPr lang="sk-SK" dirty="0" smtClean="0"/>
              <a:t>.  </a:t>
            </a:r>
            <a:r>
              <a:rPr lang="sk-SK" dirty="0" err="1" smtClean="0"/>
              <a:t>edited</a:t>
            </a:r>
            <a:r>
              <a:rPr lang="sk-SK" dirty="0" smtClean="0"/>
              <a:t> by </a:t>
            </a:r>
            <a:r>
              <a:rPr lang="sk-SK" dirty="0" err="1" smtClean="0"/>
              <a:t>Christopher</a:t>
            </a:r>
            <a:r>
              <a:rPr lang="sk-SK" dirty="0" smtClean="0"/>
              <a:t> G. </a:t>
            </a:r>
            <a:r>
              <a:rPr lang="sk-SK" dirty="0" err="1" smtClean="0"/>
              <a:t>Langton</a:t>
            </a:r>
            <a:r>
              <a:rPr lang="sk-SK" dirty="0" smtClean="0"/>
              <a:t>, A </a:t>
            </a:r>
            <a:r>
              <a:rPr lang="sk-SK" dirty="0" err="1" smtClean="0"/>
              <a:t>Bradford</a:t>
            </a:r>
            <a:r>
              <a:rPr lang="sk-SK" dirty="0" smtClean="0"/>
              <a:t> </a:t>
            </a:r>
            <a:r>
              <a:rPr lang="sk-SK" dirty="0" err="1" smtClean="0"/>
              <a:t>Book</a:t>
            </a:r>
            <a:r>
              <a:rPr lang="sk-SK" dirty="0" smtClean="0"/>
              <a:t> Cambridge Massachusetts: </a:t>
            </a:r>
            <a:r>
              <a:rPr lang="sk-SK" dirty="0" err="1" smtClean="0"/>
              <a:t>The</a:t>
            </a:r>
            <a:r>
              <a:rPr lang="sk-SK" dirty="0" smtClean="0"/>
              <a:t> MIT Press, </a:t>
            </a:r>
            <a:r>
              <a:rPr lang="sk-SK" dirty="0" err="1" smtClean="0"/>
              <a:t>London</a:t>
            </a:r>
            <a:r>
              <a:rPr lang="sk-SK" dirty="0" smtClean="0"/>
              <a:t>, </a:t>
            </a:r>
            <a:r>
              <a:rPr lang="sk-SK" dirty="0" err="1" smtClean="0"/>
              <a:t>England</a:t>
            </a:r>
            <a:endParaRPr lang="sk-SK" dirty="0" smtClean="0"/>
          </a:p>
          <a:p>
            <a:pPr lvl="0"/>
            <a:r>
              <a:rPr lang="sk-SK" dirty="0" smtClean="0"/>
              <a:t>HAYLES, </a:t>
            </a:r>
            <a:r>
              <a:rPr lang="sk-SK" dirty="0" err="1" smtClean="0"/>
              <a:t>Katherine</a:t>
            </a:r>
            <a:r>
              <a:rPr lang="sk-SK" dirty="0" smtClean="0"/>
              <a:t> (1996)  </a:t>
            </a:r>
            <a:r>
              <a:rPr lang="sk-SK" i="1" dirty="0" err="1" smtClean="0"/>
              <a:t>Narratives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Artificial Life,</a:t>
            </a:r>
            <a:r>
              <a:rPr lang="sk-SK" dirty="0" smtClean="0"/>
              <a:t> in </a:t>
            </a:r>
            <a:r>
              <a:rPr lang="sk-SK" dirty="0" err="1" smtClean="0"/>
              <a:t>FutureNatural</a:t>
            </a:r>
            <a:r>
              <a:rPr lang="sk-SK" dirty="0" smtClean="0"/>
              <a:t>, </a:t>
            </a:r>
            <a:r>
              <a:rPr lang="sk-SK" dirty="0" err="1" smtClean="0"/>
              <a:t>ed</a:t>
            </a:r>
            <a:r>
              <a:rPr lang="sk-SK" dirty="0" smtClean="0"/>
              <a:t>. </a:t>
            </a:r>
            <a:r>
              <a:rPr lang="sk-SK" dirty="0" err="1" smtClean="0"/>
              <a:t>George</a:t>
            </a:r>
            <a:r>
              <a:rPr lang="sk-SK" dirty="0" smtClean="0"/>
              <a:t> </a:t>
            </a:r>
            <a:r>
              <a:rPr lang="sk-SK" dirty="0" err="1" smtClean="0"/>
              <a:t>Robertosn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. al. </a:t>
            </a:r>
            <a:r>
              <a:rPr lang="sk-SK" dirty="0" err="1" smtClean="0"/>
              <a:t>London:Routledge</a:t>
            </a:r>
            <a:endParaRPr lang="sk-SK" dirty="0" smtClean="0"/>
          </a:p>
          <a:p>
            <a:pPr lvl="0"/>
            <a:r>
              <a:rPr lang="sk-SK" dirty="0" smtClean="0"/>
              <a:t>TENHAAF, Nel (1998): </a:t>
            </a:r>
            <a:r>
              <a:rPr lang="sk-SK" i="1" dirty="0" err="1" smtClean="0"/>
              <a:t>As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 </a:t>
            </a:r>
            <a:r>
              <a:rPr lang="sk-SK" i="1" dirty="0" err="1" smtClean="0"/>
              <a:t>Lifelike</a:t>
            </a:r>
            <a:r>
              <a:rPr lang="sk-SK" i="1" dirty="0" smtClean="0"/>
              <a:t>: </a:t>
            </a:r>
            <a:r>
              <a:rPr lang="sk-SK" i="1" dirty="0" err="1" smtClean="0"/>
              <a:t>Evolution</a:t>
            </a:r>
            <a:r>
              <a:rPr lang="sk-SK" i="1" dirty="0" smtClean="0"/>
              <a:t>, </a:t>
            </a:r>
            <a:r>
              <a:rPr lang="sk-SK" i="1" dirty="0" err="1" smtClean="0"/>
              <a:t>Art</a:t>
            </a:r>
            <a:r>
              <a:rPr lang="sk-SK" i="1" dirty="0" smtClean="0"/>
              <a:t> and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Readymade</a:t>
            </a:r>
            <a:r>
              <a:rPr lang="sk-SK" dirty="0" err="1" smtClean="0"/>
              <a:t>,Leonardo</a:t>
            </a:r>
            <a:r>
              <a:rPr lang="sk-SK" dirty="0" smtClean="0"/>
              <a:t> 31, no. 5.</a:t>
            </a:r>
          </a:p>
          <a:p>
            <a:pPr lvl="0"/>
            <a:r>
              <a:rPr lang="sk-SK" dirty="0" smtClean="0"/>
              <a:t>GIANNETTI, </a:t>
            </a:r>
            <a:r>
              <a:rPr lang="sk-SK" dirty="0" err="1" smtClean="0"/>
              <a:t>Claudia</a:t>
            </a:r>
            <a:r>
              <a:rPr lang="sk-SK" dirty="0" smtClean="0"/>
              <a:t>: ART, SCIENCE, AND TECHNOLOGY, </a:t>
            </a:r>
            <a:r>
              <a:rPr lang="sk-SK" dirty="0" err="1" smtClean="0"/>
              <a:t>online</a:t>
            </a:r>
            <a:r>
              <a:rPr lang="sk-SK" dirty="0" smtClean="0"/>
              <a:t>: </a:t>
            </a:r>
            <a:r>
              <a:rPr lang="sk-SK" u="sng" dirty="0" smtClean="0">
                <a:hlinkClick r:id="rId2"/>
              </a:rPr>
              <a:t>http://www.mediaartnet.org/themes/aesthetics_of_the_digital/art_science_technology/</a:t>
            </a:r>
            <a:endParaRPr lang="sk-SK" u="sng" dirty="0" smtClean="0"/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KLEIN, </a:t>
            </a:r>
            <a:r>
              <a:rPr lang="sk-SK" dirty="0" err="1" smtClean="0"/>
              <a:t>Yves</a:t>
            </a:r>
            <a:r>
              <a:rPr lang="sk-SK" dirty="0" smtClean="0"/>
              <a:t> </a:t>
            </a:r>
            <a:r>
              <a:rPr lang="sk-SK" dirty="0" err="1" smtClean="0"/>
              <a:t>Amu</a:t>
            </a:r>
            <a:r>
              <a:rPr lang="sk-SK" dirty="0" smtClean="0"/>
              <a:t> (1998) </a:t>
            </a:r>
            <a:r>
              <a:rPr lang="sk-SK" dirty="0" err="1" smtClean="0"/>
              <a:t>Living</a:t>
            </a:r>
            <a:r>
              <a:rPr lang="sk-SK" dirty="0" smtClean="0"/>
              <a:t> </a:t>
            </a:r>
            <a:r>
              <a:rPr lang="sk-SK" dirty="0" err="1" smtClean="0"/>
              <a:t>Sculpture</a:t>
            </a:r>
            <a:r>
              <a:rPr lang="sk-SK" dirty="0" smtClean="0"/>
              <a:t>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 and </a:t>
            </a:r>
            <a:r>
              <a:rPr lang="sk-SK" dirty="0" err="1" smtClean="0"/>
              <a:t>Science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Creating</a:t>
            </a:r>
            <a:r>
              <a:rPr lang="sk-SK" dirty="0" smtClean="0"/>
              <a:t> </a:t>
            </a:r>
            <a:r>
              <a:rPr lang="sk-SK" dirty="0" err="1" smtClean="0"/>
              <a:t>Robotic</a:t>
            </a:r>
            <a:r>
              <a:rPr lang="sk-SK" dirty="0" smtClean="0"/>
              <a:t> Life. </a:t>
            </a:r>
            <a:r>
              <a:rPr lang="sk-SK" i="1" dirty="0" err="1" smtClean="0"/>
              <a:t>Leonardo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Vol</a:t>
            </a:r>
            <a:r>
              <a:rPr lang="sk-SK" dirty="0" smtClean="0"/>
              <a:t>. 31, No. 5, </a:t>
            </a:r>
            <a:r>
              <a:rPr lang="sk-SK" dirty="0" err="1" smtClean="0"/>
              <a:t>Sixth</a:t>
            </a:r>
            <a:r>
              <a:rPr lang="sk-SK" dirty="0" smtClean="0"/>
              <a:t> </a:t>
            </a:r>
            <a:r>
              <a:rPr lang="sk-SK" dirty="0" err="1" smtClean="0"/>
              <a:t>Annual</a:t>
            </a:r>
            <a:r>
              <a:rPr lang="sk-SK" dirty="0" smtClean="0"/>
              <a:t> New York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Salon</a:t>
            </a:r>
            <a:r>
              <a:rPr lang="sk-SK" dirty="0" smtClean="0"/>
              <a:t> (1998), </a:t>
            </a:r>
            <a:r>
              <a:rPr lang="sk-SK" dirty="0" err="1" smtClean="0"/>
              <a:t>pp</a:t>
            </a:r>
            <a:r>
              <a:rPr lang="sk-SK" dirty="0" smtClean="0"/>
              <a:t>. 393-396.  </a:t>
            </a:r>
            <a:r>
              <a:rPr lang="sk-SK" dirty="0" err="1" smtClean="0"/>
              <a:t>Online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 and Artificial Life Exhibition. VIDA 1999-2012</a:t>
            </a:r>
          </a:p>
          <a:p>
            <a:r>
              <a:rPr lang="sk-SK" sz="2000" dirty="0" smtClean="0">
                <a:hlinkClick r:id="rId2"/>
              </a:rPr>
              <a:t>http://www.youtube.com/watch?v=yuqmdXakWTo</a:t>
            </a:r>
            <a:endParaRPr lang="sk-SK" sz="2000" dirty="0" smtClean="0"/>
          </a:p>
          <a:p>
            <a:endParaRPr lang="sk-SK" dirty="0"/>
          </a:p>
          <a:p>
            <a:r>
              <a:rPr lang="en-US" dirty="0"/>
              <a:t>The International Society for Artificial Life (ISAL) </a:t>
            </a:r>
            <a:r>
              <a:rPr lang="sk-SK" dirty="0" smtClean="0">
                <a:hlinkClick r:id="rId3"/>
              </a:rPr>
              <a:t>http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alife.org/about-isal</a:t>
            </a:r>
            <a:endParaRPr lang="sk-SK" dirty="0" smtClean="0"/>
          </a:p>
          <a:p>
            <a:r>
              <a:rPr lang="sk-SK" dirty="0" smtClean="0"/>
              <a:t> </a:t>
            </a:r>
            <a:endParaRPr lang="sk-SK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k-SK" dirty="0" smtClean="0"/>
          </a:p>
          <a:p>
            <a:pPr lvl="0"/>
            <a:endParaRPr lang="sk-SK" dirty="0"/>
          </a:p>
          <a:p>
            <a:pPr lvl="0"/>
            <a:endParaRPr lang="sk-SK" dirty="0" smtClean="0"/>
          </a:p>
          <a:p>
            <a:pPr lvl="0"/>
            <a:endParaRPr lang="sk-SK" dirty="0"/>
          </a:p>
          <a:p>
            <a:pPr lvl="0" algn="ctr"/>
            <a:r>
              <a:rPr lang="sk-SK" dirty="0" smtClean="0"/>
              <a:t>Prečo </a:t>
            </a:r>
            <a:r>
              <a:rPr lang="sk-SK" dirty="0"/>
              <a:t>vznikol AL a prečo sa ním zaoberáme v rámci štúdia NM</a:t>
            </a:r>
            <a:r>
              <a:rPr lang="sk-SK" dirty="0" smtClean="0"/>
              <a:t>?</a:t>
            </a:r>
          </a:p>
          <a:p>
            <a:pPr algn="ctr"/>
            <a:r>
              <a:rPr lang="sk-SK" b="1" i="1" dirty="0" err="1">
                <a:solidFill>
                  <a:schemeClr val="tx1"/>
                </a:solidFill>
              </a:rPr>
              <a:t>Transkódovanie</a:t>
            </a:r>
            <a:endParaRPr lang="sk-SK" b="1" dirty="0">
              <a:solidFill>
                <a:schemeClr val="tx1"/>
              </a:solidFill>
            </a:endParaRPr>
          </a:p>
          <a:p>
            <a:pPr lvl="0" algn="ctr"/>
            <a:endParaRPr lang="sk-SK" dirty="0"/>
          </a:p>
          <a:p>
            <a:endParaRPr lang="sk-SK" dirty="0"/>
          </a:p>
        </p:txBody>
      </p:sp>
      <p:sp>
        <p:nvSpPr>
          <p:cNvPr id="4" name="Šípka doľava 3"/>
          <p:cNvSpPr/>
          <p:nvPr/>
        </p:nvSpPr>
        <p:spPr>
          <a:xfrm>
            <a:off x="5652120" y="407670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0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63880" cy="762000"/>
          </a:xfrm>
        </p:spPr>
        <p:txBody>
          <a:bodyPr/>
          <a:lstStyle/>
          <a:p>
            <a:r>
              <a:rPr lang="sk-SK" dirty="0" smtClean="0"/>
              <a:t>Posun od 011011010 k ACTG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b="0" dirty="0">
              <a:solidFill>
                <a:srgbClr val="DD4B39"/>
              </a:solidFill>
            </a:endParaRPr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" y="2132856"/>
            <a:ext cx="4287855" cy="331236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899" y="2121483"/>
            <a:ext cx="4429580" cy="32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78575" y="2420888"/>
            <a:ext cx="3566160" cy="4023360"/>
          </a:xfrm>
        </p:spPr>
        <p:txBody>
          <a:bodyPr>
            <a:normAutofit fontScale="92500" lnSpcReduction="10000"/>
          </a:bodyPr>
          <a:lstStyle/>
          <a:p>
            <a:r>
              <a:rPr lang="sk-SK" sz="2600" b="1" dirty="0" smtClean="0">
                <a:solidFill>
                  <a:schemeClr val="tx1"/>
                </a:solidFill>
              </a:rPr>
              <a:t>Douglas </a:t>
            </a:r>
            <a:r>
              <a:rPr lang="sk-SK" sz="2600" b="1" dirty="0" err="1" smtClean="0">
                <a:solidFill>
                  <a:schemeClr val="tx1"/>
                </a:solidFill>
              </a:rPr>
              <a:t>Rushkoff</a:t>
            </a:r>
            <a:endParaRPr lang="sk-SK" sz="2600" b="1" dirty="0" smtClean="0">
              <a:solidFill>
                <a:schemeClr val="tx1"/>
              </a:solidFill>
            </a:endParaRPr>
          </a:p>
          <a:p>
            <a:r>
              <a:rPr lang="sk-SK" sz="2400" dirty="0" err="1" smtClean="0"/>
              <a:t>Cyberia</a:t>
            </a:r>
            <a:endParaRPr lang="sk-SK" sz="2400" dirty="0" smtClean="0"/>
          </a:p>
          <a:p>
            <a:r>
              <a:rPr lang="sk-SK" sz="2400" dirty="0" smtClean="0"/>
              <a:t>americký mediálny teoretik</a:t>
            </a:r>
          </a:p>
          <a:p>
            <a:r>
              <a:rPr lang="sk-SK" sz="2400" dirty="0" smtClean="0"/>
              <a:t>Knihy:</a:t>
            </a:r>
          </a:p>
          <a:p>
            <a:r>
              <a:rPr lang="sk-SK" sz="2400" dirty="0" err="1" smtClean="0"/>
              <a:t>Cyberpunk</a:t>
            </a:r>
            <a:endParaRPr lang="sk-SK" sz="2400" dirty="0" smtClean="0"/>
          </a:p>
          <a:p>
            <a:r>
              <a:rPr lang="sk-SK" sz="2400" dirty="0" err="1" smtClean="0"/>
              <a:t>Viral</a:t>
            </a:r>
            <a:r>
              <a:rPr lang="sk-SK" sz="2400" dirty="0" smtClean="0"/>
              <a:t> </a:t>
            </a:r>
            <a:r>
              <a:rPr lang="sk-SK" sz="2400" dirty="0" err="1" smtClean="0"/>
              <a:t>media</a:t>
            </a:r>
            <a:endParaRPr lang="sk-SK" sz="2400" dirty="0" smtClean="0"/>
          </a:p>
          <a:p>
            <a:r>
              <a:rPr lang="sk-SK" sz="2400" dirty="0" err="1" smtClean="0"/>
              <a:t>Media</a:t>
            </a:r>
            <a:r>
              <a:rPr lang="sk-SK" sz="2400" dirty="0" smtClean="0"/>
              <a:t> </a:t>
            </a:r>
            <a:r>
              <a:rPr lang="sk-SK" sz="2400" dirty="0" err="1" smtClean="0"/>
              <a:t>virus</a:t>
            </a:r>
            <a:r>
              <a:rPr lang="sk-SK" sz="2400" dirty="0" smtClean="0"/>
              <a:t>!</a:t>
            </a:r>
            <a:endParaRPr lang="sk-SK" sz="24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k-SK" sz="2400" i="1" dirty="0" smtClean="0"/>
          </a:p>
          <a:p>
            <a:r>
              <a:rPr lang="sk-SK" sz="2400" i="1" dirty="0" smtClean="0"/>
              <a:t>Uvažujte </a:t>
            </a:r>
            <a:r>
              <a:rPr lang="sk-SK" sz="2400" i="1" dirty="0"/>
              <a:t>o </a:t>
            </a:r>
            <a:r>
              <a:rPr lang="sk-SK" sz="2400" i="1" dirty="0" err="1"/>
              <a:t>kyberpriestore</a:t>
            </a:r>
            <a:r>
              <a:rPr lang="sk-SK" sz="2400" i="1" dirty="0"/>
              <a:t> ako o sociálnej </a:t>
            </a:r>
            <a:r>
              <a:rPr lang="sk-SK" sz="2400" i="1" dirty="0" err="1"/>
              <a:t>petriho</a:t>
            </a:r>
            <a:r>
              <a:rPr lang="sk-SK" sz="2400" i="1" dirty="0"/>
              <a:t> miske, o internete ako agare a virtuálnych komunitách v celej svojej diverzite ako o kolóniách mikroorganizmov, ktoré rastú v </a:t>
            </a:r>
            <a:r>
              <a:rPr lang="sk-SK" sz="2400" i="1" dirty="0" err="1"/>
              <a:t>petriho</a:t>
            </a:r>
            <a:r>
              <a:rPr lang="sk-SK" sz="2400" i="1" dirty="0"/>
              <a:t> </a:t>
            </a:r>
            <a:r>
              <a:rPr lang="sk-SK" sz="2400" i="1" dirty="0" smtClean="0"/>
              <a:t>miske.</a:t>
            </a:r>
          </a:p>
          <a:p>
            <a:endParaRPr lang="sk-SK" sz="2400" i="1" dirty="0" smtClean="0"/>
          </a:p>
          <a:p>
            <a:endParaRPr lang="sk-SK" sz="2400" i="1" dirty="0"/>
          </a:p>
          <a:p>
            <a:pPr marL="0" indent="0">
              <a:buNone/>
            </a:pPr>
            <a:r>
              <a:rPr lang="sk-SK" sz="1800" i="1" dirty="0" smtClean="0"/>
              <a:t>    (</a:t>
            </a:r>
            <a:r>
              <a:rPr lang="sk-SK" sz="1600" i="1" dirty="0" err="1" smtClean="0"/>
              <a:t>RUSHKOFF:Media</a:t>
            </a:r>
            <a:r>
              <a:rPr lang="sk-SK" sz="1600" i="1" dirty="0" smtClean="0"/>
              <a:t> </a:t>
            </a:r>
            <a:r>
              <a:rPr lang="sk-SK" sz="1600" i="1" dirty="0" err="1"/>
              <a:t>Virus</a:t>
            </a:r>
            <a:r>
              <a:rPr lang="sk-SK" sz="1600" i="1" dirty="0" smtClean="0"/>
              <a:t>!, </a:t>
            </a:r>
            <a:r>
              <a:rPr lang="sk-SK" sz="1600" i="1" dirty="0"/>
              <a:t>1996, p. </a:t>
            </a:r>
            <a:r>
              <a:rPr lang="sk-SK" sz="1600" i="1" dirty="0" smtClean="0"/>
              <a:t>247 )</a:t>
            </a:r>
            <a:endParaRPr lang="sk-SK" sz="16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39636281"/>
      </p:ext>
    </p:extLst>
  </p:cSld>
  <p:clrMapOvr>
    <a:masterClrMapping/>
  </p:clrMapOvr>
</p:sld>
</file>

<file path=ppt/theme/theme1.xml><?xml version="1.0" encoding="utf-8"?>
<a:theme xmlns:a="http://schemas.openxmlformats.org/drawingml/2006/main" name="environment-ppt-template-008">
  <a:themeElements>
    <a:clrScheme name="Motív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ív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environment-ppt-template-008">
  <a:themeElements>
    <a:clrScheme name="Motív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ív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Young-sprout-in-springtime-Nature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emné pln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vironment-ppt-template-008">
  <a:themeElements>
    <a:clrScheme name="Motív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ív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演示设计">
      <a:majorFont>
        <a:latin typeface="Arial"/>
        <a:ea typeface="SimHei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演示设计1">
  <a:themeElements>
    <a:clrScheme name="演示设计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AD5B"/>
      </a:folHlink>
    </a:clrScheme>
    <a:fontScheme name="演示设计1">
      <a:majorFont>
        <a:latin typeface="Arial"/>
        <a:ea typeface="SimHei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environment-ppt-template-008</Template>
  <TotalTime>4206</TotalTime>
  <Words>2310</Words>
  <Application>Microsoft Office PowerPoint</Application>
  <PresentationFormat>Prezentácia na obrazovke (4:3)</PresentationFormat>
  <Paragraphs>411</Paragraphs>
  <Slides>64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16</vt:i4>
      </vt:variant>
      <vt:variant>
        <vt:lpstr>Nadpisy snímok</vt:lpstr>
      </vt:variant>
      <vt:variant>
        <vt:i4>64</vt:i4>
      </vt:variant>
    </vt:vector>
  </HeadingPairs>
  <TitlesOfParts>
    <vt:vector size="92" baseType="lpstr">
      <vt:lpstr>맑은 고딕</vt:lpstr>
      <vt:lpstr>MS UI Gothic</vt:lpstr>
      <vt:lpstr>宋体</vt:lpstr>
      <vt:lpstr>Arial</vt:lpstr>
      <vt:lpstr>Calibri</vt:lpstr>
      <vt:lpstr>Cambria</vt:lpstr>
      <vt:lpstr>Corbel</vt:lpstr>
      <vt:lpstr>SimHei</vt:lpstr>
      <vt:lpstr>SimHei</vt:lpstr>
      <vt:lpstr>华文细黑</vt:lpstr>
      <vt:lpstr>Wingdings</vt:lpstr>
      <vt:lpstr>幼圆</vt:lpstr>
      <vt:lpstr>environment-ppt-template-008</vt:lpstr>
      <vt:lpstr>默认设计模板_2</vt:lpstr>
      <vt:lpstr>1_environment-ppt-template-008</vt:lpstr>
      <vt:lpstr>1_默认设计模板_2</vt:lpstr>
      <vt:lpstr>演示设计</vt:lpstr>
      <vt:lpstr>演示设计1</vt:lpstr>
      <vt:lpstr>2_默认设计模板_2</vt:lpstr>
      <vt:lpstr>2_自定义设计方案</vt:lpstr>
      <vt:lpstr>默认设计模板</vt:lpstr>
      <vt:lpstr>2_environment-ppt-template-008</vt:lpstr>
      <vt:lpstr>3_默认设计模板_2</vt:lpstr>
      <vt:lpstr>Young-sprout-in-springtime-Nature-PowerPoint-Templates-Widescreen</vt:lpstr>
      <vt:lpstr>Custom Design</vt:lpstr>
      <vt:lpstr>1_Custom Design</vt:lpstr>
      <vt:lpstr>2_Custom Design</vt:lpstr>
      <vt:lpstr>Základ</vt:lpstr>
      <vt:lpstr>  Artificial Life Art</vt:lpstr>
      <vt:lpstr> 1. BLOK</vt:lpstr>
      <vt:lpstr>                   Artificial Life </vt:lpstr>
      <vt:lpstr>Mary Shelley: Frankenstein 1818</vt:lpstr>
      <vt:lpstr>Prezentácia programu PowerPoint</vt:lpstr>
      <vt:lpstr>Prečo AL skúmame z pohľadu NM? </vt:lpstr>
      <vt:lpstr>Prezentácia programu PowerPoint</vt:lpstr>
      <vt:lpstr>Posun od 011011010 k ACTG</vt:lpstr>
      <vt:lpstr>Prezentácia programu PowerPoint</vt:lpstr>
      <vt:lpstr>Nicholas Negroponte</vt:lpstr>
      <vt:lpstr>Artificial Life</vt:lpstr>
      <vt:lpstr>Organizácia života na Zemi:</vt:lpstr>
      <vt:lpstr>Všeobecná biológia </vt:lpstr>
      <vt:lpstr>Artificial Life</vt:lpstr>
      <vt:lpstr>Definícia života ?</vt:lpstr>
      <vt:lpstr>Fyziologická definícia života</vt:lpstr>
      <vt:lpstr>Metabolická definícia života</vt:lpstr>
      <vt:lpstr>Čo je základom života?</vt:lpstr>
      <vt:lpstr>Čo je základom života?</vt:lpstr>
      <vt:lpstr> J. Doyne Farmer and Alletta d'A. Belin </vt:lpstr>
      <vt:lpstr>Ako definujú život biológovia ?</vt:lpstr>
      <vt:lpstr>Čo je úlohou biológov? </vt:lpstr>
      <vt:lpstr>Prezentácia programu PowerPoint</vt:lpstr>
      <vt:lpstr>Čo by malo byť úlohou  AL? </vt:lpstr>
      <vt:lpstr>Rozdiel v prístupoch:</vt:lpstr>
      <vt:lpstr>Terminológia:</vt:lpstr>
      <vt:lpstr>Artificial Life</vt:lpstr>
      <vt:lpstr>Artificial Life</vt:lpstr>
      <vt:lpstr>Artificial Life</vt:lpstr>
      <vt:lpstr>Situovanie AL: </vt:lpstr>
      <vt:lpstr>Polona Tratnik</vt:lpstr>
      <vt:lpstr>„transarts“</vt:lpstr>
      <vt:lpstr>Prezentácia programu PowerPoint</vt:lpstr>
      <vt:lpstr>„Alifers“</vt:lpstr>
      <vt:lpstr>Prezentácia programu PowerPoint</vt:lpstr>
      <vt:lpstr>Modelovanie AL a soc. systémov</vt:lpstr>
      <vt:lpstr>Repast (modeling toolkit)</vt:lpstr>
      <vt:lpstr>Prezentácia programu PowerPoint</vt:lpstr>
      <vt:lpstr>Strong / Weak  AL</vt:lpstr>
      <vt:lpstr>Artificial Life vs Artificial Inteligence </vt:lpstr>
      <vt:lpstr>Kritériá AL</vt:lpstr>
      <vt:lpstr>KRITICI:</vt:lpstr>
      <vt:lpstr>Kritiky:</vt:lpstr>
      <vt:lpstr>Simon Penny</vt:lpstr>
      <vt:lpstr>Katherine Hayles</vt:lpstr>
      <vt:lpstr>Prezentácia programu PowerPoint</vt:lpstr>
      <vt:lpstr>Prezentácia programu PowerPoint</vt:lpstr>
      <vt:lpstr>J.Burnham: Systems Esthetics, 1968</vt:lpstr>
      <vt:lpstr>K systémovej estetike</vt:lpstr>
      <vt:lpstr>Prezentácia programu PowerPoint</vt:lpstr>
      <vt:lpstr>J.Burnham: Systems Esthetics, 1968</vt:lpstr>
      <vt:lpstr>Oblasti výskumu AL</vt:lpstr>
      <vt:lpstr>Hardware</vt:lpstr>
      <vt:lpstr>Jack Burnham: Beyond Modern Sculpture, 1968</vt:lpstr>
      <vt:lpstr>Laboratory of Autonomous Robotics and Artificial Life</vt:lpstr>
      <vt:lpstr>Laboratory of Autonomous Robotics and Artificial Life</vt:lpstr>
      <vt:lpstr>Wetware</vt:lpstr>
      <vt:lpstr>Prezentácia programu PowerPoint</vt:lpstr>
      <vt:lpstr>Moistmedia</vt:lpstr>
      <vt:lpstr>Roy Ascott: The Moistmedia Manifesto </vt:lpstr>
      <vt:lpstr>Prezentácia programu PowerPoint</vt:lpstr>
      <vt:lpstr>Andy Gracie: Autoinducer_Ph-1 (cross cultural chemistry) (2006</vt:lpstr>
      <vt:lpstr>Literatúra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IM120  Artificial Life Art</dc:title>
  <dc:creator>Evilsister</dc:creator>
  <cp:lastModifiedBy>Martina</cp:lastModifiedBy>
  <cp:revision>389</cp:revision>
  <dcterms:created xsi:type="dcterms:W3CDTF">2012-08-14T06:09:49Z</dcterms:created>
  <dcterms:modified xsi:type="dcterms:W3CDTF">2016-09-06T17:39:08Z</dcterms:modified>
</cp:coreProperties>
</file>