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4"/>
  </p:notesMasterIdLst>
  <p:handoutMasterIdLst>
    <p:handoutMasterId r:id="rId25"/>
  </p:handoutMasterIdLst>
  <p:sldIdLst>
    <p:sldId id="262" r:id="rId3"/>
    <p:sldId id="303" r:id="rId4"/>
    <p:sldId id="305" r:id="rId5"/>
    <p:sldId id="289" r:id="rId6"/>
    <p:sldId id="287" r:id="rId7"/>
    <p:sldId id="285" r:id="rId8"/>
    <p:sldId id="286" r:id="rId9"/>
    <p:sldId id="290" r:id="rId10"/>
    <p:sldId id="292" r:id="rId11"/>
    <p:sldId id="291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281" r:id="rId23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057"/>
    <a:srgbClr val="66FF66"/>
    <a:srgbClr val="0C0C0C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94624" autoAdjust="0"/>
  </p:normalViewPr>
  <p:slideViewPr>
    <p:cSldViewPr>
      <p:cViewPr varScale="1">
        <p:scale>
          <a:sx n="82" d="100"/>
          <a:sy n="82" d="100"/>
        </p:scale>
        <p:origin x="-4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E75D88-E052-40BD-B066-EF1893CF5A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6253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3966A6-31CE-4BAE-AAF6-C3E6A9B783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3925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BAF86-ADE9-4D66-91EE-23CF8B2B31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C7DE6-F4AB-4423-9A6B-A9CF831EB3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E738-85F4-416A-A3B8-04160D5F7A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30699-C13A-4240-A19F-F5394143F6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33350-2AC9-4A06-A436-4E25154D81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2121E-E57F-4F43-B013-18E663BC20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3060-8A83-471C-87B3-3FE9D72145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96494-4093-4E21-81C3-AE1E6C51C1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C6F6D-E6D8-4FD8-967A-4B562F3AF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BD187-26AA-4E42-862C-516D7DE92D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9E5C-79C2-467C-8C70-63D21B8446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9D120-9608-4611-AD75-ABB11663F8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B66D2-0D6C-4E22-95B6-4C013E69E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82622-EADD-4AAE-9875-69445F5DD5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6615C-5C50-4FC5-980A-6DF8F37F53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43DAA-617E-4629-A812-568D7D5CD8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C93EE-B2FA-4ABA-ABEE-2E236C309B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C5BA7-B1B0-4616-9A12-14E20AA9EA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E474C-B74E-4E72-A19C-6F59C05C2B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6DB5C-1090-455A-975B-912AB617C3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10492-8FA0-4524-8F67-A885EBBE73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C6E65-B266-4899-8BC5-07DD9C11D5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2AC747-FFFE-4716-88B8-AD3CA02BB2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B3928C3-5995-4F77-8B58-E686E6942D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 I.</a:t>
            </a:r>
            <a:br>
              <a:rPr lang="cs-CZ" dirty="0" smtClean="0"/>
            </a:b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B9F1CB-9560-4B51-B438-7AC5EC5A41FF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1428728" y="1428736"/>
            <a:ext cx="6929454" cy="4525963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400" smtClean="0">
                <a:ea typeface="MS PGothic" pitchFamily="34" charset="-128"/>
              </a:rPr>
              <a:t>「</a:t>
            </a:r>
            <a:r>
              <a:rPr lang="ja-JP" sz="2400" smtClean="0">
                <a:ea typeface="MS PGothic" pitchFamily="34" charset="-128"/>
              </a:rPr>
              <a:t>はじめまして、～（会社）の～（名前）と申しま</a:t>
            </a:r>
            <a:r>
              <a:rPr lang="ja-JP" altLang="en-US" sz="2400" smtClean="0">
                <a:ea typeface="MS PGothic" pitchFamily="34" charset="-128"/>
              </a:rPr>
              <a:t>す</a:t>
            </a:r>
            <a:r>
              <a:rPr lang="ja-JP" sz="2400" smtClean="0">
                <a:ea typeface="MS PGothic" pitchFamily="34" charset="-128"/>
              </a:rPr>
              <a:t>。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400" smtClean="0">
                <a:ea typeface="MS PGothic" pitchFamily="34" charset="-128"/>
              </a:rPr>
              <a:t>宜しくお願い致します</a:t>
            </a:r>
            <a:r>
              <a:rPr lang="ja-JP" altLang="en-US" sz="2400" smtClean="0">
                <a:ea typeface="MS PGothic" pitchFamily="34" charset="-128"/>
              </a:rPr>
              <a:t>。」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400" smtClean="0">
                <a:ea typeface="MS PGothic" pitchFamily="34" charset="-128"/>
              </a:rPr>
              <a:t>「～～（会社）の～～様でいらっしゃいますか</a:t>
            </a:r>
            <a:r>
              <a:rPr lang="ja-JP" altLang="en-US" sz="2400" smtClean="0">
                <a:ea typeface="MS PGothic" pitchFamily="34" charset="-128"/>
              </a:rPr>
              <a:t>。」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z="2400" smtClean="0">
                <a:ea typeface="MS PGothic" pitchFamily="34" charset="-128"/>
              </a:rPr>
              <a:t>「</a:t>
            </a:r>
            <a:r>
              <a:rPr lang="ja-JP" sz="2400" smtClean="0">
                <a:ea typeface="MS PGothic" pitchFamily="34" charset="-128"/>
              </a:rPr>
              <a:t>恐れ入りますが、何とお読みするのでしょうか。」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ja-JP" altLang="en-US" sz="2400" smtClean="0">
                <a:ea typeface="MS PGothic" pitchFamily="34" charset="-128"/>
              </a:rPr>
              <a:t>「頂戴致します。」</a:t>
            </a:r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BA27D3-4A14-484D-A00A-48B7E393C978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8" name="Rounded Rectangle 7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名刺交換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5" name="Picture 4" descr="oto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28736"/>
            <a:ext cx="1071570" cy="107157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C4587-2BF7-4D9B-97FC-3C263ECF2E97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14339" name="TextBox 17"/>
          <p:cNvSpPr txBox="1">
            <a:spLocks noChangeArrowheads="1"/>
          </p:cNvSpPr>
          <p:nvPr/>
        </p:nvSpPr>
        <p:spPr bwMode="auto">
          <a:xfrm>
            <a:off x="714375" y="4214813"/>
            <a:ext cx="8001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社外について＞</a:t>
            </a:r>
            <a:endParaRPr lang="en-US" altLang="ja-JP" sz="2400" b="1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「恐れ入りますが、</a:t>
            </a:r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～～部長</a:t>
            </a:r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はいらっしゃいますか」</a:t>
            </a:r>
            <a:endParaRPr lang="en-US" altLang="ja-JP" sz="240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b="1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社内について＞</a:t>
            </a:r>
            <a:endParaRPr lang="en-US" sz="2400" b="1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「</a:t>
            </a:r>
            <a:r>
              <a:rPr lang="ja-JP" altLang="en-US" sz="2400" b="1">
                <a:latin typeface="MS Mincho" pitchFamily="49" charset="-128"/>
                <a:ea typeface="MS Mincho" pitchFamily="49" charset="-128"/>
              </a:rPr>
              <a:t>部長の～～</a:t>
            </a:r>
            <a:r>
              <a:rPr lang="ja-JP" altLang="en-US" sz="2400">
                <a:latin typeface="MS Mincho" pitchFamily="49" charset="-128"/>
                <a:ea typeface="MS Mincho" pitchFamily="49" charset="-128"/>
              </a:rPr>
              <a:t>は、ただいま席を外しております」</a:t>
            </a:r>
            <a:endParaRPr lang="cs-CZ" sz="2400">
              <a:latin typeface="MS Mincho" pitchFamily="49" charset="-128"/>
              <a:ea typeface="MS Mincho" pitchFamily="49" charset="-128"/>
            </a:endParaRPr>
          </a:p>
        </p:txBody>
      </p:sp>
      <p:grpSp>
        <p:nvGrpSpPr>
          <p:cNvPr id="14340" name="Group 19"/>
          <p:cNvGrpSpPr>
            <a:grpSpLocks/>
          </p:cNvGrpSpPr>
          <p:nvPr/>
        </p:nvGrpSpPr>
        <p:grpSpPr bwMode="auto">
          <a:xfrm>
            <a:off x="357188" y="1785938"/>
            <a:ext cx="8358187" cy="1357312"/>
            <a:chOff x="357158" y="1785926"/>
            <a:chExt cx="8358246" cy="1357322"/>
          </a:xfrm>
        </p:grpSpPr>
        <p:sp>
          <p:nvSpPr>
            <p:cNvPr id="6" name="Rectangle 5"/>
            <p:cNvSpPr/>
            <p:nvPr/>
          </p:nvSpPr>
          <p:spPr>
            <a:xfrm>
              <a:off x="2071670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人事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7158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総務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500694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企画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6182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経理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00100" y="2643182"/>
              <a:ext cx="1500199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製造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86050" y="2643182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品質管理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0" y="2643182"/>
              <a:ext cx="1500199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生産技術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357950" y="2643182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保全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215206" y="1785926"/>
              <a:ext cx="1500198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b="1">
                  <a:solidFill>
                    <a:schemeClr val="tx1"/>
                  </a:solidFill>
                  <a:latin typeface="MS Mincho" pitchFamily="49" charset="-128"/>
                  <a:ea typeface="MS Mincho" pitchFamily="49" charset="-128"/>
                </a:rPr>
                <a:t>営業</a:t>
              </a:r>
              <a:endParaRPr lang="cs-CZ" b="1" dirty="0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endParaRPr>
            </a:p>
          </p:txBody>
        </p:sp>
      </p:grpSp>
      <p:sp>
        <p:nvSpPr>
          <p:cNvPr id="21" name="Rounded Rectangle 20"/>
          <p:cNvSpPr/>
          <p:nvPr/>
        </p:nvSpPr>
        <p:spPr>
          <a:xfrm>
            <a:off x="1785938" y="142875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会社の組織と役職名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FDC0A-69E6-4702-9EBC-AB764D07BA80}" type="slidenum">
              <a:rPr lang="cs-CZ" smtClean="0"/>
              <a:pPr/>
              <a:t>12</a:t>
            </a:fld>
            <a:endParaRPr lang="cs-CZ" smtClean="0"/>
          </a:p>
        </p:txBody>
      </p:sp>
      <p:pic>
        <p:nvPicPr>
          <p:cNvPr id="15363" name="Picture 4" descr="ojig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04975" y="1357313"/>
            <a:ext cx="5653088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お辞儀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7441321"/>
              </p:ext>
            </p:extLst>
          </p:nvPr>
        </p:nvGraphicFramePr>
        <p:xfrm>
          <a:off x="1331640" y="1230335"/>
          <a:ext cx="6552728" cy="50148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76364"/>
                <a:gridCol w="3276364"/>
              </a:tblGrid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出社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おはようございます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外出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latin typeface="MS Mincho" pitchFamily="49" charset="-128"/>
                          <a:ea typeface="MS Mincho" pitchFamily="49" charset="-128"/>
                        </a:rPr>
                        <a:t>行ってまいります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帰社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ただいま戻りました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退社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お先に失礼します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退社する人に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お疲れ様でした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帰社した人に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ご苦労様でした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来客へ挨拶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いらっしゃいませ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入室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失礼します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  <a:tr h="55721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退室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MS Mincho" pitchFamily="49" charset="-128"/>
                          <a:ea typeface="MS Mincho" pitchFamily="49" charset="-128"/>
                        </a:rPr>
                        <a:t>これで失礼します</a:t>
                      </a:r>
                      <a:endParaRPr lang="cs-CZ" sz="2400" b="1" dirty="0">
                        <a:solidFill>
                          <a:schemeClr val="tx1"/>
                        </a:solidFill>
                        <a:latin typeface="MS Mincho" pitchFamily="49" charset="-128"/>
                        <a:ea typeface="MS Mincho" pitchFamily="49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6129D3-8616-42F2-8F53-B462142356C0}" type="slidenum">
              <a:rPr lang="cs-CZ" smtClean="0"/>
              <a:pPr/>
              <a:t>13</a:t>
            </a:fld>
            <a:endParaRPr lang="cs-CZ" smtClean="0"/>
          </a:p>
        </p:txBody>
      </p:sp>
      <p:sp>
        <p:nvSpPr>
          <p:cNvPr id="6" name="Rounded Rectangle 5"/>
          <p:cNvSpPr/>
          <p:nvPr/>
        </p:nvSpPr>
        <p:spPr>
          <a:xfrm>
            <a:off x="1714500" y="142875"/>
            <a:ext cx="5786438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挨拶の言葉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501093" cy="5257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cs-CZ" altLang="ja-JP" sz="2000" dirty="0" smtClean="0"/>
              <a:t>Představení se (po zvednutí sluchátka):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「～でございます」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2. Reakce na pozdrav od volajícího: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「～様でいらっしゃいますね、こちらこそお世話になっております」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3. Žádost o strpení: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「少々お待ち下さい」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4. Dotaz na jméno: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「失礼ですが、どちらさまでいっらしゃいますか」</a:t>
            </a:r>
            <a:endParaRPr lang="en-US" altLang="ja-JP" sz="2000" dirty="0" smtClean="0">
              <a:ea typeface="MS PGothic" pitchFamily="34" charset="-128"/>
            </a:endParaRP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5. Ověření jména: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「恐れ入りますが、もう一度お名前をお願い致します」</a:t>
            </a:r>
            <a:endParaRPr lang="cs-CZ" sz="2000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C7850-7F00-499B-A53E-D6E1EF29A7BA}" type="slidenum">
              <a:rPr lang="cs-CZ" smtClean="0"/>
              <a:pPr/>
              <a:t>14</a:t>
            </a:fld>
            <a:endParaRPr lang="cs-CZ" smtClean="0"/>
          </a:p>
        </p:txBody>
      </p:sp>
      <p:pic>
        <p:nvPicPr>
          <p:cNvPr id="5" name="Picture 4" descr="phone.jpg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72396" y="500042"/>
            <a:ext cx="1201335" cy="150017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714500" y="142875"/>
            <a:ext cx="5786438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電話を受ける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r>
              <a:rPr lang="ja-JP" altLang="en-US" smtClean="0">
                <a:ea typeface="MS PGothic" pitchFamily="34" charset="-128"/>
              </a:rPr>
              <a:t>電話をかける</a:t>
            </a:r>
            <a:endParaRPr lang="cs-CZ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251069"/>
            <a:ext cx="7972425" cy="5500702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1.Představení se: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「～社の～でございますが」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2. Úvodní pozdrav: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「いつもお世話になっております」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3. Dotaz na přítomnost volaného: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「～様はいらっしゃいますか」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4. Ověření partnera: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「～様でいらっしゃいますか」</a:t>
            </a:r>
            <a:endParaRPr lang="cs-CZ" altLang="ja-JP" sz="20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ja-JP" sz="2000" dirty="0" smtClean="0"/>
              <a:t>5. Pozdrav na závěr:</a:t>
            </a:r>
            <a:endParaRPr lang="en-US" altLang="ja-JP" sz="20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000" dirty="0" smtClean="0">
                <a:ea typeface="MS PGothic" pitchFamily="34" charset="-128"/>
              </a:rPr>
              <a:t>「では、失礼致します」</a:t>
            </a:r>
            <a:endParaRPr lang="cs-CZ" sz="2000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433D41-319A-4B6E-BF71-60B0A1373EF3}" type="slidenum">
              <a:rPr lang="cs-CZ" smtClean="0"/>
              <a:pPr/>
              <a:t>15</a:t>
            </a:fld>
            <a:endParaRPr lang="cs-CZ" smtClean="0"/>
          </a:p>
        </p:txBody>
      </p:sp>
      <p:pic>
        <p:nvPicPr>
          <p:cNvPr id="5" name="Picture 4" descr="phone.jpg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72396" y="500042"/>
            <a:ext cx="1201335" cy="1500174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電話をかける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571736" y="1556792"/>
            <a:ext cx="4071966" cy="4525963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「恐れ入りますが」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「失礼致します」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「かしこまりました」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「お願い致します」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「申し訳ございません」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「お待たせ致しました」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ja-JP" altLang="en-US" sz="2400" dirty="0" smtClean="0">
                <a:ea typeface="MS PGothic" pitchFamily="34" charset="-128"/>
              </a:rPr>
              <a:t>「ありがとうございました」</a:t>
            </a:r>
            <a:endParaRPr lang="en-US" altLang="ja-JP" sz="2400" dirty="0" smtClean="0">
              <a:ea typeface="MS PGothic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cs-CZ" sz="2400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ADAC0F-D13B-4B3E-9ADA-E02E834A2BC0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1714500" y="214313"/>
            <a:ext cx="5786438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会社の中での言葉づかい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76152"/>
            <a:ext cx="8229600" cy="5114925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cs-CZ" altLang="ja-JP" sz="2400" dirty="0" smtClean="0"/>
              <a:t>Mohl bych dostat..?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「恐れ入りますが、～</a:t>
            </a:r>
            <a:r>
              <a:rPr lang="ja-JP" sz="2400" b="1" dirty="0" smtClean="0">
                <a:ea typeface="MS PGothic" pitchFamily="34" charset="-128"/>
              </a:rPr>
              <a:t>を頂けませんか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2. Mohl byste pro mě udělat…?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「申し訳ございませんが、～を</a:t>
            </a:r>
            <a:r>
              <a:rPr lang="cs-CZ" sz="2400" b="1" dirty="0" smtClean="0"/>
              <a:t>V</a:t>
            </a:r>
            <a:r>
              <a:rPr lang="ja-JP" sz="2400" b="1" dirty="0" smtClean="0">
                <a:ea typeface="MS PGothic" pitchFamily="34" charset="-128"/>
              </a:rPr>
              <a:t>てくださいませんか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3. Buďte tak laskav a….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「お手数ですが、～</a:t>
            </a:r>
            <a:r>
              <a:rPr lang="cs-CZ" sz="2400" b="1" dirty="0" smtClean="0"/>
              <a:t>V</a:t>
            </a:r>
            <a:r>
              <a:rPr lang="ja-JP" sz="2400" b="1" dirty="0" smtClean="0">
                <a:ea typeface="MS PGothic" pitchFamily="34" charset="-128"/>
              </a:rPr>
              <a:t>て下さい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4. S dovolením bych rád…</a:t>
            </a:r>
          </a:p>
          <a:p>
            <a:pPr marL="514350" indent="-514350"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「～</a:t>
            </a:r>
            <a:r>
              <a:rPr lang="ja-JP" sz="2400" b="1" dirty="0" smtClean="0">
                <a:ea typeface="MS PGothic" pitchFamily="34" charset="-128"/>
              </a:rPr>
              <a:t>させて頂きたい</a:t>
            </a:r>
            <a:r>
              <a:rPr lang="ja-JP" sz="2400" dirty="0" smtClean="0">
                <a:ea typeface="MS PGothic" pitchFamily="34" charset="-128"/>
              </a:rPr>
              <a:t>と思います。」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r>
              <a:rPr lang="cs-CZ" altLang="ja-JP" sz="2400" dirty="0" smtClean="0"/>
              <a:t>5. Dovolím si…</a:t>
            </a:r>
          </a:p>
          <a:p>
            <a:pPr marL="514350" indent="-514350">
              <a:lnSpc>
                <a:spcPct val="150000"/>
              </a:lnSpc>
              <a:buFontTx/>
              <a:buNone/>
            </a:pPr>
            <a:r>
              <a:rPr lang="ja-JP" sz="2400" dirty="0" smtClean="0">
                <a:ea typeface="MS PGothic" pitchFamily="34" charset="-128"/>
              </a:rPr>
              <a:t>「～</a:t>
            </a:r>
            <a:r>
              <a:rPr lang="ja-JP" sz="2400" b="1" dirty="0" smtClean="0">
                <a:ea typeface="MS PGothic" pitchFamily="34" charset="-128"/>
              </a:rPr>
              <a:t>させて頂きます</a:t>
            </a:r>
            <a:r>
              <a:rPr lang="ja-JP" sz="2400" dirty="0" smtClean="0">
                <a:ea typeface="MS PGothic" pitchFamily="34" charset="-128"/>
              </a:rPr>
              <a:t>。」</a:t>
            </a:r>
            <a:endParaRPr lang="cs-CZ" sz="2400" dirty="0" smtClean="0"/>
          </a:p>
          <a:p>
            <a:pPr marL="514350" indent="-514350">
              <a:buFontTx/>
              <a:buNone/>
            </a:pPr>
            <a:endParaRPr lang="cs-CZ" sz="2400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3260F-88AD-4AC1-8E92-205A8DE55BEA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5" name="Rounded Rectangle 4"/>
          <p:cNvSpPr/>
          <p:nvPr/>
        </p:nvSpPr>
        <p:spPr>
          <a:xfrm>
            <a:off x="1785938" y="214313"/>
            <a:ext cx="5786437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会社の中での言葉づかい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2A22AC-F70C-4C5A-9062-BB34266EC27F}" type="slidenum">
              <a:rPr lang="cs-CZ" smtClean="0"/>
              <a:pPr/>
              <a:t>18</a:t>
            </a:fld>
            <a:endParaRPr lang="cs-CZ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325264"/>
              </p:ext>
            </p:extLst>
          </p:nvPr>
        </p:nvGraphicFramePr>
        <p:xfrm>
          <a:off x="467543" y="1714500"/>
          <a:ext cx="8064896" cy="336499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376265"/>
                <a:gridCol w="3888432"/>
                <a:gridCol w="1800199"/>
              </a:tblGrid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Běžný výraz</a:t>
                      </a:r>
                      <a:endParaRPr lang="cs-CZ" sz="2000" b="1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/>
                        <a:t>Zdvořile</a:t>
                      </a:r>
                      <a:endParaRPr lang="cs-CZ" sz="2000" b="1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私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わたくし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já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自分の会社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私ども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my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他人・他者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～様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pan/paní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人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方（かた）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/>
                        <a:t>člověk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うちの会社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弊社（へいしゃ）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n</a:t>
                      </a:r>
                      <a:r>
                        <a:rPr lang="cs-CZ" sz="1800" dirty="0" smtClean="0"/>
                        <a:t>aše </a:t>
                      </a:r>
                      <a:r>
                        <a:rPr lang="cs-CZ" sz="1800" dirty="0"/>
                        <a:t>firma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相手の会社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御社（おんしゃ）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Vaše firma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 dirty="0"/>
                        <a:t>～さんですか</a:t>
                      </a:r>
                      <a:endParaRPr lang="cs-CZ" sz="2400" dirty="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400"/>
                        <a:t>～様でいっらしゃいますか</a:t>
                      </a:r>
                      <a:endParaRPr lang="cs-CZ" sz="2400">
                        <a:latin typeface="MS Mincho" pitchFamily="49" charset="-128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j</a:t>
                      </a:r>
                      <a:r>
                        <a:rPr lang="cs-CZ" sz="1800" dirty="0" smtClean="0"/>
                        <a:t>ste </a:t>
                      </a:r>
                      <a:r>
                        <a:rPr lang="cs-CZ" sz="1800" dirty="0"/>
                        <a:t>pan…</a:t>
                      </a:r>
                      <a:endParaRPr lang="cs-CZ" sz="1800" dirty="0">
                        <a:latin typeface="+mn-lt"/>
                        <a:ea typeface="MS Mincho" pitchFamily="49" charset="-128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500188" y="285750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お客に対する言葉づかい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40ECEC-D4C0-49F1-9116-38B3647F9965}" type="slidenum">
              <a:rPr lang="cs-CZ" smtClean="0"/>
              <a:pPr/>
              <a:t>19</a:t>
            </a:fld>
            <a:endParaRPr lang="cs-CZ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6879821"/>
              </p:ext>
            </p:extLst>
          </p:nvPr>
        </p:nvGraphicFramePr>
        <p:xfrm>
          <a:off x="467544" y="1357298"/>
          <a:ext cx="8572560" cy="414340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343725"/>
                <a:gridCol w="4246241"/>
                <a:gridCol w="1982594"/>
              </a:tblGrid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 dirty="0"/>
                        <a:t>わかりません</a:t>
                      </a:r>
                      <a:endParaRPr lang="cs-CZ" sz="20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私では、わかりかねます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Nevím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すみません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申し訳ございません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Promiňte 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恐れ入ります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Promiňte (žádost)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どうですか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いかがでございますか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Co myslíte?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どうも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どうも有り難うございました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Velmi děkuji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そうです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さようでございます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Je to tak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少し・ちょっと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少々（しょうしょう）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Trochu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待って下さい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お待ち下さい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Počkejte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3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あなたは誰ですか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失礼ですが、どちら様でいっらしゃいますか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Kdo jste?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どんなことですか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2000"/>
                        <a:t>どのような用件でございますか</a:t>
                      </a:r>
                      <a:endParaRPr lang="cs-CZ" sz="20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/>
                        <a:t>O co jde?</a:t>
                      </a:r>
                      <a:endParaRPr lang="cs-CZ" sz="1800" dirty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714500" y="214313"/>
            <a:ext cx="5786438" cy="7858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会社の中での言葉づかい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62332" y="6382239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6611302-2A88-46F6-8B55-605F0C184CB3}" type="slidenum">
              <a:rPr lang="cs-CZ" altLang="cs-CZ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/>
          </a:p>
        </p:txBody>
      </p:sp>
      <p:pic>
        <p:nvPicPr>
          <p:cNvPr id="5" name="Picture 4" descr="gakusei.jp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56376" y="50811"/>
            <a:ext cx="1139556" cy="1139556"/>
          </a:xfrm>
          <a:prstGeom prst="rect">
            <a:avLst/>
          </a:prstGeom>
        </p:spPr>
      </p:pic>
      <p:sp>
        <p:nvSpPr>
          <p:cNvPr id="10" name="タイトル 4"/>
          <p:cNvSpPr txBox="1">
            <a:spLocks/>
          </p:cNvSpPr>
          <p:nvPr/>
        </p:nvSpPr>
        <p:spPr bwMode="auto">
          <a:xfrm>
            <a:off x="1785918" y="428604"/>
            <a:ext cx="607938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sz="24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Jana Pospíchalová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T: 	774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378 771</a:t>
            </a:r>
            <a:b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E:	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jasvu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@seznam.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cz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Rectangle 2"/>
          <p:cNvSpPr txBox="1">
            <a:spLocks noChangeArrowheads="1"/>
          </p:cNvSpPr>
          <p:nvPr/>
        </p:nvSpPr>
        <p:spPr bwMode="auto">
          <a:xfrm>
            <a:off x="357158" y="2643182"/>
            <a:ext cx="6811963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2800" b="1" dirty="0">
                <a:solidFill>
                  <a:schemeClr val="tx2"/>
                </a:solidFill>
              </a:rPr>
              <a:t>Komunikace (domácí úkoly)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127" name="タイトル 4"/>
          <p:cNvSpPr txBox="1">
            <a:spLocks/>
          </p:cNvSpPr>
          <p:nvPr/>
        </p:nvSpPr>
        <p:spPr bwMode="auto">
          <a:xfrm>
            <a:off x="1907704" y="3681624"/>
            <a:ext cx="6623050" cy="300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japonštině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～～、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お疲れ様です。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～～です。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～～を送付致します。確認をお願い致します。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r>
              <a:rPr lang="ja-JP" altLang="en-US" sz="2400" dirty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宜しくお願い致します</a:t>
            </a:r>
            <a:r>
              <a:rPr lang="ja-JP" altLang="en-US" sz="2400" dirty="0" smtClean="0">
                <a:latin typeface="Calibri" panose="020F0502020204030204" pitchFamily="34" charset="0"/>
                <a:ea typeface="MS PGothic" panose="020B0600070205080204" pitchFamily="34" charset="-128"/>
                <a:sym typeface="Wingdings" panose="05000000000000000000" pitchFamily="2" charset="2"/>
              </a:rPr>
              <a:t>。</a:t>
            </a:r>
            <a:endParaRPr lang="en-US" altLang="ja-JP" sz="2400" dirty="0">
              <a:latin typeface="Calibri" panose="020F0502020204030204" pitchFamily="34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5128" name="テキスト ボックス 12"/>
          <p:cNvSpPr txBox="1">
            <a:spLocks noChangeArrowheads="1"/>
          </p:cNvSpPr>
          <p:nvPr/>
        </p:nvSpPr>
        <p:spPr bwMode="auto">
          <a:xfrm>
            <a:off x="323850" y="4319588"/>
            <a:ext cx="1511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Oslovení</a:t>
            </a:r>
          </a:p>
        </p:txBody>
      </p:sp>
      <p:sp>
        <p:nvSpPr>
          <p:cNvPr id="5129" name="テキスト ボックス 13"/>
          <p:cNvSpPr txBox="1">
            <a:spLocks noChangeArrowheads="1"/>
          </p:cNvSpPr>
          <p:nvPr/>
        </p:nvSpPr>
        <p:spPr bwMode="auto">
          <a:xfrm>
            <a:off x="323850" y="4670425"/>
            <a:ext cx="1511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Pozdrav</a:t>
            </a:r>
          </a:p>
        </p:txBody>
      </p:sp>
      <p:sp>
        <p:nvSpPr>
          <p:cNvPr id="5130" name="テキスト ボックス 14"/>
          <p:cNvSpPr txBox="1">
            <a:spLocks noChangeArrowheads="1"/>
          </p:cNvSpPr>
          <p:nvPr/>
        </p:nvSpPr>
        <p:spPr bwMode="auto">
          <a:xfrm>
            <a:off x="323850" y="5030788"/>
            <a:ext cx="1511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Jméno</a:t>
            </a:r>
          </a:p>
        </p:txBody>
      </p:sp>
      <p:sp>
        <p:nvSpPr>
          <p:cNvPr id="5131" name="テキスト ボックス 15"/>
          <p:cNvSpPr txBox="1">
            <a:spLocks noChangeArrowheads="1"/>
          </p:cNvSpPr>
          <p:nvPr/>
        </p:nvSpPr>
        <p:spPr bwMode="auto">
          <a:xfrm>
            <a:off x="323850" y="5400675"/>
            <a:ext cx="1511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Záležitost</a:t>
            </a:r>
          </a:p>
        </p:txBody>
      </p:sp>
      <p:sp>
        <p:nvSpPr>
          <p:cNvPr id="5132" name="テキスト ボックス 16"/>
          <p:cNvSpPr txBox="1">
            <a:spLocks noChangeArrowheads="1"/>
          </p:cNvSpPr>
          <p:nvPr/>
        </p:nvSpPr>
        <p:spPr bwMode="auto">
          <a:xfrm>
            <a:off x="323850" y="6048375"/>
            <a:ext cx="1511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b="1"/>
              <a:t>Poděkování</a:t>
            </a:r>
          </a:p>
        </p:txBody>
      </p:sp>
      <p:sp>
        <p:nvSpPr>
          <p:cNvPr id="5133" name="Rectangle 2"/>
          <p:cNvSpPr txBox="1">
            <a:spLocks noChangeArrowheads="1"/>
          </p:cNvSpPr>
          <p:nvPr/>
        </p:nvSpPr>
        <p:spPr bwMode="auto">
          <a:xfrm>
            <a:off x="352425" y="58738"/>
            <a:ext cx="68119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sz="3600" b="1">
                <a:solidFill>
                  <a:schemeClr val="tx2"/>
                </a:solidFill>
              </a:rPr>
              <a:t>Kontakt</a:t>
            </a:r>
            <a:endParaRPr lang="en-US" sz="3600" b="1">
              <a:solidFill>
                <a:schemeClr val="tx2"/>
              </a:solidFill>
            </a:endParaRPr>
          </a:p>
        </p:txBody>
      </p:sp>
      <p:pic>
        <p:nvPicPr>
          <p:cNvPr id="513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796925"/>
            <a:ext cx="135890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délník 1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624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宿題</a:t>
            </a:r>
            <a:endParaRPr lang="cs-CZ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4554551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>
                <a:ea typeface="MS PGothic" pitchFamily="34" charset="-128"/>
                <a:sym typeface="Wingdings"/>
              </a:rPr>
              <a:t>　</a:t>
            </a:r>
            <a:r>
              <a:rPr lang="ja-JP" altLang="en-US" dirty="0" smtClean="0">
                <a:ea typeface="MS PGothic" pitchFamily="34" charset="-128"/>
              </a:rPr>
              <a:t>どんな仕事をしたいですか。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None/>
            </a:pPr>
            <a:r>
              <a:rPr lang="ja-JP" altLang="en-US" dirty="0" smtClean="0">
                <a:ea typeface="MS PGothic" pitchFamily="34" charset="-128"/>
                <a:sym typeface="Wingdings"/>
              </a:rPr>
              <a:t>　</a:t>
            </a:r>
            <a:r>
              <a:rPr lang="ja-JP" altLang="en-US" dirty="0" smtClean="0">
                <a:ea typeface="MS PGothic" pitchFamily="34" charset="-128"/>
              </a:rPr>
              <a:t>どんな人と一緒に働きたいですか。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None/>
            </a:pPr>
            <a:r>
              <a:rPr lang="ja-JP" altLang="en-US" dirty="0" smtClean="0">
                <a:ea typeface="MS PGothic" pitchFamily="34" charset="-128"/>
                <a:sym typeface="Wingdings"/>
              </a:rPr>
              <a:t>　</a:t>
            </a:r>
            <a:r>
              <a:rPr lang="ja-JP" altLang="en-US" dirty="0" smtClean="0">
                <a:ea typeface="MS PGothic" pitchFamily="34" charset="-128"/>
              </a:rPr>
              <a:t>あなたの強み・弱みはなんですか（仕事関係）</a:t>
            </a:r>
            <a:endParaRPr lang="cs-CZ" altLang="ja-JP" dirty="0" smtClean="0"/>
          </a:p>
          <a:p>
            <a:endParaRPr lang="cs-CZ" dirty="0" smtClean="0"/>
          </a:p>
          <a:p>
            <a:r>
              <a:rPr lang="ja-JP" altLang="en-US" dirty="0" smtClean="0"/>
              <a:t>期限：</a:t>
            </a:r>
            <a:r>
              <a:rPr lang="cs-CZ" altLang="ja-JP" dirty="0" smtClean="0"/>
              <a:t>10</a:t>
            </a:r>
            <a:r>
              <a:rPr lang="ja-JP" altLang="en-US" dirty="0" smtClean="0"/>
              <a:t>月</a:t>
            </a:r>
            <a:r>
              <a:rPr lang="cs-CZ" altLang="ja-JP" dirty="0" smtClean="0"/>
              <a:t>7</a:t>
            </a:r>
            <a:r>
              <a:rPr lang="ja-JP" altLang="en-US" dirty="0" smtClean="0"/>
              <a:t>日</a:t>
            </a:r>
            <a:endParaRPr lang="en-US" altLang="ja-JP" dirty="0" smtClean="0"/>
          </a:p>
          <a:p>
            <a:r>
              <a:rPr lang="ja-JP" altLang="en-US" dirty="0" smtClean="0"/>
              <a:t>範囲：</a:t>
            </a:r>
            <a:r>
              <a:rPr lang="en-US" altLang="ja-JP" dirty="0" smtClean="0"/>
              <a:t>A4</a:t>
            </a:r>
            <a:r>
              <a:rPr lang="ja-JP" altLang="en-US" dirty="0" smtClean="0"/>
              <a:t>の</a:t>
            </a:r>
            <a:r>
              <a:rPr lang="cs-CZ" altLang="ja-JP" dirty="0" smtClean="0"/>
              <a:t>4/1 </a:t>
            </a:r>
            <a:endParaRPr lang="en-US" dirty="0" smtClean="0"/>
          </a:p>
          <a:p>
            <a:r>
              <a:rPr lang="en-US" altLang="ja-JP" dirty="0" smtClean="0"/>
              <a:t>E</a:t>
            </a:r>
            <a:r>
              <a:rPr lang="ja-JP" altLang="en-US" dirty="0" smtClean="0"/>
              <a:t>メール：</a:t>
            </a:r>
            <a:r>
              <a:rPr lang="cs-CZ" dirty="0" smtClean="0"/>
              <a:t> </a:t>
            </a:r>
            <a:r>
              <a:rPr lang="cs-CZ" dirty="0" err="1" smtClean="0"/>
              <a:t>jasvu</a:t>
            </a:r>
            <a:r>
              <a:rPr lang="cs-CZ" dirty="0" smtClean="0"/>
              <a:t>@seznam.</a:t>
            </a:r>
            <a:r>
              <a:rPr lang="cs-CZ" dirty="0" err="1" smtClean="0"/>
              <a:t>cz</a:t>
            </a:r>
            <a:endParaRPr lang="cs-CZ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27525F-A820-4838-8940-1B2592CD88BF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3877C-699F-4F7F-958A-2B8E4840FBA8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251520" y="129531"/>
            <a:ext cx="8229600" cy="1143000"/>
          </a:xfrm>
        </p:spPr>
        <p:txBody>
          <a:bodyPr/>
          <a:lstStyle/>
          <a:p>
            <a:r>
              <a:rPr lang="cs-CZ" sz="3600" dirty="0" smtClean="0"/>
              <a:t>Obchodní Japonština</a:t>
            </a:r>
          </a:p>
        </p:txBody>
      </p:sp>
      <p:sp>
        <p:nvSpPr>
          <p:cNvPr id="512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</p:spPr>
        <p:txBody>
          <a:bodyPr/>
          <a:lstStyle/>
          <a:p>
            <a:pPr marL="57150" indent="0">
              <a:buNone/>
            </a:pPr>
            <a:r>
              <a:rPr lang="cs-CZ" sz="2800" b="1" dirty="0" smtClean="0"/>
              <a:t>OJ I. 	Základy komunikace v japonské firmě</a:t>
            </a:r>
          </a:p>
          <a:p>
            <a:pPr marL="57150" indent="0">
              <a:buNone/>
            </a:pPr>
            <a:r>
              <a:rPr lang="cs-CZ" sz="2800" b="1" dirty="0" smtClean="0"/>
              <a:t>		</a:t>
            </a:r>
            <a:r>
              <a:rPr lang="cs-CZ" sz="2800" dirty="0" smtClean="0"/>
              <a:t>- základní situace / fráze / slovní zásoba</a:t>
            </a:r>
          </a:p>
          <a:p>
            <a:pPr marL="57150" indent="0">
              <a:buNone/>
            </a:pPr>
            <a:endParaRPr lang="cs-CZ" sz="2800" b="1" dirty="0" smtClean="0"/>
          </a:p>
          <a:p>
            <a:pPr marL="57150" indent="0">
              <a:buNone/>
            </a:pPr>
            <a:endParaRPr lang="cs-CZ" sz="2800" b="1" dirty="0"/>
          </a:p>
          <a:p>
            <a:pPr marL="57150" indent="0">
              <a:buNone/>
            </a:pPr>
            <a:r>
              <a:rPr lang="cs-CZ" sz="2800" b="1" dirty="0" smtClean="0"/>
              <a:t>OJ.II.	Praktická komunikace v japonské firmě</a:t>
            </a:r>
          </a:p>
          <a:p>
            <a:pPr marL="57150" indent="0">
              <a:buNone/>
            </a:pPr>
            <a:r>
              <a:rPr lang="cs-CZ" sz="2800" b="1" dirty="0"/>
              <a:t>	</a:t>
            </a:r>
            <a:r>
              <a:rPr lang="cs-CZ" sz="2800" b="1" dirty="0" smtClean="0"/>
              <a:t>	</a:t>
            </a:r>
            <a:r>
              <a:rPr lang="cs-CZ" sz="2800" dirty="0" smtClean="0"/>
              <a:t>- plynulost vyjadřování, prezentace </a:t>
            </a:r>
          </a:p>
          <a:p>
            <a:pPr marL="5715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vlastních výsledků, rozšíření slovní zásoby</a:t>
            </a:r>
            <a:r>
              <a:rPr lang="cs-CZ" sz="2800" b="1" dirty="0" smtClean="0"/>
              <a:t>	</a:t>
            </a:r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BD84E7-906A-41DF-B60A-FC58A16DD781}" type="slidenum">
              <a:rPr lang="cs-CZ" smtClean="0"/>
              <a:pPr/>
              <a:t>3</a:t>
            </a:fld>
            <a:endParaRPr lang="cs-CZ" smtClean="0"/>
          </a:p>
        </p:txBody>
      </p:sp>
      <p:pic>
        <p:nvPicPr>
          <p:cNvPr id="5" name="Picture 4" descr="gakusei.jp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77064" y="139181"/>
            <a:ext cx="1008112" cy="100811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Šipka dolů 1"/>
          <p:cNvSpPr/>
          <p:nvPr/>
        </p:nvSpPr>
        <p:spPr>
          <a:xfrm>
            <a:off x="467544" y="2671920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7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>
          <a:xfrm>
            <a:off x="251520" y="129531"/>
            <a:ext cx="8229600" cy="1143000"/>
          </a:xfrm>
        </p:spPr>
        <p:txBody>
          <a:bodyPr/>
          <a:lstStyle/>
          <a:p>
            <a:r>
              <a:rPr lang="cs-CZ" dirty="0" smtClean="0"/>
              <a:t>Organizace</a:t>
            </a:r>
            <a:endParaRPr lang="cs-CZ" sz="3600" dirty="0" smtClean="0"/>
          </a:p>
        </p:txBody>
      </p:sp>
      <p:sp>
        <p:nvSpPr>
          <p:cNvPr id="512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752528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Výuka:	každý </a:t>
            </a:r>
            <a:r>
              <a:rPr lang="cs-CZ" sz="2800" b="1" dirty="0" smtClean="0"/>
              <a:t>lichý</a:t>
            </a:r>
            <a:r>
              <a:rPr lang="cs-CZ" sz="2800" b="1" dirty="0" smtClean="0"/>
              <a:t> </a:t>
            </a:r>
            <a:r>
              <a:rPr lang="cs-CZ" sz="2800" b="1" dirty="0" smtClean="0"/>
              <a:t>pátek 9:10 – 12:25</a:t>
            </a:r>
          </a:p>
          <a:p>
            <a:pPr marL="457200" lvl="1" indent="0">
              <a:buNone/>
            </a:pPr>
            <a:r>
              <a:rPr lang="cs-CZ" dirty="0" smtClean="0"/>
              <a:t>		</a:t>
            </a:r>
            <a:r>
              <a:rPr lang="cs-CZ" dirty="0" smtClean="0"/>
              <a:t>30.9./ </a:t>
            </a:r>
          </a:p>
          <a:p>
            <a:pPr marL="457200" lvl="1" indent="0">
              <a:buNone/>
            </a:pPr>
            <a:r>
              <a:rPr lang="cs-CZ" dirty="0" smtClean="0"/>
              <a:t>	</a:t>
            </a:r>
            <a:r>
              <a:rPr lang="cs-CZ" dirty="0" smtClean="0"/>
              <a:t>	</a:t>
            </a:r>
            <a:r>
              <a:rPr lang="cs-CZ" dirty="0" smtClean="0"/>
              <a:t>14.10</a:t>
            </a:r>
            <a:r>
              <a:rPr lang="cs-CZ" dirty="0" smtClean="0"/>
              <a:t>./ </a:t>
            </a:r>
            <a:r>
              <a:rPr lang="cs-CZ" dirty="0" smtClean="0"/>
              <a:t>28</a:t>
            </a:r>
            <a:r>
              <a:rPr lang="cs-CZ" dirty="0" smtClean="0"/>
              <a:t>.10. – samostudium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smtClean="0"/>
              <a:t>11.11</a:t>
            </a:r>
            <a:r>
              <a:rPr lang="cs-CZ" dirty="0" smtClean="0"/>
              <a:t>./ </a:t>
            </a:r>
            <a:r>
              <a:rPr lang="cs-CZ" dirty="0" smtClean="0"/>
              <a:t>25.11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smtClean="0"/>
              <a:t>9</a:t>
            </a:r>
            <a:r>
              <a:rPr lang="cs-CZ" dirty="0" smtClean="0"/>
              <a:t>.12</a:t>
            </a:r>
            <a:r>
              <a:rPr lang="cs-CZ" dirty="0" smtClean="0"/>
              <a:t>. &gt; TEST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altLang="ja-JP" sz="2800" b="1" dirty="0" smtClean="0">
                <a:ea typeface="MS PGothic" pitchFamily="34" charset="-128"/>
              </a:rPr>
              <a:t>Učebnice:</a:t>
            </a:r>
            <a:r>
              <a:rPr lang="cs-CZ" altLang="ja-JP" sz="2800" dirty="0" smtClean="0">
                <a:ea typeface="MS PGothic" pitchFamily="34" charset="-128"/>
              </a:rPr>
              <a:t>	</a:t>
            </a:r>
            <a:r>
              <a:rPr lang="ja-JP" altLang="en-US" sz="2800" dirty="0" smtClean="0">
                <a:ea typeface="MS PGothic" pitchFamily="34" charset="-128"/>
              </a:rPr>
              <a:t>日</a:t>
            </a:r>
            <a:r>
              <a:rPr lang="ja-JP" altLang="en-US" sz="2800" dirty="0">
                <a:ea typeface="MS PGothic" pitchFamily="34" charset="-128"/>
              </a:rPr>
              <a:t>本でビジネス・日本語表現とビジネスマナ</a:t>
            </a:r>
            <a:r>
              <a:rPr lang="ja-JP" altLang="en-US" sz="2800" dirty="0" smtClean="0">
                <a:ea typeface="MS PGothic" pitchFamily="34" charset="-128"/>
              </a:rPr>
              <a:t>ー</a:t>
            </a:r>
            <a:endParaRPr lang="cs-CZ" altLang="ja-JP" sz="2800" dirty="0" smtClean="0">
              <a:ea typeface="MS PGothic" pitchFamily="34" charset="-128"/>
            </a:endParaRPr>
          </a:p>
          <a:p>
            <a:pPr marL="57150" indent="0">
              <a:buNone/>
            </a:pPr>
            <a:r>
              <a:rPr lang="cs-CZ" altLang="ja-JP" sz="2800" b="1" dirty="0" smtClean="0">
                <a:ea typeface="MS PGothic" pitchFamily="34" charset="-128"/>
              </a:rPr>
              <a:t>Skripta: 	</a:t>
            </a:r>
            <a:r>
              <a:rPr lang="cs-CZ" altLang="ja-JP" sz="2800" dirty="0" smtClean="0">
                <a:ea typeface="MS PGothic" pitchFamily="34" charset="-128"/>
              </a:rPr>
              <a:t>Obchodní Japonština I.</a:t>
            </a:r>
            <a:endParaRPr lang="cs-CZ" altLang="ja-JP" sz="2800" dirty="0">
              <a:ea typeface="MS PGothic" pitchFamily="34" charset="-128"/>
            </a:endParaRPr>
          </a:p>
          <a:p>
            <a:pPr marL="57150" indent="0">
              <a:buNone/>
            </a:pPr>
            <a:endParaRPr lang="cs-CZ" b="1" dirty="0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BD84E7-906A-41DF-B60A-FC58A16DD781}" type="slidenum">
              <a:rPr lang="cs-CZ" smtClean="0"/>
              <a:pPr/>
              <a:t>4</a:t>
            </a:fld>
            <a:endParaRPr lang="cs-CZ" smtClean="0"/>
          </a:p>
        </p:txBody>
      </p:sp>
      <p:pic>
        <p:nvPicPr>
          <p:cNvPr id="5" name="Picture 4" descr="gakusei.jp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77064" y="139181"/>
            <a:ext cx="1008112" cy="1008112"/>
          </a:xfrm>
          <a:prstGeom prst="rect">
            <a:avLst/>
          </a:prstGeom>
        </p:spPr>
      </p:pic>
      <p:pic>
        <p:nvPicPr>
          <p:cNvPr id="5126" name="Picture 5" descr="goukaku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286124"/>
            <a:ext cx="7200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326719" y="4885903"/>
            <a:ext cx="2817281" cy="197209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7171" name="タイトル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cs-CZ" smtClean="0"/>
              <a:t>Přednášky</a:t>
            </a:r>
          </a:p>
        </p:txBody>
      </p:sp>
      <p:sp>
        <p:nvSpPr>
          <p:cNvPr id="717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0868" y="1276350"/>
            <a:ext cx="8424490" cy="5445125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cs-CZ" sz="2800" dirty="0" smtClean="0"/>
              <a:t>Úvod do hodiny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Výměna vizitek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Návštěva (obchodní partner přijde do firmy)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Telefonování I., II.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Obchodní návštěva (k obchodnímu partnerovi)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Příkazy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Reportování</a:t>
            </a:r>
          </a:p>
          <a:p>
            <a:pPr marL="514350" indent="-514350">
              <a:buFontTx/>
              <a:buAutoNum type="arabicParenR"/>
            </a:pPr>
            <a:r>
              <a:rPr lang="cs-CZ" sz="2800" dirty="0" smtClean="0"/>
              <a:t>Vztahy na pracovišti</a:t>
            </a:r>
          </a:p>
          <a:p>
            <a:pPr marL="514350" indent="-514350">
              <a:buFontTx/>
              <a:buAutoNum type="arabicParenR"/>
            </a:pPr>
            <a:endParaRPr lang="cs-CZ" sz="2800" dirty="0" smtClean="0"/>
          </a:p>
        </p:txBody>
      </p:sp>
      <p:sp>
        <p:nvSpPr>
          <p:cNvPr id="717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B3F76-129E-4617-9983-C5E14F2CAB1A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6" name="Obdélník 5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326719" y="4885903"/>
            <a:ext cx="2817281" cy="1972097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921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DE0EC-6024-4B18-A03B-39CCBFC8B3EB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9220" name="Nadpis 1"/>
          <p:cNvSpPr>
            <a:spLocks noGrp="1"/>
          </p:cNvSpPr>
          <p:nvPr>
            <p:ph type="title"/>
          </p:nvPr>
        </p:nvSpPr>
        <p:spPr>
          <a:xfrm>
            <a:off x="257038" y="77788"/>
            <a:ext cx="8429625" cy="1143000"/>
          </a:xfrm>
        </p:spPr>
        <p:txBody>
          <a:bodyPr/>
          <a:lstStyle/>
          <a:p>
            <a:r>
              <a:rPr lang="cs-CZ" dirty="0" smtClean="0"/>
              <a:t>30</a:t>
            </a:r>
            <a:r>
              <a:rPr lang="cs-CZ" dirty="0" smtClean="0"/>
              <a:t>.9. 2016 </a:t>
            </a:r>
            <a:r>
              <a:rPr lang="cs-CZ" dirty="0" smtClean="0"/>
              <a:t>- Úvod do hodiny</a:t>
            </a:r>
            <a:endParaRPr lang="en-US" dirty="0" smtClean="0"/>
          </a:p>
        </p:txBody>
      </p:sp>
      <p:sp>
        <p:nvSpPr>
          <p:cNvPr id="9221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67550" cy="3643312"/>
          </a:xfrm>
        </p:spPr>
        <p:txBody>
          <a:bodyPr/>
          <a:lstStyle/>
          <a:p>
            <a:pPr marL="514350" indent="-514350">
              <a:buFontTx/>
              <a:buAutoNum type="arabicParenR"/>
            </a:pPr>
            <a:r>
              <a:rPr lang="cs-CZ" sz="2400" dirty="0" smtClean="0"/>
              <a:t>Pozdravy, úklony, 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Představení se, výměna vizitek 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Organizační struktura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Telefonování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Výrazy a fráze používané ve firmě</a:t>
            </a:r>
          </a:p>
          <a:p>
            <a:pPr marL="514350" indent="-514350">
              <a:buFontTx/>
              <a:buAutoNum type="arabicParenR"/>
            </a:pPr>
            <a:r>
              <a:rPr lang="cs-CZ" sz="2400" dirty="0" smtClean="0"/>
              <a:t>Výrazy používané vůči zákazníkům</a:t>
            </a:r>
          </a:p>
        </p:txBody>
      </p:sp>
      <p:sp>
        <p:nvSpPr>
          <p:cNvPr id="2" name="Obdélník 1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D5B56F-ECE0-45DE-A94D-406101C20E8F}" type="slidenum">
              <a:rPr lang="cs-CZ" smtClean="0"/>
              <a:pPr/>
              <a:t>7</a:t>
            </a:fld>
            <a:endParaRPr lang="cs-CZ" smtClean="0"/>
          </a:p>
        </p:txBody>
      </p:sp>
      <p:grpSp>
        <p:nvGrpSpPr>
          <p:cNvPr id="10244" name="Group 18"/>
          <p:cNvGrpSpPr>
            <a:grpSpLocks/>
          </p:cNvGrpSpPr>
          <p:nvPr/>
        </p:nvGrpSpPr>
        <p:grpSpPr bwMode="auto">
          <a:xfrm>
            <a:off x="3055938" y="1916113"/>
            <a:ext cx="4659312" cy="3606800"/>
            <a:chOff x="1495425" y="1916113"/>
            <a:chExt cx="4659314" cy="3606800"/>
          </a:xfrm>
        </p:grpSpPr>
        <p:sp>
          <p:nvSpPr>
            <p:cNvPr id="6" name="角丸四角形 5"/>
            <p:cNvSpPr/>
            <p:nvPr/>
          </p:nvSpPr>
          <p:spPr>
            <a:xfrm>
              <a:off x="1495425" y="1916113"/>
              <a:ext cx="1368426" cy="576262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部長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495425" y="2924175"/>
              <a:ext cx="1368426" cy="576263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課長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1495425" y="3933825"/>
              <a:ext cx="1368426" cy="57467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係長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1503362" y="4946650"/>
              <a:ext cx="1368426" cy="576263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課員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4760913" y="1916113"/>
              <a:ext cx="1368426" cy="5762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～部</a:t>
              </a:r>
              <a:endParaRPr lang="cs-CZ" sz="2400" b="1">
                <a:solidFill>
                  <a:schemeClr val="tx1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4786313" y="2928938"/>
              <a:ext cx="1368426" cy="5762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2400" b="1">
                  <a:solidFill>
                    <a:schemeClr val="tx1"/>
                  </a:solidFill>
                  <a:ea typeface="MS PGothic" pitchFamily="34" charset="-128"/>
                </a:rPr>
                <a:t>～課</a:t>
              </a:r>
              <a:endParaRPr lang="cs-CZ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6" idx="2"/>
              <a:endCxn id="7" idx="0"/>
            </p:cNvCxnSpPr>
            <p:nvPr/>
          </p:nvCxnSpPr>
          <p:spPr>
            <a:xfrm rot="5400000">
              <a:off x="1964531" y="2707481"/>
              <a:ext cx="431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1962943" y="3715544"/>
              <a:ext cx="431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1928019" y="4787106"/>
              <a:ext cx="4318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3"/>
              <a:endCxn id="10" idx="1"/>
            </p:cNvCxnSpPr>
            <p:nvPr/>
          </p:nvCxnSpPr>
          <p:spPr>
            <a:xfrm>
              <a:off x="2863851" y="2203450"/>
              <a:ext cx="1897063" cy="3175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928938" y="3214688"/>
              <a:ext cx="1897064" cy="1587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45" name="TextBox 19"/>
          <p:cNvSpPr txBox="1">
            <a:spLocks noChangeArrowheads="1"/>
          </p:cNvSpPr>
          <p:nvPr/>
        </p:nvSpPr>
        <p:spPr bwMode="auto">
          <a:xfrm>
            <a:off x="214313" y="1928813"/>
            <a:ext cx="2786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Department manažer,</a:t>
            </a:r>
          </a:p>
          <a:p>
            <a:r>
              <a:rPr lang="cs-CZ"/>
              <a:t>ředitel</a:t>
            </a:r>
          </a:p>
        </p:txBody>
      </p:sp>
      <p:sp>
        <p:nvSpPr>
          <p:cNvPr id="10246" name="TextBox 20"/>
          <p:cNvSpPr txBox="1">
            <a:spLocks noChangeArrowheads="1"/>
          </p:cNvSpPr>
          <p:nvPr/>
        </p:nvSpPr>
        <p:spPr bwMode="auto">
          <a:xfrm>
            <a:off x="285750" y="3000375"/>
            <a:ext cx="192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Manažer sekce</a:t>
            </a:r>
          </a:p>
        </p:txBody>
      </p:sp>
      <p:sp>
        <p:nvSpPr>
          <p:cNvPr id="10247" name="TextBox 21"/>
          <p:cNvSpPr txBox="1">
            <a:spLocks noChangeArrowheads="1"/>
          </p:cNvSpPr>
          <p:nvPr/>
        </p:nvSpPr>
        <p:spPr bwMode="auto">
          <a:xfrm>
            <a:off x="285750" y="3857625"/>
            <a:ext cx="26431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Supervizor/</a:t>
            </a:r>
          </a:p>
          <a:p>
            <a:r>
              <a:rPr lang="cs-CZ"/>
              <a:t>Asistent manažera</a:t>
            </a:r>
          </a:p>
        </p:txBody>
      </p:sp>
      <p:sp>
        <p:nvSpPr>
          <p:cNvPr id="10248" name="TextBox 22"/>
          <p:cNvSpPr txBox="1">
            <a:spLocks noChangeArrowheads="1"/>
          </p:cNvSpPr>
          <p:nvPr/>
        </p:nvSpPr>
        <p:spPr bwMode="auto">
          <a:xfrm>
            <a:off x="285750" y="4929188"/>
            <a:ext cx="192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Pracovník sekce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0" y="27384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Rounded Rectangle 14"/>
          <p:cNvSpPr/>
          <p:nvPr/>
        </p:nvSpPr>
        <p:spPr>
          <a:xfrm>
            <a:off x="1833563" y="165894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ea typeface="MS PGothic" pitchFamily="34" charset="-128"/>
              </a:rPr>
              <a:t>登場人物の紹介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Content Placeholder 4" descr="meishi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43125" y="2143125"/>
            <a:ext cx="5191125" cy="3200400"/>
          </a:xfrm>
        </p:spPr>
      </p:pic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6E0073-2B52-4A8E-91D5-91D7141B8D4A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6" name="Line Callout 1 5"/>
          <p:cNvSpPr/>
          <p:nvPr/>
        </p:nvSpPr>
        <p:spPr>
          <a:xfrm>
            <a:off x="7500938" y="2143125"/>
            <a:ext cx="1143000" cy="357188"/>
          </a:xfrm>
          <a:prstGeom prst="borderCallout1">
            <a:avLst>
              <a:gd name="adj1" fmla="val 18750"/>
              <a:gd name="adj2" fmla="val -8333"/>
              <a:gd name="adj3" fmla="val 190721"/>
              <a:gd name="adj4" fmla="val -16277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社名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857250" y="2071688"/>
            <a:ext cx="1143000" cy="357187"/>
          </a:xfrm>
          <a:prstGeom prst="borderCallout1">
            <a:avLst>
              <a:gd name="adj1" fmla="val 47194"/>
              <a:gd name="adj2" fmla="val 100555"/>
              <a:gd name="adj3" fmla="val 219166"/>
              <a:gd name="adj4" fmla="val 15611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社章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857250" y="3000375"/>
            <a:ext cx="1143000" cy="357188"/>
          </a:xfrm>
          <a:prstGeom prst="borderCallout1">
            <a:avLst>
              <a:gd name="adj1" fmla="val 54305"/>
              <a:gd name="adj2" fmla="val 101666"/>
              <a:gd name="adj3" fmla="val 183610"/>
              <a:gd name="adj4" fmla="val 2016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部署名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857250" y="3571875"/>
            <a:ext cx="1143000" cy="357188"/>
          </a:xfrm>
          <a:prstGeom prst="borderCallout1">
            <a:avLst>
              <a:gd name="adj1" fmla="val 54305"/>
              <a:gd name="adj2" fmla="val 101666"/>
              <a:gd name="adj3" fmla="val 76944"/>
              <a:gd name="adj4" fmla="val 26277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役職名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7500938" y="3214688"/>
            <a:ext cx="1143000" cy="357187"/>
          </a:xfrm>
          <a:prstGeom prst="borderCallout1">
            <a:avLst>
              <a:gd name="adj1" fmla="val 18750"/>
              <a:gd name="adj2" fmla="val -8333"/>
              <a:gd name="adj3" fmla="val 91166"/>
              <a:gd name="adj4" fmla="val -872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名前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7715250" y="3857625"/>
            <a:ext cx="1143000" cy="357188"/>
          </a:xfrm>
          <a:prstGeom prst="borderCallout1">
            <a:avLst>
              <a:gd name="adj1" fmla="val 18750"/>
              <a:gd name="adj2" fmla="val -8333"/>
              <a:gd name="adj3" fmla="val 91166"/>
              <a:gd name="adj4" fmla="val -872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ea typeface="MS PGothic" pitchFamily="34" charset="-128"/>
              </a:rPr>
              <a:t>住所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ounded Rectangle 14"/>
          <p:cNvSpPr/>
          <p:nvPr/>
        </p:nvSpPr>
        <p:spPr>
          <a:xfrm>
            <a:off x="1688017" y="270669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ea typeface="MS PGothic" pitchFamily="34" charset="-128"/>
              </a:rPr>
              <a:t>名刺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4EB4FF-CBB7-410E-93AB-8F2DF16A3480}" type="slidenum">
              <a:rPr lang="cs-CZ" smtClean="0"/>
              <a:pPr/>
              <a:t>9</a:t>
            </a:fld>
            <a:endParaRPr lang="cs-CZ" smtClean="0"/>
          </a:p>
        </p:txBody>
      </p:sp>
      <p:pic>
        <p:nvPicPr>
          <p:cNvPr id="12291" name="Picture 4" descr="meishi kouka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13" y="1500188"/>
            <a:ext cx="4357687" cy="226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5643563" y="1714500"/>
            <a:ext cx="2357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両手で渡す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3" name="TextBox 6"/>
          <p:cNvSpPr txBox="1">
            <a:spLocks noChangeArrowheads="1"/>
          </p:cNvSpPr>
          <p:nvPr/>
        </p:nvSpPr>
        <p:spPr bwMode="auto">
          <a:xfrm>
            <a:off x="5643563" y="2286000"/>
            <a:ext cx="321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相手に見やすい向きにする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12294" name="Picture 7" descr="meishi koukan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5" y="4286250"/>
            <a:ext cx="4090988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Box 8"/>
          <p:cNvSpPr txBox="1">
            <a:spLocks noChangeArrowheads="1"/>
          </p:cNvSpPr>
          <p:nvPr/>
        </p:nvSpPr>
        <p:spPr bwMode="auto">
          <a:xfrm>
            <a:off x="5357813" y="5630863"/>
            <a:ext cx="321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latin typeface="MS Mincho" pitchFamily="49" charset="-128"/>
                <a:ea typeface="MS Mincho" pitchFamily="49" charset="-128"/>
              </a:rPr>
              <a:t>「頂戴致します」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6" name="TextBox 9"/>
          <p:cNvSpPr txBox="1">
            <a:spLocks noChangeArrowheads="1"/>
          </p:cNvSpPr>
          <p:nvPr/>
        </p:nvSpPr>
        <p:spPr bwMode="auto">
          <a:xfrm>
            <a:off x="5500688" y="4357688"/>
            <a:ext cx="321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両手で受け取る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7" name="TextBox 10"/>
          <p:cNvSpPr txBox="1">
            <a:spLocks noChangeArrowheads="1"/>
          </p:cNvSpPr>
          <p:nvPr/>
        </p:nvSpPr>
        <p:spPr bwMode="auto">
          <a:xfrm>
            <a:off x="4071938" y="3071813"/>
            <a:ext cx="5072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latin typeface="MS Mincho" pitchFamily="49" charset="-128"/>
                <a:ea typeface="MS Mincho" pitchFamily="49" charset="-128"/>
              </a:rPr>
              <a:t>「～～と申します。宜しくお願いいたします」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285750" y="121443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b="1">
                <a:latin typeface="MS Mincho" pitchFamily="49" charset="-128"/>
                <a:ea typeface="MS Mincho" pitchFamily="49" charset="-128"/>
              </a:rPr>
              <a:t>名刺を渡す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299" name="TextBox 12"/>
          <p:cNvSpPr txBox="1">
            <a:spLocks noChangeArrowheads="1"/>
          </p:cNvSpPr>
          <p:nvPr/>
        </p:nvSpPr>
        <p:spPr bwMode="auto">
          <a:xfrm>
            <a:off x="285750" y="3786188"/>
            <a:ext cx="1785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b="1">
                <a:latin typeface="MS Mincho" pitchFamily="49" charset="-128"/>
                <a:ea typeface="MS Mincho" pitchFamily="49" charset="-128"/>
              </a:rPr>
              <a:t>名刺を受ける</a:t>
            </a:r>
            <a:endParaRPr lang="cs-CZ" b="1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300" name="TextBox 13"/>
          <p:cNvSpPr txBox="1">
            <a:spLocks noChangeArrowheads="1"/>
          </p:cNvSpPr>
          <p:nvPr/>
        </p:nvSpPr>
        <p:spPr bwMode="auto">
          <a:xfrm>
            <a:off x="5500688" y="5000625"/>
            <a:ext cx="321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latin typeface="MS Mincho" pitchFamily="49" charset="-128"/>
                <a:ea typeface="MS Mincho" pitchFamily="49" charset="-128"/>
              </a:rPr>
              <a:t>丁寧に取り扱う</a:t>
            </a:r>
            <a:endParaRPr lang="cs-CZ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643063" y="142875"/>
            <a:ext cx="5786437" cy="78581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b="1">
                <a:solidFill>
                  <a:schemeClr val="tx1"/>
                </a:solidFill>
                <a:latin typeface="MS Mincho" pitchFamily="49" charset="-128"/>
                <a:ea typeface="MS Mincho" pitchFamily="49" charset="-128"/>
              </a:rPr>
              <a:t>名刺交換のマナー</a:t>
            </a:r>
            <a:endParaRPr lang="cs-CZ" sz="3600" b="1" dirty="0">
              <a:solidFill>
                <a:schemeClr val="tx1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0"/>
            <a:ext cx="179512" cy="6858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1318</Words>
  <Application>Microsoft Office PowerPoint</Application>
  <PresentationFormat>Předvádění na obrazovce (4:3)</PresentationFormat>
  <Paragraphs>250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Vlastní návrh</vt:lpstr>
      <vt:lpstr>Výchozí návrh</vt:lpstr>
      <vt:lpstr>Obchodní Japonština I. </vt:lpstr>
      <vt:lpstr>Snímek 2</vt:lpstr>
      <vt:lpstr>Obchodní Japonština</vt:lpstr>
      <vt:lpstr>Organizace</vt:lpstr>
      <vt:lpstr>Přednášky</vt:lpstr>
      <vt:lpstr>30.9. 2016 - Úvod do hodiny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電話をかける</vt:lpstr>
      <vt:lpstr>Snímek 16</vt:lpstr>
      <vt:lpstr>Snímek 17</vt:lpstr>
      <vt:lpstr>Snímek 18</vt:lpstr>
      <vt:lpstr>Snímek 19</vt:lpstr>
      <vt:lpstr>宿題</vt:lpstr>
      <vt:lpstr>Snímek 21</vt:lpstr>
    </vt:vector>
  </TitlesOfParts>
  <Company>PrF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Jaj</cp:lastModifiedBy>
  <cp:revision>136</cp:revision>
  <dcterms:created xsi:type="dcterms:W3CDTF">2009-02-24T14:51:48Z</dcterms:created>
  <dcterms:modified xsi:type="dcterms:W3CDTF">2016-09-24T10:04:00Z</dcterms:modified>
</cp:coreProperties>
</file>