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8" r:id="rId2"/>
  </p:sldMasterIdLst>
  <p:notesMasterIdLst>
    <p:notesMasterId r:id="rId28"/>
  </p:notesMasterIdLst>
  <p:handoutMasterIdLst>
    <p:handoutMasterId r:id="rId29"/>
  </p:handoutMasterIdLst>
  <p:sldIdLst>
    <p:sldId id="262" r:id="rId3"/>
    <p:sldId id="312" r:id="rId4"/>
    <p:sldId id="311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04" r:id="rId16"/>
    <p:sldId id="305" r:id="rId17"/>
    <p:sldId id="323" r:id="rId18"/>
    <p:sldId id="307" r:id="rId19"/>
    <p:sldId id="329" r:id="rId20"/>
    <p:sldId id="328" r:id="rId21"/>
    <p:sldId id="324" r:id="rId22"/>
    <p:sldId id="325" r:id="rId23"/>
    <p:sldId id="326" r:id="rId24"/>
    <p:sldId id="309" r:id="rId25"/>
    <p:sldId id="327" r:id="rId26"/>
    <p:sldId id="281" r:id="rId27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E057"/>
    <a:srgbClr val="66FF66"/>
    <a:srgbClr val="0C0C0C"/>
    <a:srgbClr val="00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2" autoAdjust="0"/>
    <p:restoredTop sz="94624" autoAdjust="0"/>
  </p:normalViewPr>
  <p:slideViewPr>
    <p:cSldViewPr>
      <p:cViewPr varScale="1">
        <p:scale>
          <a:sx n="82" d="100"/>
          <a:sy n="82" d="100"/>
        </p:scale>
        <p:origin x="-45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-1584" y="-96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06A78CB-0CDA-4888-AE29-37F39D4210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929476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DFEAE7B-5989-437D-81F7-19CE4312EB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2011797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E4D31A-07D8-48ED-B53B-DC855C44B6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70274-E5FC-47C6-AAE9-091F7A8E98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DA17C-B902-43DA-9557-C2DDBEEBE0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3E207-5CCF-4BFF-92C9-0D21CFEEB97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97C0B-46E6-4DDD-B07F-D2076B9B78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CD9894-B6B4-4DFF-B838-9C67BA2DD5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835150" y="1600200"/>
            <a:ext cx="3349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37175" y="1600200"/>
            <a:ext cx="3349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BFA1E-2342-4D4F-885D-6EF607FB51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7E90B-70C3-4E0E-AC43-404ED5A07D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ECAAC-973E-4211-9BD8-8873ECF869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006037-00F2-4EE6-87C2-379E8526A9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C26C4A-6670-4E35-B639-38698DFF16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EDE8F0-4383-4398-8597-C1E9DC8BEF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EE50F-32D7-479D-B08F-7CB7593D44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02E70-FB80-4B5D-B311-97EF98B168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973888" y="274638"/>
            <a:ext cx="1712912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835150" y="274638"/>
            <a:ext cx="4986338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DE878-B2EF-4FBF-A016-572379FB3C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130C1-FE16-41D8-A72C-4A88319D7F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F5F8F-F27F-476A-8DE5-482D5D413F0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2C2A8-06CD-4957-90A4-67F3C34719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FAF6B-FDF9-48CF-B267-64D58B417B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D9CD01-BA4F-4B26-BF27-90E955C6B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6F019-DE54-4048-AE76-F109E4E015D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1B99CA-5D59-4595-BD40-18E6400E36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2CE8684-EDED-4201-A17D-9E3C0819E2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274638"/>
            <a:ext cx="68516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5150" y="1600200"/>
            <a:ext cx="685165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B9419B0-7B5B-4CC9-8B24-1B3F22F105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2055" name="Picture 7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1700213" cy="4652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713" y="3173413"/>
            <a:ext cx="6851650" cy="2200275"/>
          </a:xfrm>
        </p:spPr>
        <p:txBody>
          <a:bodyPr/>
          <a:lstStyle/>
          <a:p>
            <a:pPr eaLnBrk="1" hangingPunct="1"/>
            <a:r>
              <a:rPr lang="cs-CZ" dirty="0" smtClean="0"/>
              <a:t>Obchodní Japonština</a:t>
            </a:r>
            <a:br>
              <a:rPr lang="cs-CZ" dirty="0" smtClean="0"/>
            </a:br>
            <a:r>
              <a:rPr lang="cs-CZ" sz="1600" dirty="0" smtClean="0"/>
              <a:t>Bc. Jana Pospíchalová</a:t>
            </a:r>
            <a:endParaRPr lang="en-US" sz="1600" dirty="0" smtClean="0"/>
          </a:p>
        </p:txBody>
      </p:sp>
      <p:pic>
        <p:nvPicPr>
          <p:cNvPr id="4099" name="Obrázek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55875" y="188913"/>
            <a:ext cx="5080000" cy="355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Zástupný symbol pro číslo snímku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A993F8A-4EA0-42AB-B07E-81B40857CC84}" type="slidenum">
              <a:rPr lang="cs-CZ" smtClean="0"/>
              <a:pPr/>
              <a:t>1</a:t>
            </a:fld>
            <a:endParaRPr lang="cs-CZ" smtClean="0"/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1071563" y="5214938"/>
            <a:ext cx="8072437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cs-CZ" sz="4400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14.10.2016</a:t>
            </a:r>
            <a:endParaRPr lang="en-US" sz="4400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部下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挨拶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検討する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恐れ入ります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42844" y="1571625"/>
            <a:ext cx="8643998" cy="3357563"/>
          </a:xfrm>
          <a:prstGeom prst="round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5124" name="Content Placeholder 2"/>
          <p:cNvSpPr>
            <a:spLocks noGrp="1"/>
          </p:cNvSpPr>
          <p:nvPr>
            <p:ph idx="1"/>
          </p:nvPr>
        </p:nvSpPr>
        <p:spPr>
          <a:xfrm>
            <a:off x="242886" y="1814522"/>
            <a:ext cx="8615394" cy="3043238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 smtClean="0">
                <a:ea typeface="MS PGothic" pitchFamily="34" charset="-128"/>
              </a:rPr>
              <a:t>A&gt;</a:t>
            </a:r>
            <a:r>
              <a:rPr lang="ja-JP" altLang="en-US" smtClean="0">
                <a:ea typeface="MS PGothic" pitchFamily="34" charset="-128"/>
              </a:rPr>
              <a:t>　はじめまして、私、～～～の～～と申します。</a:t>
            </a:r>
            <a:endParaRPr lang="en-US" altLang="ja-JP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altLang="en-US" smtClean="0">
                <a:ea typeface="MS PGothic" pitchFamily="34" charset="-128"/>
              </a:rPr>
              <a:t>　　　どうぞ宜しくお願い致します。</a:t>
            </a:r>
            <a:endParaRPr lang="en-US" altLang="ja-JP" dirty="0" smtClean="0">
              <a:ea typeface="MS PGothic" pitchFamily="34" charset="-128"/>
            </a:endParaRPr>
          </a:p>
          <a:p>
            <a:pPr>
              <a:buFontTx/>
              <a:buNone/>
            </a:pPr>
            <a:endParaRPr lang="en-US" altLang="ja-JP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en-US" altLang="ja-JP" dirty="0" smtClean="0">
                <a:ea typeface="MS PGothic" pitchFamily="34" charset="-128"/>
              </a:rPr>
              <a:t>B&gt;</a:t>
            </a:r>
            <a:r>
              <a:rPr lang="ja-JP" altLang="en-US" smtClean="0">
                <a:ea typeface="MS PGothic" pitchFamily="34" charset="-128"/>
              </a:rPr>
              <a:t>　はじめまして、私、～～～と申します。</a:t>
            </a:r>
            <a:endParaRPr lang="cs-CZ" altLang="ja-JP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altLang="en-US" smtClean="0">
                <a:ea typeface="MS PGothic" pitchFamily="34" charset="-128"/>
              </a:rPr>
              <a:t>　　　こちらこそ、宜しくお願い致します。</a:t>
            </a:r>
            <a:endParaRPr lang="cs-CZ" dirty="0" smtClean="0"/>
          </a:p>
        </p:txBody>
      </p:sp>
      <p:sp>
        <p:nvSpPr>
          <p:cNvPr id="51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B4C0FC5-2C0F-47C1-85DF-D3D6166E0834}" type="slidenum">
              <a:rPr lang="cs-CZ" smtClean="0"/>
              <a:pPr/>
              <a:t>14</a:t>
            </a:fld>
            <a:endParaRPr lang="cs-CZ" smtClean="0"/>
          </a:p>
        </p:txBody>
      </p:sp>
      <p:sp>
        <p:nvSpPr>
          <p:cNvPr id="6" name="Rounded Rectangle 5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第一課　名刺交換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85750" y="1357313"/>
            <a:ext cx="8572500" cy="4929207"/>
          </a:xfrm>
          <a:prstGeom prst="round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14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ja-JP" altLang="en-US" smtClean="0">
                <a:ea typeface="MS PGothic" pitchFamily="34" charset="-128"/>
              </a:rPr>
              <a:t>＞お待たせ致しました。</a:t>
            </a:r>
            <a:endParaRPr lang="en-US" altLang="ja-JP" dirty="0" smtClean="0">
              <a:ea typeface="MS PGothic" pitchFamily="34" charset="-128"/>
            </a:endParaRPr>
          </a:p>
          <a:p>
            <a:pPr>
              <a:buFontTx/>
              <a:buNone/>
            </a:pPr>
            <a:endParaRPr lang="en-US" altLang="ja-JP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altLang="en-US" smtClean="0">
                <a:ea typeface="MS PGothic" pitchFamily="34" charset="-128"/>
              </a:rPr>
              <a:t>＞恐れ入りますが、もう一度お名前をお願い致します。</a:t>
            </a:r>
            <a:endParaRPr lang="en-US" altLang="ja-JP" dirty="0" smtClean="0">
              <a:ea typeface="MS PGothic" pitchFamily="34" charset="-128"/>
            </a:endParaRPr>
          </a:p>
          <a:p>
            <a:pPr>
              <a:buFontTx/>
              <a:buNone/>
            </a:pPr>
            <a:endParaRPr lang="en-US" dirty="0" smtClean="0"/>
          </a:p>
          <a:p>
            <a:pPr>
              <a:buFontTx/>
              <a:buNone/>
            </a:pPr>
            <a:r>
              <a:rPr lang="ja-JP" altLang="en-US" smtClean="0">
                <a:ea typeface="MS PGothic" pitchFamily="34" charset="-128"/>
              </a:rPr>
              <a:t>＞私は、～社の～と申します。</a:t>
            </a:r>
            <a:endParaRPr lang="cs-CZ" altLang="ja-JP" dirty="0" smtClean="0">
              <a:ea typeface="MS PGothic" pitchFamily="34" charset="-128"/>
            </a:endParaRPr>
          </a:p>
          <a:p>
            <a:pPr>
              <a:buFontTx/>
              <a:buNone/>
            </a:pPr>
            <a:endParaRPr lang="en-US" altLang="ja-JP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altLang="en-US" smtClean="0">
                <a:ea typeface="MS PGothic" pitchFamily="34" charset="-128"/>
              </a:rPr>
              <a:t>＞～社の～様でございますね。</a:t>
            </a:r>
            <a:endParaRPr lang="cs-CZ" dirty="0" smtClean="0"/>
          </a:p>
        </p:txBody>
      </p:sp>
      <p:sp>
        <p:nvSpPr>
          <p:cNvPr id="61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125AD2-E13C-4DF8-A12D-946A1629723A}" type="slidenum">
              <a:rPr lang="cs-CZ" smtClean="0"/>
              <a:pPr/>
              <a:t>15</a:t>
            </a:fld>
            <a:endParaRPr lang="cs-CZ" smtClean="0"/>
          </a:p>
        </p:txBody>
      </p:sp>
      <p:pic>
        <p:nvPicPr>
          <p:cNvPr id="6" name="Picture 5" descr="meishi koukan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20" y="4429132"/>
            <a:ext cx="1285884" cy="1285884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第一課　名刺交換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5786454"/>
          </a:xfrm>
        </p:spPr>
        <p:txBody>
          <a:bodyPr/>
          <a:lstStyle/>
          <a:p>
            <a:pPr algn="ctr">
              <a:buNone/>
            </a:pPr>
            <a:r>
              <a:rPr lang="ja-JP" altLang="en-US" b="1" smtClean="0"/>
              <a:t>お・ごの使い方</a:t>
            </a:r>
            <a:r>
              <a:rPr lang="en-US" altLang="ja-JP" dirty="0" smtClean="0"/>
              <a:t>		</a:t>
            </a:r>
          </a:p>
          <a:p>
            <a:r>
              <a:rPr lang="ja-JP" altLang="en-US" smtClean="0"/>
              <a:t>お名前</a:t>
            </a:r>
            <a:r>
              <a:rPr lang="en-US" altLang="ja-JP" dirty="0" smtClean="0"/>
              <a:t>				</a:t>
            </a:r>
            <a:r>
              <a:rPr lang="ja-JP" altLang="en-US" smtClean="0"/>
              <a:t>ご氏名</a:t>
            </a:r>
            <a:endParaRPr lang="en-US" altLang="ja-JP" dirty="0" smtClean="0"/>
          </a:p>
          <a:p>
            <a:r>
              <a:rPr lang="ja-JP" altLang="en-US" smtClean="0"/>
              <a:t>お住まい</a:t>
            </a:r>
            <a:r>
              <a:rPr lang="en-US" altLang="ja-JP" dirty="0" smtClean="0"/>
              <a:t>			</a:t>
            </a:r>
            <a:r>
              <a:rPr lang="ja-JP" altLang="en-US" smtClean="0"/>
              <a:t>ご住所</a:t>
            </a:r>
            <a:r>
              <a:rPr lang="en-US" altLang="ja-JP" dirty="0" smtClean="0"/>
              <a:t>		</a:t>
            </a:r>
          </a:p>
          <a:p>
            <a:r>
              <a:rPr lang="ja-JP" altLang="en-US" smtClean="0"/>
              <a:t>お考え</a:t>
            </a:r>
            <a:r>
              <a:rPr lang="en-US" altLang="ja-JP" dirty="0" smtClean="0"/>
              <a:t>				</a:t>
            </a:r>
            <a:r>
              <a:rPr lang="ja-JP" altLang="en-US" smtClean="0"/>
              <a:t>ご意見</a:t>
            </a:r>
            <a:endParaRPr lang="en-US" altLang="ja-JP" dirty="0" smtClean="0"/>
          </a:p>
          <a:p>
            <a:r>
              <a:rPr lang="ja-JP" altLang="en-US" smtClean="0"/>
              <a:t>お話</a:t>
            </a:r>
            <a:r>
              <a:rPr lang="en-US" altLang="ja-JP" dirty="0" smtClean="0"/>
              <a:t>				</a:t>
            </a:r>
            <a:r>
              <a:rPr lang="ja-JP" altLang="en-US" smtClean="0"/>
              <a:t>ご挨拶</a:t>
            </a:r>
            <a:endParaRPr lang="en-US" altLang="ja-JP" dirty="0" smtClean="0"/>
          </a:p>
          <a:p>
            <a:r>
              <a:rPr lang="ja-JP" altLang="en-US" smtClean="0"/>
              <a:t>お疲れ</a:t>
            </a:r>
            <a:r>
              <a:rPr lang="en-US" altLang="ja-JP" dirty="0" smtClean="0"/>
              <a:t>				</a:t>
            </a:r>
            <a:r>
              <a:rPr lang="ja-JP" altLang="en-US" smtClean="0"/>
              <a:t>ご苦労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				</a:t>
            </a:r>
          </a:p>
          <a:p>
            <a:pPr>
              <a:buNone/>
            </a:pPr>
            <a:r>
              <a:rPr lang="en-US" altLang="ja-JP" dirty="0" smtClean="0"/>
              <a:t>						</a:t>
            </a:r>
            <a:r>
              <a:rPr lang="ja-JP" altLang="en-US" smtClean="0"/>
              <a:t>お電話番号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				</a:t>
            </a:r>
            <a:r>
              <a:rPr lang="ja-JP" altLang="en-US" smtClean="0"/>
              <a:t>お返事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						</a:t>
            </a:r>
            <a:r>
              <a:rPr lang="ja-JP" altLang="en-US" smtClean="0"/>
              <a:t>お約束</a:t>
            </a:r>
            <a:endParaRPr lang="en-US" altLang="ja-JP" dirty="0" smtClean="0"/>
          </a:p>
          <a:p>
            <a:endParaRPr lang="en-US" altLang="ja-JP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第一課　名刺交</a:t>
            </a:r>
            <a:r>
              <a:rPr lang="ja-JP" altLang="en-US" sz="4000" b="1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換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85750" y="1357313"/>
            <a:ext cx="8572500" cy="4643437"/>
          </a:xfrm>
          <a:prstGeom prst="round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196" name="Content Placeholder 2"/>
          <p:cNvSpPr>
            <a:spLocks noGrp="1"/>
          </p:cNvSpPr>
          <p:nvPr>
            <p:ph idx="1"/>
          </p:nvPr>
        </p:nvSpPr>
        <p:spPr>
          <a:xfrm>
            <a:off x="357188" y="1600200"/>
            <a:ext cx="8501062" cy="3543300"/>
          </a:xfrm>
        </p:spPr>
        <p:txBody>
          <a:bodyPr/>
          <a:lstStyle/>
          <a:p>
            <a:pPr>
              <a:buFontTx/>
              <a:buNone/>
            </a:pPr>
            <a:r>
              <a:rPr lang="ja-JP" sz="2800" dirty="0" smtClean="0">
                <a:ea typeface="MS PGothic" pitchFamily="34" charset="-128"/>
              </a:rPr>
              <a:t>下記の状況を想像して、どうすれば良いかを書いて、</a:t>
            </a:r>
            <a:endParaRPr lang="en-US" altLang="ja-JP" sz="2800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sz="2800" dirty="0" smtClean="0">
                <a:ea typeface="MS PGothic" pitchFamily="34" charset="-128"/>
              </a:rPr>
              <a:t>そしてなぜそう思うかも書いて下さい。</a:t>
            </a:r>
            <a:endParaRPr lang="en-US" altLang="ja-JP" sz="2800" dirty="0" smtClean="0">
              <a:ea typeface="MS PGothic" pitchFamily="34" charset="-128"/>
            </a:endParaRPr>
          </a:p>
          <a:p>
            <a:pPr>
              <a:buFontTx/>
              <a:buNone/>
            </a:pPr>
            <a:endParaRPr lang="cs-CZ" sz="2800" dirty="0" smtClean="0"/>
          </a:p>
          <a:p>
            <a:pPr>
              <a:buFontTx/>
              <a:buNone/>
            </a:pPr>
            <a:r>
              <a:rPr lang="ja-JP" altLang="en-US" sz="2800" dirty="0" smtClean="0">
                <a:ea typeface="MS PGothic" pitchFamily="34" charset="-128"/>
              </a:rPr>
              <a:t>①　</a:t>
            </a:r>
            <a:r>
              <a:rPr lang="ja-JP" sz="2800" dirty="0" smtClean="0">
                <a:ea typeface="MS PGothic" pitchFamily="34" charset="-128"/>
              </a:rPr>
              <a:t>得意先と名刺を交換したい。相手もあなたも同時に</a:t>
            </a:r>
            <a:endParaRPr lang="en-US" altLang="ja-JP" sz="2800" dirty="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sz="2800" dirty="0" smtClean="0">
                <a:ea typeface="MS PGothic" pitchFamily="34" charset="-128"/>
              </a:rPr>
              <a:t>名刺を持あげて受け渡そうとしたい。</a:t>
            </a:r>
            <a:endParaRPr lang="cs-CZ" altLang="ja-JP" sz="2800" dirty="0" smtClean="0"/>
          </a:p>
          <a:p>
            <a:pPr>
              <a:buFontTx/>
              <a:buNone/>
            </a:pPr>
            <a:r>
              <a:rPr lang="ja-JP" sz="2800" dirty="0" smtClean="0">
                <a:ea typeface="MS PGothic" pitchFamily="34" charset="-128"/>
              </a:rPr>
              <a:t>相手の名刺より自分の名刺を少し上げて受け渡します。</a:t>
            </a:r>
            <a:endParaRPr lang="cs-CZ" sz="2800" dirty="0" smtClean="0"/>
          </a:p>
          <a:p>
            <a:pPr>
              <a:buFontTx/>
              <a:buNone/>
            </a:pPr>
            <a:r>
              <a:rPr lang="ja-JP" altLang="en-US" sz="2800" dirty="0" smtClean="0">
                <a:ea typeface="MS PGothic" pitchFamily="34" charset="-128"/>
              </a:rPr>
              <a:t>Ｑ＞この</a:t>
            </a:r>
            <a:r>
              <a:rPr lang="ja-JP" sz="2800" dirty="0" smtClean="0">
                <a:ea typeface="MS PGothic" pitchFamily="34" charset="-128"/>
              </a:rPr>
              <a:t>仕方は</a:t>
            </a:r>
            <a:r>
              <a:rPr lang="ja-JP" altLang="en-US" sz="2800" dirty="0" smtClean="0">
                <a:ea typeface="MS PGothic" pitchFamily="34" charset="-128"/>
              </a:rPr>
              <a:t>正しいですか</a:t>
            </a:r>
            <a:r>
              <a:rPr lang="ja-JP" sz="2800" dirty="0" smtClean="0">
                <a:ea typeface="MS PGothic" pitchFamily="34" charset="-128"/>
              </a:rPr>
              <a:t>？</a:t>
            </a:r>
            <a:endParaRPr lang="cs-CZ" sz="2800" dirty="0" smtClean="0"/>
          </a:p>
          <a:p>
            <a:pPr>
              <a:buFontTx/>
              <a:buNone/>
            </a:pPr>
            <a:r>
              <a:rPr lang="cs-CZ" sz="2800" dirty="0" smtClean="0"/>
              <a:t> </a:t>
            </a:r>
          </a:p>
          <a:p>
            <a:endParaRPr lang="cs-CZ" sz="2800" dirty="0" smtClean="0"/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D30906D-C159-43D7-8A07-C28E0F0C59F0}" type="slidenum">
              <a:rPr lang="cs-CZ" smtClean="0"/>
              <a:pPr/>
              <a:t>17</a:t>
            </a:fld>
            <a:endParaRPr lang="cs-CZ" smtClean="0"/>
          </a:p>
        </p:txBody>
      </p:sp>
      <p:sp>
        <p:nvSpPr>
          <p:cNvPr id="7" name="Rounded Rectangle 6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宿題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71E88B-8AFD-4961-8B86-B364898B2975}" type="slidenum">
              <a:rPr lang="cs-CZ" smtClean="0"/>
              <a:pPr/>
              <a:t>18</a:t>
            </a:fld>
            <a:endParaRPr lang="cs-CZ" smtClean="0"/>
          </a:p>
        </p:txBody>
      </p:sp>
      <p:sp>
        <p:nvSpPr>
          <p:cNvPr id="25603" name="TextBox 6"/>
          <p:cNvSpPr txBox="1">
            <a:spLocks noChangeArrowheads="1"/>
          </p:cNvSpPr>
          <p:nvPr/>
        </p:nvSpPr>
        <p:spPr bwMode="auto">
          <a:xfrm>
            <a:off x="428625" y="1071563"/>
            <a:ext cx="807243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ja-JP" sz="2400" dirty="0">
              <a:latin typeface="MS Mincho" pitchFamily="49" charset="-128"/>
              <a:ea typeface="MS Mincho" pitchFamily="49" charset="-128"/>
            </a:endParaRPr>
          </a:p>
          <a:p>
            <a:r>
              <a:rPr lang="ja-JP" altLang="en-US" sz="2400" b="1" dirty="0" smtClean="0">
                <a:latin typeface="MS Mincho" pitchFamily="49" charset="-128"/>
                <a:ea typeface="MS Mincho" pitchFamily="49" charset="-128"/>
              </a:rPr>
              <a:t>質問①～③を読んで、解答を簡単に書いて下さい。</a:t>
            </a:r>
            <a:endParaRPr lang="en-US" altLang="ja-JP" sz="2400" b="1" dirty="0" smtClean="0">
              <a:latin typeface="MS Mincho" pitchFamily="49" charset="-128"/>
              <a:ea typeface="MS Mincho" pitchFamily="49" charset="-128"/>
            </a:endParaRPr>
          </a:p>
          <a:p>
            <a:endParaRPr lang="en-US" altLang="ja-JP" sz="2400" b="1" dirty="0" smtClean="0">
              <a:latin typeface="MS Mincho" pitchFamily="49" charset="-128"/>
              <a:ea typeface="MS Mincho" pitchFamily="49" charset="-128"/>
            </a:endParaRPr>
          </a:p>
          <a:p>
            <a:r>
              <a:rPr lang="ja-JP" altLang="en-US" sz="2400" b="1" dirty="0" smtClean="0">
                <a:latin typeface="MS Mincho" pitchFamily="49" charset="-128"/>
                <a:ea typeface="MS Mincho" pitchFamily="49" charset="-128"/>
              </a:rPr>
              <a:t>期</a:t>
            </a:r>
            <a:r>
              <a:rPr lang="ja-JP" altLang="en-US" sz="2400" b="1" dirty="0">
                <a:latin typeface="MS Mincho" pitchFamily="49" charset="-128"/>
                <a:ea typeface="MS Mincho" pitchFamily="49" charset="-128"/>
              </a:rPr>
              <a:t>限</a:t>
            </a:r>
            <a:r>
              <a:rPr lang="ja-JP" altLang="en-US" sz="2400" b="1" dirty="0" smtClean="0">
                <a:latin typeface="MS Mincho" pitchFamily="49" charset="-128"/>
                <a:ea typeface="MS Mincho" pitchFamily="49" charset="-128"/>
              </a:rPr>
              <a:t>＞</a:t>
            </a:r>
            <a:r>
              <a:rPr lang="cs-CZ" altLang="ja-JP" sz="2400" b="1" dirty="0" smtClean="0">
                <a:latin typeface="MS Mincho" pitchFamily="49" charset="-128"/>
                <a:ea typeface="MS Mincho" pitchFamily="49" charset="-128"/>
              </a:rPr>
              <a:t>10</a:t>
            </a:r>
            <a:r>
              <a:rPr lang="ja-JP" altLang="en-US" sz="2400" b="1" dirty="0" smtClean="0">
                <a:latin typeface="MS Mincho" pitchFamily="49" charset="-128"/>
                <a:ea typeface="MS Mincho" pitchFamily="49" charset="-128"/>
              </a:rPr>
              <a:t>月</a:t>
            </a:r>
            <a:r>
              <a:rPr lang="cs-CZ" altLang="ja-JP" sz="2400" b="1" dirty="0" smtClean="0">
                <a:latin typeface="MS Mincho" pitchFamily="49" charset="-128"/>
                <a:ea typeface="MS Mincho" pitchFamily="49" charset="-128"/>
              </a:rPr>
              <a:t>21</a:t>
            </a:r>
            <a:r>
              <a:rPr lang="ja-JP" altLang="en-US" sz="2400" b="1" dirty="0" smtClean="0">
                <a:latin typeface="MS Mincho" pitchFamily="49" charset="-128"/>
                <a:ea typeface="MS Mincho" pitchFamily="49" charset="-128"/>
              </a:rPr>
              <a:t>日</a:t>
            </a:r>
            <a:r>
              <a:rPr lang="ja-JP" altLang="en-US" sz="2400" b="1" dirty="0">
                <a:latin typeface="MS Mincho" pitchFamily="49" charset="-128"/>
                <a:ea typeface="MS Mincho" pitchFamily="49" charset="-128"/>
              </a:rPr>
              <a:t>（金）</a:t>
            </a:r>
            <a:endParaRPr lang="en-US" altLang="ja-JP" sz="2400" b="1" dirty="0"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57158" y="2071678"/>
            <a:ext cx="3286148" cy="5857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宿題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  <p:pic>
        <p:nvPicPr>
          <p:cNvPr id="10" name="Picture 9" descr="message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3429000"/>
            <a:ext cx="1514466" cy="15453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raikyaku1.bmp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215206" y="5000636"/>
            <a:ext cx="1524000" cy="1524000"/>
          </a:xfrm>
          <a:prstGeom prst="rect">
            <a:avLst/>
          </a:prstGeom>
        </p:spPr>
      </p:pic>
      <p:sp>
        <p:nvSpPr>
          <p:cNvPr id="61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CA3BBF-3ECD-4B3B-8AC2-A9412FF51147}" type="slidenum">
              <a:rPr lang="cs-CZ" smtClean="0"/>
              <a:pPr/>
              <a:t>19</a:t>
            </a:fld>
            <a:endParaRPr lang="cs-CZ" smtClean="0"/>
          </a:p>
        </p:txBody>
      </p:sp>
      <p:sp>
        <p:nvSpPr>
          <p:cNvPr id="13" name="Rounded Rectangle 12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dirty="0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第二課　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390670" y="2499855"/>
            <a:ext cx="48245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000" b="1" dirty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来客への応対</a:t>
            </a:r>
            <a:endParaRPr lang="cs-CZ" sz="6000" dirty="0"/>
          </a:p>
        </p:txBody>
      </p:sp>
    </p:spTree>
    <p:extLst>
      <p:ext uri="{BB962C8B-B14F-4D97-AF65-F5344CB8AC3E}">
        <p14:creationId xmlns:p14="http://schemas.microsoft.com/office/powerpoint/2010/main" xmlns="" val="136080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授業内容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mtClean="0"/>
              <a:t>語彙チェック</a:t>
            </a:r>
            <a:endParaRPr lang="en-US" altLang="ja-JP" dirty="0" smtClean="0"/>
          </a:p>
          <a:p>
            <a:r>
              <a:rPr lang="ja-JP" altLang="en-US" smtClean="0"/>
              <a:t>第一課＞　</a:t>
            </a:r>
            <a:r>
              <a:rPr lang="ja-JP" altLang="en-US" b="1" smtClean="0"/>
              <a:t>名刺交換</a:t>
            </a:r>
            <a:endParaRPr lang="en-US" altLang="ja-JP" b="1" dirty="0" smtClean="0"/>
          </a:p>
          <a:p>
            <a:r>
              <a:rPr lang="ja-JP" altLang="en-US" smtClean="0"/>
              <a:t>第二課＞</a:t>
            </a:r>
            <a:r>
              <a:rPr lang="ja-JP" altLang="en-US" b="1" smtClean="0"/>
              <a:t>　来客への応対</a:t>
            </a:r>
            <a:endParaRPr lang="en-US" altLang="ja-JP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197C0B-46E6-4DDD-B07F-D2076B9B78DD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428596" y="1000108"/>
            <a:ext cx="8143875" cy="1428744"/>
          </a:xfrm>
          <a:prstGeom prst="round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pic>
        <p:nvPicPr>
          <p:cNvPr id="9" name="Picture 8" descr="raikyaku1.bmp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215206" y="5000636"/>
            <a:ext cx="1524000" cy="1524000"/>
          </a:xfrm>
          <a:prstGeom prst="rect">
            <a:avLst/>
          </a:prstGeom>
        </p:spPr>
      </p:pic>
      <p:sp>
        <p:nvSpPr>
          <p:cNvPr id="61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CA3BBF-3ECD-4B3B-8AC2-A9412FF51147}" type="slidenum">
              <a:rPr lang="cs-CZ" smtClean="0"/>
              <a:pPr/>
              <a:t>20</a:t>
            </a:fld>
            <a:endParaRPr lang="cs-CZ" smtClean="0"/>
          </a:p>
        </p:txBody>
      </p:sp>
      <p:sp>
        <p:nvSpPr>
          <p:cNvPr id="6150" name="TextBox 5"/>
          <p:cNvSpPr txBox="1">
            <a:spLocks noChangeArrowheads="1"/>
          </p:cNvSpPr>
          <p:nvPr/>
        </p:nvSpPr>
        <p:spPr bwMode="auto">
          <a:xfrm>
            <a:off x="428596" y="1071546"/>
            <a:ext cx="814393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sz="2400" b="1" dirty="0">
                <a:latin typeface="MS PGothic" pitchFamily="34" charset="-128"/>
                <a:ea typeface="MS PGothic" pitchFamily="34" charset="-128"/>
              </a:rPr>
              <a:t>A</a:t>
            </a:r>
            <a:r>
              <a:rPr lang="ja-JP" altLang="en-US" sz="2400" b="1">
                <a:latin typeface="MS PGothic" pitchFamily="34" charset="-128"/>
                <a:ea typeface="MS PGothic" pitchFamily="34" charset="-128"/>
              </a:rPr>
              <a:t>：</a:t>
            </a:r>
            <a:r>
              <a:rPr lang="en-US" altLang="ja-JP" sz="2400" dirty="0">
                <a:latin typeface="MS PGothic" pitchFamily="34" charset="-128"/>
                <a:ea typeface="MS PGothic" pitchFamily="34" charset="-128"/>
              </a:rPr>
              <a:t>	</a:t>
            </a:r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恐れ入りますが、～（部／課）はどちらでしょうか。</a:t>
            </a:r>
            <a:endParaRPr lang="en-US" altLang="ja-JP" sz="2400" dirty="0">
              <a:latin typeface="MS PGothic" pitchFamily="34" charset="-128"/>
              <a:ea typeface="MS PGothic" pitchFamily="34" charset="-128"/>
            </a:endParaRPr>
          </a:p>
          <a:p>
            <a:r>
              <a:rPr lang="ja-JP" altLang="en-US" sz="2400" b="1">
                <a:latin typeface="MS PGothic" pitchFamily="34" charset="-128"/>
                <a:ea typeface="MS PGothic" pitchFamily="34" charset="-128"/>
              </a:rPr>
              <a:t>受付：</a:t>
            </a:r>
            <a:r>
              <a:rPr lang="en-US" altLang="ja-JP" sz="2400" b="1" dirty="0">
                <a:latin typeface="MS PGothic" pitchFamily="34" charset="-128"/>
                <a:ea typeface="MS PGothic" pitchFamily="34" charset="-128"/>
              </a:rPr>
              <a:t>	</a:t>
            </a:r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～（部／課）は～（どこ）でございます。</a:t>
            </a:r>
            <a:endParaRPr lang="en-US" altLang="ja-JP" sz="2400" dirty="0">
              <a:latin typeface="MS PGothic" pitchFamily="34" charset="-128"/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2400" b="1" dirty="0">
                <a:latin typeface="MS PGothic" pitchFamily="34" charset="-128"/>
                <a:ea typeface="MS PGothic" pitchFamily="34" charset="-128"/>
              </a:rPr>
              <a:t>	</a:t>
            </a:r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ご案内いたしますので、どうぞこちらへお越し下さい。</a:t>
            </a:r>
            <a:endParaRPr lang="cs-CZ" sz="2400" dirty="0"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6151" name="TextBox 6"/>
          <p:cNvSpPr txBox="1">
            <a:spLocks noChangeArrowheads="1"/>
          </p:cNvSpPr>
          <p:nvPr/>
        </p:nvSpPr>
        <p:spPr bwMode="auto">
          <a:xfrm>
            <a:off x="714375" y="2500306"/>
            <a:ext cx="7786688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400" b="1">
                <a:latin typeface="MS PGothic" pitchFamily="34" charset="-128"/>
                <a:ea typeface="MS PGothic" pitchFamily="34" charset="-128"/>
              </a:rPr>
              <a:t>練習</a:t>
            </a:r>
            <a:endParaRPr lang="en-US" altLang="ja-JP" sz="2400" b="1" dirty="0">
              <a:latin typeface="MS PGothic" pitchFamily="34" charset="-128"/>
              <a:ea typeface="MS PGothic" pitchFamily="34" charset="-128"/>
            </a:endParaRPr>
          </a:p>
          <a:p>
            <a:endParaRPr lang="en-US" altLang="ja-JP" sz="2400" dirty="0">
              <a:latin typeface="MS PGothic" pitchFamily="34" charset="-128"/>
              <a:ea typeface="MS PGothic" pitchFamily="34" charset="-128"/>
            </a:endParaRPr>
          </a:p>
          <a:p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１）営業部</a:t>
            </a:r>
            <a:r>
              <a:rPr lang="en-US" altLang="ja-JP" sz="2400" dirty="0">
                <a:latin typeface="MS PGothic" pitchFamily="34" charset="-128"/>
                <a:ea typeface="MS PGothic" pitchFamily="34" charset="-128"/>
              </a:rPr>
              <a:t>		</a:t>
            </a:r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３階</a:t>
            </a:r>
            <a:endParaRPr lang="en-US" altLang="ja-JP" sz="2400" dirty="0">
              <a:latin typeface="MS PGothic" pitchFamily="34" charset="-128"/>
              <a:ea typeface="MS PGothic" pitchFamily="34" charset="-128"/>
            </a:endParaRPr>
          </a:p>
          <a:p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２）人事課</a:t>
            </a:r>
            <a:r>
              <a:rPr lang="en-US" altLang="ja-JP" sz="2400" dirty="0">
                <a:latin typeface="MS PGothic" pitchFamily="34" charset="-128"/>
                <a:ea typeface="MS PGothic" pitchFamily="34" charset="-128"/>
              </a:rPr>
              <a:t>		</a:t>
            </a:r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エレベーターの左側</a:t>
            </a:r>
            <a:endParaRPr lang="en-US" altLang="ja-JP" sz="2400" dirty="0">
              <a:latin typeface="MS PGothic" pitchFamily="34" charset="-128"/>
              <a:ea typeface="MS PGothic" pitchFamily="34" charset="-128"/>
            </a:endParaRPr>
          </a:p>
          <a:p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３）庶務課</a:t>
            </a:r>
            <a:r>
              <a:rPr lang="en-US" altLang="ja-JP" sz="2400" dirty="0">
                <a:latin typeface="MS PGothic" pitchFamily="34" charset="-128"/>
                <a:ea typeface="MS PGothic" pitchFamily="34" charset="-128"/>
              </a:rPr>
              <a:t>		</a:t>
            </a:r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新館</a:t>
            </a:r>
            <a:endParaRPr lang="en-US" altLang="ja-JP" sz="2400" dirty="0">
              <a:latin typeface="MS PGothic" pitchFamily="34" charset="-128"/>
              <a:ea typeface="MS PGothic" pitchFamily="34" charset="-128"/>
            </a:endParaRPr>
          </a:p>
          <a:p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４）製造第一課</a:t>
            </a:r>
            <a:r>
              <a:rPr lang="en-US" altLang="ja-JP" sz="2400" dirty="0">
                <a:latin typeface="MS PGothic" pitchFamily="34" charset="-128"/>
                <a:ea typeface="MS PGothic" pitchFamily="34" charset="-128"/>
              </a:rPr>
              <a:t>	</a:t>
            </a:r>
            <a:r>
              <a:rPr lang="ja-JP" altLang="en-US" sz="2400" smtClean="0">
                <a:latin typeface="MS PGothic" pitchFamily="34" charset="-128"/>
                <a:ea typeface="MS PGothic" pitchFamily="34" charset="-128"/>
              </a:rPr>
              <a:t>第</a:t>
            </a:r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２工場</a:t>
            </a:r>
            <a:endParaRPr lang="en-US" altLang="ja-JP" sz="2400" dirty="0">
              <a:latin typeface="MS PGothic" pitchFamily="34" charset="-128"/>
              <a:ea typeface="MS PGothic" pitchFamily="34" charset="-128"/>
            </a:endParaRPr>
          </a:p>
          <a:p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５）企画課</a:t>
            </a:r>
            <a:r>
              <a:rPr lang="en-US" altLang="ja-JP" sz="2400" dirty="0">
                <a:latin typeface="MS PGothic" pitchFamily="34" charset="-128"/>
                <a:ea typeface="MS PGothic" pitchFamily="34" charset="-128"/>
              </a:rPr>
              <a:t>		</a:t>
            </a:r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１階</a:t>
            </a:r>
            <a:endParaRPr lang="en-US" altLang="ja-JP" sz="2400" dirty="0">
              <a:latin typeface="MS PGothic" pitchFamily="34" charset="-128"/>
              <a:ea typeface="MS PGothic" pitchFamily="34" charset="-128"/>
            </a:endParaRPr>
          </a:p>
          <a:p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６）営業部</a:t>
            </a:r>
            <a:r>
              <a:rPr lang="en-US" altLang="ja-JP" sz="2400" dirty="0">
                <a:latin typeface="MS PGothic" pitchFamily="34" charset="-128"/>
                <a:ea typeface="MS PGothic" pitchFamily="34" charset="-128"/>
              </a:rPr>
              <a:t>		</a:t>
            </a:r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第一工場の２階</a:t>
            </a:r>
            <a:endParaRPr lang="en-US" altLang="ja-JP" sz="2400" dirty="0">
              <a:latin typeface="MS PGothic" pitchFamily="34" charset="-128"/>
              <a:ea typeface="MS PGothic" pitchFamily="34" charset="-128"/>
            </a:endParaRPr>
          </a:p>
          <a:p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７）経理課</a:t>
            </a:r>
            <a:r>
              <a:rPr lang="en-US" altLang="ja-JP" sz="2400" dirty="0">
                <a:latin typeface="MS PGothic" pitchFamily="34" charset="-128"/>
                <a:ea typeface="MS PGothic" pitchFamily="34" charset="-128"/>
              </a:rPr>
              <a:t>		</a:t>
            </a:r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キャンティーンの右側</a:t>
            </a:r>
            <a:endParaRPr lang="en-US" altLang="ja-JP" sz="2400" dirty="0">
              <a:latin typeface="MS PGothic" pitchFamily="34" charset="-128"/>
              <a:ea typeface="MS PGothic" pitchFamily="34" charset="-128"/>
            </a:endParaRPr>
          </a:p>
          <a:p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８）品質管理課</a:t>
            </a:r>
            <a:r>
              <a:rPr lang="en-US" altLang="ja-JP" sz="2400" dirty="0">
                <a:latin typeface="MS PGothic" pitchFamily="34" charset="-128"/>
                <a:ea typeface="MS PGothic" pitchFamily="34" charset="-128"/>
              </a:rPr>
              <a:t>	</a:t>
            </a:r>
            <a:r>
              <a:rPr lang="ja-JP" altLang="en-US" sz="2400" smtClean="0">
                <a:latin typeface="MS PGothic" pitchFamily="34" charset="-128"/>
                <a:ea typeface="MS PGothic" pitchFamily="34" charset="-128"/>
              </a:rPr>
              <a:t>２</a:t>
            </a:r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階の奥</a:t>
            </a:r>
            <a:endParaRPr lang="en-US" altLang="ja-JP" sz="2400" dirty="0">
              <a:latin typeface="MS PGothic" pitchFamily="34" charset="-128"/>
              <a:ea typeface="MS PGothic" pitchFamily="34" charset="-128"/>
            </a:endParaRPr>
          </a:p>
          <a:p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９）保全課</a:t>
            </a:r>
            <a:r>
              <a:rPr lang="en-US" altLang="ja-JP" sz="2400" dirty="0">
                <a:latin typeface="MS PGothic" pitchFamily="34" charset="-128"/>
                <a:ea typeface="MS PGothic" pitchFamily="34" charset="-128"/>
              </a:rPr>
              <a:t>		</a:t>
            </a:r>
            <a:r>
              <a:rPr lang="ja-JP" altLang="en-US" sz="2400">
                <a:latin typeface="MS PGothic" pitchFamily="34" charset="-128"/>
                <a:ea typeface="MS PGothic" pitchFamily="34" charset="-128"/>
              </a:rPr>
              <a:t>第一工場の１</a:t>
            </a:r>
            <a:r>
              <a:rPr lang="ja-JP" altLang="en-US" sz="2400" smtClean="0">
                <a:latin typeface="MS PGothic" pitchFamily="34" charset="-128"/>
                <a:ea typeface="MS PGothic" pitchFamily="34" charset="-128"/>
              </a:rPr>
              <a:t>階</a:t>
            </a:r>
            <a:endParaRPr lang="en-US" altLang="ja-JP" sz="2400" dirty="0">
              <a:latin typeface="MS PGothic" pitchFamily="34" charset="-128"/>
              <a:ea typeface="MS PGothic" pitchFamily="34" charset="-128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第二課　来客への応対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214282" y="3429000"/>
            <a:ext cx="8715435" cy="264320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8" name="Rounded Rectangle 7"/>
          <p:cNvSpPr/>
          <p:nvPr/>
        </p:nvSpPr>
        <p:spPr>
          <a:xfrm>
            <a:off x="428625" y="1214438"/>
            <a:ext cx="8143875" cy="1428744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C36124-C276-407C-A01A-FE73643E18FA}" type="slidenum">
              <a:rPr lang="cs-CZ" smtClean="0"/>
              <a:pPr/>
              <a:t>21</a:t>
            </a:fld>
            <a:endParaRPr lang="cs-CZ" smtClean="0"/>
          </a:p>
        </p:txBody>
      </p:sp>
      <p:sp>
        <p:nvSpPr>
          <p:cNvPr id="7174" name="TextBox 5"/>
          <p:cNvSpPr txBox="1">
            <a:spLocks noChangeArrowheads="1"/>
          </p:cNvSpPr>
          <p:nvPr/>
        </p:nvSpPr>
        <p:spPr bwMode="auto">
          <a:xfrm>
            <a:off x="714375" y="1357313"/>
            <a:ext cx="77866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ja-JP" altLang="en-US" sz="2400" b="1" smtClean="0">
                <a:latin typeface="MS Gothic" pitchFamily="49" charset="-128"/>
                <a:ea typeface="MS Gothic" pitchFamily="49" charset="-128"/>
              </a:rPr>
              <a:t>社内の人について敬称は使いません</a:t>
            </a:r>
            <a:endParaRPr lang="en-US" altLang="ja-JP" sz="2400" b="1" dirty="0" smtClean="0">
              <a:latin typeface="MS Gothic" pitchFamily="49" charset="-128"/>
              <a:ea typeface="MS Gothic" pitchFamily="49" charset="-128"/>
            </a:endParaRPr>
          </a:p>
          <a:p>
            <a:pPr algn="ctr"/>
            <a:endParaRPr lang="en-US" altLang="ja-JP" sz="2400" b="1" dirty="0" smtClean="0">
              <a:latin typeface="MS Gothic" pitchFamily="49" charset="-128"/>
              <a:ea typeface="MS Gothic" pitchFamily="49" charset="-128"/>
            </a:endParaRPr>
          </a:p>
          <a:p>
            <a:pPr algn="ctr"/>
            <a:r>
              <a:rPr lang="ja-JP" altLang="en-US" sz="2400" b="1" smtClean="0">
                <a:latin typeface="MS Gothic" pitchFamily="49" charset="-128"/>
                <a:ea typeface="MS Gothic" pitchFamily="49" charset="-128"/>
              </a:rPr>
              <a:t>大久保部長　　</a:t>
            </a:r>
            <a:r>
              <a:rPr lang="ja-JP" altLang="en-US" sz="2400" b="1" smtClean="0">
                <a:latin typeface="MS Gothic" pitchFamily="49" charset="-128"/>
                <a:ea typeface="MS Gothic" pitchFamily="49" charset="-128"/>
                <a:sym typeface="Wingdings" pitchFamily="2" charset="2"/>
              </a:rPr>
              <a:t>　</a:t>
            </a:r>
            <a:r>
              <a:rPr lang="ja-JP" altLang="en-US" sz="2400" b="1" smtClean="0">
                <a:latin typeface="MS Gothic" pitchFamily="49" charset="-128"/>
                <a:ea typeface="MS Gothic" pitchFamily="49" charset="-128"/>
              </a:rPr>
              <a:t>部長の大久保</a:t>
            </a:r>
            <a:endParaRPr lang="en-US" sz="2400" b="1" dirty="0">
              <a:latin typeface="MS Gothic" pitchFamily="49" charset="-128"/>
              <a:ea typeface="MS Gothic" pitchFamily="49" charset="-12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第二課　来客への応対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12" name="TextBox 5"/>
          <p:cNvSpPr txBox="1">
            <a:spLocks noChangeArrowheads="1"/>
          </p:cNvSpPr>
          <p:nvPr/>
        </p:nvSpPr>
        <p:spPr bwMode="auto">
          <a:xfrm>
            <a:off x="214282" y="3429000"/>
            <a:ext cx="857256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US" altLang="ja-JP" sz="2400" b="1" dirty="0">
              <a:latin typeface="MS Gothic" pitchFamily="49" charset="-128"/>
              <a:ea typeface="MS Gothic" pitchFamily="49" charset="-128"/>
            </a:endParaRPr>
          </a:p>
          <a:p>
            <a:pPr>
              <a:buFont typeface="Arial" pitchFamily="34" charset="0"/>
              <a:buChar char="•"/>
            </a:pPr>
            <a:r>
              <a:rPr lang="ja-JP" altLang="en-US" sz="2400" b="1" smtClean="0">
                <a:latin typeface="MS Gothic" pitchFamily="49" charset="-128"/>
                <a:ea typeface="MS Gothic" pitchFamily="49" charset="-128"/>
              </a:rPr>
              <a:t>～は、た</a:t>
            </a:r>
            <a:r>
              <a:rPr lang="ja-JP" altLang="en-US" sz="2400" b="1">
                <a:latin typeface="MS Gothic" pitchFamily="49" charset="-128"/>
                <a:ea typeface="MS Gothic" pitchFamily="49" charset="-128"/>
              </a:rPr>
              <a:t>だいま会議中ですので、こちらで少々お待ち下さい。</a:t>
            </a:r>
            <a:endParaRPr lang="en-US" altLang="ja-JP" sz="2400" b="1" dirty="0">
              <a:latin typeface="MS Gothic" pitchFamily="49" charset="-128"/>
              <a:ea typeface="MS Gothic" pitchFamily="49" charset="-128"/>
            </a:endParaRPr>
          </a:p>
          <a:p>
            <a:pPr>
              <a:buFont typeface="Arial" pitchFamily="34" charset="0"/>
              <a:buChar char="•"/>
            </a:pPr>
            <a:endParaRPr lang="en-US" sz="2400" b="1" dirty="0">
              <a:latin typeface="MS Gothic" pitchFamily="49" charset="-128"/>
              <a:ea typeface="MS Gothic" pitchFamily="49" charset="-128"/>
            </a:endParaRPr>
          </a:p>
          <a:p>
            <a:pPr>
              <a:buFont typeface="Arial" pitchFamily="34" charset="0"/>
              <a:buChar char="•"/>
            </a:pPr>
            <a:r>
              <a:rPr lang="ja-JP" altLang="en-US" sz="2400" b="1">
                <a:latin typeface="MS Gothic" pitchFamily="49" charset="-128"/>
                <a:ea typeface="MS Gothic" pitchFamily="49" charset="-128"/>
              </a:rPr>
              <a:t>～</a:t>
            </a:r>
            <a:r>
              <a:rPr lang="ja-JP" altLang="en-US" sz="2400" b="1" smtClean="0">
                <a:latin typeface="MS Gothic" pitchFamily="49" charset="-128"/>
                <a:ea typeface="MS Gothic" pitchFamily="49" charset="-128"/>
              </a:rPr>
              <a:t>は、す</a:t>
            </a:r>
            <a:r>
              <a:rPr lang="ja-JP" altLang="en-US" sz="2400" b="1">
                <a:latin typeface="MS Gothic" pitchFamily="49" charset="-128"/>
                <a:ea typeface="MS Gothic" pitchFamily="49" charset="-128"/>
              </a:rPr>
              <a:t>ぐ参ります。</a:t>
            </a:r>
            <a:endParaRPr lang="en-US" altLang="ja-JP" sz="2400" b="1" dirty="0">
              <a:latin typeface="MS Gothic" pitchFamily="49" charset="-128"/>
              <a:ea typeface="MS Gothic" pitchFamily="49" charset="-128"/>
            </a:endParaRPr>
          </a:p>
          <a:p>
            <a:pPr>
              <a:buFont typeface="Arial" pitchFamily="34" charset="0"/>
              <a:buChar char="•"/>
            </a:pPr>
            <a:endParaRPr lang="en-US" sz="2400" b="1" dirty="0">
              <a:latin typeface="MS Gothic" pitchFamily="49" charset="-128"/>
              <a:ea typeface="MS Gothic" pitchFamily="49" charset="-128"/>
            </a:endParaRPr>
          </a:p>
          <a:p>
            <a:pPr>
              <a:buFont typeface="Arial" pitchFamily="34" charset="0"/>
              <a:buChar char="•"/>
            </a:pPr>
            <a:r>
              <a:rPr lang="ja-JP" altLang="en-US" sz="2400" b="1" smtClean="0">
                <a:latin typeface="MS Gothic" pitchFamily="49" charset="-128"/>
                <a:ea typeface="MS Gothic" pitchFamily="49" charset="-128"/>
              </a:rPr>
              <a:t>～</a:t>
            </a:r>
            <a:r>
              <a:rPr lang="ja-JP" altLang="en-US" sz="2400" b="1">
                <a:latin typeface="MS Gothic" pitchFamily="49" charset="-128"/>
                <a:ea typeface="MS Gothic" pitchFamily="49" charset="-128"/>
              </a:rPr>
              <a:t>は、ただいま席をはずしております。</a:t>
            </a:r>
            <a:endParaRPr lang="en-US" sz="2400" b="1" dirty="0">
              <a:latin typeface="MS Gothic" pitchFamily="49" charset="-128"/>
              <a:ea typeface="MS Gothic" pitchFamily="49" charset="-128"/>
            </a:endParaRPr>
          </a:p>
          <a:p>
            <a:endParaRPr lang="en-US" sz="2400" b="1" dirty="0"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raikyaku1.bmp"/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358082" y="5191148"/>
            <a:ext cx="1524000" cy="1524000"/>
          </a:xfrm>
          <a:prstGeom prst="rect">
            <a:avLst/>
          </a:prstGeom>
        </p:spPr>
      </p:pic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4AE6C5-459D-44CE-8E4C-73C0778035DB}" type="slidenum">
              <a:rPr lang="cs-CZ" smtClean="0"/>
              <a:pPr/>
              <a:t>22</a:t>
            </a:fld>
            <a:endParaRPr lang="cs-CZ" smtClean="0"/>
          </a:p>
        </p:txBody>
      </p:sp>
      <p:sp>
        <p:nvSpPr>
          <p:cNvPr id="7" name="Rounded Rectangle 6"/>
          <p:cNvSpPr/>
          <p:nvPr/>
        </p:nvSpPr>
        <p:spPr>
          <a:xfrm>
            <a:off x="428625" y="1214438"/>
            <a:ext cx="8143875" cy="1928812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8198" name="TextBox 7"/>
          <p:cNvSpPr txBox="1">
            <a:spLocks noChangeArrowheads="1"/>
          </p:cNvSpPr>
          <p:nvPr/>
        </p:nvSpPr>
        <p:spPr bwMode="auto">
          <a:xfrm>
            <a:off x="500034" y="1214422"/>
            <a:ext cx="8001029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ja-JP" altLang="en-US" sz="2000" b="1">
                <a:ea typeface="MS PGothic" pitchFamily="34" charset="-128"/>
              </a:rPr>
              <a:t>恐れ入りますが、もう一度おっしゃって頂けませんでしょうか。</a:t>
            </a:r>
            <a:endParaRPr lang="en-US" altLang="ja-JP" sz="2000" b="1" dirty="0">
              <a:ea typeface="MS PGothic" pitchFamily="34" charset="-128"/>
            </a:endParaRPr>
          </a:p>
          <a:p>
            <a:pPr>
              <a:buFont typeface="Arial" pitchFamily="34" charset="0"/>
              <a:buChar char="•"/>
            </a:pPr>
            <a:endParaRPr lang="en-US" sz="2000" b="1" dirty="0"/>
          </a:p>
          <a:p>
            <a:pPr>
              <a:buFont typeface="Arial" pitchFamily="34" charset="0"/>
              <a:buChar char="•"/>
            </a:pPr>
            <a:r>
              <a:rPr lang="ja-JP" altLang="en-US" sz="2000" b="1">
                <a:ea typeface="MS PGothic" pitchFamily="34" charset="-128"/>
              </a:rPr>
              <a:t>恐れ入りますが、～というのはどういう意味でしょうか。</a:t>
            </a:r>
            <a:endParaRPr lang="en-US" altLang="ja-JP" sz="2000" b="1" dirty="0">
              <a:ea typeface="MS PGothic" pitchFamily="34" charset="-128"/>
            </a:endParaRPr>
          </a:p>
          <a:p>
            <a:pPr>
              <a:buFont typeface="Arial" pitchFamily="34" charset="0"/>
              <a:buChar char="•"/>
            </a:pPr>
            <a:endParaRPr lang="en-US" sz="2000" b="1" dirty="0"/>
          </a:p>
          <a:p>
            <a:pPr>
              <a:buFont typeface="Arial" pitchFamily="34" charset="0"/>
              <a:buChar char="•"/>
            </a:pPr>
            <a:r>
              <a:rPr lang="ja-JP" altLang="en-US" sz="2000" b="1">
                <a:ea typeface="MS PGothic" pitchFamily="34" charset="-128"/>
              </a:rPr>
              <a:t>恐れ入りますが、私ではわかりかねますので、係りの者と代わります</a:t>
            </a:r>
            <a:r>
              <a:rPr lang="ja-JP" altLang="en-US" sz="2000" b="1" smtClean="0">
                <a:ea typeface="MS PGothic" pitchFamily="34" charset="-128"/>
              </a:rPr>
              <a:t>。</a:t>
            </a:r>
            <a:endParaRPr lang="cs-CZ" altLang="ja-JP" sz="2000" b="1" dirty="0" smtClean="0">
              <a:ea typeface="MS PGothic" pitchFamily="34" charset="-128"/>
            </a:endParaRPr>
          </a:p>
          <a:p>
            <a:r>
              <a:rPr lang="ja-JP" altLang="en-US" sz="2000" b="1" smtClean="0">
                <a:ea typeface="MS PGothic" pitchFamily="34" charset="-128"/>
              </a:rPr>
              <a:t>少</a:t>
            </a:r>
            <a:r>
              <a:rPr lang="ja-JP" altLang="en-US" sz="2000" b="1">
                <a:ea typeface="MS PGothic" pitchFamily="34" charset="-128"/>
              </a:rPr>
              <a:t>々お待ち下さい。</a:t>
            </a:r>
            <a:endParaRPr lang="en-US" sz="2000" b="1" dirty="0"/>
          </a:p>
        </p:txBody>
      </p:sp>
      <p:sp>
        <p:nvSpPr>
          <p:cNvPr id="8199" name="TextBox 9"/>
          <p:cNvSpPr txBox="1">
            <a:spLocks noChangeArrowheads="1"/>
          </p:cNvSpPr>
          <p:nvPr/>
        </p:nvSpPr>
        <p:spPr bwMode="auto">
          <a:xfrm>
            <a:off x="714375" y="3360738"/>
            <a:ext cx="7786688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1">
                <a:ea typeface="MS PGothic" pitchFamily="34" charset="-128"/>
              </a:rPr>
              <a:t>練習</a:t>
            </a:r>
            <a:endParaRPr lang="en-US" altLang="ja-JP" b="1" dirty="0">
              <a:ea typeface="MS PGothic" pitchFamily="34" charset="-128"/>
            </a:endParaRPr>
          </a:p>
          <a:p>
            <a:endParaRPr lang="en-US" altLang="ja-JP" dirty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>
                <a:ea typeface="MS PGothic" pitchFamily="34" charset="-128"/>
              </a:rPr>
              <a:t>１）係りの人を呼んでく</a:t>
            </a:r>
            <a:r>
              <a:rPr lang="ja-JP" altLang="en-US" b="1" smtClean="0">
                <a:ea typeface="MS PGothic" pitchFamily="34" charset="-128"/>
              </a:rPr>
              <a:t>る</a:t>
            </a:r>
            <a:r>
              <a:rPr lang="cs-CZ" altLang="ja-JP" b="1" dirty="0" smtClean="0">
                <a:ea typeface="MS PGothic" pitchFamily="34" charset="-128"/>
              </a:rPr>
              <a:t>		</a:t>
            </a:r>
            <a:r>
              <a:rPr lang="ja-JP" altLang="en-US" b="1" smtClean="0">
                <a:ea typeface="MS PGothic" pitchFamily="34" charset="-128"/>
              </a:rPr>
              <a:t>７）担当する課長を呼んで来る</a:t>
            </a:r>
            <a:endParaRPr lang="en-US" altLang="ja-JP" b="1" dirty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>
                <a:ea typeface="MS PGothic" pitchFamily="34" charset="-128"/>
              </a:rPr>
              <a:t>２）担当者と代わ</a:t>
            </a:r>
            <a:r>
              <a:rPr lang="ja-JP" altLang="en-US" b="1" smtClean="0">
                <a:ea typeface="MS PGothic" pitchFamily="34" charset="-128"/>
              </a:rPr>
              <a:t>る</a:t>
            </a:r>
            <a:r>
              <a:rPr lang="cs-CZ" altLang="ja-JP" b="1" dirty="0" smtClean="0">
                <a:ea typeface="MS PGothic" pitchFamily="34" charset="-128"/>
              </a:rPr>
              <a:t>			</a:t>
            </a:r>
            <a:r>
              <a:rPr lang="ja-JP" altLang="en-US" b="1" smtClean="0">
                <a:ea typeface="MS PGothic" pitchFamily="34" charset="-128"/>
              </a:rPr>
              <a:t>８）主任と変わる</a:t>
            </a:r>
            <a:endParaRPr lang="en-US" altLang="ja-JP" b="1" dirty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>
                <a:ea typeface="MS PGothic" pitchFamily="34" charset="-128"/>
              </a:rPr>
              <a:t>３）責任者と代わ</a:t>
            </a:r>
            <a:r>
              <a:rPr lang="ja-JP" altLang="en-US" b="1" smtClean="0">
                <a:ea typeface="MS PGothic" pitchFamily="34" charset="-128"/>
              </a:rPr>
              <a:t>る</a:t>
            </a:r>
            <a:r>
              <a:rPr lang="cs-CZ" altLang="ja-JP" b="1" dirty="0" smtClean="0">
                <a:ea typeface="MS PGothic" pitchFamily="34" charset="-128"/>
              </a:rPr>
              <a:t>			</a:t>
            </a:r>
            <a:r>
              <a:rPr lang="ja-JP" altLang="en-US" b="1" smtClean="0">
                <a:ea typeface="MS PGothic" pitchFamily="34" charset="-128"/>
              </a:rPr>
              <a:t>９）先輩を呼んで来る</a:t>
            </a:r>
            <a:endParaRPr lang="en-US" altLang="ja-JP" b="1" dirty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>
                <a:ea typeface="MS PGothic" pitchFamily="34" charset="-128"/>
              </a:rPr>
              <a:t>４）担当者を呼んで来る</a:t>
            </a:r>
            <a:endParaRPr lang="en-US" altLang="ja-JP" b="1" dirty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>
                <a:ea typeface="MS PGothic" pitchFamily="34" charset="-128"/>
              </a:rPr>
              <a:t>５）プロジェクトリーダーと代わる</a:t>
            </a:r>
            <a:endParaRPr lang="en-US" altLang="ja-JP" b="1" dirty="0">
              <a:ea typeface="MS PGothic" pitchFamily="34" charset="-128"/>
            </a:endParaRPr>
          </a:p>
          <a:p>
            <a:pPr>
              <a:lnSpc>
                <a:spcPct val="150000"/>
              </a:lnSpc>
            </a:pPr>
            <a:r>
              <a:rPr lang="ja-JP" altLang="en-US" b="1">
                <a:ea typeface="MS PGothic" pitchFamily="34" charset="-128"/>
              </a:rPr>
              <a:t>６）上司に代わ</a:t>
            </a:r>
            <a:r>
              <a:rPr lang="ja-JP" altLang="en-US" b="1" smtClean="0">
                <a:ea typeface="MS PGothic" pitchFamily="34" charset="-128"/>
              </a:rPr>
              <a:t>る</a:t>
            </a:r>
            <a:endParaRPr lang="en-US" altLang="ja-JP" b="1" dirty="0">
              <a:ea typeface="MS PGothic" pitchFamily="34" charset="-128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第二課　来客への応対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285750" y="1357313"/>
            <a:ext cx="8572500" cy="4643437"/>
          </a:xfrm>
          <a:prstGeom prst="round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921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68215DA-4F43-4146-9947-E5D54444E8C8}" type="slidenum">
              <a:rPr lang="cs-CZ" smtClean="0"/>
              <a:pPr/>
              <a:t>23</a:t>
            </a:fld>
            <a:endParaRPr lang="cs-CZ" smtClean="0"/>
          </a:p>
        </p:txBody>
      </p:sp>
      <p:sp>
        <p:nvSpPr>
          <p:cNvPr id="922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50" cy="4757738"/>
          </a:xfrm>
        </p:spPr>
        <p:txBody>
          <a:bodyPr/>
          <a:lstStyle/>
          <a:p>
            <a:pPr>
              <a:buFontTx/>
              <a:buNone/>
            </a:pPr>
            <a:r>
              <a:rPr lang="ja-JP" altLang="en-US" sz="2800" smtClean="0">
                <a:ea typeface="MS PGothic" pitchFamily="34" charset="-128"/>
              </a:rPr>
              <a:t>②　</a:t>
            </a:r>
            <a:r>
              <a:rPr lang="ja-JP" sz="2800" smtClean="0">
                <a:ea typeface="MS PGothic" pitchFamily="34" charset="-128"/>
              </a:rPr>
              <a:t>あなたは外国人です。名刺は日本語ですが、</a:t>
            </a:r>
            <a:endParaRPr lang="en-US" altLang="ja-JP" sz="280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sz="2800" smtClean="0">
                <a:ea typeface="MS PGothic" pitchFamily="34" charset="-128"/>
              </a:rPr>
              <a:t>裏面はローマ字で書いてあります。</a:t>
            </a:r>
            <a:endParaRPr lang="cs-CZ" altLang="ja-JP" sz="2800" smtClean="0"/>
          </a:p>
          <a:p>
            <a:pPr>
              <a:buFontTx/>
              <a:buNone/>
            </a:pPr>
            <a:r>
              <a:rPr lang="ja-JP" sz="2800" smtClean="0">
                <a:ea typeface="MS PGothic" pitchFamily="34" charset="-128"/>
              </a:rPr>
              <a:t>相手日本人です。名刺を受け渡すの時にどの面を</a:t>
            </a:r>
            <a:endParaRPr lang="en-US" altLang="ja-JP" sz="280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sz="2800" smtClean="0">
                <a:ea typeface="MS PGothic" pitchFamily="34" charset="-128"/>
              </a:rPr>
              <a:t>上にしますか（日本語の面・ローマ字の面）。</a:t>
            </a:r>
            <a:endParaRPr lang="cs-CZ" sz="2800" smtClean="0"/>
          </a:p>
          <a:p>
            <a:pPr>
              <a:buFontTx/>
              <a:buNone/>
            </a:pPr>
            <a:r>
              <a:rPr lang="cs-CZ" sz="2800" smtClean="0"/>
              <a:t> </a:t>
            </a:r>
          </a:p>
          <a:p>
            <a:pPr>
              <a:buFontTx/>
              <a:buNone/>
            </a:pPr>
            <a:r>
              <a:rPr lang="ja-JP" altLang="en-US" sz="2800" smtClean="0">
                <a:ea typeface="MS PGothic" pitchFamily="34" charset="-128"/>
              </a:rPr>
              <a:t>③　</a:t>
            </a:r>
            <a:r>
              <a:rPr lang="ja-JP" sz="2800" smtClean="0">
                <a:ea typeface="MS PGothic" pitchFamily="34" charset="-128"/>
              </a:rPr>
              <a:t>相手の名前を名刺に書き込むのは失礼に</a:t>
            </a:r>
            <a:endParaRPr lang="en-US" altLang="ja-JP" sz="280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sz="2800" smtClean="0">
                <a:ea typeface="MS PGothic" pitchFamily="34" charset="-128"/>
              </a:rPr>
              <a:t>あたりますが相手の名前が難しくて覚えられないと心配</a:t>
            </a:r>
            <a:endParaRPr lang="en-US" altLang="ja-JP" sz="2800" smtClean="0">
              <a:ea typeface="MS PGothic" pitchFamily="34" charset="-128"/>
            </a:endParaRPr>
          </a:p>
          <a:p>
            <a:pPr>
              <a:buFontTx/>
              <a:buNone/>
            </a:pPr>
            <a:r>
              <a:rPr lang="ja-JP" sz="2800" smtClean="0">
                <a:ea typeface="MS PGothic" pitchFamily="34" charset="-128"/>
              </a:rPr>
              <a:t>しています</a:t>
            </a:r>
            <a:r>
              <a:rPr lang="ja-JP" altLang="en-US" sz="2800" smtClean="0">
                <a:ea typeface="MS PGothic" pitchFamily="34" charset="-128"/>
              </a:rPr>
              <a:t>。</a:t>
            </a:r>
            <a:r>
              <a:rPr lang="ja-JP" sz="2800" smtClean="0">
                <a:ea typeface="MS PGothic" pitchFamily="34" charset="-128"/>
              </a:rPr>
              <a:t>どうしますか？</a:t>
            </a:r>
            <a:endParaRPr lang="cs-CZ" sz="2800" smtClean="0"/>
          </a:p>
          <a:p>
            <a:endParaRPr lang="cs-CZ" sz="2800" smtClean="0"/>
          </a:p>
        </p:txBody>
      </p:sp>
      <p:sp>
        <p:nvSpPr>
          <p:cNvPr id="7" name="Rounded Rectangle 6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宿題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71E88B-8AFD-4961-8B86-B364898B2975}" type="slidenum">
              <a:rPr lang="cs-CZ" smtClean="0"/>
              <a:pPr/>
              <a:t>24</a:t>
            </a:fld>
            <a:endParaRPr lang="cs-CZ" smtClean="0"/>
          </a:p>
        </p:txBody>
      </p:sp>
      <p:sp>
        <p:nvSpPr>
          <p:cNvPr id="25603" name="TextBox 6"/>
          <p:cNvSpPr txBox="1">
            <a:spLocks noChangeArrowheads="1"/>
          </p:cNvSpPr>
          <p:nvPr/>
        </p:nvSpPr>
        <p:spPr bwMode="auto">
          <a:xfrm>
            <a:off x="428625" y="1071563"/>
            <a:ext cx="807243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ja-JP" sz="2400" dirty="0">
              <a:latin typeface="MS Mincho" pitchFamily="49" charset="-128"/>
              <a:ea typeface="MS Mincho" pitchFamily="49" charset="-128"/>
            </a:endParaRPr>
          </a:p>
          <a:p>
            <a:r>
              <a:rPr lang="ja-JP" altLang="en-US" sz="2400" b="1" dirty="0" smtClean="0">
                <a:latin typeface="MS Mincho" pitchFamily="49" charset="-128"/>
                <a:ea typeface="MS Mincho" pitchFamily="49" charset="-128"/>
              </a:rPr>
              <a:t>質問①～③を読んで、解答を簡単に書いて下さい。</a:t>
            </a:r>
            <a:endParaRPr lang="en-US" altLang="ja-JP" sz="2400" b="1" dirty="0" smtClean="0">
              <a:latin typeface="MS Mincho" pitchFamily="49" charset="-128"/>
              <a:ea typeface="MS Mincho" pitchFamily="49" charset="-128"/>
            </a:endParaRPr>
          </a:p>
          <a:p>
            <a:endParaRPr lang="en-US" altLang="ja-JP" sz="2400" b="1" dirty="0" smtClean="0">
              <a:latin typeface="MS Mincho" pitchFamily="49" charset="-128"/>
              <a:ea typeface="MS Mincho" pitchFamily="49" charset="-128"/>
            </a:endParaRPr>
          </a:p>
          <a:p>
            <a:r>
              <a:rPr lang="ja-JP" altLang="en-US" sz="2400" b="1" dirty="0" smtClean="0">
                <a:latin typeface="MS Mincho" pitchFamily="49" charset="-128"/>
                <a:ea typeface="MS Mincho" pitchFamily="49" charset="-128"/>
              </a:rPr>
              <a:t>期</a:t>
            </a:r>
            <a:r>
              <a:rPr lang="ja-JP" altLang="en-US" sz="2400" b="1" dirty="0">
                <a:latin typeface="MS Mincho" pitchFamily="49" charset="-128"/>
                <a:ea typeface="MS Mincho" pitchFamily="49" charset="-128"/>
              </a:rPr>
              <a:t>限</a:t>
            </a:r>
            <a:r>
              <a:rPr lang="ja-JP" altLang="en-US" sz="2400" b="1" dirty="0" smtClean="0">
                <a:latin typeface="MS Mincho" pitchFamily="49" charset="-128"/>
                <a:ea typeface="MS Mincho" pitchFamily="49" charset="-128"/>
              </a:rPr>
              <a:t>＞</a:t>
            </a:r>
            <a:r>
              <a:rPr lang="cs-CZ" altLang="ja-JP" sz="2400" b="1" dirty="0" smtClean="0">
                <a:latin typeface="MS Mincho" pitchFamily="49" charset="-128"/>
                <a:ea typeface="MS Mincho" pitchFamily="49" charset="-128"/>
              </a:rPr>
              <a:t>10</a:t>
            </a:r>
            <a:r>
              <a:rPr lang="ja-JP" altLang="en-US" sz="2400" b="1" dirty="0" smtClean="0">
                <a:latin typeface="MS Mincho" pitchFamily="49" charset="-128"/>
                <a:ea typeface="MS Mincho" pitchFamily="49" charset="-128"/>
              </a:rPr>
              <a:t>月</a:t>
            </a:r>
            <a:r>
              <a:rPr lang="cs-CZ" altLang="ja-JP" sz="2400" b="1" dirty="0" smtClean="0">
                <a:latin typeface="MS Mincho" pitchFamily="49" charset="-128"/>
                <a:ea typeface="MS Mincho" pitchFamily="49" charset="-128"/>
              </a:rPr>
              <a:t>23</a:t>
            </a:r>
            <a:r>
              <a:rPr lang="ja-JP" altLang="en-US" sz="2400" b="1" dirty="0" smtClean="0">
                <a:latin typeface="MS Mincho" pitchFamily="49" charset="-128"/>
                <a:ea typeface="MS Mincho" pitchFamily="49" charset="-128"/>
              </a:rPr>
              <a:t>日</a:t>
            </a:r>
            <a:r>
              <a:rPr lang="ja-JP" altLang="en-US" sz="2400" b="1" dirty="0">
                <a:latin typeface="MS Mincho" pitchFamily="49" charset="-128"/>
                <a:ea typeface="MS Mincho" pitchFamily="49" charset="-128"/>
              </a:rPr>
              <a:t>（金）</a:t>
            </a:r>
            <a:endParaRPr lang="en-US" altLang="ja-JP" sz="2400" b="1" dirty="0">
              <a:latin typeface="MS Mincho" pitchFamily="49" charset="-128"/>
              <a:ea typeface="MS Mincho" pitchFamily="49" charset="-128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357158" y="2071678"/>
            <a:ext cx="3286148" cy="5857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285720" y="214313"/>
            <a:ext cx="8286750" cy="571500"/>
          </a:xfrm>
          <a:prstGeom prst="roundRect">
            <a:avLst/>
          </a:prstGeom>
          <a:solidFill>
            <a:srgbClr val="00B0F0"/>
          </a:solidFill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b="1" smtClean="0">
                <a:solidFill>
                  <a:srgbClr val="0C0C0C"/>
                </a:solidFill>
                <a:latin typeface="MS Mincho" pitchFamily="49" charset="-128"/>
                <a:ea typeface="MS Mincho" pitchFamily="49" charset="-128"/>
              </a:rPr>
              <a:t>宿題</a:t>
            </a:r>
            <a:endParaRPr lang="cs-CZ" sz="4000" b="1" dirty="0">
              <a:solidFill>
                <a:srgbClr val="0C0C0C"/>
              </a:solidFill>
              <a:latin typeface="MS Mincho" pitchFamily="49" charset="-128"/>
              <a:ea typeface="MS Mincho" pitchFamily="49" charset="-128"/>
            </a:endParaRPr>
          </a:p>
        </p:txBody>
      </p:sp>
      <p:pic>
        <p:nvPicPr>
          <p:cNvPr id="10" name="Picture 9" descr="message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3429000"/>
            <a:ext cx="1514466" cy="15453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5981BE-2E5C-485A-A3AC-9F20C41E6098}" type="slidenum">
              <a:rPr lang="cs-CZ" smtClean="0"/>
              <a:pPr/>
              <a:t>25</a:t>
            </a:fld>
            <a:endParaRPr lang="cs-CZ" smtClean="0"/>
          </a:p>
        </p:txBody>
      </p:sp>
      <p:sp>
        <p:nvSpPr>
          <p:cNvPr id="5" name="Rectangle 4"/>
          <p:cNvSpPr/>
          <p:nvPr/>
        </p:nvSpPr>
        <p:spPr>
          <a:xfrm>
            <a:off x="1938911" y="2143116"/>
            <a:ext cx="7133683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ja-JP" altLang="en-US" sz="3600" cap="all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ご清聴ありがとうございました。</a:t>
            </a:r>
            <a:endParaRPr lang="en-US" sz="36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-1929606" y="3429794"/>
            <a:ext cx="6858000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総務部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丁寧な</a:t>
            </a:r>
            <a:endParaRPr lang="cs-CZ" altLang="ja-JP" sz="9600" b="1" dirty="0" smtClean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  <a:p>
            <a:pPr algn="ctr"/>
            <a:r>
              <a:rPr lang="ja-JP" altLang="en-US" sz="9600" b="1" dirty="0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お辞儀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名刺入れ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確認する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役職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工場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EDE8F0-4383-4398-8597-C1E9DC8BEF9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5" name="Rounded Rectangle 4"/>
          <p:cNvSpPr/>
          <p:nvPr/>
        </p:nvSpPr>
        <p:spPr>
          <a:xfrm>
            <a:off x="1785918" y="1857364"/>
            <a:ext cx="5500726" cy="3071834"/>
          </a:xfrm>
          <a:prstGeom prst="roundRect">
            <a:avLst/>
          </a:prstGeom>
          <a:solidFill>
            <a:srgbClr val="FFFF00"/>
          </a:solidFill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9600" b="1" smtClean="0">
                <a:ln w="1905"/>
                <a:solidFill>
                  <a:srgbClr val="00206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S Gothic" pitchFamily="49" charset="-128"/>
                <a:ea typeface="MS Gothic" pitchFamily="49" charset="-128"/>
              </a:rPr>
              <a:t>上司</a:t>
            </a:r>
            <a:endParaRPr lang="cs-CZ" sz="9600" b="1" dirty="0">
              <a:ln w="1905"/>
              <a:solidFill>
                <a:srgbClr val="00206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S Gothic" pitchFamily="49" charset="-128"/>
              <a:ea typeface="MS Gothic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E78A2D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14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FF66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E75C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1550</TotalTime>
  <Words>503</Words>
  <Application>Microsoft Office PowerPoint</Application>
  <PresentationFormat>Předvádění na obrazovce (4:3)</PresentationFormat>
  <Paragraphs>139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25</vt:i4>
      </vt:variant>
    </vt:vector>
  </HeadingPairs>
  <TitlesOfParts>
    <vt:vector size="27" baseType="lpstr">
      <vt:lpstr>Vlastní návrh</vt:lpstr>
      <vt:lpstr>Výchozí návrh</vt:lpstr>
      <vt:lpstr>Obchodní Japonština Bc. Jana Pospíchalová</vt:lpstr>
      <vt:lpstr>授業内容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Snímek 22</vt:lpstr>
      <vt:lpstr>Snímek 23</vt:lpstr>
      <vt:lpstr>Snímek 24</vt:lpstr>
      <vt:lpstr>Snímek 25</vt:lpstr>
    </vt:vector>
  </TitlesOfParts>
  <Company>PrF UP Olomouc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PROJEKTU</dc:title>
  <dc:creator>PrF UP Olomouc</dc:creator>
  <cp:lastModifiedBy>Jaj</cp:lastModifiedBy>
  <cp:revision>139</cp:revision>
  <dcterms:created xsi:type="dcterms:W3CDTF">2009-02-24T14:51:48Z</dcterms:created>
  <dcterms:modified xsi:type="dcterms:W3CDTF">2016-10-13T18:35:26Z</dcterms:modified>
</cp:coreProperties>
</file>