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34"/>
  </p:notesMasterIdLst>
  <p:handoutMasterIdLst>
    <p:handoutMasterId r:id="rId35"/>
  </p:handoutMasterIdLst>
  <p:sldIdLst>
    <p:sldId id="262" r:id="rId3"/>
    <p:sldId id="312" r:id="rId4"/>
    <p:sldId id="329" r:id="rId5"/>
    <p:sldId id="330" r:id="rId6"/>
    <p:sldId id="311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04" r:id="rId18"/>
    <p:sldId id="305" r:id="rId19"/>
    <p:sldId id="323" r:id="rId20"/>
    <p:sldId id="328" r:id="rId21"/>
    <p:sldId id="324" r:id="rId22"/>
    <p:sldId id="325" r:id="rId23"/>
    <p:sldId id="326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281" r:id="rId33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24" autoAdjust="0"/>
  </p:normalViewPr>
  <p:slideViewPr>
    <p:cSldViewPr>
      <p:cViewPr varScale="1">
        <p:scale>
          <a:sx n="82" d="100"/>
          <a:sy n="82" d="100"/>
        </p:scale>
        <p:origin x="-4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6A78CB-0CDA-4888-AE29-37F39D421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294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FEAE7B-5989-437D-81F7-19CE4312E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1179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D31A-07D8-48ED-B53B-DC855C44B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70274-E5FC-47C6-AAE9-091F7A8E98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A17C-B902-43DA-9557-C2DDBEEBE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E207-5CCF-4BFF-92C9-0D21CFEE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97C0B-46E6-4DDD-B07F-D2076B9B7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D9894-B6B4-4DFF-B838-9C67BA2DD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FA1E-2342-4D4F-885D-6EF607FB5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7E90B-70C3-4E0E-AC43-404ED5A07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ECAAC-973E-4211-9BD8-8873ECF86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6037-00F2-4EE6-87C2-379E8526A9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6C4A-6670-4E35-B639-38698DFF1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DE8F0-4383-4398-8597-C1E9DC8BEF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E50F-32D7-479D-B08F-7CB7593D4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2E70-FB80-4B5D-B311-97EF98B168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DE878-B2EF-4FBF-A016-572379FB3C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30C1-FE16-41D8-A72C-4A88319D7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F5F8F-F27F-476A-8DE5-482D5D413F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C2A8-06CD-4957-90A4-67F3C3471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FAF6B-FDF9-48CF-B267-64D58B417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9CD01-BA4F-4B26-BF27-90E955C6B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F019-DE54-4048-AE76-F109E4E01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B99CA-5D59-4595-BD40-18E6400E3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CE8684-EDED-4201-A17D-9E3C0819E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9419B0-7B5B-4CC9-8B24-1B3F22F105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</a:t>
            </a:r>
            <a:r>
              <a:rPr lang="cs-CZ" sz="1600" dirty="0" smtClean="0"/>
              <a:t>Pospíchalová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993F8A-4EA0-42AB-B07E-81B40857CC8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71563" y="5214938"/>
            <a:ext cx="8072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11.11.2016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工場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上司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部下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挨拶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検討する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恐れ入ります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2844" y="1571625"/>
            <a:ext cx="8643998" cy="3357563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242886" y="1814522"/>
            <a:ext cx="8615394" cy="30432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A&gt;</a:t>
            </a:r>
            <a:r>
              <a:rPr lang="ja-JP" altLang="en-US" smtClean="0">
                <a:ea typeface="MS PGothic" pitchFamily="34" charset="-128"/>
              </a:rPr>
              <a:t>　はじめまして、私、～～～の～～と申します。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どうぞ宜しくお願い致します。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B&gt;</a:t>
            </a:r>
            <a:r>
              <a:rPr lang="ja-JP" altLang="en-US" smtClean="0">
                <a:ea typeface="MS PGothic" pitchFamily="34" charset="-128"/>
              </a:rPr>
              <a:t>　はじめまして、私、～～～と申します。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こちらこそ、宜しくお願い致します。</a:t>
            </a:r>
            <a:endParaRPr lang="cs-CZ" dirty="0" smtClean="0"/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C0FC5-2C0F-47C1-85DF-D3D6166E0834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6" name="Rounded Rectangle 5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1357313"/>
            <a:ext cx="8572500" cy="492920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＞お待たせ致しました。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＞恐れ入りますが、もう一度お名前をお願い致します。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＞私は、～社の～と申します。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＞～社の～様でございますね。</a:t>
            </a:r>
            <a:endParaRPr lang="cs-CZ" dirty="0" smtClean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25AD2-E13C-4DF8-A12D-946A1629723A}" type="slidenum">
              <a:rPr lang="cs-CZ" smtClean="0"/>
              <a:pPr/>
              <a:t>17</a:t>
            </a:fld>
            <a:endParaRPr lang="cs-CZ" smtClean="0"/>
          </a:p>
        </p:txBody>
      </p:sp>
      <p:pic>
        <p:nvPicPr>
          <p:cNvPr id="6" name="Picture 5" descr="meishi koukan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429132"/>
            <a:ext cx="1285884" cy="128588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786454"/>
          </a:xfrm>
        </p:spPr>
        <p:txBody>
          <a:bodyPr/>
          <a:lstStyle/>
          <a:p>
            <a:pPr algn="ctr">
              <a:buNone/>
            </a:pPr>
            <a:r>
              <a:rPr lang="ja-JP" altLang="en-US" b="1" dirty="0" smtClean="0"/>
              <a:t>お・ごの使い方</a:t>
            </a:r>
            <a:r>
              <a:rPr lang="en-US" altLang="ja-JP" dirty="0" smtClean="0"/>
              <a:t>		</a:t>
            </a:r>
          </a:p>
          <a:p>
            <a:r>
              <a:rPr lang="ja-JP" altLang="en-US" dirty="0" smtClean="0"/>
              <a:t>お名前</a:t>
            </a:r>
            <a:r>
              <a:rPr lang="en-US" altLang="ja-JP" dirty="0" smtClean="0"/>
              <a:t>				</a:t>
            </a:r>
            <a:r>
              <a:rPr lang="ja-JP" altLang="en-US" dirty="0" smtClean="0"/>
              <a:t>ご氏名</a:t>
            </a:r>
            <a:endParaRPr lang="en-US" altLang="ja-JP" dirty="0" smtClean="0"/>
          </a:p>
          <a:p>
            <a:r>
              <a:rPr lang="ja-JP" altLang="en-US" dirty="0" smtClean="0"/>
              <a:t>お住まい</a:t>
            </a:r>
            <a:r>
              <a:rPr lang="en-US" altLang="ja-JP" dirty="0" smtClean="0"/>
              <a:t>			</a:t>
            </a:r>
            <a:r>
              <a:rPr lang="ja-JP" altLang="en-US" dirty="0" smtClean="0"/>
              <a:t>ご住所</a:t>
            </a:r>
            <a:r>
              <a:rPr lang="en-US" altLang="ja-JP" dirty="0" smtClean="0"/>
              <a:t>		</a:t>
            </a:r>
          </a:p>
          <a:p>
            <a:r>
              <a:rPr lang="ja-JP" altLang="en-US" dirty="0" smtClean="0"/>
              <a:t>お考え</a:t>
            </a:r>
            <a:r>
              <a:rPr lang="en-US" altLang="ja-JP" dirty="0" smtClean="0"/>
              <a:t>				</a:t>
            </a:r>
            <a:r>
              <a:rPr lang="ja-JP" altLang="en-US" dirty="0" smtClean="0"/>
              <a:t>ご意見</a:t>
            </a:r>
            <a:endParaRPr lang="en-US" altLang="ja-JP" dirty="0" smtClean="0"/>
          </a:p>
          <a:p>
            <a:r>
              <a:rPr lang="ja-JP" altLang="en-US" dirty="0" smtClean="0"/>
              <a:t>お話</a:t>
            </a:r>
            <a:r>
              <a:rPr lang="en-US" altLang="ja-JP" dirty="0" smtClean="0"/>
              <a:t>				</a:t>
            </a:r>
            <a:r>
              <a:rPr lang="ja-JP" altLang="en-US" dirty="0" smtClean="0"/>
              <a:t>ご挨拶</a:t>
            </a:r>
            <a:endParaRPr lang="en-US" altLang="ja-JP" dirty="0" smtClean="0"/>
          </a:p>
          <a:p>
            <a:r>
              <a:rPr lang="ja-JP" altLang="en-US" dirty="0" smtClean="0"/>
              <a:t>お疲</a:t>
            </a:r>
            <a:r>
              <a:rPr lang="ja-JP" altLang="en-US" dirty="0" smtClean="0"/>
              <a:t>れ</a:t>
            </a:r>
            <a:r>
              <a:rPr lang="en-US" altLang="ja-JP" dirty="0" smtClean="0"/>
              <a:t>				</a:t>
            </a:r>
            <a:r>
              <a:rPr lang="ja-JP" altLang="en-US" dirty="0" smtClean="0"/>
              <a:t>ご苦労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dirty="0" smtClean="0"/>
              <a:t>お電話番号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dirty="0" smtClean="0"/>
              <a:t>お返事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dirty="0" smtClean="0"/>
              <a:t>お約束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5206" y="5000636"/>
            <a:ext cx="1524000" cy="1524000"/>
          </a:xfrm>
          <a:prstGeom prst="rect">
            <a:avLst/>
          </a:prstGeom>
        </p:spPr>
      </p:pic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90670" y="2499855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来客への応対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xmlns="" val="13608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授業内容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語彙チェック</a:t>
            </a:r>
            <a:endParaRPr lang="en-US" altLang="ja-JP" dirty="0" smtClean="0"/>
          </a:p>
          <a:p>
            <a:r>
              <a:rPr lang="ja-JP" altLang="en-US" dirty="0" smtClean="0"/>
              <a:t>第一課＞　</a:t>
            </a:r>
            <a:r>
              <a:rPr lang="ja-JP" altLang="en-US" b="1" dirty="0" smtClean="0"/>
              <a:t>名刺交</a:t>
            </a:r>
            <a:r>
              <a:rPr lang="ja-JP" altLang="en-US" b="1" dirty="0" smtClean="0"/>
              <a:t>換テスト</a:t>
            </a:r>
            <a:endParaRPr lang="en-US" altLang="ja-JP" b="1" dirty="0" smtClean="0"/>
          </a:p>
          <a:p>
            <a:r>
              <a:rPr lang="ja-JP" altLang="en-US" dirty="0" smtClean="0"/>
              <a:t>第二課＞</a:t>
            </a:r>
            <a:r>
              <a:rPr lang="ja-JP" altLang="en-US" b="1" dirty="0" smtClean="0"/>
              <a:t>　来客への応</a:t>
            </a:r>
            <a:r>
              <a:rPr lang="ja-JP" altLang="en-US" b="1" dirty="0" smtClean="0"/>
              <a:t>対</a:t>
            </a:r>
            <a:endParaRPr lang="en-US" altLang="ja-JP" b="1" dirty="0" smtClean="0"/>
          </a:p>
          <a:p>
            <a:r>
              <a:rPr lang="ja-JP" altLang="en-US" dirty="0" smtClean="0"/>
              <a:t>第三課＞　</a:t>
            </a:r>
            <a:r>
              <a:rPr lang="ja-JP" altLang="en-US" b="1" dirty="0" smtClean="0"/>
              <a:t>電話を掛ける</a:t>
            </a:r>
            <a:r>
              <a:rPr lang="en-US" altLang="ja-JP" dirty="0" smtClean="0"/>
              <a:t>	</a:t>
            </a:r>
            <a:endParaRPr lang="cs-CZ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97C0B-46E6-4DDD-B07F-D2076B9B78D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28596" y="1214422"/>
            <a:ext cx="8143875" cy="5357850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428596" y="1857364"/>
            <a:ext cx="81439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A</a:t>
            </a:r>
            <a:r>
              <a:rPr lang="ja-JP" altLang="en-US" sz="2400" b="1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dirty="0">
                <a:latin typeface="MS PGothic" pitchFamily="34" charset="-128"/>
                <a:ea typeface="MS PGothic" pitchFamily="34" charset="-128"/>
              </a:rPr>
              <a:t>恐れ入りますが、～（部／課）</a:t>
            </a:r>
            <a:r>
              <a:rPr lang="ja-JP" altLang="en-US" sz="2400" b="1" dirty="0">
                <a:latin typeface="MS PGothic" pitchFamily="34" charset="-128"/>
                <a:ea typeface="MS PGothic" pitchFamily="34" charset="-128"/>
              </a:rPr>
              <a:t>はどちらでしょうか</a:t>
            </a:r>
            <a:r>
              <a:rPr lang="ja-JP" altLang="en-US" sz="2400" dirty="0" smtClean="0">
                <a:latin typeface="MS PGothic" pitchFamily="34" charset="-128"/>
                <a:ea typeface="MS PGothic" pitchFamily="34" charset="-128"/>
              </a:rPr>
              <a:t>。</a:t>
            </a:r>
            <a:endParaRPr lang="en-US" altLang="ja-JP" sz="2400" dirty="0" smtClean="0">
              <a:latin typeface="MS PGothic" pitchFamily="34" charset="-128"/>
              <a:ea typeface="MS PGothic" pitchFamily="34" charset="-128"/>
            </a:endParaRPr>
          </a:p>
          <a:p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 b="1" dirty="0">
                <a:latin typeface="MS PGothic" pitchFamily="34" charset="-128"/>
                <a:ea typeface="MS PGothic" pitchFamily="34" charset="-128"/>
              </a:rPr>
              <a:t>受付：</a:t>
            </a: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dirty="0" smtClean="0">
                <a:latin typeface="MS PGothic" pitchFamily="34" charset="-128"/>
                <a:ea typeface="MS PGothic" pitchFamily="34" charset="-128"/>
              </a:rPr>
              <a:t>～は～</a:t>
            </a:r>
            <a:r>
              <a:rPr lang="ja-JP" altLang="en-US" sz="2400" b="1" dirty="0" smtClean="0">
                <a:latin typeface="MS PGothic" pitchFamily="34" charset="-128"/>
                <a:ea typeface="MS PGothic" pitchFamily="34" charset="-128"/>
              </a:rPr>
              <a:t>で</a:t>
            </a:r>
            <a:r>
              <a:rPr lang="ja-JP" altLang="en-US" sz="2400" b="1" dirty="0">
                <a:latin typeface="MS PGothic" pitchFamily="34" charset="-128"/>
                <a:ea typeface="MS PGothic" pitchFamily="34" charset="-128"/>
              </a:rPr>
              <a:t>ございます。</a:t>
            </a:r>
            <a:endParaRPr lang="en-US" altLang="ja-JP" sz="2400" b="1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b="1" dirty="0">
                <a:latin typeface="MS PGothic" pitchFamily="34" charset="-128"/>
                <a:ea typeface="MS PGothic" pitchFamily="34" charset="-128"/>
              </a:rPr>
              <a:t>ご案内いたしますので、どうぞこちらへお越し下さい</a:t>
            </a:r>
            <a:r>
              <a:rPr lang="ja-JP" altLang="en-US" sz="2400" dirty="0">
                <a:latin typeface="MS PGothic" pitchFamily="34" charset="-128"/>
                <a:ea typeface="MS PGothic" pitchFamily="34" charset="-128"/>
              </a:rPr>
              <a:t>。</a:t>
            </a:r>
            <a:endParaRPr lang="cs-CZ" sz="2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786190"/>
            <a:ext cx="2000264" cy="271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14282" y="3429000"/>
            <a:ext cx="8715435" cy="26432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" name="Rounded Rectangle 7"/>
          <p:cNvSpPr/>
          <p:nvPr/>
        </p:nvSpPr>
        <p:spPr>
          <a:xfrm>
            <a:off x="428625" y="1214438"/>
            <a:ext cx="8143875" cy="142874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36124-C276-407C-A01A-FE73643E18FA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714375" y="1357313"/>
            <a:ext cx="7786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社内の人について敬称は使いません</a:t>
            </a:r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大久保部長　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  <a:sym typeface="Wingdings" pitchFamily="2" charset="2"/>
              </a:rPr>
              <a:t>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部長の大久保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14282" y="3429000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～は、た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だいま会議中ですので、こちらで少々お待ち下さい。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は、す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ぐ参ります。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は、ただいま席をはずしております。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082" y="5191148"/>
            <a:ext cx="1524000" cy="1524000"/>
          </a:xfrm>
          <a:prstGeom prst="rect">
            <a:avLst/>
          </a:prstGeom>
        </p:spPr>
      </p:pic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4AE6C5-459D-44CE-8E4C-73C0778035DB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428625" y="1214438"/>
            <a:ext cx="8143875" cy="542927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357158" y="1928802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>
                <a:ea typeface="MS PGothic" pitchFamily="34" charset="-128"/>
              </a:rPr>
              <a:t>恐れ入りますが、もう一度おっしゃって頂けませんでしょうか。</a:t>
            </a:r>
            <a:endParaRPr lang="en-US" altLang="ja-JP" sz="2800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ja-JP" altLang="en-US" sz="2800" dirty="0">
                <a:ea typeface="MS PGothic" pitchFamily="34" charset="-128"/>
              </a:rPr>
              <a:t>恐れ入りますが、～というのはどういう意味でしょうか。</a:t>
            </a:r>
            <a:endParaRPr lang="en-US" altLang="ja-JP" sz="2800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ja-JP" altLang="en-US" sz="2800" dirty="0">
                <a:ea typeface="MS PGothic" pitchFamily="34" charset="-128"/>
              </a:rPr>
              <a:t>恐れ入りますが、私ではわかりかねますので</a:t>
            </a:r>
            <a:r>
              <a:rPr lang="ja-JP" altLang="en-US" sz="2800" dirty="0" smtClean="0">
                <a:ea typeface="MS PGothic" pitchFamily="34" charset="-128"/>
              </a:rPr>
              <a:t>、</a:t>
            </a:r>
            <a:endParaRPr lang="en-US" altLang="ja-JP" sz="2800" dirty="0" smtClean="0">
              <a:ea typeface="MS PGothic" pitchFamily="34" charset="-128"/>
            </a:endParaRPr>
          </a:p>
          <a:p>
            <a:r>
              <a:rPr lang="ja-JP" altLang="en-US" sz="2800" dirty="0" smtClean="0">
                <a:ea typeface="MS PGothic" pitchFamily="34" charset="-128"/>
              </a:rPr>
              <a:t>　係</a:t>
            </a:r>
            <a:r>
              <a:rPr lang="ja-JP" altLang="en-US" sz="2800" dirty="0">
                <a:ea typeface="MS PGothic" pitchFamily="34" charset="-128"/>
              </a:rPr>
              <a:t>りの者と代わります</a:t>
            </a:r>
            <a:r>
              <a:rPr lang="ja-JP" altLang="en-US" sz="2800" dirty="0" smtClean="0">
                <a:ea typeface="MS PGothic" pitchFamily="34" charset="-128"/>
              </a:rPr>
              <a:t>。</a:t>
            </a:r>
            <a:endParaRPr lang="cs-CZ" altLang="ja-JP" sz="2800" dirty="0" smtClean="0">
              <a:ea typeface="MS PGothic" pitchFamily="34" charset="-128"/>
            </a:endParaRPr>
          </a:p>
          <a:p>
            <a:r>
              <a:rPr lang="ja-JP" altLang="en-US" sz="2800" dirty="0" smtClean="0">
                <a:ea typeface="MS PGothic" pitchFamily="34" charset="-128"/>
              </a:rPr>
              <a:t>　少</a:t>
            </a:r>
            <a:r>
              <a:rPr lang="ja-JP" altLang="en-US" sz="2800" dirty="0">
                <a:ea typeface="MS PGothic" pitchFamily="34" charset="-128"/>
              </a:rPr>
              <a:t>々お待ち下さい。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892" y="1916832"/>
            <a:ext cx="8229600" cy="1143000"/>
          </a:xfrm>
        </p:spPr>
        <p:txBody>
          <a:bodyPr/>
          <a:lstStyle/>
          <a:p>
            <a:r>
              <a:rPr lang="ja-JP" altLang="en-US" sz="6000" b="1" dirty="0" smtClean="0"/>
              <a:t>電話を受ける</a:t>
            </a:r>
            <a:endParaRPr lang="cs-CZ" sz="6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4829" y="3861048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1220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9388" y="1628775"/>
            <a:ext cx="8785225" cy="345598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5" name="Nadpis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第</a:t>
            </a:r>
            <a:r>
              <a:rPr lang="en-US" altLang="ja-JP" smtClean="0">
                <a:ea typeface="MS PGothic" pitchFamily="34" charset="-128"/>
              </a:rPr>
              <a:t>3</a:t>
            </a:r>
            <a:r>
              <a:rPr lang="ja-JP" altLang="en-US" smtClean="0">
                <a:ea typeface="MS PGothic" pitchFamily="34" charset="-128"/>
              </a:rPr>
              <a:t>課　電話を受ける</a:t>
            </a:r>
            <a:endParaRPr lang="en-US" smtClean="0"/>
          </a:p>
        </p:txBody>
      </p:sp>
      <p:sp>
        <p:nvSpPr>
          <p:cNvPr id="13316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507412" cy="3168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A&gt;</a:t>
            </a:r>
            <a:r>
              <a:rPr lang="ja-JP" altLang="en-US" smtClean="0">
                <a:ea typeface="MS PGothic" pitchFamily="34" charset="-128"/>
              </a:rPr>
              <a:t>　はい、～（社）の～部でございます。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B&gt;	</a:t>
            </a:r>
            <a:r>
              <a:rPr lang="ja-JP" altLang="en-US" smtClean="0">
                <a:ea typeface="MS PGothic" pitchFamily="34" charset="-128"/>
              </a:rPr>
              <a:t>私、～（社）の～（名前）と申します。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いつもお世話になっております。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A&gt;	</a:t>
            </a:r>
            <a:r>
              <a:rPr lang="ja-JP" altLang="en-US" smtClean="0">
                <a:ea typeface="MS PGothic" pitchFamily="34" charset="-128"/>
              </a:rPr>
              <a:t>～（社）の～様でいらっしゃいますね。こちらこそお世話になっております。</a:t>
            </a:r>
            <a:endParaRPr lang="en-US" smtClean="0"/>
          </a:p>
        </p:txBody>
      </p:sp>
      <p:sp>
        <p:nvSpPr>
          <p:cNvPr id="1331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2B769-12BC-49F9-89F8-6576D2E255C5}" type="slidenum">
              <a:rPr lang="cs-CZ" smtClean="0"/>
              <a:pPr/>
              <a:t>24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50269" y="5373216"/>
            <a:ext cx="1143000" cy="114300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電話を受ける＜練習＞</a:t>
            </a:r>
            <a:endParaRPr lang="en-US" smtClean="0"/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7FAEE-7AB1-448B-A96A-8DAFD710FD4B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14342" name="Zástupný symbol pro obsah 2"/>
          <p:cNvSpPr>
            <a:spLocks noGrp="1"/>
          </p:cNvSpPr>
          <p:nvPr>
            <p:ph idx="1"/>
          </p:nvPr>
        </p:nvSpPr>
        <p:spPr>
          <a:xfrm>
            <a:off x="287338" y="1428736"/>
            <a:ext cx="8856662" cy="371477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b="1" dirty="0" smtClean="0">
                <a:ea typeface="MS PGothic" pitchFamily="34" charset="-128"/>
              </a:rPr>
              <a:t>A</a:t>
            </a:r>
            <a:r>
              <a:rPr lang="ja-JP" altLang="en-US" dirty="0" smtClean="0">
                <a:ea typeface="MS PGothic" pitchFamily="34" charset="-128"/>
              </a:rPr>
              <a:t>　　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はい、～（社）の～</a:t>
            </a:r>
            <a:r>
              <a:rPr lang="ja-JP" altLang="en-US" b="1" dirty="0" smtClean="0">
                <a:ea typeface="MS PGothic" pitchFamily="34" charset="-128"/>
              </a:rPr>
              <a:t>部でございます</a:t>
            </a:r>
            <a:r>
              <a:rPr lang="ja-JP" altLang="en-US" dirty="0" smtClean="0">
                <a:ea typeface="MS PGothic" pitchFamily="34" charset="-128"/>
              </a:rPr>
              <a:t>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b="1" dirty="0" smtClean="0">
                <a:ea typeface="MS PGothic" pitchFamily="34" charset="-128"/>
              </a:rPr>
              <a:t>B</a:t>
            </a:r>
            <a:r>
              <a:rPr lang="ja-JP" altLang="en-US" dirty="0" smtClean="0">
                <a:ea typeface="MS PGothic" pitchFamily="34" charset="-128"/>
              </a:rPr>
              <a:t>　　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私、～（社）の～（名前）</a:t>
            </a:r>
            <a:r>
              <a:rPr lang="ja-JP" altLang="en-US" b="1" dirty="0" smtClean="0">
                <a:ea typeface="MS PGothic" pitchFamily="34" charset="-128"/>
              </a:rPr>
              <a:t>と申します</a:t>
            </a:r>
            <a:r>
              <a:rPr lang="ja-JP" altLang="en-US" dirty="0" smtClean="0">
                <a:ea typeface="MS PGothic" pitchFamily="34" charset="-128"/>
              </a:rPr>
              <a:t>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いつもお世話になっております</a:t>
            </a:r>
            <a:r>
              <a:rPr lang="ja-JP" altLang="en-US" dirty="0" smtClean="0">
                <a:ea typeface="MS PGothic" pitchFamily="34" charset="-128"/>
              </a:rPr>
              <a:t>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b="1" dirty="0" smtClean="0">
                <a:ea typeface="MS PGothic" pitchFamily="34" charset="-128"/>
              </a:rPr>
              <a:t>A</a:t>
            </a:r>
            <a:r>
              <a:rPr lang="ja-JP" altLang="en-US" dirty="0" smtClean="0">
                <a:ea typeface="MS PGothic" pitchFamily="34" charset="-128"/>
              </a:rPr>
              <a:t>　　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～（社）の～</a:t>
            </a:r>
            <a:r>
              <a:rPr lang="ja-JP" altLang="en-US" b="1" dirty="0" smtClean="0">
                <a:ea typeface="MS PGothic" pitchFamily="34" charset="-128"/>
              </a:rPr>
              <a:t>様でいらっしゃいますね</a:t>
            </a:r>
            <a:r>
              <a:rPr lang="ja-JP" altLang="en-US" dirty="0" smtClean="0">
                <a:ea typeface="MS PGothic" pitchFamily="34" charset="-128"/>
              </a:rPr>
              <a:t>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b="1" dirty="0" smtClean="0">
                <a:ea typeface="MS PGothic" pitchFamily="34" charset="-128"/>
              </a:rPr>
              <a:t>こちらこそお世話になっております。</a:t>
            </a:r>
            <a:endParaRPr lang="en-US" b="1" dirty="0" smtClean="0"/>
          </a:p>
        </p:txBody>
      </p:sp>
      <p:cxnSp>
        <p:nvCxnSpPr>
          <p:cNvPr id="8" name="Přímá spojnice 7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bdélník 4"/>
          <p:cNvSpPr/>
          <p:nvPr/>
        </p:nvSpPr>
        <p:spPr>
          <a:xfrm>
            <a:off x="179388" y="1357299"/>
            <a:ext cx="8785225" cy="350046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0" name="Obdélník 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lefon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5640540"/>
            <a:ext cx="1561792" cy="1217460"/>
          </a:xfrm>
          <a:prstGeom prst="rect">
            <a:avLst/>
          </a:prstGeom>
        </p:spPr>
      </p:pic>
      <p:sp>
        <p:nvSpPr>
          <p:cNvPr id="15363" name="Nadpis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</a:t>
            </a:r>
            <a:endParaRPr lang="en-US" smtClean="0"/>
          </a:p>
        </p:txBody>
      </p:sp>
      <p:sp>
        <p:nvSpPr>
          <p:cNvPr id="1536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1</a:t>
            </a:r>
            <a:r>
              <a:rPr lang="ja-JP" altLang="en-US" dirty="0" smtClean="0">
                <a:ea typeface="MS PGothic" pitchFamily="34" charset="-128"/>
              </a:rPr>
              <a:t>）私、同じ課の～と申します。</a:t>
            </a:r>
            <a:r>
              <a:rPr lang="ja-JP" altLang="en-US" b="1" dirty="0" smtClean="0">
                <a:ea typeface="MS PGothic" pitchFamily="34" charset="-128"/>
              </a:rPr>
              <a:t>お差支えなければ、代わりにご用件を承りま</a:t>
            </a:r>
            <a:r>
              <a:rPr lang="ja-JP" altLang="en-US" b="1" dirty="0">
                <a:ea typeface="MS PGothic" pitchFamily="34" charset="-128"/>
              </a:rPr>
              <a:t>し</a:t>
            </a:r>
            <a:r>
              <a:rPr lang="ja-JP" altLang="en-US" b="1" dirty="0" smtClean="0">
                <a:ea typeface="MS PGothic" pitchFamily="34" charset="-128"/>
              </a:rPr>
              <a:t>ょうか</a:t>
            </a:r>
            <a:r>
              <a:rPr lang="ja-JP" altLang="en-US" dirty="0">
                <a:ea typeface="MS PGothic" pitchFamily="34" charset="-128"/>
              </a:rPr>
              <a:t>。</a:t>
            </a:r>
            <a:endParaRPr lang="cs-CZ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2</a:t>
            </a:r>
            <a:r>
              <a:rPr lang="ja-JP" altLang="en-US" dirty="0" smtClean="0">
                <a:ea typeface="MS PGothic" pitchFamily="34" charset="-128"/>
              </a:rPr>
              <a:t>）～時頃に戻りますので、もういちどお電話を頂けませんか？</a:t>
            </a:r>
            <a:endParaRPr lang="cs-CZ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3</a:t>
            </a:r>
            <a:r>
              <a:rPr lang="ja-JP" altLang="en-US" dirty="0" smtClean="0">
                <a:ea typeface="MS PGothic" pitchFamily="34" charset="-128"/>
              </a:rPr>
              <a:t>）失礼致しました。</a:t>
            </a:r>
            <a:endParaRPr lang="en-US" dirty="0" smtClean="0"/>
          </a:p>
        </p:txBody>
      </p:sp>
      <p:sp>
        <p:nvSpPr>
          <p:cNvPr id="1536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838614-823D-4A81-A67C-625649775A2E}" type="slidenum">
              <a:rPr lang="cs-CZ" smtClean="0"/>
              <a:pPr/>
              <a:t>26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bdélník 4"/>
          <p:cNvSpPr/>
          <p:nvPr/>
        </p:nvSpPr>
        <p:spPr>
          <a:xfrm>
            <a:off x="179388" y="1357298"/>
            <a:ext cx="8785225" cy="414340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名指し人が不在時の対応＜練習＞</a:t>
            </a:r>
            <a:endParaRPr lang="en-US" smtClean="0"/>
          </a:p>
        </p:txBody>
      </p:sp>
      <p:sp>
        <p:nvSpPr>
          <p:cNvPr id="16388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1"/>
            <a:ext cx="8929718" cy="340043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A	</a:t>
            </a:r>
            <a:r>
              <a:rPr lang="ja-JP" altLang="en-US" dirty="0" smtClean="0">
                <a:ea typeface="MS PGothic" pitchFamily="34" charset="-128"/>
              </a:rPr>
              <a:t>私、～の～と申します。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～部の～様いらっしゃいますか？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B	</a:t>
            </a:r>
            <a:r>
              <a:rPr lang="ja-JP" altLang="en-US" dirty="0" smtClean="0">
                <a:ea typeface="MS PGothic" pitchFamily="34" charset="-128"/>
              </a:rPr>
              <a:t>申し訳ございませんが、～（名）は席を外</a:t>
            </a:r>
            <a:r>
              <a:rPr lang="ja-JP" altLang="en-US" dirty="0" smtClean="0">
                <a:ea typeface="MS PGothic" pitchFamily="34" charset="-128"/>
              </a:rPr>
              <a:t>して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　</a:t>
            </a:r>
            <a:r>
              <a:rPr lang="ja-JP" altLang="en-US" dirty="0" smtClean="0">
                <a:ea typeface="MS PGothic" pitchFamily="34" charset="-128"/>
              </a:rPr>
              <a:t>　　</a:t>
            </a:r>
            <a:r>
              <a:rPr lang="ja-JP" altLang="en-US" dirty="0" smtClean="0">
                <a:ea typeface="MS PGothic" pitchFamily="34" charset="-128"/>
              </a:rPr>
              <a:t>お</a:t>
            </a:r>
            <a:r>
              <a:rPr lang="ja-JP" altLang="en-US" dirty="0" smtClean="0">
                <a:ea typeface="MS PGothic" pitchFamily="34" charset="-128"/>
              </a:rPr>
              <a:t>りまして、～時に戻る予定でございま</a:t>
            </a:r>
            <a:r>
              <a:rPr lang="ja-JP" altLang="en-US" dirty="0" smtClean="0">
                <a:ea typeface="MS PGothic" pitchFamily="34" charset="-128"/>
              </a:rPr>
              <a:t>す。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お差し支えなければ、代わりにご用件を承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dirty="0" smtClean="0">
                <a:ea typeface="MS PGothic" pitchFamily="34" charset="-128"/>
              </a:rPr>
              <a:t>り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　</a:t>
            </a:r>
            <a:r>
              <a:rPr lang="ja-JP" altLang="en-US" dirty="0" smtClean="0">
                <a:ea typeface="MS PGothic" pitchFamily="34" charset="-128"/>
              </a:rPr>
              <a:t>　　</a:t>
            </a:r>
            <a:r>
              <a:rPr lang="ja-JP" altLang="en-US" dirty="0" smtClean="0">
                <a:ea typeface="MS PGothic" pitchFamily="34" charset="-128"/>
              </a:rPr>
              <a:t>ま</a:t>
            </a:r>
            <a:r>
              <a:rPr lang="ja-JP" altLang="en-US" dirty="0" smtClean="0">
                <a:ea typeface="MS PGothic" pitchFamily="34" charset="-128"/>
              </a:rPr>
              <a:t>しょうか。</a:t>
            </a:r>
            <a:endParaRPr lang="en-US" dirty="0" smtClean="0"/>
          </a:p>
        </p:txBody>
      </p:sp>
      <p:sp>
        <p:nvSpPr>
          <p:cNvPr id="1638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EB1BD-4002-45B8-A2D8-2658AADCD469}" type="slidenum">
              <a:rPr lang="cs-CZ" smtClean="0"/>
              <a:pPr/>
              <a:t>27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79388" y="1628775"/>
            <a:ext cx="8785225" cy="3443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timemanageme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143512"/>
            <a:ext cx="1524000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名指し人が不在時の対応＜練習＞</a:t>
            </a:r>
            <a:endParaRPr lang="en-US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257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「担当者から後ほど連絡させますので、お電話番号とお名前をもう一度お願い致します。」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「私、同じ課の～と申します」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ACC4C-8CFB-4C68-BC38-2BEE19535275}" type="slidenum">
              <a:rPr lang="cs-CZ" smtClean="0"/>
              <a:pPr/>
              <a:t>28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79388" y="1628775"/>
            <a:ext cx="8785225" cy="2514605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timemanageme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143512"/>
            <a:ext cx="1524000" cy="13335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>
                <a:ea typeface="MS PGothic" pitchFamily="34" charset="-128"/>
              </a:rPr>
              <a:t>名指し人が不在時の対応＜練習＞</a:t>
            </a:r>
            <a:endParaRPr lang="en-US" dirty="0" smtClean="0"/>
          </a:p>
        </p:txBody>
      </p:sp>
      <p:sp>
        <p:nvSpPr>
          <p:cNvPr id="18436" name="Zástupný symbol pro obsah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257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～様お電話がありました。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お電話いただい</a:t>
            </a:r>
            <a:r>
              <a:rPr lang="ja-JP" altLang="en-US" dirty="0">
                <a:ea typeface="MS PGothic" pitchFamily="34" charset="-128"/>
              </a:rPr>
              <a:t>たい</a:t>
            </a:r>
            <a:r>
              <a:rPr lang="ja-JP" altLang="en-US" u="sng" dirty="0" smtClean="0">
                <a:ea typeface="MS PGothic" pitchFamily="34" charset="-128"/>
              </a:rPr>
              <a:t>とのことです。</a:t>
            </a:r>
            <a:endParaRPr lang="en-US" altLang="ja-JP" u="sng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後ほど改めてお電話くださる</a:t>
            </a:r>
            <a:r>
              <a:rPr lang="ja-JP" altLang="en-US" u="sng" dirty="0" smtClean="0">
                <a:ea typeface="MS PGothic" pitchFamily="34" charset="-128"/>
              </a:rPr>
              <a:t>とのことです。</a:t>
            </a:r>
            <a:endParaRPr lang="en-US" altLang="ja-JP" u="sng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u="sng" dirty="0" smtClean="0"/>
          </a:p>
        </p:txBody>
      </p:sp>
      <p:sp>
        <p:nvSpPr>
          <p:cNvPr id="1843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82E69-A5E8-45AF-A54F-6CE4EFB10154}" type="slidenum">
              <a:rPr lang="cs-CZ" smtClean="0"/>
              <a:pPr/>
              <a:t>29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42844" y="1428736"/>
            <a:ext cx="8785225" cy="2786082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9" descr="horen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5000636"/>
            <a:ext cx="1552575" cy="1514475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3543300"/>
          </a:xfrm>
        </p:spPr>
        <p:txBody>
          <a:bodyPr/>
          <a:lstStyle/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①　</a:t>
            </a:r>
            <a:r>
              <a:rPr lang="ja-JP" sz="2800" dirty="0" smtClean="0">
                <a:ea typeface="MS PGothic" pitchFamily="34" charset="-128"/>
              </a:rPr>
              <a:t>得意先と名刺を交換したい。相手もあなたも同時に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名刺を持あげて受け渡そうとしたい。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相手の名刺より自分の名刺を少し上げて受け渡します。</a:t>
            </a:r>
            <a:endParaRPr lang="cs-CZ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仕方はどうでしょうか？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endParaRPr lang="cs-CZ" sz="2800" dirty="0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0906D-C159-43D7-8A07-C28E0F0C59F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宿題へのフィードバック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0919" y="4439479"/>
            <a:ext cx="2133600" cy="2057400"/>
          </a:xfrm>
          <a:prstGeom prst="rect">
            <a:avLst/>
          </a:prstGeom>
        </p:spPr>
      </p:pic>
      <p:cxnSp>
        <p:nvCxnSpPr>
          <p:cNvPr id="4" name="Přímá spojnice 3"/>
          <p:cNvCxnSpPr/>
          <p:nvPr/>
        </p:nvCxnSpPr>
        <p:spPr>
          <a:xfrm>
            <a:off x="3095836" y="5468179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156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286412"/>
          </a:xfrm>
        </p:spPr>
        <p:txBody>
          <a:bodyPr/>
          <a:lstStyle/>
          <a:p>
            <a:pPr>
              <a:buNone/>
            </a:pPr>
            <a:r>
              <a:rPr lang="ja-JP" altLang="en-US" smtClean="0"/>
              <a:t>①　会議の時に得意先からあなたの携帯電話に電話が出ます。しかし、部長が今大事なことを説明しています。どうしましょうか？会議室でますか？または電話を取らないか？</a:t>
            </a:r>
            <a:endParaRPr lang="en-US" altLang="ja-JP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ja-JP" altLang="en-US" smtClean="0"/>
              <a:t>②　部長のテーブルにある電話が鳴っています。部長が不在ので、あなたが代わりに電話を受けたいですが、相手先に何を言いましょうか？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>
                <a:ea typeface="MS PGothic" pitchFamily="34" charset="-128"/>
              </a:rPr>
              <a:t>宿題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331422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981BE-2E5C-485A-A3AC-9F20C41E6098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75773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②　</a:t>
            </a:r>
            <a:r>
              <a:rPr lang="ja-JP" sz="2800" smtClean="0">
                <a:ea typeface="MS PGothic" pitchFamily="34" charset="-128"/>
              </a:rPr>
              <a:t>あなたは外国人です。名刺は日本語ですが、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裏面はローマ字で書いてあります。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相手日本人です。名刺を受け渡すの時にどの面を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上にしますか（日本語の面・ローマ字の面）。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③　</a:t>
            </a:r>
            <a:r>
              <a:rPr lang="ja-JP" sz="2800" smtClean="0">
                <a:ea typeface="MS PGothic" pitchFamily="34" charset="-128"/>
              </a:rPr>
              <a:t>相手の名前を名刺に書き込むのは失礼に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あたりますが相手の名前が難しくて覚えられないと心配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しています</a:t>
            </a:r>
            <a:r>
              <a:rPr lang="ja-JP" altLang="en-US" sz="2800" smtClean="0">
                <a:ea typeface="MS PGothic" pitchFamily="34" charset="-128"/>
              </a:rPr>
              <a:t>。</a:t>
            </a:r>
            <a:r>
              <a:rPr lang="ja-JP" sz="2800" smtClean="0">
                <a:ea typeface="MS PGothic" pitchFamily="34" charset="-128"/>
              </a:rPr>
              <a:t>どうしますか？</a:t>
            </a:r>
            <a:endParaRPr lang="cs-CZ" sz="2800" dirty="0" smtClean="0"/>
          </a:p>
          <a:p>
            <a:endParaRPr lang="cs-CZ" sz="28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宿題へのフィードバック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6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総務部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丁寧なお辞儀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名刺入れ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確認する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役職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641</Words>
  <Application>Microsoft Office PowerPoint</Application>
  <PresentationFormat>Předvádění na obrazovce (4:3)</PresentationFormat>
  <Paragraphs>153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Vlastní návrh</vt:lpstr>
      <vt:lpstr>Výchozí návrh</vt:lpstr>
      <vt:lpstr>Obchodní Japonština Bc. Jana Pospíchalová</vt:lpstr>
      <vt:lpstr>授業内容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電話を受ける</vt:lpstr>
      <vt:lpstr>第3課　電話を受ける</vt:lpstr>
      <vt:lpstr>電話を受ける＜練習＞</vt:lpstr>
      <vt:lpstr>名指し人が不在時の対応</vt:lpstr>
      <vt:lpstr>名指し人が不在時の対応＜練習＞</vt:lpstr>
      <vt:lpstr>名指し人が不在時の対応＜練習＞</vt:lpstr>
      <vt:lpstr>名指し人が不在時の対応＜練習＞</vt:lpstr>
      <vt:lpstr>宿題</vt:lpstr>
      <vt:lpstr>Snímek 31</vt:lpstr>
    </vt:vector>
  </TitlesOfParts>
  <Company>PrF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Jaj</cp:lastModifiedBy>
  <cp:revision>140</cp:revision>
  <dcterms:created xsi:type="dcterms:W3CDTF">2009-02-24T14:51:48Z</dcterms:created>
  <dcterms:modified xsi:type="dcterms:W3CDTF">2016-11-10T19:37:22Z</dcterms:modified>
</cp:coreProperties>
</file>