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82" y="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B1293-8A38-4A26-A8DD-893A975E263C}" type="datetimeFigureOut">
              <a:rPr lang="cs-CZ" smtClean="0"/>
              <a:t>25.11.2016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E568C-15E8-4BEB-985F-13A8EFA942B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41199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B1293-8A38-4A26-A8DD-893A975E263C}" type="datetimeFigureOut">
              <a:rPr lang="cs-CZ" smtClean="0"/>
              <a:t>25.11.2016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E568C-15E8-4BEB-985F-13A8EFA942B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538240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B1293-8A38-4A26-A8DD-893A975E263C}" type="datetimeFigureOut">
              <a:rPr lang="cs-CZ" smtClean="0"/>
              <a:t>25.11.2016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E568C-15E8-4BEB-985F-13A8EFA942B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922889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B1293-8A38-4A26-A8DD-893A975E263C}" type="datetimeFigureOut">
              <a:rPr lang="cs-CZ" smtClean="0"/>
              <a:t>25.11.2016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E568C-15E8-4BEB-985F-13A8EFA942B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12137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B1293-8A38-4A26-A8DD-893A975E263C}" type="datetimeFigureOut">
              <a:rPr lang="cs-CZ" smtClean="0"/>
              <a:t>25.11.2016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E568C-15E8-4BEB-985F-13A8EFA942B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01986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B1293-8A38-4A26-A8DD-893A975E263C}" type="datetimeFigureOut">
              <a:rPr lang="cs-CZ" smtClean="0"/>
              <a:t>25.11.2016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E568C-15E8-4BEB-985F-13A8EFA942B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490885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B1293-8A38-4A26-A8DD-893A975E263C}" type="datetimeFigureOut">
              <a:rPr lang="cs-CZ" smtClean="0"/>
              <a:t>25.11.2016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E568C-15E8-4BEB-985F-13A8EFA942B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472676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B1293-8A38-4A26-A8DD-893A975E263C}" type="datetimeFigureOut">
              <a:rPr lang="cs-CZ" smtClean="0"/>
              <a:t>25.11.2016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E568C-15E8-4BEB-985F-13A8EFA942B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191030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B1293-8A38-4A26-A8DD-893A975E263C}" type="datetimeFigureOut">
              <a:rPr lang="cs-CZ" smtClean="0"/>
              <a:t>25.11.2016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E568C-15E8-4BEB-985F-13A8EFA942B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93239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B1293-8A38-4A26-A8DD-893A975E263C}" type="datetimeFigureOut">
              <a:rPr lang="cs-CZ" smtClean="0"/>
              <a:t>25.11.2016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E568C-15E8-4BEB-985F-13A8EFA942B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35752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B1293-8A38-4A26-A8DD-893A975E263C}" type="datetimeFigureOut">
              <a:rPr lang="cs-CZ" smtClean="0"/>
              <a:t>25.11.2016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E568C-15E8-4BEB-985F-13A8EFA942B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82662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DB1293-8A38-4A26-A8DD-893A975E263C}" type="datetimeFigureOut">
              <a:rPr lang="cs-CZ" smtClean="0"/>
              <a:t>25.11.2016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AE568C-15E8-4BEB-985F-13A8EFA942B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42029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332657"/>
            <a:ext cx="7772400" cy="1368151"/>
          </a:xfrm>
        </p:spPr>
        <p:txBody>
          <a:bodyPr>
            <a:normAutofit/>
          </a:bodyPr>
          <a:lstStyle/>
          <a:p>
            <a:r>
              <a:rPr lang="cs-CZ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Asimilační procesy</a:t>
            </a:r>
            <a:endParaRPr lang="cs-CZ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3568" y="1412776"/>
            <a:ext cx="7776864" cy="4824536"/>
          </a:xfrm>
        </p:spPr>
        <p:txBody>
          <a:bodyPr>
            <a:normAutofit fontScale="25000" lnSpcReduction="20000"/>
          </a:bodyPr>
          <a:lstStyle/>
          <a:p>
            <a:pPr marL="285750" indent="-285750" algn="just">
              <a:lnSpc>
                <a:spcPct val="170000"/>
              </a:lnSpc>
              <a:buFont typeface="Arial" panose="020B0604020202020204" pitchFamily="34" charset="0"/>
              <a:buChar char="•"/>
            </a:pPr>
            <a:r>
              <a:rPr lang="cs-CZ" sz="8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cs-CZ" sz="8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similace</a:t>
            </a:r>
            <a:r>
              <a:rPr lang="cs-CZ" sz="7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sz="7200" dirty="0" smtClean="0">
                <a:solidFill>
                  <a:schemeClr val="tx1"/>
                </a:solidFill>
              </a:rPr>
              <a:t>=</a:t>
            </a:r>
            <a:r>
              <a:rPr lang="cs-CZ" sz="7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sz="7200" dirty="0">
                <a:solidFill>
                  <a:schemeClr val="tx1"/>
                </a:solidFill>
              </a:rPr>
              <a:t>přizpůsobení menšiny nebo přistěhovalce okolní většinové </a:t>
            </a:r>
            <a:r>
              <a:rPr lang="cs-CZ" sz="7200" dirty="0" smtClean="0">
                <a:solidFill>
                  <a:schemeClr val="tx1"/>
                </a:solidFill>
              </a:rPr>
              <a:t>společnosti</a:t>
            </a:r>
          </a:p>
          <a:p>
            <a:pPr marL="742950" lvl="1" indent="-285750" algn="just">
              <a:lnSpc>
                <a:spcPct val="170000"/>
              </a:lnSpc>
              <a:buFont typeface="Wingdings" panose="05000000000000000000" pitchFamily="2" charset="2"/>
              <a:buChar char="ü"/>
            </a:pPr>
            <a:r>
              <a:rPr lang="cs-CZ" sz="7200" dirty="0" smtClean="0">
                <a:solidFill>
                  <a:schemeClr val="tx1"/>
                </a:solidFill>
              </a:rPr>
              <a:t>může dojít k </a:t>
            </a:r>
            <a:r>
              <a:rPr lang="cs-CZ" sz="7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částečné asimilaci </a:t>
            </a:r>
            <a:r>
              <a:rPr lang="cs-CZ" sz="7200" dirty="0" smtClean="0">
                <a:solidFill>
                  <a:schemeClr val="tx1"/>
                </a:solidFill>
              </a:rPr>
              <a:t>= jazykové nebo kulturní </a:t>
            </a:r>
          </a:p>
          <a:p>
            <a:pPr marL="742950" lvl="1" indent="-285750" algn="just">
              <a:lnSpc>
                <a:spcPct val="170000"/>
              </a:lnSpc>
              <a:buFont typeface="Wingdings" panose="05000000000000000000" pitchFamily="2" charset="2"/>
              <a:buChar char="ü"/>
            </a:pPr>
            <a:r>
              <a:rPr lang="cs-CZ" sz="7200" dirty="0">
                <a:solidFill>
                  <a:schemeClr val="tx1"/>
                </a:solidFill>
              </a:rPr>
              <a:t>úplná asimilace nastává, pokud si menšina neuchová jazyk, kulturu ani etnické vědomí = pokud zanikne etnické vědomí, zaniká i menšina </a:t>
            </a:r>
            <a:endParaRPr lang="cs-CZ" sz="7200" dirty="0" smtClean="0">
              <a:solidFill>
                <a:schemeClr val="tx1"/>
              </a:solidFill>
            </a:endParaRPr>
          </a:p>
          <a:p>
            <a:pPr algn="just">
              <a:lnSpc>
                <a:spcPct val="170000"/>
              </a:lnSpc>
            </a:pPr>
            <a:endParaRPr lang="cs-CZ" sz="7200" dirty="0" smtClean="0">
              <a:solidFill>
                <a:schemeClr val="tx1"/>
              </a:solidFill>
            </a:endParaRPr>
          </a:p>
          <a:p>
            <a:pPr marL="285750" lvl="0" indent="-285750" algn="just">
              <a:lnSpc>
                <a:spcPct val="170000"/>
              </a:lnSpc>
              <a:buFont typeface="Arial" panose="020B0604020202020204" pitchFamily="34" charset="0"/>
              <a:buChar char="•"/>
            </a:pPr>
            <a:r>
              <a:rPr lang="cs-CZ" sz="8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etnické vědomí</a:t>
            </a:r>
            <a:r>
              <a:rPr lang="cs-CZ" sz="8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sz="7200" dirty="0">
                <a:solidFill>
                  <a:schemeClr val="tx1"/>
                </a:solidFill>
              </a:rPr>
              <a:t>= </a:t>
            </a:r>
            <a:r>
              <a:rPr lang="cs-CZ" sz="7200" dirty="0" smtClean="0">
                <a:solidFill>
                  <a:schemeClr val="tx1"/>
                </a:solidFill>
              </a:rPr>
              <a:t>vědomí </a:t>
            </a:r>
            <a:r>
              <a:rPr lang="cs-CZ" sz="7200" dirty="0">
                <a:solidFill>
                  <a:schemeClr val="tx1"/>
                </a:solidFill>
              </a:rPr>
              <a:t>příslušníků etnika o své odlišnosti od okolí a zároveň o identifikaci se svým </a:t>
            </a:r>
            <a:r>
              <a:rPr lang="cs-CZ" sz="7200" dirty="0" smtClean="0">
                <a:solidFill>
                  <a:schemeClr val="tx1"/>
                </a:solidFill>
              </a:rPr>
              <a:t>etnikem</a:t>
            </a:r>
          </a:p>
          <a:p>
            <a:pPr lvl="0" algn="just">
              <a:lnSpc>
                <a:spcPct val="170000"/>
              </a:lnSpc>
            </a:pPr>
            <a:endParaRPr lang="cs-CZ" sz="7200" dirty="0">
              <a:solidFill>
                <a:schemeClr val="tx1"/>
              </a:solidFill>
            </a:endParaRPr>
          </a:p>
          <a:p>
            <a:pPr marL="285750" indent="-285750" algn="just">
              <a:lnSpc>
                <a:spcPct val="170000"/>
              </a:lnSpc>
              <a:buFont typeface="Arial" panose="020B0604020202020204" pitchFamily="34" charset="0"/>
              <a:buChar char="•"/>
            </a:pPr>
            <a:r>
              <a:rPr lang="cs-CZ" sz="8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cs-CZ" sz="8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ntegrace</a:t>
            </a:r>
            <a:r>
              <a:rPr lang="cs-CZ" sz="7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sz="7200" dirty="0" smtClean="0">
                <a:solidFill>
                  <a:schemeClr val="tx1"/>
                </a:solidFill>
              </a:rPr>
              <a:t>= začlenění menšiny do </a:t>
            </a:r>
            <a:r>
              <a:rPr lang="cs-CZ" sz="7200" dirty="0">
                <a:solidFill>
                  <a:schemeClr val="tx1"/>
                </a:solidFill>
              </a:rPr>
              <a:t>majoritní společnosti, </a:t>
            </a:r>
            <a:r>
              <a:rPr lang="cs-CZ" sz="7200" dirty="0" smtClean="0">
                <a:solidFill>
                  <a:schemeClr val="tx1"/>
                </a:solidFill>
              </a:rPr>
              <a:t>menšina si však nadále uchovává </a:t>
            </a:r>
            <a:r>
              <a:rPr lang="cs-CZ" sz="7200" dirty="0">
                <a:solidFill>
                  <a:schemeClr val="tx1"/>
                </a:solidFill>
              </a:rPr>
              <a:t>svůj jazyk, </a:t>
            </a:r>
            <a:r>
              <a:rPr lang="cs-CZ" sz="7200" dirty="0" smtClean="0">
                <a:solidFill>
                  <a:schemeClr val="tx1"/>
                </a:solidFill>
              </a:rPr>
              <a:t>kulturu a </a:t>
            </a:r>
            <a:r>
              <a:rPr lang="cs-CZ" sz="7200" dirty="0">
                <a:solidFill>
                  <a:schemeClr val="tx1"/>
                </a:solidFill>
              </a:rPr>
              <a:t>vědomí o původu svých </a:t>
            </a:r>
            <a:r>
              <a:rPr lang="cs-CZ" sz="7200" dirty="0" smtClean="0">
                <a:solidFill>
                  <a:schemeClr val="tx1"/>
                </a:solidFill>
              </a:rPr>
              <a:t>předků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sz="1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124554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Etnická identita </a:t>
            </a:r>
            <a:endParaRPr lang="cs-CZ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Autofit/>
          </a:bodyPr>
          <a:lstStyle/>
          <a:p>
            <a:pPr algn="just">
              <a:lnSpc>
                <a:spcPct val="200000"/>
              </a:lnSpc>
            </a:pPr>
            <a:r>
              <a:rPr lang="cs-CZ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</a:t>
            </a:r>
            <a:r>
              <a:rPr lang="cs-CZ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tnická identita </a:t>
            </a:r>
            <a:r>
              <a:rPr lang="cs-CZ" sz="1800" dirty="0" smtClean="0"/>
              <a:t>= </a:t>
            </a:r>
            <a:r>
              <a:rPr lang="cs-CZ" sz="1800" dirty="0"/>
              <a:t>vědomí příslušníků etnika o své odlišnosti od okolí a zároveň identifikaci se svým </a:t>
            </a:r>
            <a:r>
              <a:rPr lang="cs-CZ" sz="1800" dirty="0" smtClean="0"/>
              <a:t>etnikem</a:t>
            </a:r>
          </a:p>
          <a:p>
            <a:pPr algn="just">
              <a:lnSpc>
                <a:spcPct val="200000"/>
              </a:lnSpc>
            </a:pPr>
            <a:r>
              <a:rPr lang="cs-CZ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</a:t>
            </a:r>
            <a:r>
              <a:rPr lang="cs-CZ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tnoidentifikační</a:t>
            </a:r>
            <a:r>
              <a:rPr lang="cs-CZ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znaky </a:t>
            </a:r>
            <a:r>
              <a:rPr lang="cs-CZ" sz="1800" dirty="0" smtClean="0"/>
              <a:t>= rysy jednotlivých etnických skupin  </a:t>
            </a:r>
          </a:p>
          <a:p>
            <a:pPr algn="just">
              <a:lnSpc>
                <a:spcPct val="200000"/>
              </a:lnSpc>
            </a:pPr>
            <a:r>
              <a:rPr lang="cs-CZ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  <a:r>
              <a:rPr lang="cs-CZ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ložky </a:t>
            </a:r>
            <a:r>
              <a:rPr lang="cs-CZ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etnoidentifikačních</a:t>
            </a:r>
            <a:r>
              <a:rPr lang="cs-CZ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znaků:</a:t>
            </a:r>
          </a:p>
          <a:p>
            <a:pPr marL="2171700" lvl="4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cs-CZ" sz="1800" dirty="0"/>
              <a:t>j</a:t>
            </a:r>
            <a:r>
              <a:rPr lang="cs-CZ" sz="1800" dirty="0" smtClean="0"/>
              <a:t>azyk </a:t>
            </a:r>
          </a:p>
          <a:p>
            <a:pPr marL="2171700" lvl="4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cs-CZ" sz="1800" dirty="0"/>
              <a:t>e</a:t>
            </a:r>
            <a:r>
              <a:rPr lang="cs-CZ" sz="1800" dirty="0" smtClean="0"/>
              <a:t>tnické vědomí </a:t>
            </a:r>
          </a:p>
          <a:p>
            <a:pPr marL="2171700" lvl="4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cs-CZ" sz="1800" dirty="0"/>
              <a:t>e</a:t>
            </a:r>
            <a:r>
              <a:rPr lang="cs-CZ" sz="1800" dirty="0" smtClean="0"/>
              <a:t>tnonym (= název etnika)</a:t>
            </a:r>
          </a:p>
          <a:p>
            <a:pPr marL="2171700" lvl="4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cs-CZ" sz="1800" dirty="0"/>
              <a:t>ú</a:t>
            </a:r>
            <a:r>
              <a:rPr lang="cs-CZ" sz="1800" dirty="0" smtClean="0"/>
              <a:t>zemí </a:t>
            </a:r>
          </a:p>
          <a:p>
            <a:pPr marL="2171700" lvl="4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cs-CZ" sz="1800" dirty="0" smtClean="0"/>
              <a:t>kultura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323483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Usazení a proces začleňování </a:t>
            </a:r>
            <a:r>
              <a:rPr lang="cs-CZ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menšiny</a:t>
            </a:r>
            <a:endParaRPr lang="cs-CZ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772816"/>
            <a:ext cx="8229600" cy="4464496"/>
          </a:xfrm>
        </p:spPr>
        <p:txBody>
          <a:bodyPr>
            <a:normAutofit fontScale="25000" lnSpcReduction="20000"/>
          </a:bodyPr>
          <a:lstStyle/>
          <a:p>
            <a:pPr lvl="0" algn="just">
              <a:buFont typeface="Wingdings" panose="05000000000000000000" pitchFamily="2" charset="2"/>
              <a:buChar char="Ø"/>
            </a:pPr>
            <a:r>
              <a:rPr lang="cs-CZ" sz="8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</a:t>
            </a:r>
            <a:r>
              <a:rPr lang="cs-CZ" sz="8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nkláva = </a:t>
            </a:r>
            <a:r>
              <a:rPr lang="cs-CZ" sz="7200" dirty="0"/>
              <a:t>příslušníci etnické menšiny tvoří kompaktní masové </a:t>
            </a:r>
            <a:r>
              <a:rPr lang="cs-CZ" sz="7200" dirty="0" smtClean="0"/>
              <a:t>osídlení, typické především </a:t>
            </a:r>
            <a:r>
              <a:rPr lang="cs-CZ" sz="7200" dirty="0"/>
              <a:t>ve vesnickém </a:t>
            </a:r>
            <a:r>
              <a:rPr lang="cs-CZ" sz="7200" dirty="0" smtClean="0"/>
              <a:t>prostředí</a:t>
            </a:r>
            <a:endParaRPr lang="cs-CZ" sz="7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cs-CZ" sz="8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diaspora</a:t>
            </a:r>
            <a:r>
              <a:rPr lang="cs-CZ" sz="4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sz="8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</a:t>
            </a:r>
            <a:r>
              <a:rPr lang="cs-CZ" sz="4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sz="7200" dirty="0"/>
              <a:t>příslušníci menšiny jsou rozptýleni v rámci většinového společenství</a:t>
            </a:r>
          </a:p>
          <a:p>
            <a:pPr marL="0" indent="0">
              <a:lnSpc>
                <a:spcPct val="200000"/>
              </a:lnSpc>
              <a:buNone/>
            </a:pPr>
            <a:endParaRPr lang="cs-CZ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lnSpc>
                <a:spcPct val="200000"/>
              </a:lnSpc>
              <a:buNone/>
            </a:pPr>
            <a:r>
              <a:rPr lang="cs-CZ" sz="8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Začleňování menšiny </a:t>
            </a:r>
            <a:endParaRPr lang="cs-CZ" sz="80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lnSpc>
                <a:spcPct val="200000"/>
              </a:lnSpc>
              <a:buFont typeface="+mj-lt"/>
              <a:buAutoNum type="arabicPeriod"/>
            </a:pPr>
            <a:r>
              <a:rPr lang="cs-CZ" sz="7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počáteční </a:t>
            </a:r>
            <a:r>
              <a:rPr lang="cs-CZ" sz="7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kontakt</a:t>
            </a:r>
          </a:p>
          <a:p>
            <a:pPr marL="514350" indent="-514350">
              <a:lnSpc>
                <a:spcPct val="200000"/>
              </a:lnSpc>
              <a:buFont typeface="+mj-lt"/>
              <a:buAutoNum type="arabicPeriod"/>
            </a:pPr>
            <a:r>
              <a:rPr lang="cs-CZ" sz="7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adaptace</a:t>
            </a:r>
            <a:r>
              <a:rPr lang="cs-CZ" sz="7200" b="1" dirty="0" smtClean="0"/>
              <a:t> </a:t>
            </a:r>
            <a:r>
              <a:rPr lang="cs-CZ" sz="7200" dirty="0" smtClean="0"/>
              <a:t>– menšina se přizpůsobuje novému prostředí, není zasažena její kultura a etnické vědomí </a:t>
            </a:r>
          </a:p>
          <a:p>
            <a:pPr marL="514350" indent="-514350">
              <a:lnSpc>
                <a:spcPct val="200000"/>
              </a:lnSpc>
              <a:buFont typeface="+mj-lt"/>
              <a:buAutoNum type="arabicPeriod"/>
            </a:pPr>
            <a:r>
              <a:rPr lang="cs-CZ" sz="7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cs-CZ" sz="7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kulturace </a:t>
            </a:r>
            <a:r>
              <a:rPr lang="cs-CZ" sz="7200" dirty="0" smtClean="0"/>
              <a:t>– osvojení kulturních prvků většinového etnika </a:t>
            </a:r>
          </a:p>
          <a:p>
            <a:pPr marL="514350" indent="-514350">
              <a:lnSpc>
                <a:spcPct val="200000"/>
              </a:lnSpc>
              <a:buFont typeface="+mj-lt"/>
              <a:buAutoNum type="arabicPeriod"/>
            </a:pPr>
            <a:r>
              <a:rPr lang="cs-CZ" sz="7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cs-CZ" sz="7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similace</a:t>
            </a:r>
            <a:r>
              <a:rPr lang="cs-CZ" sz="7200" b="1" dirty="0" smtClean="0"/>
              <a:t> </a:t>
            </a:r>
            <a:r>
              <a:rPr lang="cs-CZ" sz="7200" dirty="0" smtClean="0"/>
              <a:t>– splynutí s většinovou společností </a:t>
            </a:r>
            <a:endParaRPr lang="cs-CZ" sz="7200" b="1" dirty="0"/>
          </a:p>
        </p:txBody>
      </p:sp>
    </p:spTree>
    <p:extLst>
      <p:ext uri="{BB962C8B-B14F-4D97-AF65-F5344CB8AC3E}">
        <p14:creationId xmlns:p14="http://schemas.microsoft.com/office/powerpoint/2010/main" val="2422431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620689"/>
            <a:ext cx="7772400" cy="864095"/>
          </a:xfrm>
        </p:spPr>
        <p:txBody>
          <a:bodyPr>
            <a:normAutofit/>
          </a:bodyPr>
          <a:lstStyle/>
          <a:p>
            <a:r>
              <a:rPr lang="cs-CZ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Faktory ovlivňující </a:t>
            </a:r>
            <a:r>
              <a:rPr lang="cs-CZ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etnokulturní</a:t>
            </a:r>
            <a:r>
              <a:rPr lang="cs-CZ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změny</a:t>
            </a:r>
            <a:endParaRPr lang="cs-CZ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3568" y="1916832"/>
            <a:ext cx="7704856" cy="3793976"/>
          </a:xfrm>
        </p:spPr>
        <p:txBody>
          <a:bodyPr>
            <a:normAutofit/>
          </a:bodyPr>
          <a:lstStyle/>
          <a:p>
            <a:pPr marL="342900" indent="-342900" algn="just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cs-CZ" sz="1800" dirty="0">
                <a:solidFill>
                  <a:schemeClr val="tx1"/>
                </a:solidFill>
              </a:rPr>
              <a:t>t</a:t>
            </a:r>
            <a:r>
              <a:rPr lang="cs-CZ" sz="1800" dirty="0" smtClean="0">
                <a:solidFill>
                  <a:schemeClr val="tx1"/>
                </a:solidFill>
              </a:rPr>
              <a:t>eritoriální faktory</a:t>
            </a:r>
          </a:p>
          <a:p>
            <a:pPr marL="342900" indent="-342900" algn="just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cs-CZ" sz="1800" dirty="0">
                <a:solidFill>
                  <a:schemeClr val="tx1"/>
                </a:solidFill>
              </a:rPr>
              <a:t>k</a:t>
            </a:r>
            <a:r>
              <a:rPr lang="cs-CZ" sz="1800" dirty="0" smtClean="0">
                <a:solidFill>
                  <a:schemeClr val="tx1"/>
                </a:solidFill>
              </a:rPr>
              <a:t>limatické a geografické podmínky</a:t>
            </a:r>
          </a:p>
          <a:p>
            <a:pPr marL="342900" indent="-342900" algn="just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cs-CZ" sz="1800" dirty="0">
                <a:solidFill>
                  <a:schemeClr val="tx1"/>
                </a:solidFill>
              </a:rPr>
              <a:t>r</a:t>
            </a:r>
            <a:r>
              <a:rPr lang="cs-CZ" sz="1800" dirty="0" smtClean="0">
                <a:solidFill>
                  <a:schemeClr val="tx1"/>
                </a:solidFill>
              </a:rPr>
              <a:t>eligiozita</a:t>
            </a:r>
          </a:p>
          <a:p>
            <a:pPr marL="342900" indent="-342900" algn="just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cs-CZ" sz="1800" dirty="0" smtClean="0">
                <a:solidFill>
                  <a:schemeClr val="tx1"/>
                </a:solidFill>
              </a:rPr>
              <a:t>endogamie </a:t>
            </a:r>
          </a:p>
          <a:p>
            <a:pPr marL="342900" indent="-342900" algn="just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cs-CZ" sz="1800" dirty="0">
                <a:solidFill>
                  <a:schemeClr val="tx1"/>
                </a:solidFill>
              </a:rPr>
              <a:t>j</a:t>
            </a:r>
            <a:r>
              <a:rPr lang="cs-CZ" sz="1800" dirty="0" smtClean="0">
                <a:solidFill>
                  <a:schemeClr val="tx1"/>
                </a:solidFill>
              </a:rPr>
              <a:t>azykový faktor </a:t>
            </a:r>
            <a:endParaRPr lang="cs-CZ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874782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200</Words>
  <Application>Microsoft Office PowerPoint</Application>
  <PresentationFormat>Předvádění na obrazovce (4:3)</PresentationFormat>
  <Paragraphs>32</Paragraphs>
  <Slides>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5" baseType="lpstr">
      <vt:lpstr>Motiv systému Office</vt:lpstr>
      <vt:lpstr>Asimilační procesy</vt:lpstr>
      <vt:lpstr>Etnická identita </vt:lpstr>
      <vt:lpstr>Usazení a proces začleňování menšiny</vt:lpstr>
      <vt:lpstr>Faktory ovlivňující etnokulturní změny</vt:lpstr>
    </vt:vector>
  </TitlesOfParts>
  <Company>MEDIFORM, spol. s r.o.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Lenka Šmídková</dc:creator>
  <cp:lastModifiedBy>Lenka Šmídková</cp:lastModifiedBy>
  <cp:revision>13</cp:revision>
  <dcterms:created xsi:type="dcterms:W3CDTF">2016-11-23T08:38:23Z</dcterms:created>
  <dcterms:modified xsi:type="dcterms:W3CDTF">2016-11-25T11:54:39Z</dcterms:modified>
</cp:coreProperties>
</file>