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82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28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1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19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08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6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10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23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75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1293-8A38-4A26-A8DD-893A975E263C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20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1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Asimilační procesy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824536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similace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 smtClean="0">
                <a:solidFill>
                  <a:schemeClr val="tx1"/>
                </a:solidFill>
              </a:rPr>
              <a:t>=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>
                <a:solidFill>
                  <a:schemeClr val="tx1"/>
                </a:solidFill>
              </a:rPr>
              <a:t>přizpůsobení menšiny nebo přistěhovalce okolní většinové </a:t>
            </a:r>
            <a:r>
              <a:rPr lang="cs-CZ" sz="7200" dirty="0" smtClean="0">
                <a:solidFill>
                  <a:schemeClr val="tx1"/>
                </a:solidFill>
              </a:rPr>
              <a:t>společnosti</a:t>
            </a:r>
          </a:p>
          <a:p>
            <a:pPr marL="742950" lvl="1" indent="-28575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7200" dirty="0" smtClean="0">
                <a:solidFill>
                  <a:schemeClr val="tx1"/>
                </a:solidFill>
              </a:rPr>
              <a:t>může dojít k 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částečné asimilaci </a:t>
            </a:r>
            <a:r>
              <a:rPr lang="cs-CZ" sz="7200" dirty="0" smtClean="0">
                <a:solidFill>
                  <a:schemeClr val="tx1"/>
                </a:solidFill>
              </a:rPr>
              <a:t>= jazykové nebo kulturní </a:t>
            </a:r>
          </a:p>
          <a:p>
            <a:pPr marL="742950" lvl="1" indent="-28575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7200" dirty="0">
                <a:solidFill>
                  <a:schemeClr val="tx1"/>
                </a:solidFill>
              </a:rPr>
              <a:t>úplná asimilace nastává, pokud si menšina neuchová jazyk, kulturu ani etnické vědomí = pokud zanikne etnické vědomí, zaniká i menšina </a:t>
            </a:r>
            <a:endParaRPr lang="cs-CZ" sz="7200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endParaRPr lang="cs-CZ" sz="7200" dirty="0" smtClean="0">
              <a:solidFill>
                <a:schemeClr val="tx1"/>
              </a:solidFill>
            </a:endParaRPr>
          </a:p>
          <a:p>
            <a:pPr marL="285750" lvl="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etnické vědomí</a:t>
            </a:r>
            <a:r>
              <a:rPr lang="cs-CZ" sz="8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>
                <a:solidFill>
                  <a:schemeClr val="tx1"/>
                </a:solidFill>
              </a:rPr>
              <a:t>= </a:t>
            </a:r>
            <a:r>
              <a:rPr lang="cs-CZ" sz="7200" dirty="0" smtClean="0">
                <a:solidFill>
                  <a:schemeClr val="tx1"/>
                </a:solidFill>
              </a:rPr>
              <a:t>vědomí </a:t>
            </a:r>
            <a:r>
              <a:rPr lang="cs-CZ" sz="7200" dirty="0">
                <a:solidFill>
                  <a:schemeClr val="tx1"/>
                </a:solidFill>
              </a:rPr>
              <a:t>příslušníků etnika o své odlišnosti od okolí a zároveň o identifikaci se svým </a:t>
            </a:r>
            <a:r>
              <a:rPr lang="cs-CZ" sz="7200" dirty="0" smtClean="0">
                <a:solidFill>
                  <a:schemeClr val="tx1"/>
                </a:solidFill>
              </a:rPr>
              <a:t>etnikem</a:t>
            </a:r>
          </a:p>
          <a:p>
            <a:pPr lvl="0" algn="just">
              <a:lnSpc>
                <a:spcPct val="170000"/>
              </a:lnSpc>
            </a:pPr>
            <a:endParaRPr lang="cs-CZ" sz="7200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ntegrace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 smtClean="0">
                <a:solidFill>
                  <a:schemeClr val="tx1"/>
                </a:solidFill>
              </a:rPr>
              <a:t>= začlenění menšiny do </a:t>
            </a:r>
            <a:r>
              <a:rPr lang="cs-CZ" sz="7200" dirty="0">
                <a:solidFill>
                  <a:schemeClr val="tx1"/>
                </a:solidFill>
              </a:rPr>
              <a:t>majoritní společnosti, </a:t>
            </a:r>
            <a:r>
              <a:rPr lang="cs-CZ" sz="7200" dirty="0" smtClean="0">
                <a:solidFill>
                  <a:schemeClr val="tx1"/>
                </a:solidFill>
              </a:rPr>
              <a:t>menšina si však nadále uchovává </a:t>
            </a:r>
            <a:r>
              <a:rPr lang="cs-CZ" sz="7200" dirty="0">
                <a:solidFill>
                  <a:schemeClr val="tx1"/>
                </a:solidFill>
              </a:rPr>
              <a:t>svůj jazyk, </a:t>
            </a:r>
            <a:r>
              <a:rPr lang="cs-CZ" sz="7200" dirty="0" smtClean="0">
                <a:solidFill>
                  <a:schemeClr val="tx1"/>
                </a:solidFill>
              </a:rPr>
              <a:t>kulturu a </a:t>
            </a:r>
            <a:r>
              <a:rPr lang="cs-CZ" sz="7200" dirty="0">
                <a:solidFill>
                  <a:schemeClr val="tx1"/>
                </a:solidFill>
              </a:rPr>
              <a:t>vědomí o původu svých </a:t>
            </a:r>
            <a:r>
              <a:rPr lang="cs-CZ" sz="7200" dirty="0" smtClean="0">
                <a:solidFill>
                  <a:schemeClr val="tx1"/>
                </a:solidFill>
              </a:rPr>
              <a:t>předků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45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Etnická identita 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tnická identita </a:t>
            </a:r>
            <a:r>
              <a:rPr lang="cs-CZ" sz="1800" dirty="0" smtClean="0"/>
              <a:t>= </a:t>
            </a:r>
            <a:r>
              <a:rPr lang="cs-CZ" sz="1800" dirty="0"/>
              <a:t>vědomí příslušníků etnika o své odlišnosti od okolí a zároveň identifikaci se svým </a:t>
            </a:r>
            <a:r>
              <a:rPr lang="cs-CZ" sz="1800" dirty="0" smtClean="0"/>
              <a:t>etnikem</a:t>
            </a:r>
          </a:p>
          <a:p>
            <a:pPr algn="just">
              <a:lnSpc>
                <a:spcPct val="200000"/>
              </a:lnSpc>
            </a:pPr>
            <a:r>
              <a:rPr lang="cs-CZ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tnoidentifikační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znaky </a:t>
            </a:r>
            <a:r>
              <a:rPr lang="cs-CZ" sz="1800" dirty="0" smtClean="0"/>
              <a:t>= rysy jednotlivých etnických skupin  </a:t>
            </a:r>
          </a:p>
          <a:p>
            <a:pPr algn="just">
              <a:lnSpc>
                <a:spcPct val="200000"/>
              </a:lnSpc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etnoidentifikačních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znaků: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j</a:t>
            </a:r>
            <a:r>
              <a:rPr lang="cs-CZ" sz="1800" dirty="0" smtClean="0"/>
              <a:t>azyk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e</a:t>
            </a:r>
            <a:r>
              <a:rPr lang="cs-CZ" sz="1800" dirty="0" smtClean="0"/>
              <a:t>tnické vědomí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e</a:t>
            </a:r>
            <a:r>
              <a:rPr lang="cs-CZ" sz="1800" dirty="0" smtClean="0"/>
              <a:t>tnonym (= název etnika)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ú</a:t>
            </a:r>
            <a:r>
              <a:rPr lang="cs-CZ" sz="1800" dirty="0" smtClean="0"/>
              <a:t>zemí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 smtClean="0"/>
              <a:t>kultura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34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Usazení a proces začleňování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menšiny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 fontScale="250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nkláva = </a:t>
            </a:r>
            <a:r>
              <a:rPr lang="cs-CZ" sz="7200" dirty="0"/>
              <a:t>příslušníci etnické menšiny tvoří kompaktní masové </a:t>
            </a:r>
            <a:r>
              <a:rPr lang="cs-CZ" sz="7200" dirty="0" smtClean="0"/>
              <a:t>osídlení, typické především </a:t>
            </a:r>
            <a:r>
              <a:rPr lang="cs-CZ" sz="7200" dirty="0"/>
              <a:t>ve vesnickém </a:t>
            </a:r>
            <a:r>
              <a:rPr lang="cs-CZ" sz="7200" dirty="0" smtClean="0"/>
              <a:t>prostředí</a:t>
            </a:r>
            <a:endParaRPr lang="cs-CZ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diaspora</a:t>
            </a:r>
            <a:r>
              <a:rPr lang="cs-CZ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cs-CZ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/>
              <a:t>příslušníci menšiny jsou rozptýleni v rámci většinového společenství</a:t>
            </a:r>
          </a:p>
          <a:p>
            <a:pPr marL="0" indent="0">
              <a:lnSpc>
                <a:spcPct val="200000"/>
              </a:lnSpc>
              <a:buNone/>
            </a:pP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cs-CZ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Začleňování menšiny </a:t>
            </a:r>
            <a:endParaRPr lang="cs-CZ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počáteční 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adaptace</a:t>
            </a:r>
            <a:r>
              <a:rPr lang="cs-CZ" sz="7200" b="1" dirty="0" smtClean="0"/>
              <a:t> </a:t>
            </a:r>
            <a:r>
              <a:rPr lang="cs-CZ" sz="7200" dirty="0" smtClean="0"/>
              <a:t>– menšina se přizpůsobuje novému prostředí, není zasažena její kultura a etnické vědomí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kulturace </a:t>
            </a:r>
            <a:r>
              <a:rPr lang="cs-CZ" sz="7200" dirty="0" smtClean="0"/>
              <a:t>– osvojení kulturních prvků většinového etnika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similace</a:t>
            </a:r>
            <a:r>
              <a:rPr lang="cs-CZ" sz="7200" b="1" dirty="0" smtClean="0"/>
              <a:t> </a:t>
            </a:r>
            <a:r>
              <a:rPr lang="cs-CZ" sz="7200" dirty="0" smtClean="0"/>
              <a:t>– splynutí s většinovou společností 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24224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etnokulturní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změny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3793976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t</a:t>
            </a:r>
            <a:r>
              <a:rPr lang="cs-CZ" sz="1800" dirty="0" smtClean="0">
                <a:solidFill>
                  <a:schemeClr val="tx1"/>
                </a:solidFill>
              </a:rPr>
              <a:t>eritoriální faktory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k</a:t>
            </a:r>
            <a:r>
              <a:rPr lang="cs-CZ" sz="1800" dirty="0" smtClean="0">
                <a:solidFill>
                  <a:schemeClr val="tx1"/>
                </a:solidFill>
              </a:rPr>
              <a:t>limatické a geografické podmínky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r</a:t>
            </a:r>
            <a:r>
              <a:rPr lang="cs-CZ" sz="1800" dirty="0" smtClean="0">
                <a:solidFill>
                  <a:schemeClr val="tx1"/>
                </a:solidFill>
              </a:rPr>
              <a:t>eligiozita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endogamie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j</a:t>
            </a:r>
            <a:r>
              <a:rPr lang="cs-CZ" sz="1800" dirty="0" smtClean="0">
                <a:solidFill>
                  <a:schemeClr val="tx1"/>
                </a:solidFill>
              </a:rPr>
              <a:t>azykový faktor 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47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200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Asimilační procesy</vt:lpstr>
      <vt:lpstr>Etnická identita </vt:lpstr>
      <vt:lpstr>Usazení a proces začleňování menšiny</vt:lpstr>
      <vt:lpstr>Faktory ovlivňující etnokulturní změny</vt:lpstr>
    </vt:vector>
  </TitlesOfParts>
  <Company>MEDIFORM, spol. s 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Šmídková</dc:creator>
  <cp:lastModifiedBy>Lenka Šmídková</cp:lastModifiedBy>
  <cp:revision>13</cp:revision>
  <dcterms:created xsi:type="dcterms:W3CDTF">2016-11-23T08:38:23Z</dcterms:created>
  <dcterms:modified xsi:type="dcterms:W3CDTF">2016-11-25T11:54:39Z</dcterms:modified>
</cp:coreProperties>
</file>