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25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3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01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90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5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85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62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06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7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0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6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8FEC9-592F-49D9-BC13-545A45DBEF83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4CF6B-9B94-4F05-B7CB-D590B6038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0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080119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Moravští Chorvati v literatuře 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776864" cy="3600400"/>
          </a:xfrm>
        </p:spPr>
        <p:txBody>
          <a:bodyPr>
            <a:normAutofit fontScale="25000" lnSpcReduction="20000"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7200" dirty="0">
                <a:solidFill>
                  <a:schemeClr val="tx1"/>
                </a:solidFill>
              </a:rPr>
              <a:t>z</a:t>
            </a:r>
            <a:r>
              <a:rPr lang="cs-CZ" sz="7200" dirty="0" smtClean="0">
                <a:solidFill>
                  <a:schemeClr val="tx1"/>
                </a:solidFill>
              </a:rPr>
              <a:t>ájem o moravské Chorvaty nebyl vždy stejný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7200" dirty="0" smtClean="0">
                <a:solidFill>
                  <a:schemeClr val="tx1"/>
                </a:solidFill>
              </a:rPr>
              <a:t>dostatek literatury = především novinové a časopisecké články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7200" dirty="0">
                <a:solidFill>
                  <a:schemeClr val="tx1"/>
                </a:solidFill>
              </a:rPr>
              <a:t>m</a:t>
            </a:r>
            <a:r>
              <a:rPr lang="cs-CZ" sz="7200" dirty="0" smtClean="0">
                <a:solidFill>
                  <a:schemeClr val="tx1"/>
                </a:solidFill>
              </a:rPr>
              <a:t>onografií pouze několik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7200" dirty="0">
                <a:solidFill>
                  <a:schemeClr val="tx1"/>
                </a:solidFill>
              </a:rPr>
              <a:t>n</a:t>
            </a:r>
            <a:r>
              <a:rPr lang="cs-CZ" sz="7200" dirty="0" smtClean="0">
                <a:solidFill>
                  <a:schemeClr val="tx1"/>
                </a:solidFill>
              </a:rPr>
              <a:t>ejvětší problémy literatury o moravských Chorvatech: </a:t>
            </a:r>
          </a:p>
          <a:p>
            <a:pPr marL="1371600" lvl="2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7200" dirty="0">
                <a:solidFill>
                  <a:schemeClr val="tx1"/>
                </a:solidFill>
              </a:rPr>
              <a:t>p</a:t>
            </a:r>
            <a:r>
              <a:rPr lang="cs-CZ" sz="7200" dirty="0" smtClean="0">
                <a:solidFill>
                  <a:schemeClr val="tx1"/>
                </a:solidFill>
              </a:rPr>
              <a:t>rotichůdné informace</a:t>
            </a:r>
          </a:p>
          <a:p>
            <a:pPr marL="1371600" lvl="2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7200" dirty="0">
                <a:solidFill>
                  <a:schemeClr val="tx1"/>
                </a:solidFill>
              </a:rPr>
              <a:t>k</a:t>
            </a:r>
            <a:r>
              <a:rPr lang="cs-CZ" sz="7200" dirty="0" smtClean="0">
                <a:solidFill>
                  <a:schemeClr val="tx1"/>
                </a:solidFill>
              </a:rPr>
              <a:t>lišé</a:t>
            </a:r>
          </a:p>
          <a:p>
            <a:pPr marL="1371600" lvl="2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7200" dirty="0">
                <a:solidFill>
                  <a:schemeClr val="tx1"/>
                </a:solidFill>
              </a:rPr>
              <a:t>n</a:t>
            </a:r>
            <a:r>
              <a:rPr lang="cs-CZ" sz="7200" dirty="0" smtClean="0">
                <a:solidFill>
                  <a:schemeClr val="tx1"/>
                </a:solidFill>
              </a:rPr>
              <a:t>ěkterá témata chybí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8257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864095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 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toletí 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6872808" cy="396044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František Josef </a:t>
            </a:r>
            <a:r>
              <a:rPr lang="cs-CZ" sz="2000" b="1" dirty="0" err="1" smtClean="0">
                <a:solidFill>
                  <a:schemeClr val="tx1"/>
                </a:solidFill>
              </a:rPr>
              <a:t>Schwoy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i="1" dirty="0" err="1" smtClean="0">
                <a:solidFill>
                  <a:schemeClr val="tx1"/>
                </a:solidFill>
              </a:rPr>
              <a:t>Topographische</a:t>
            </a:r>
            <a:r>
              <a:rPr lang="cs-CZ" sz="1800" i="1" dirty="0" smtClean="0">
                <a:solidFill>
                  <a:schemeClr val="tx1"/>
                </a:solidFill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</a:rPr>
              <a:t>Schilderung</a:t>
            </a:r>
            <a:r>
              <a:rPr lang="cs-CZ" sz="1800" i="1" dirty="0" smtClean="0">
                <a:solidFill>
                  <a:schemeClr val="tx1"/>
                </a:solidFill>
              </a:rPr>
              <a:t> des </a:t>
            </a:r>
            <a:r>
              <a:rPr lang="cs-CZ" sz="1800" i="1" dirty="0" err="1" smtClean="0">
                <a:solidFill>
                  <a:schemeClr val="tx1"/>
                </a:solidFill>
              </a:rPr>
              <a:t>Markgrafthum</a:t>
            </a:r>
            <a:r>
              <a:rPr lang="cs-CZ" sz="1800" i="1" dirty="0" smtClean="0">
                <a:solidFill>
                  <a:schemeClr val="tx1"/>
                </a:solidFill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</a:rPr>
              <a:t>Mähren</a:t>
            </a:r>
            <a:r>
              <a:rPr lang="cs-CZ" sz="1800" i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(1786) – topografie Moravy, pouhá zmínka o Chorvatech</a:t>
            </a:r>
            <a:endParaRPr lang="cs-CZ" sz="1800" i="1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cs-CZ" sz="1800" i="1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Jan Nepomuk Alois Hanke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i="1" dirty="0" err="1" smtClean="0">
                <a:solidFill>
                  <a:schemeClr val="tx1"/>
                </a:solidFill>
              </a:rPr>
              <a:t>Bibliothek</a:t>
            </a:r>
            <a:r>
              <a:rPr lang="cs-CZ" sz="1800" i="1" dirty="0" smtClean="0">
                <a:solidFill>
                  <a:schemeClr val="tx1"/>
                </a:solidFill>
              </a:rPr>
              <a:t> des </a:t>
            </a:r>
            <a:r>
              <a:rPr lang="cs-CZ" sz="1800" i="1" dirty="0" err="1" smtClean="0">
                <a:solidFill>
                  <a:schemeClr val="tx1"/>
                </a:solidFill>
              </a:rPr>
              <a:t>Mährischen</a:t>
            </a:r>
            <a:r>
              <a:rPr lang="cs-CZ" sz="1800" i="1" dirty="0" smtClean="0">
                <a:solidFill>
                  <a:schemeClr val="tx1"/>
                </a:solidFill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</a:rPr>
              <a:t>Staatskunde</a:t>
            </a:r>
            <a:r>
              <a:rPr lang="cs-CZ" sz="1800" i="1" dirty="0" smtClean="0">
                <a:solidFill>
                  <a:schemeClr val="tx1"/>
                </a:solidFill>
              </a:rPr>
              <a:t> I. </a:t>
            </a:r>
            <a:r>
              <a:rPr lang="cs-CZ" sz="1800" dirty="0" smtClean="0">
                <a:solidFill>
                  <a:schemeClr val="tx1"/>
                </a:solidFill>
              </a:rPr>
              <a:t>(1786) </a:t>
            </a:r>
            <a:r>
              <a:rPr lang="cs-CZ" sz="1800" i="1" dirty="0" smtClean="0">
                <a:solidFill>
                  <a:schemeClr val="tx1"/>
                </a:solidFill>
              </a:rPr>
              <a:t>– </a:t>
            </a:r>
            <a:r>
              <a:rPr lang="cs-CZ" sz="1800" dirty="0" smtClean="0">
                <a:solidFill>
                  <a:schemeClr val="tx1"/>
                </a:solidFill>
              </a:rPr>
              <a:t>označuje Chorvaty jako Němce </a:t>
            </a:r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679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57592" cy="100811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 století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/>
              <a:t>Alois Vojtěch Šembera</a:t>
            </a:r>
          </a:p>
          <a:p>
            <a:pPr lvl="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b="1" dirty="0" smtClean="0"/>
              <a:t> </a:t>
            </a:r>
            <a:r>
              <a:rPr lang="cs-CZ" sz="1800" i="1" dirty="0" smtClean="0"/>
              <a:t>O </a:t>
            </a:r>
            <a:r>
              <a:rPr lang="cs-CZ" sz="1800" i="1" dirty="0" err="1" smtClean="0"/>
              <a:t>Slowanech</a:t>
            </a:r>
            <a:r>
              <a:rPr lang="cs-CZ" sz="1800" i="1" dirty="0" smtClean="0"/>
              <a:t> v Dolních </a:t>
            </a:r>
            <a:r>
              <a:rPr lang="cs-CZ" sz="1800" i="1" dirty="0" err="1" smtClean="0"/>
              <a:t>Rakausích</a:t>
            </a:r>
            <a:r>
              <a:rPr lang="cs-CZ" sz="1800" i="1" dirty="0" smtClean="0"/>
              <a:t> </a:t>
            </a:r>
            <a:r>
              <a:rPr lang="cs-CZ" sz="1800" dirty="0" smtClean="0"/>
              <a:t>(1844) – mapa slovanského osídlení dolnorakouských vesnic </a:t>
            </a:r>
          </a:p>
          <a:p>
            <a:pPr lvl="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i="1" dirty="0" smtClean="0"/>
              <a:t>Osady </a:t>
            </a:r>
            <a:r>
              <a:rPr lang="cs-CZ" sz="1800" i="1" dirty="0" err="1" smtClean="0"/>
              <a:t>chorwátské</a:t>
            </a:r>
            <a:r>
              <a:rPr lang="cs-CZ" sz="1800" i="1" dirty="0" smtClean="0"/>
              <a:t> w </a:t>
            </a:r>
            <a:r>
              <a:rPr lang="cs-CZ" sz="1800" i="1" dirty="0" err="1" smtClean="0"/>
              <a:t>Morawě</a:t>
            </a:r>
            <a:r>
              <a:rPr lang="cs-CZ" sz="1800" i="1" dirty="0" smtClean="0"/>
              <a:t> </a:t>
            </a:r>
            <a:r>
              <a:rPr lang="cs-CZ" sz="1800" dirty="0" smtClean="0"/>
              <a:t>(1848) – kroje, zvyky, písně a tance </a:t>
            </a:r>
          </a:p>
          <a:p>
            <a:pPr marL="1371600" lvl="3" indent="0">
              <a:buNone/>
            </a:pPr>
            <a:endParaRPr lang="cs-CZ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/>
              <a:t>Jan </a:t>
            </a:r>
            <a:r>
              <a:rPr lang="cs-CZ" sz="2000" b="1" dirty="0" err="1" smtClean="0"/>
              <a:t>Herben</a:t>
            </a:r>
            <a:r>
              <a:rPr lang="cs-CZ" sz="2000" b="1" dirty="0" smtClean="0"/>
              <a:t> </a:t>
            </a:r>
            <a:r>
              <a:rPr lang="cs-CZ" sz="2000" dirty="0" smtClean="0"/>
              <a:t>–</a:t>
            </a:r>
            <a:r>
              <a:rPr lang="cs-CZ" sz="1800" dirty="0" smtClean="0"/>
              <a:t> </a:t>
            </a:r>
            <a:r>
              <a:rPr lang="cs-CZ" sz="1800" i="1" dirty="0" smtClean="0"/>
              <a:t>Tři </a:t>
            </a:r>
            <a:r>
              <a:rPr lang="cs-CZ" sz="1800" i="1" dirty="0" err="1" smtClean="0"/>
              <a:t>chorvátské</a:t>
            </a:r>
            <a:r>
              <a:rPr lang="cs-CZ" sz="1800" i="1" dirty="0" smtClean="0"/>
              <a:t> osady na Moravě </a:t>
            </a:r>
            <a:r>
              <a:rPr lang="cs-CZ" sz="1800" dirty="0" smtClean="0"/>
              <a:t>(1882), </a:t>
            </a:r>
            <a:r>
              <a:rPr lang="cs-CZ" sz="1800" i="1" dirty="0" smtClean="0"/>
              <a:t>Na dolnorakouském pomezí </a:t>
            </a:r>
            <a:r>
              <a:rPr lang="cs-CZ" sz="1800" dirty="0" smtClean="0"/>
              <a:t>(1882) – zápisky z cest po chorvatských vesnicích na jihu Moravy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/>
              <a:t>Josef Klvaňa </a:t>
            </a:r>
            <a:r>
              <a:rPr lang="cs-CZ" sz="1800" dirty="0" smtClean="0"/>
              <a:t>– články o krojích moravských Chorvatů </a:t>
            </a:r>
            <a:endParaRPr lang="cs-CZ" sz="1800" dirty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/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3">
              <a:buFont typeface="Wingdings" panose="05000000000000000000" pitchFamily="2" charset="2"/>
              <a:buChar char="Ø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395355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92088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století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76864" cy="432048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Almanach moravských Charvátů (1854-1934) z dob dávných </a:t>
            </a:r>
            <a:r>
              <a:rPr lang="cs-CZ" sz="2000" b="1" dirty="0">
                <a:solidFill>
                  <a:schemeClr val="tx1"/>
                </a:solidFill>
              </a:rPr>
              <a:t>i</a:t>
            </a:r>
            <a:r>
              <a:rPr lang="cs-CZ" sz="2000" b="1" dirty="0" smtClean="0">
                <a:solidFill>
                  <a:schemeClr val="tx1"/>
                </a:solidFill>
              </a:rPr>
              <a:t> přítomných</a:t>
            </a:r>
            <a:r>
              <a:rPr lang="cs-CZ" sz="1800" b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(1934) </a:t>
            </a:r>
            <a:r>
              <a:rPr lang="cs-CZ" sz="1800" i="1" dirty="0" smtClean="0">
                <a:solidFill>
                  <a:schemeClr val="tx1"/>
                </a:solidFill>
              </a:rPr>
              <a:t>– </a:t>
            </a:r>
            <a:r>
              <a:rPr lang="cs-CZ" sz="1800" dirty="0" smtClean="0">
                <a:solidFill>
                  <a:schemeClr val="tx1"/>
                </a:solidFill>
              </a:rPr>
              <a:t>vydala Národní jednota pro  jihozápadní Moravu, nepříliš vysoká úroveň </a:t>
            </a:r>
          </a:p>
          <a:p>
            <a:pPr marL="342900" indent="-3429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Adolf Turek </a:t>
            </a:r>
            <a:r>
              <a:rPr lang="cs-CZ" sz="2000" dirty="0" smtClean="0">
                <a:solidFill>
                  <a:schemeClr val="tx1"/>
                </a:solidFill>
              </a:rPr>
              <a:t>– </a:t>
            </a:r>
            <a:r>
              <a:rPr lang="cs-CZ" sz="1800" i="1" dirty="0" smtClean="0">
                <a:solidFill>
                  <a:schemeClr val="tx1"/>
                </a:solidFill>
              </a:rPr>
              <a:t>Charvátská </a:t>
            </a:r>
            <a:r>
              <a:rPr lang="cs-CZ" sz="1800" i="1" dirty="0" err="1" smtClean="0">
                <a:solidFill>
                  <a:schemeClr val="tx1"/>
                </a:solidFill>
              </a:rPr>
              <a:t>kolonisace</a:t>
            </a:r>
            <a:r>
              <a:rPr lang="cs-CZ" sz="1800" i="1" dirty="0" smtClean="0">
                <a:solidFill>
                  <a:schemeClr val="tx1"/>
                </a:solidFill>
              </a:rPr>
              <a:t> na Moravě </a:t>
            </a:r>
            <a:r>
              <a:rPr lang="cs-CZ" sz="1800" dirty="0" smtClean="0">
                <a:solidFill>
                  <a:schemeClr val="tx1"/>
                </a:solidFill>
              </a:rPr>
              <a:t>(1937) – vyvrácen rok 1584 jako datum příchodu Chorvatů na Moravu </a:t>
            </a:r>
          </a:p>
          <a:p>
            <a:pPr marL="342900" indent="-3429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Oldřich </a:t>
            </a:r>
            <a:r>
              <a:rPr lang="cs-CZ" sz="2000" b="1" dirty="0" err="1" smtClean="0">
                <a:solidFill>
                  <a:schemeClr val="tx1"/>
                </a:solidFill>
              </a:rPr>
              <a:t>Sirovátka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dirty="0" smtClean="0">
                <a:solidFill>
                  <a:schemeClr val="tx1"/>
                </a:solidFill>
              </a:rPr>
              <a:t>článek </a:t>
            </a:r>
            <a:r>
              <a:rPr lang="cs-CZ" sz="1800" i="1" dirty="0" smtClean="0">
                <a:solidFill>
                  <a:schemeClr val="tx1"/>
                </a:solidFill>
              </a:rPr>
              <a:t>K </a:t>
            </a:r>
            <a:r>
              <a:rPr lang="cs-CZ" sz="1800" i="1" dirty="0" smtClean="0">
                <a:solidFill>
                  <a:schemeClr val="tx1"/>
                </a:solidFill>
              </a:rPr>
              <a:t>problematice folkloru charvátské menšiny v Československu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(1958) – </a:t>
            </a:r>
            <a:r>
              <a:rPr lang="cs-CZ" sz="1800" dirty="0" smtClean="0">
                <a:solidFill>
                  <a:schemeClr val="tx1"/>
                </a:solidFill>
              </a:rPr>
              <a:t>problematika ústní lidové tvorby </a:t>
            </a:r>
            <a:endParaRPr lang="cs-CZ" sz="1800" i="1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cs-CZ" sz="20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90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století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7"/>
            <a:ext cx="8229600" cy="403244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Miroslava Ludvíková </a:t>
            </a:r>
            <a:r>
              <a:rPr lang="cs-CZ" sz="2000" dirty="0" smtClean="0"/>
              <a:t>– </a:t>
            </a:r>
            <a:r>
              <a:rPr lang="cs-CZ" sz="1800" i="1" dirty="0" smtClean="0"/>
              <a:t>Moravské lidové kroje </a:t>
            </a:r>
            <a:r>
              <a:rPr lang="cs-CZ" sz="1800" dirty="0" smtClean="0"/>
              <a:t>(1969)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Květa Kučerová </a:t>
            </a:r>
            <a:r>
              <a:rPr lang="cs-CZ" sz="2000" dirty="0" smtClean="0"/>
              <a:t>– </a:t>
            </a:r>
            <a:r>
              <a:rPr lang="cs-CZ" sz="1800" i="1" dirty="0" smtClean="0"/>
              <a:t>Chorváti a Srbi v </a:t>
            </a:r>
            <a:r>
              <a:rPr lang="cs-CZ" sz="1800" i="1" dirty="0" err="1" smtClean="0"/>
              <a:t>strednej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Európe</a:t>
            </a:r>
            <a:r>
              <a:rPr lang="cs-CZ" sz="1800" i="1" dirty="0" smtClean="0"/>
              <a:t> </a:t>
            </a:r>
            <a:r>
              <a:rPr lang="cs-CZ" sz="1800" dirty="0"/>
              <a:t>(1976</a:t>
            </a:r>
            <a:r>
              <a:rPr lang="cs-CZ" sz="1800" dirty="0" smtClean="0"/>
              <a:t>)</a:t>
            </a:r>
            <a:r>
              <a:rPr lang="cs-CZ" sz="1800" i="1" dirty="0" smtClean="0"/>
              <a:t> </a:t>
            </a:r>
            <a:r>
              <a:rPr lang="cs-CZ" sz="1800" dirty="0" smtClean="0"/>
              <a:t>– příčiny stěhování jihoslovanských národů v 16. a 17. století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Miloš </a:t>
            </a:r>
            <a:r>
              <a:rPr lang="cs-CZ" sz="2000" b="1" dirty="0" err="1" smtClean="0"/>
              <a:t>Melzer</a:t>
            </a:r>
            <a:r>
              <a:rPr lang="cs-CZ" sz="2000" b="1" dirty="0" smtClean="0"/>
              <a:t> </a:t>
            </a:r>
            <a:r>
              <a:rPr lang="cs-CZ" sz="2000" i="1" dirty="0" smtClean="0"/>
              <a:t>– </a:t>
            </a:r>
            <a:r>
              <a:rPr lang="cs-CZ" sz="2000" dirty="0" smtClean="0"/>
              <a:t>článek</a:t>
            </a:r>
            <a:r>
              <a:rPr lang="cs-CZ" sz="2000" i="1" dirty="0" smtClean="0"/>
              <a:t> </a:t>
            </a:r>
            <a:r>
              <a:rPr lang="cs-CZ" sz="1800" i="1" dirty="0" smtClean="0"/>
              <a:t>Osidlování </a:t>
            </a:r>
            <a:r>
              <a:rPr lang="cs-CZ" sz="1800" i="1" dirty="0" smtClean="0"/>
              <a:t>bývalého německého jazykového ostrova na Drahanské vrchovině moravskými Charváty </a:t>
            </a:r>
            <a:r>
              <a:rPr lang="cs-CZ" sz="1800" dirty="0" smtClean="0"/>
              <a:t>(1988) – adaptace Chorvatů v obci Skřípov poblíž Prostějova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69203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20.století</a:t>
            </a:r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24847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Eva Večerková </a:t>
            </a:r>
            <a:r>
              <a:rPr lang="cs-CZ" sz="2000" dirty="0" smtClean="0"/>
              <a:t>(80. léta) </a:t>
            </a:r>
          </a:p>
          <a:p>
            <a:pPr lvl="2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800" i="1" dirty="0" err="1" smtClean="0"/>
              <a:t>Etnosociální</a:t>
            </a:r>
            <a:r>
              <a:rPr lang="cs-CZ" sz="1800" i="1" dirty="0" smtClean="0"/>
              <a:t> aspekty existence charvátské diaspory na jižní Moravě v první polovině 20</a:t>
            </a:r>
            <a:r>
              <a:rPr lang="cs-CZ" sz="1800" i="1" dirty="0" smtClean="0"/>
              <a:t>. století  </a:t>
            </a:r>
            <a:endParaRPr lang="cs-CZ" sz="1800" i="1" dirty="0" smtClean="0"/>
          </a:p>
          <a:p>
            <a:pPr lvl="2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800" i="1" dirty="0" smtClean="0"/>
              <a:t>Obřady životního cyklu u moravských Charvátů </a:t>
            </a:r>
          </a:p>
          <a:p>
            <a:pPr lvl="2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800" i="1" dirty="0" smtClean="0"/>
              <a:t>Několik poznámek k interetnickým a </a:t>
            </a:r>
            <a:r>
              <a:rPr lang="cs-CZ" sz="1800" i="1" dirty="0" err="1" smtClean="0"/>
              <a:t>interregionálním</a:t>
            </a:r>
            <a:r>
              <a:rPr lang="cs-CZ" sz="1800" i="1" dirty="0" smtClean="0"/>
              <a:t> kontaktům ve společenském a obřadním životě moravských Charvátů</a:t>
            </a:r>
          </a:p>
          <a:p>
            <a:pPr lvl="2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800" i="1" dirty="0" smtClean="0"/>
              <a:t>Výroční obyčeje moravských Charvátů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1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století 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Richard Jeřábek </a:t>
            </a:r>
            <a:r>
              <a:rPr lang="cs-CZ" sz="1900" dirty="0" smtClean="0"/>
              <a:t>– antologie </a:t>
            </a:r>
            <a:r>
              <a:rPr lang="cs-CZ" sz="1900" i="1" dirty="0" smtClean="0"/>
              <a:t>Moravští Charváti </a:t>
            </a:r>
            <a:r>
              <a:rPr lang="cs-CZ" sz="1900" dirty="0" smtClean="0"/>
              <a:t>(1991) – přehled literatury o moravských Chorvatech, články českých a chorvatských badatelů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Dragutin </a:t>
            </a:r>
            <a:r>
              <a:rPr lang="cs-CZ" sz="2000" b="1" dirty="0" err="1" smtClean="0"/>
              <a:t>Pavličević</a:t>
            </a:r>
            <a:r>
              <a:rPr lang="cs-CZ" sz="2000" b="1" dirty="0" smtClean="0"/>
              <a:t> </a:t>
            </a:r>
            <a:r>
              <a:rPr lang="cs-CZ" sz="2000" dirty="0" smtClean="0"/>
              <a:t>–</a:t>
            </a:r>
            <a:r>
              <a:rPr lang="cs-CZ" sz="1900" dirty="0" smtClean="0"/>
              <a:t> monografie </a:t>
            </a:r>
            <a:r>
              <a:rPr lang="cs-CZ" sz="1900" i="1" dirty="0" err="1" smtClean="0"/>
              <a:t>Moravski</a:t>
            </a:r>
            <a:r>
              <a:rPr lang="cs-CZ" sz="1900" i="1" dirty="0" smtClean="0"/>
              <a:t> </a:t>
            </a:r>
            <a:r>
              <a:rPr lang="cs-CZ" sz="1900" i="1" dirty="0" err="1" smtClean="0"/>
              <a:t>Hrvati</a:t>
            </a:r>
            <a:r>
              <a:rPr lang="cs-CZ" sz="1900" i="1" dirty="0" smtClean="0"/>
              <a:t> </a:t>
            </a:r>
            <a:r>
              <a:rPr lang="cs-CZ" sz="1900" dirty="0" smtClean="0"/>
              <a:t>(1994) – podrobná historie chorvatské menšiny u nás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/>
              <a:t>Ivan </a:t>
            </a:r>
            <a:r>
              <a:rPr lang="cs-CZ" sz="1800" b="1" dirty="0" err="1" smtClean="0"/>
              <a:t>Dorovský</a:t>
            </a:r>
            <a:r>
              <a:rPr lang="cs-CZ" sz="1800" b="1" dirty="0" smtClean="0"/>
              <a:t> </a:t>
            </a:r>
            <a:r>
              <a:rPr lang="cs-CZ" sz="1800" dirty="0" smtClean="0"/>
              <a:t>– </a:t>
            </a:r>
            <a:r>
              <a:rPr lang="cs-CZ" sz="1800" dirty="0" smtClean="0"/>
              <a:t>sborník </a:t>
            </a:r>
            <a:r>
              <a:rPr lang="cs-CZ" sz="1900" i="1" dirty="0" smtClean="0"/>
              <a:t>Charváti </a:t>
            </a:r>
            <a:r>
              <a:rPr lang="cs-CZ" sz="1900" i="1" dirty="0" smtClean="0"/>
              <a:t>ještě žijí mezi námi </a:t>
            </a:r>
            <a:r>
              <a:rPr lang="cs-CZ" sz="1900" dirty="0" smtClean="0"/>
              <a:t>(1995) – poválečný vývoj menšiny, </a:t>
            </a:r>
            <a:r>
              <a:rPr lang="cs-CZ" sz="1900" dirty="0" smtClean="0"/>
              <a:t>články </a:t>
            </a:r>
            <a:r>
              <a:rPr lang="cs-CZ" sz="1900" dirty="0" smtClean="0"/>
              <a:t>badatelů a vzpomínky Chorvatů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/>
              <a:t>Milan Bárta </a:t>
            </a:r>
            <a:r>
              <a:rPr lang="cs-CZ" sz="2000" dirty="0"/>
              <a:t>– </a:t>
            </a:r>
            <a:r>
              <a:rPr lang="cs-CZ" sz="2000" dirty="0" smtClean="0"/>
              <a:t>článek </a:t>
            </a:r>
            <a:r>
              <a:rPr lang="cs-CZ" sz="1900" i="1" dirty="0" smtClean="0"/>
              <a:t>Chorvatská </a:t>
            </a:r>
            <a:r>
              <a:rPr lang="cs-CZ" sz="1900" i="1" dirty="0"/>
              <a:t>akce </a:t>
            </a:r>
            <a:r>
              <a:rPr lang="cs-CZ" sz="1900" dirty="0"/>
              <a:t>(2010) – průběh </a:t>
            </a:r>
            <a:r>
              <a:rPr lang="cs-CZ" sz="1900" dirty="0" smtClean="0"/>
              <a:t>rozsídlení, čerpá z </a:t>
            </a:r>
            <a:r>
              <a:rPr lang="cs-CZ" sz="1900" dirty="0"/>
              <a:t>archivů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/>
              <a:t>Stanislava Vrbková </a:t>
            </a:r>
            <a:r>
              <a:rPr lang="cs-CZ" sz="1900" dirty="0" smtClean="0"/>
              <a:t>– </a:t>
            </a:r>
            <a:r>
              <a:rPr lang="cs-CZ" sz="1900" i="1" dirty="0" smtClean="0"/>
              <a:t>Chorvaté na Mikulovsku </a:t>
            </a:r>
            <a:r>
              <a:rPr lang="cs-CZ" sz="1900" dirty="0" smtClean="0"/>
              <a:t>(2007) – kratší publikace o kultuře menšiny pro laickou veřejnost 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23464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24135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toletí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Biografická vyprávění</a:t>
            </a:r>
            <a:endParaRPr lang="cs-CZ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776864" cy="352839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Bedřich </a:t>
            </a:r>
            <a:r>
              <a:rPr lang="cs-CZ" sz="2000" b="1" dirty="0" err="1" smtClean="0">
                <a:solidFill>
                  <a:schemeClr val="tx1"/>
                </a:solidFill>
              </a:rPr>
              <a:t>Sič</a:t>
            </a:r>
            <a:r>
              <a:rPr lang="cs-CZ" sz="2000" dirty="0" smtClean="0">
                <a:solidFill>
                  <a:schemeClr val="tx1"/>
                </a:solidFill>
              </a:rPr>
              <a:t> – </a:t>
            </a:r>
            <a:r>
              <a:rPr lang="cs-CZ" sz="1800" i="1" dirty="0" err="1" smtClean="0">
                <a:solidFill>
                  <a:schemeClr val="tx1"/>
                </a:solidFill>
              </a:rPr>
              <a:t>Spominanje</a:t>
            </a:r>
            <a:r>
              <a:rPr lang="cs-CZ" sz="1800" i="1" dirty="0" smtClean="0">
                <a:solidFill>
                  <a:schemeClr val="tx1"/>
                </a:solidFill>
              </a:rPr>
              <a:t> na </a:t>
            </a:r>
            <a:r>
              <a:rPr lang="cs-CZ" sz="1800" i="1" dirty="0" err="1" smtClean="0">
                <a:solidFill>
                  <a:schemeClr val="tx1"/>
                </a:solidFill>
              </a:rPr>
              <a:t>rodni</a:t>
            </a:r>
            <a:r>
              <a:rPr lang="cs-CZ" sz="1800" i="1" dirty="0" smtClean="0">
                <a:solidFill>
                  <a:schemeClr val="tx1"/>
                </a:solidFill>
              </a:rPr>
              <a:t> kraj </a:t>
            </a:r>
            <a:r>
              <a:rPr lang="cs-CZ" sz="1800" dirty="0" smtClean="0">
                <a:solidFill>
                  <a:schemeClr val="tx1"/>
                </a:solidFill>
              </a:rPr>
              <a:t>– psáno v chorvatštině </a:t>
            </a:r>
          </a:p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Ivan </a:t>
            </a:r>
            <a:r>
              <a:rPr lang="cs-CZ" sz="2000" b="1" dirty="0" err="1" smtClean="0">
                <a:solidFill>
                  <a:schemeClr val="tx1"/>
                </a:solidFill>
              </a:rPr>
              <a:t>Malinar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– </a:t>
            </a:r>
            <a:r>
              <a:rPr lang="cs-CZ" sz="1800" i="1" dirty="0" smtClean="0">
                <a:solidFill>
                  <a:schemeClr val="tx1"/>
                </a:solidFill>
              </a:rPr>
              <a:t>Nepopírám svoji rodnou krev – </a:t>
            </a:r>
            <a:r>
              <a:rPr lang="cs-CZ" sz="1800" dirty="0" smtClean="0">
                <a:solidFill>
                  <a:schemeClr val="tx1"/>
                </a:solidFill>
              </a:rPr>
              <a:t>vzniklo na základě dopisů profesorovi Ivanu </a:t>
            </a:r>
            <a:r>
              <a:rPr lang="cs-CZ" sz="1800" dirty="0" err="1" smtClean="0">
                <a:solidFill>
                  <a:schemeClr val="tx1"/>
                </a:solidFill>
              </a:rPr>
              <a:t>Dorovskému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</a:rPr>
              <a:t>Josef </a:t>
            </a:r>
            <a:r>
              <a:rPr lang="cs-CZ" sz="2000" b="1" dirty="0" err="1" smtClean="0">
                <a:solidFill>
                  <a:schemeClr val="tx1"/>
                </a:solidFill>
              </a:rPr>
              <a:t>Lawitschka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– </a:t>
            </a:r>
            <a:r>
              <a:rPr lang="cs-CZ" sz="1800" i="1" dirty="0" err="1" smtClean="0">
                <a:solidFill>
                  <a:schemeClr val="tx1"/>
                </a:solidFill>
              </a:rPr>
              <a:t>Lipo</a:t>
            </a:r>
            <a:r>
              <a:rPr lang="cs-CZ" sz="1800" i="1" dirty="0" smtClean="0">
                <a:solidFill>
                  <a:schemeClr val="tx1"/>
                </a:solidFill>
              </a:rPr>
              <a:t> naše selo </a:t>
            </a:r>
            <a:r>
              <a:rPr lang="cs-CZ" sz="1800" dirty="0" smtClean="0">
                <a:solidFill>
                  <a:schemeClr val="tx1"/>
                </a:solidFill>
              </a:rPr>
              <a:t>– psáno paralelně v chorvatštině a češtině </a:t>
            </a:r>
          </a:p>
        </p:txBody>
      </p:sp>
    </p:spTree>
    <p:extLst>
      <p:ext uri="{BB962C8B-B14F-4D97-AF65-F5344CB8AC3E}">
        <p14:creationId xmlns:p14="http://schemas.microsoft.com/office/powerpoint/2010/main" val="2556992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460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systému Office</vt:lpstr>
      <vt:lpstr>Moravští Chorvati v literatuře </vt:lpstr>
      <vt:lpstr>18. století </vt:lpstr>
      <vt:lpstr>19. století</vt:lpstr>
      <vt:lpstr>20. století</vt:lpstr>
      <vt:lpstr>20. století</vt:lpstr>
      <vt:lpstr>20.století </vt:lpstr>
      <vt:lpstr>20. století </vt:lpstr>
      <vt:lpstr>20. století  Biografická vyprávění</vt:lpstr>
    </vt:vector>
  </TitlesOfParts>
  <Company>MEDIFORM, spol. s 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Moravští Chorvati     v literatuře a médiích  - zájem o Chorvaty se v průběhu staletí měnil  - většinou šlo o ninové a časopisecké člák  -    zájem o Chorvaty se v průběhu staletí měnil  -   většinou jde o novinové a časopisecké články-   monografií vzniklo pouze několik</dc:title>
  <dc:creator>Lenka Šmídková</dc:creator>
  <cp:lastModifiedBy>Acer</cp:lastModifiedBy>
  <cp:revision>15</cp:revision>
  <dcterms:created xsi:type="dcterms:W3CDTF">2016-11-14T13:06:15Z</dcterms:created>
  <dcterms:modified xsi:type="dcterms:W3CDTF">2016-11-14T19:14:02Z</dcterms:modified>
</cp:coreProperties>
</file>