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2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1" r:id="rId22"/>
    <p:sldId id="292" r:id="rId23"/>
    <p:sldId id="293" r:id="rId24"/>
    <p:sldId id="295" r:id="rId25"/>
    <p:sldId id="296" r:id="rId26"/>
    <p:sldId id="297" r:id="rId27"/>
    <p:sldId id="299" r:id="rId28"/>
    <p:sldId id="302" r:id="rId29"/>
    <p:sldId id="30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25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0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8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3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31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7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8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6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6B7E-1233-4B33-BB9F-D0E3951BB6CB}" type="datetimeFigureOut">
              <a:rPr lang="cs-CZ" smtClean="0"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5B20-0453-4311-96DA-8CD33B02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3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smtClean="0">
                <a:latin typeface="Palatino Linotype" panose="02040502050505030304" pitchFamily="18" charset="0"/>
              </a:rPr>
              <a:t>Zdroje a prameny</a:t>
            </a:r>
            <a:endParaRPr lang="cs-CZ" sz="280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cs-CZ" sz="1800" smtClean="0">
                <a:latin typeface="Palatino Linotype" panose="02040502050505030304" pitchFamily="18" charset="0"/>
              </a:rPr>
              <a:t>literatura – objektivní (vědecká): historická díla (</a:t>
            </a:r>
            <a:r>
              <a:rPr lang="cs-CZ" sz="1600" smtClean="0">
                <a:latin typeface="Palatino Linotype" panose="02040502050505030304" pitchFamily="18" charset="0"/>
              </a:rPr>
              <a:t>Xenofón, Thúkydidés</a:t>
            </a:r>
            <a:r>
              <a:rPr lang="cs-CZ" sz="1800" smtClean="0">
                <a:latin typeface="Palatino Linotype" panose="0204050205050503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800">
                <a:latin typeface="Palatino Linotype" panose="02040502050505030304" pitchFamily="18" charset="0"/>
              </a:rPr>
              <a:t>	</a:t>
            </a:r>
            <a:r>
              <a:rPr lang="cs-CZ" sz="1800" smtClean="0">
                <a:latin typeface="Palatino Linotype" panose="02040502050505030304" pitchFamily="18" charset="0"/>
              </a:rPr>
              <a:t>	filozofická (společenskovědná) díla (</a:t>
            </a:r>
            <a:r>
              <a:rPr lang="cs-CZ" sz="1600" smtClean="0">
                <a:latin typeface="Palatino Linotype" panose="02040502050505030304" pitchFamily="18" charset="0"/>
              </a:rPr>
              <a:t>Xenofón, Platón, Aristotelés</a:t>
            </a:r>
            <a:r>
              <a:rPr lang="cs-CZ" sz="1800" smtClean="0">
                <a:latin typeface="Palatino Linotype" panose="0204050205050503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800" smtClean="0">
                <a:latin typeface="Palatino Linotype" panose="02040502050505030304" pitchFamily="18" charset="0"/>
              </a:rPr>
              <a:t>		řečnické spisy: autentické žaloby i obhajoby (</a:t>
            </a:r>
            <a:r>
              <a:rPr lang="cs-CZ" sz="1600" smtClean="0">
                <a:latin typeface="Palatino Linotype" panose="02040502050505030304" pitchFamily="18" charset="0"/>
              </a:rPr>
              <a:t>Démosthenés, Lýsiás</a:t>
            </a:r>
            <a:r>
              <a:rPr lang="cs-CZ" sz="1800" smtClean="0">
                <a:latin typeface="Palatino Linotype" panose="0204050205050503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800">
                <a:latin typeface="Palatino Linotype" panose="02040502050505030304" pitchFamily="18" charset="0"/>
              </a:rPr>
              <a:t>	</a:t>
            </a:r>
            <a:r>
              <a:rPr lang="cs-CZ" sz="1800" smtClean="0">
                <a:latin typeface="Palatino Linotype" panose="02040502050505030304" pitchFamily="18" charset="0"/>
              </a:rPr>
              <a:t>	helénistické egyptské papyry (</a:t>
            </a:r>
            <a:r>
              <a:rPr lang="cs-CZ" sz="1600" smtClean="0">
                <a:latin typeface="Palatino Linotype" panose="02040502050505030304" pitchFamily="18" charset="0"/>
              </a:rPr>
              <a:t>soukromá korespondence, smlouvy</a:t>
            </a:r>
            <a:r>
              <a:rPr lang="cs-CZ" sz="1800" smtClean="0">
                <a:latin typeface="Palatino Linotype" panose="02040502050505030304" pitchFamily="18" charset="0"/>
              </a:rPr>
              <a:t>)</a:t>
            </a:r>
            <a:endParaRPr lang="cs-CZ" sz="180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800" smtClean="0">
                <a:latin typeface="Palatino Linotype" panose="02040502050505030304" pitchFamily="18" charset="0"/>
              </a:rPr>
              <a:t>	- subjektivní: divadlo (komedie: </a:t>
            </a:r>
            <a:r>
              <a:rPr lang="cs-CZ" sz="1600" smtClean="0">
                <a:latin typeface="Palatino Linotype" panose="02040502050505030304" pitchFamily="18" charset="0"/>
              </a:rPr>
              <a:t>Aristofanés, Menandros</a:t>
            </a:r>
            <a:r>
              <a:rPr lang="cs-CZ" sz="1800" smtClean="0">
                <a:latin typeface="Palatino Linotype" panose="020405020505050303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800">
                <a:latin typeface="Palatino Linotype" panose="02040502050505030304" pitchFamily="18" charset="0"/>
              </a:rPr>
              <a:t>	</a:t>
            </a:r>
            <a:r>
              <a:rPr lang="cs-CZ" sz="1800" smtClean="0">
                <a:latin typeface="Palatino Linotype" panose="02040502050505030304" pitchFamily="18" charset="0"/>
              </a:rPr>
              <a:t>		subjektivní lyrika</a:t>
            </a:r>
          </a:p>
          <a:p>
            <a:pPr marL="0" indent="0">
              <a:buNone/>
            </a:pPr>
            <a:r>
              <a:rPr lang="cs-CZ" sz="1800" smtClean="0">
                <a:latin typeface="Palatino Linotype" panose="02040502050505030304" pitchFamily="18" charset="0"/>
              </a:rPr>
              <a:t>	</a:t>
            </a:r>
            <a:endParaRPr lang="cs-CZ" sz="1800">
              <a:latin typeface="Palatino Linotype" panose="02040502050505030304" pitchFamily="18" charset="0"/>
            </a:endParaRPr>
          </a:p>
          <a:p>
            <a:r>
              <a:rPr lang="cs-CZ" sz="1800" smtClean="0">
                <a:latin typeface="Palatino Linotype" panose="02040502050505030304" pitchFamily="18" charset="0"/>
              </a:rPr>
              <a:t>hmotné prameny: architektura: urbanismus, náhrobní nápisy</a:t>
            </a:r>
          </a:p>
          <a:p>
            <a:pPr marL="0" indent="0">
              <a:buNone/>
            </a:pPr>
            <a:r>
              <a:rPr lang="cs-CZ" sz="1800">
                <a:latin typeface="Palatino Linotype" panose="02040502050505030304" pitchFamily="18" charset="0"/>
              </a:rPr>
              <a:t>	</a:t>
            </a:r>
            <a:r>
              <a:rPr lang="cs-CZ" sz="1800" smtClean="0">
                <a:latin typeface="Palatino Linotype" panose="02040502050505030304" pitchFamily="18" charset="0"/>
              </a:rPr>
              <a:t>		výtvarné umění: vázové malířství</a:t>
            </a:r>
          </a:p>
          <a:p>
            <a:pPr marL="0" indent="0">
              <a:buNone/>
            </a:pPr>
            <a:endParaRPr lang="cs-CZ" sz="1800">
              <a:latin typeface="Palatino Linotype" panose="02040502050505030304" pitchFamily="18" charset="0"/>
            </a:endParaRPr>
          </a:p>
          <a:p>
            <a:r>
              <a:rPr lang="cs-CZ" sz="1800" smtClean="0">
                <a:latin typeface="Palatino Linotype" panose="02040502050505030304" pitchFamily="18" charset="0"/>
              </a:rPr>
              <a:t>mytologie a náboženství: vztahy mezi bohy a mytologickými postavami</a:t>
            </a:r>
          </a:p>
          <a:p>
            <a:pPr marL="457200" lvl="1" indent="0">
              <a:buNone/>
            </a:pPr>
            <a:r>
              <a:rPr lang="cs-CZ" sz="1400">
                <a:latin typeface="Palatino Linotype" panose="02040502050505030304" pitchFamily="18" charset="0"/>
              </a:rPr>
              <a:t>	</a:t>
            </a:r>
            <a:r>
              <a:rPr lang="cs-CZ" sz="1400" smtClean="0">
                <a:latin typeface="Palatino Linotype" panose="02040502050505030304" pitchFamily="18" charset="0"/>
              </a:rPr>
              <a:t>		</a:t>
            </a:r>
            <a:r>
              <a:rPr lang="cs-CZ" sz="1800" smtClean="0">
                <a:latin typeface="Palatino Linotype" panose="02040502050505030304" pitchFamily="18" charset="0"/>
              </a:rPr>
              <a:t>náboženské svátky</a:t>
            </a:r>
            <a:endParaRPr lang="cs-CZ" sz="14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Raná archaická lyrika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Hésiodos (8</a:t>
            </a:r>
            <a:r>
              <a:rPr lang="cs-CZ"/>
              <a:t>./7. stol. </a:t>
            </a:r>
            <a:r>
              <a:rPr lang="cs-CZ" smtClean="0"/>
              <a:t>BC): </a:t>
            </a:r>
            <a:r>
              <a:rPr lang="cs-CZ" i="1" smtClean="0">
                <a:solidFill>
                  <a:srgbClr val="7030A0"/>
                </a:solidFill>
              </a:rPr>
              <a:t>Práce a dni</a:t>
            </a:r>
            <a:r>
              <a:rPr lang="cs-CZ" smtClean="0"/>
              <a:t>, </a:t>
            </a:r>
            <a:r>
              <a:rPr lang="cs-CZ" i="1" smtClean="0">
                <a:solidFill>
                  <a:srgbClr val="7030A0"/>
                </a:solidFill>
              </a:rPr>
              <a:t>Zrození bohů </a:t>
            </a:r>
            <a:r>
              <a:rPr lang="cs-CZ" smtClean="0"/>
              <a:t>(Theogonia)</a:t>
            </a:r>
          </a:p>
          <a:p>
            <a:r>
              <a:rPr lang="cs-CZ" smtClean="0"/>
              <a:t>Sémónidés, 7. stol. BC</a:t>
            </a:r>
          </a:p>
          <a:p>
            <a:r>
              <a:rPr lang="cs-CZ" smtClean="0"/>
              <a:t>Hippónax z Efesu, 6. stol. BC</a:t>
            </a:r>
          </a:p>
          <a:p>
            <a:pPr marL="0" indent="0">
              <a:buNone/>
            </a:pPr>
            <a:r>
              <a:rPr lang="cs-CZ" smtClean="0"/>
              <a:t>----------------------------------</a:t>
            </a:r>
          </a:p>
          <a:p>
            <a:pPr marL="0" indent="0">
              <a:buNone/>
            </a:pPr>
            <a:r>
              <a:rPr lang="cs-CZ" smtClean="0"/>
              <a:t>Solón z Athén, 7./6. stol. BC - zákony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6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Palatino Linotype" pitchFamily="18" charset="0"/>
              </a:rPr>
              <a:t>Dórské obce</a:t>
            </a:r>
            <a:endParaRPr lang="cs-CZ">
              <a:latin typeface="Palatino Linotyp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>
                <a:latin typeface="Palatino Linotype" pitchFamily="18" charset="0"/>
              </a:rPr>
              <a:t>Sparta (Peloponés)</a:t>
            </a:r>
          </a:p>
          <a:p>
            <a:pPr lvl="1"/>
            <a:r>
              <a:rPr lang="cs-CZ" smtClean="0">
                <a:latin typeface="Palatino Linotype" pitchFamily="18" charset="0"/>
              </a:rPr>
              <a:t>mytický zakladatel Lykúrgos</a:t>
            </a:r>
          </a:p>
          <a:p>
            <a:pPr lvl="2"/>
            <a:r>
              <a:rPr lang="cs-CZ">
                <a:solidFill>
                  <a:srgbClr val="7030A0"/>
                </a:solidFill>
                <a:latin typeface="Palatino Linotype" pitchFamily="18" charset="0"/>
              </a:rPr>
              <a:t>Xenofón: </a:t>
            </a:r>
            <a:r>
              <a:rPr lang="cs-CZ" i="1">
                <a:solidFill>
                  <a:srgbClr val="7030A0"/>
                </a:solidFill>
                <a:latin typeface="Palatino Linotype" pitchFamily="18" charset="0"/>
              </a:rPr>
              <a:t>Lakadaimonské zřízení </a:t>
            </a:r>
            <a:r>
              <a:rPr lang="cs-CZ">
                <a:latin typeface="Palatino Linotype" pitchFamily="18" charset="0"/>
              </a:rPr>
              <a:t>(zač. 4. stol. BC</a:t>
            </a:r>
            <a:r>
              <a:rPr lang="cs-CZ" smtClean="0">
                <a:latin typeface="Palatino Linotype" pitchFamily="18" charset="0"/>
              </a:rPr>
              <a:t>); </a:t>
            </a:r>
            <a:r>
              <a:rPr lang="cs-CZ" sz="1900" smtClean="0">
                <a:latin typeface="Palatino Linotype" pitchFamily="18" charset="0"/>
              </a:rPr>
              <a:t>překlad IN: </a:t>
            </a:r>
            <a:r>
              <a:rPr lang="cs-CZ" sz="1900" i="1" smtClean="0">
                <a:latin typeface="Palatino Linotype" pitchFamily="18" charset="0"/>
              </a:rPr>
              <a:t>Řecké dějiny</a:t>
            </a:r>
            <a:r>
              <a:rPr lang="cs-CZ" sz="1900" smtClean="0">
                <a:latin typeface="Palatino Linotype" pitchFamily="18" charset="0"/>
              </a:rPr>
              <a:t>, AK 46, Pha 1982</a:t>
            </a:r>
            <a:endParaRPr lang="cs-CZ" sz="1900">
              <a:latin typeface="Palatino Linotype" pitchFamily="18" charset="0"/>
            </a:endParaRPr>
          </a:p>
          <a:p>
            <a:pPr lvl="2"/>
            <a:r>
              <a:rPr lang="cs-CZ" smtClean="0">
                <a:solidFill>
                  <a:srgbClr val="7030A0"/>
                </a:solidFill>
                <a:latin typeface="Palatino Linotype" pitchFamily="18" charset="0"/>
              </a:rPr>
              <a:t>Plútarchos: </a:t>
            </a:r>
            <a:r>
              <a:rPr lang="cs-CZ" i="1" smtClean="0">
                <a:solidFill>
                  <a:srgbClr val="7030A0"/>
                </a:solidFill>
                <a:latin typeface="Palatino Linotype" pitchFamily="18" charset="0"/>
              </a:rPr>
              <a:t>Život Lykúrga </a:t>
            </a:r>
            <a:r>
              <a:rPr lang="cs-CZ" smtClean="0">
                <a:latin typeface="Palatino Linotype" pitchFamily="18" charset="0"/>
              </a:rPr>
              <a:t>(1./2. stol. AD); </a:t>
            </a:r>
            <a:r>
              <a:rPr lang="cs-CZ" sz="1900" smtClean="0">
                <a:latin typeface="Palatino Linotype" pitchFamily="18" charset="0"/>
              </a:rPr>
              <a:t>překlad </a:t>
            </a:r>
            <a:r>
              <a:rPr lang="cs-CZ" sz="1900">
                <a:latin typeface="Palatino Linotype" pitchFamily="18" charset="0"/>
              </a:rPr>
              <a:t>IN: </a:t>
            </a:r>
            <a:r>
              <a:rPr lang="cs-CZ" sz="1900" i="1">
                <a:latin typeface="Palatino Linotype" pitchFamily="18" charset="0"/>
              </a:rPr>
              <a:t>Životopisy slavných Řeků a Římanů I</a:t>
            </a:r>
            <a:r>
              <a:rPr lang="cs-CZ" sz="1900">
                <a:latin typeface="Palatino Linotype" pitchFamily="18" charset="0"/>
              </a:rPr>
              <a:t>, Odeon, Pha </a:t>
            </a:r>
            <a:r>
              <a:rPr lang="cs-CZ" sz="1900" smtClean="0">
                <a:latin typeface="Palatino Linotype" pitchFamily="18" charset="0"/>
              </a:rPr>
              <a:t>1967</a:t>
            </a:r>
          </a:p>
          <a:p>
            <a:r>
              <a:rPr lang="cs-CZ" smtClean="0">
                <a:latin typeface="Palatino Linotype" pitchFamily="18" charset="0"/>
              </a:rPr>
              <a:t>Gortyna (Kréta)</a:t>
            </a:r>
          </a:p>
          <a:p>
            <a:pPr lvl="1"/>
            <a:r>
              <a:rPr lang="cs-CZ">
                <a:latin typeface="Palatino Linotype" pitchFamily="18" charset="0"/>
              </a:rPr>
              <a:t> G</a:t>
            </a:r>
            <a:r>
              <a:rPr lang="cs-CZ" smtClean="0">
                <a:latin typeface="Palatino Linotype" pitchFamily="18" charset="0"/>
              </a:rPr>
              <a:t>ortynský zákoník: objeven v 50. letech 19. stol.</a:t>
            </a:r>
          </a:p>
          <a:p>
            <a:pPr lvl="1"/>
            <a:r>
              <a:rPr lang="cs-CZ" smtClean="0">
                <a:latin typeface="Palatino Linotype" pitchFamily="18" charset="0"/>
              </a:rPr>
              <a:t>přelom 6./5. stol.</a:t>
            </a:r>
          </a:p>
        </p:txBody>
      </p:sp>
    </p:spTree>
    <p:extLst>
      <p:ext uri="{BB962C8B-B14F-4D97-AF65-F5344CB8AC3E}">
        <p14:creationId xmlns:p14="http://schemas.microsoft.com/office/powerpoint/2010/main" val="41812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smtClean="0">
                <a:latin typeface="Palatino Linotype" pitchFamily="18" charset="0"/>
              </a:rPr>
              <a:t>Postavení ženy v klasických Athénách</a:t>
            </a:r>
            <a:endParaRPr lang="cs-CZ" sz="2400">
              <a:latin typeface="Palatino Linotyp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smtClean="0">
                <a:latin typeface="Palatino Linotype" pitchFamily="18" charset="0"/>
              </a:rPr>
              <a:t>tragédie (mytologické náměty): Sofoklés, Eurípidés</a:t>
            </a:r>
          </a:p>
          <a:p>
            <a:pPr lvl="1"/>
            <a:r>
              <a:rPr lang="cs-CZ" sz="2000" smtClean="0">
                <a:latin typeface="Palatino Linotype" pitchFamily="18" charset="0"/>
              </a:rPr>
              <a:t>ženy volně vychází z domu</a:t>
            </a:r>
          </a:p>
          <a:p>
            <a:pPr lvl="1"/>
            <a:r>
              <a:rPr lang="cs-CZ" sz="2000" smtClean="0">
                <a:latin typeface="Palatino Linotype" pitchFamily="18" charset="0"/>
              </a:rPr>
              <a:t>ženy: nářek žen nad nesnadným údělem</a:t>
            </a:r>
          </a:p>
          <a:p>
            <a:pPr lvl="1"/>
            <a:r>
              <a:rPr lang="cs-CZ" sz="2000" smtClean="0">
                <a:latin typeface="Palatino Linotype" pitchFamily="18" charset="0"/>
              </a:rPr>
              <a:t>muži: žena přináší muži zkázu</a:t>
            </a:r>
          </a:p>
          <a:p>
            <a:pPr lvl="1"/>
            <a:endParaRPr lang="cs-CZ" sz="2000" smtClean="0">
              <a:latin typeface="Palatino Linotype" pitchFamily="18" charset="0"/>
            </a:endParaRPr>
          </a:p>
          <a:p>
            <a:r>
              <a:rPr lang="cs-CZ" sz="2400" smtClean="0">
                <a:latin typeface="Palatino Linotype" pitchFamily="18" charset="0"/>
              </a:rPr>
              <a:t>soudní řeči (Démosthenés, Lýsiás)</a:t>
            </a:r>
          </a:p>
          <a:p>
            <a:pPr lvl="1"/>
            <a:r>
              <a:rPr lang="cs-CZ" sz="2000" smtClean="0">
                <a:latin typeface="Palatino Linotype" pitchFamily="18" charset="0"/>
              </a:rPr>
              <a:t> žena zcela podléhá muži (kyrios)</a:t>
            </a:r>
          </a:p>
          <a:p>
            <a:pPr lvl="1"/>
            <a:endParaRPr lang="cs-CZ" sz="2000" smtClean="0">
              <a:latin typeface="Palatino Linotype" pitchFamily="18" charset="0"/>
            </a:endParaRPr>
          </a:p>
          <a:p>
            <a:r>
              <a:rPr lang="cs-CZ" sz="2400" smtClean="0">
                <a:latin typeface="Palatino Linotype" pitchFamily="18" charset="0"/>
              </a:rPr>
              <a:t>filozofie (pythagorejci, Platón, Aristotelés)</a:t>
            </a:r>
          </a:p>
          <a:p>
            <a:endParaRPr lang="cs-CZ" sz="2400" smtClean="0">
              <a:latin typeface="Palatino Linotype" pitchFamily="18" charset="0"/>
            </a:endParaRPr>
          </a:p>
          <a:p>
            <a:r>
              <a:rPr lang="cs-CZ" sz="2400" smtClean="0">
                <a:latin typeface="Palatino Linotype" pitchFamily="18" charset="0"/>
              </a:rPr>
              <a:t>komedie (Aristofanés)</a:t>
            </a:r>
          </a:p>
          <a:p>
            <a:pPr lvl="1"/>
            <a:endParaRPr lang="cs-CZ" sz="200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936104"/>
          </a:xfrm>
        </p:spPr>
        <p:txBody>
          <a:bodyPr>
            <a:normAutofit/>
          </a:bodyPr>
          <a:lstStyle/>
          <a:p>
            <a:r>
              <a:rPr lang="cs-CZ" sz="2400" smtClean="0">
                <a:latin typeface="Palatino Linotype" panose="02040502050505030304" pitchFamily="18" charset="0"/>
              </a:rPr>
              <a:t>Ženy v tragédiích </a:t>
            </a:r>
            <a:r>
              <a:rPr lang="cs-CZ" sz="1600" smtClean="0">
                <a:latin typeface="Palatino Linotype" panose="02040502050505030304" pitchFamily="18" charset="0"/>
              </a:rPr>
              <a:t>(5. stol. BC)</a:t>
            </a:r>
            <a:endParaRPr lang="cs-CZ" sz="160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373616" cy="5544616"/>
          </a:xfrm>
        </p:spPr>
        <p:txBody>
          <a:bodyPr>
            <a:normAutofit/>
          </a:bodyPr>
          <a:lstStyle/>
          <a:p>
            <a:r>
              <a:rPr lang="cs-CZ" sz="1900" smtClean="0">
                <a:latin typeface="Palatino Linotype" panose="02040502050505030304" pitchFamily="18" charset="0"/>
              </a:rPr>
              <a:t>ideální manželka: podřizuje se muži a trpí mu jeho nevěry; umírá za něj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>
                <a:latin typeface="Palatino Linotype" panose="02040502050505030304" pitchFamily="18" charset="0"/>
              </a:rPr>
              <a:t>Eurípidés: 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Trójanky</a:t>
            </a:r>
            <a:r>
              <a:rPr lang="cs-CZ" sz="1900" smtClean="0">
                <a:latin typeface="Palatino Linotype" panose="02040502050505030304" pitchFamily="18" charset="0"/>
              </a:rPr>
              <a:t>, mluví Andromaché </a:t>
            </a:r>
            <a:r>
              <a:rPr lang="cs-CZ" sz="1400">
                <a:latin typeface="Palatino Linotype" panose="02040502050505030304" pitchFamily="18" charset="0"/>
              </a:rPr>
              <a:t>(překlad IN: Trójanky a jiné tragédie, AK 39</a:t>
            </a:r>
            <a:r>
              <a:rPr lang="cs-CZ" sz="1400" smtClean="0">
                <a:latin typeface="Palatino Linotype" panose="0204050205050503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cs-CZ" sz="1900">
                <a:latin typeface="Palatino Linotype" panose="02040502050505030304" pitchFamily="18" charset="0"/>
              </a:rPr>
              <a:t>	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Andromaché</a:t>
            </a:r>
            <a:r>
              <a:rPr lang="cs-CZ" sz="1900" smtClean="0">
                <a:latin typeface="Palatino Linotype" panose="02040502050505030304" pitchFamily="18" charset="0"/>
              </a:rPr>
              <a:t>, rozhovor Andromachy s Hermionou </a:t>
            </a:r>
            <a:r>
              <a:rPr lang="cs-CZ" sz="1400" smtClean="0">
                <a:latin typeface="Palatino Linotype" panose="02040502050505030304" pitchFamily="18" charset="0"/>
              </a:rPr>
              <a:t>(překlad </a:t>
            </a:r>
            <a:r>
              <a:rPr lang="cs-CZ" sz="1400">
                <a:latin typeface="Palatino Linotype" panose="02040502050505030304" pitchFamily="18" charset="0"/>
              </a:rPr>
              <a:t>IN: </a:t>
            </a:r>
            <a:r>
              <a:rPr lang="cs-CZ" sz="1400" smtClean="0">
                <a:latin typeface="Palatino Linotype" panose="02040502050505030304" pitchFamily="18" charset="0"/>
              </a:rPr>
              <a:t>Héraklés </a:t>
            </a:r>
            <a:r>
              <a:rPr lang="cs-CZ" sz="1400">
                <a:latin typeface="Palatino Linotype" panose="02040502050505030304" pitchFamily="18" charset="0"/>
              </a:rPr>
              <a:t>a jiné tragédie, AK </a:t>
            </a:r>
            <a:r>
              <a:rPr lang="cs-CZ" sz="1400" smtClean="0">
                <a:latin typeface="Palatino Linotype" panose="02040502050505030304" pitchFamily="18" charset="0"/>
              </a:rPr>
              <a:t>57)</a:t>
            </a:r>
          </a:p>
          <a:p>
            <a:pPr marL="457200" lvl="1" indent="0">
              <a:buNone/>
            </a:pPr>
            <a:r>
              <a:rPr lang="cs-CZ" sz="1900">
                <a:latin typeface="Palatino Linotype" panose="02040502050505030304" pitchFamily="18" charset="0"/>
              </a:rPr>
              <a:t>	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Alkéstis</a:t>
            </a:r>
            <a:r>
              <a:rPr lang="cs-CZ" sz="1900" smtClean="0">
                <a:latin typeface="Palatino Linotype" panose="02040502050505030304" pitchFamily="18" charset="0"/>
              </a:rPr>
              <a:t> </a:t>
            </a:r>
            <a:r>
              <a:rPr lang="cs-CZ" sz="1400">
                <a:latin typeface="Palatino Linotype" panose="02040502050505030304" pitchFamily="18" charset="0"/>
              </a:rPr>
              <a:t>(překlad IN: Trójanky a jiné tragédie, AK 39)</a:t>
            </a:r>
          </a:p>
          <a:p>
            <a:pPr marL="457200" lvl="1" indent="0">
              <a:buNone/>
            </a:pPr>
            <a:endParaRPr lang="cs-CZ" sz="1900" smtClean="0">
              <a:latin typeface="Palatino Linotype" panose="02040502050505030304" pitchFamily="18" charset="0"/>
            </a:endParaRPr>
          </a:p>
          <a:p>
            <a:r>
              <a:rPr lang="cs-CZ" sz="1900" smtClean="0">
                <a:latin typeface="Palatino Linotype" panose="02040502050505030304" pitchFamily="18" charset="0"/>
              </a:rPr>
              <a:t>ženský pohled: obtížný úděl ženy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smtClean="0">
                <a:latin typeface="Palatino Linotype" panose="02040502050505030304" pitchFamily="18" charset="0"/>
              </a:rPr>
              <a:t>Eurípidés: 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Médeia</a:t>
            </a:r>
            <a:r>
              <a:rPr lang="cs-CZ" sz="1900" smtClean="0">
                <a:latin typeface="Palatino Linotype" panose="02040502050505030304" pitchFamily="18" charset="0"/>
              </a:rPr>
              <a:t> </a:t>
            </a:r>
            <a:r>
              <a:rPr lang="cs-CZ" sz="1400" smtClean="0">
                <a:latin typeface="Palatino Linotype" panose="02040502050505030304" pitchFamily="18" charset="0"/>
              </a:rPr>
              <a:t>(překlad </a:t>
            </a:r>
            <a:r>
              <a:rPr lang="cs-CZ" sz="1400">
                <a:latin typeface="Palatino Linotype" panose="02040502050505030304" pitchFamily="18" charset="0"/>
              </a:rPr>
              <a:t>IN: Trójanky a jiné tragédie, AK 39</a:t>
            </a:r>
            <a:r>
              <a:rPr lang="cs-CZ" sz="1400" smtClean="0">
                <a:latin typeface="Palatino Linotype" panose="0204050205050503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smtClean="0">
                <a:latin typeface="Palatino Linotype" panose="02040502050505030304" pitchFamily="18" charset="0"/>
              </a:rPr>
              <a:t>Sofoklés: 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Téreus</a:t>
            </a:r>
            <a:r>
              <a:rPr lang="cs-CZ" sz="1900" smtClean="0">
                <a:latin typeface="Palatino Linotype" panose="02040502050505030304" pitchFamily="18" charset="0"/>
              </a:rPr>
              <a:t>, mluví Prokné </a:t>
            </a:r>
            <a:r>
              <a:rPr lang="cs-CZ" sz="1400" smtClean="0">
                <a:latin typeface="Palatino Linotype" panose="02040502050505030304" pitchFamily="18" charset="0"/>
              </a:rPr>
              <a:t>(překlad IN: Tragédie, AK 29)</a:t>
            </a:r>
          </a:p>
          <a:p>
            <a:pPr marL="457200" lvl="1" indent="0">
              <a:buNone/>
            </a:pPr>
            <a:r>
              <a:rPr lang="cs-CZ" sz="1400">
                <a:latin typeface="Palatino Linotype" panose="02040502050505030304" pitchFamily="18" charset="0"/>
              </a:rPr>
              <a:t>	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Trachíňanky</a:t>
            </a:r>
            <a:r>
              <a:rPr lang="cs-CZ" sz="1900" smtClean="0">
                <a:latin typeface="Palatino Linotype" panose="02040502050505030304" pitchFamily="18" charset="0"/>
              </a:rPr>
              <a:t>, mluví Déaneira: strach o manžela a děti</a:t>
            </a:r>
          </a:p>
          <a:p>
            <a:pPr marL="457200" lvl="1" indent="0">
              <a:buNone/>
            </a:pPr>
            <a:endParaRPr lang="cs-CZ" sz="1900" smtClean="0">
              <a:latin typeface="Palatino Linotype" panose="02040502050505030304" pitchFamily="18" charset="0"/>
            </a:endParaRPr>
          </a:p>
          <a:p>
            <a:r>
              <a:rPr lang="cs-CZ" sz="1900" smtClean="0">
                <a:latin typeface="Palatino Linotype" panose="02040502050505030304" pitchFamily="18" charset="0"/>
              </a:rPr>
              <a:t>mužský pohled: žena je zlo, má sedět doma a být zticha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smtClean="0">
                <a:latin typeface="Palatino Linotype" panose="02040502050505030304" pitchFamily="18" charset="0"/>
              </a:rPr>
              <a:t>Aischylos: 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Sedm proti Thébám</a:t>
            </a:r>
            <a:r>
              <a:rPr lang="cs-CZ" sz="1900" smtClean="0">
                <a:latin typeface="Palatino Linotype" panose="02040502050505030304" pitchFamily="18" charset="0"/>
              </a:rPr>
              <a:t>, mluví Eteoklés </a:t>
            </a:r>
            <a:r>
              <a:rPr lang="cs-CZ" sz="1400" smtClean="0">
                <a:latin typeface="Palatino Linotype" panose="02040502050505030304" pitchFamily="18" charset="0"/>
              </a:rPr>
              <a:t>(překlad F. Loukotky Pha 1900)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smtClean="0">
                <a:latin typeface="Palatino Linotype" panose="02040502050505030304" pitchFamily="18" charset="0"/>
              </a:rPr>
              <a:t> Eurípidés: 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Hippolytos</a:t>
            </a:r>
            <a:r>
              <a:rPr lang="cs-CZ" sz="1900" smtClean="0">
                <a:latin typeface="Palatino Linotype" panose="02040502050505030304" pitchFamily="18" charset="0"/>
              </a:rPr>
              <a:t> </a:t>
            </a:r>
            <a:r>
              <a:rPr lang="cs-CZ" sz="1400" smtClean="0">
                <a:latin typeface="Palatino Linotype" panose="02040502050505030304" pitchFamily="18" charset="0"/>
              </a:rPr>
              <a:t>(překlad IN: Hippolytos a jiné tragédie, AK 54)</a:t>
            </a:r>
          </a:p>
          <a:p>
            <a:pPr marL="457200" lvl="1" indent="0">
              <a:buNone/>
            </a:pPr>
            <a:r>
              <a:rPr lang="cs-CZ" sz="1900">
                <a:latin typeface="Palatino Linotype" panose="02040502050505030304" pitchFamily="18" charset="0"/>
              </a:rPr>
              <a:t>	</a:t>
            </a:r>
            <a:r>
              <a:rPr lang="cs-CZ" sz="1900" smtClean="0">
                <a:latin typeface="Palatino Linotype" panose="02040502050505030304" pitchFamily="18" charset="0"/>
              </a:rPr>
              <a:t>	</a:t>
            </a:r>
            <a:r>
              <a:rPr lang="cs-CZ" sz="1900" i="1" smtClean="0">
                <a:solidFill>
                  <a:srgbClr val="7030A0"/>
                </a:solidFill>
                <a:latin typeface="Palatino Linotype" panose="02040502050505030304" pitchFamily="18" charset="0"/>
              </a:rPr>
              <a:t>Médeia</a:t>
            </a:r>
            <a:r>
              <a:rPr lang="cs-CZ" sz="1900" smtClean="0">
                <a:latin typeface="Palatino Linotype" panose="02040502050505030304" pitchFamily="18" charset="0"/>
              </a:rPr>
              <a:t>, mluví Iásón</a:t>
            </a:r>
            <a:endParaRPr lang="cs-CZ" sz="16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smtClean="0">
                <a:latin typeface="Palatino Linotype" panose="02040502050505030304" pitchFamily="18" charset="0"/>
              </a:rPr>
              <a:t>Aristofanés (cca 445-388 př.n.l.)</a:t>
            </a:r>
            <a:endParaRPr lang="cs-CZ" sz="240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smtClean="0">
                <a:latin typeface="Palatino Linotype" panose="02040502050505030304" pitchFamily="18" charset="0"/>
              </a:rPr>
              <a:t>napsal 40 komedií, dochovalo se 11: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Acharňané, r. 425 – politická, uzavření míru se Spartou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Jezdci, r. 424 – politická, proti Kleónovi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Oblaka, r. 423 – proti Sókratovi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Vosy, r. 422 – narážky na Kleóna i Sókrata, soudní praxi v Athénách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Mír, r. 421 – politická, snaha o osvobození Míru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Ptáci, r. 414 – téma míru. Založení ptačího města mezi nebem a zemí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Lýsistraté</a:t>
            </a:r>
            <a:r>
              <a:rPr lang="cs-CZ" sz="2000" smtClean="0">
                <a:latin typeface="Palatino Linotype" panose="02040502050505030304" pitchFamily="18" charset="0"/>
              </a:rPr>
              <a:t>, r. 411 – uzavření míru se Spartou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Ženy o Thesmoforiích</a:t>
            </a:r>
            <a:r>
              <a:rPr lang="cs-CZ" sz="2000" smtClean="0">
                <a:latin typeface="Palatino Linotype" panose="02040502050505030304" pitchFamily="18" charset="0"/>
              </a:rPr>
              <a:t>, r. 410 – proti Eurípidovi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Žáby, r. 405 – Héraklés má přivést z podsvětí Eurípida, v soutěži o nejlepšího tragika však vítězí Aischylos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Ženský sněm</a:t>
            </a:r>
            <a:r>
              <a:rPr lang="cs-CZ" sz="2000" smtClean="0">
                <a:latin typeface="Palatino Linotype" panose="02040502050505030304" pitchFamily="18" charset="0"/>
              </a:rPr>
              <a:t>, r. 392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Plútos, r. 388 – utopie, snaha o uzdravení slepého Plúta, aby bohatství bylo spravedlivě rozděleno</a:t>
            </a:r>
            <a:endParaRPr lang="cs-CZ" sz="2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smtClean="0">
                <a:latin typeface="Palatino Linotype" panose="02040502050505030304" pitchFamily="18" charset="0"/>
              </a:rPr>
              <a:t>Peloponéská válka (431-404)</a:t>
            </a:r>
            <a:endParaRPr lang="cs-CZ" sz="240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67544" y="1268760"/>
            <a:ext cx="8219256" cy="48574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smtClean="0">
                <a:latin typeface="Palatino Linotype" panose="02040502050505030304" pitchFamily="18" charset="0"/>
              </a:rPr>
              <a:t>prameny: Thúkydidés: Dějiny peloponéské války (do r. 411), Xenofón: Řecké dějiny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athénský námořní spolek (Athény) x peloponéský spolek (Sparta)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431 spartští spojenci Thébané útočí na Plataje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latin typeface="Palatino Linotype" panose="02040502050505030304" pitchFamily="18" charset="0"/>
              </a:rPr>
              <a:t>	obléhání Athén, plenění Attiky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425 vítězství Athén u Sfaktérie (Kleón)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422 v bitvě u Amfipole umírá Kleón i spartský Brásidás -&gt; mír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Alkibiadés a výprava na Sicílii – 415 útok na hermovky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Alkibiadés přechází na stranu Sparty, neúspěch výpravy na Sicílii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413 odříznutí Athén od zásobování, spojenectví Sparty s Peršany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411 převrat v Athénách – lidové shromáždění zbaveno moci, rada 400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Alkibiadés se vrací do Athén – dílčí ath. vítězství</a:t>
            </a:r>
          </a:p>
          <a:p>
            <a:r>
              <a:rPr lang="cs-CZ" sz="2000" smtClean="0">
                <a:latin typeface="Palatino Linotype" panose="02040502050505030304" pitchFamily="18" charset="0"/>
              </a:rPr>
              <a:t>405 bitva u Aigospotamoi – vítězství Sparty (Lýsandros), 404 kapitulace Athén</a:t>
            </a:r>
            <a:endParaRPr lang="cs-CZ" sz="2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548680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>
                <a:latin typeface="Palatino Linotype" panose="02040502050505030304" pitchFamily="18" charset="0"/>
              </a:rPr>
              <a:t>Lýsistraté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 </a:t>
            </a:r>
          </a:p>
          <a:p>
            <a:r>
              <a:rPr lang="cs-CZ" sz="1200">
                <a:latin typeface="Palatino Linotype" panose="02040502050505030304" pitchFamily="18" charset="0"/>
              </a:rPr>
              <a:t>120-144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Ženy, jestli máme přinutit muže uzavřít mír, je </a:t>
            </a:r>
            <a:r>
              <a:rPr lang="cs-CZ" sz="1200" smtClean="0">
                <a:latin typeface="Palatino Linotype" panose="02040502050505030304" pitchFamily="18" charset="0"/>
              </a:rPr>
              <a:t>potřeba </a:t>
            </a:r>
            <a:r>
              <a:rPr lang="cs-CZ" sz="1200">
                <a:latin typeface="Palatino Linotype" panose="02040502050505030304" pitchFamily="18" charset="0"/>
              </a:rPr>
              <a:t>zdržet se ―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Kaloníké: Čeho? Řekni!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A uděláte to?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Myrhiné: Uděláme, i kdybysme měly zemřít.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Musíme se zdržet... údu.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Co </a:t>
            </a:r>
            <a:r>
              <a:rPr lang="cs-CZ" sz="1200">
                <a:latin typeface="Palatino Linotype" panose="02040502050505030304" pitchFamily="18" charset="0"/>
              </a:rPr>
              <a:t>se otáčíte? Kam jdete?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Co </a:t>
            </a:r>
            <a:r>
              <a:rPr lang="cs-CZ" sz="1200">
                <a:latin typeface="Palatino Linotype" panose="02040502050505030304" pitchFamily="18" charset="0"/>
              </a:rPr>
              <a:t>protahujete ksichty a kroutíte hlavou?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Proč </a:t>
            </a:r>
            <a:r>
              <a:rPr lang="cs-CZ" sz="1200">
                <a:latin typeface="Palatino Linotype" panose="02040502050505030304" pitchFamily="18" charset="0"/>
              </a:rPr>
              <a:t>ztrácíte barvu a proléváte slzy?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Uděláte </a:t>
            </a:r>
            <a:r>
              <a:rPr lang="cs-CZ" sz="1200">
                <a:latin typeface="Palatino Linotype" panose="02040502050505030304" pitchFamily="18" charset="0"/>
              </a:rPr>
              <a:t>to, nebo ne? Nebo co vlastně chcete?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Kaloníké: To bych nemohla udělat, ať si válka pokračuje.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Myrhiné: Ani já ne, ať si válka pokračuje.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Co to říkáš? Neřekla jsi před chvilkou, že by ses </a:t>
            </a:r>
            <a:r>
              <a:rPr lang="cs-CZ" sz="1200" smtClean="0">
                <a:latin typeface="Palatino Linotype" panose="02040502050505030304" pitchFamily="18" charset="0"/>
              </a:rPr>
              <a:t>nechala </a:t>
            </a:r>
            <a:r>
              <a:rPr lang="cs-CZ" sz="1200">
                <a:latin typeface="Palatino Linotype" panose="02040502050505030304" pitchFamily="18" charset="0"/>
              </a:rPr>
              <a:t>rozpůlit?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Kaloníké: Pro mě za mě. Když bude potřeba, projdu klidně ohněm. </a:t>
            </a:r>
            <a:endParaRPr lang="cs-CZ" sz="1200" smtClean="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Raději </a:t>
            </a:r>
            <a:r>
              <a:rPr lang="cs-CZ" sz="1200">
                <a:latin typeface="Palatino Linotype" panose="02040502050505030304" pitchFamily="18" charset="0"/>
              </a:rPr>
              <a:t>toto než být bez sexu.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Nic </a:t>
            </a:r>
            <a:r>
              <a:rPr lang="cs-CZ" sz="1200">
                <a:latin typeface="Palatino Linotype" panose="02040502050505030304" pitchFamily="18" charset="0"/>
              </a:rPr>
              <a:t>totiž není tak příjemné, Lysistrato.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A co ty?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Myrhiné: I já chci projít ohněm.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Lysistraté: Och, jaké jsme zvrhlé pohlaví.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Ne </a:t>
            </a:r>
            <a:r>
              <a:rPr lang="cs-CZ" sz="1200">
                <a:latin typeface="Palatino Linotype" panose="02040502050505030304" pitchFamily="18" charset="0"/>
              </a:rPr>
              <a:t>neprávem jsou o nás tragédie.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Neumíme </a:t>
            </a:r>
            <a:r>
              <a:rPr lang="cs-CZ" sz="1200">
                <a:latin typeface="Palatino Linotype" panose="02040502050505030304" pitchFamily="18" charset="0"/>
              </a:rPr>
              <a:t>nic jiného než šukat a rodit.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Ale </a:t>
            </a:r>
            <a:r>
              <a:rPr lang="cs-CZ" sz="1200">
                <a:latin typeface="Palatino Linotype" panose="02040502050505030304" pitchFamily="18" charset="0"/>
              </a:rPr>
              <a:t>jestli budeš ty jediná se mnou, </a:t>
            </a:r>
            <a:r>
              <a:rPr lang="cs-CZ" sz="1200" smtClean="0">
                <a:latin typeface="Palatino Linotype" panose="02040502050505030304" pitchFamily="18" charset="0"/>
              </a:rPr>
              <a:t>Kaloníké</a:t>
            </a:r>
            <a:r>
              <a:rPr lang="cs-CZ" sz="1200">
                <a:latin typeface="Palatino Linotype" panose="02040502050505030304" pitchFamily="18" charset="0"/>
              </a:rPr>
              <a:t>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situaci </a:t>
            </a:r>
            <a:r>
              <a:rPr lang="cs-CZ" sz="1200">
                <a:latin typeface="Palatino Linotype" panose="02040502050505030304" pitchFamily="18" charset="0"/>
              </a:rPr>
              <a:t>ještě zachráníme.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Přidej </a:t>
            </a:r>
            <a:r>
              <a:rPr lang="cs-CZ" sz="1200">
                <a:latin typeface="Palatino Linotype" panose="02040502050505030304" pitchFamily="18" charset="0"/>
              </a:rPr>
              <a:t>se ke mně.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Kal</a:t>
            </a:r>
            <a:r>
              <a:rPr lang="cs-CZ" sz="1200" smtClean="0">
                <a:latin typeface="Palatino Linotype" panose="02040502050505030304" pitchFamily="18" charset="0"/>
              </a:rPr>
              <a:t>oníké</a:t>
            </a:r>
            <a:r>
              <a:rPr lang="cs-CZ" sz="1200">
                <a:latin typeface="Palatino Linotype" panose="02040502050505030304" pitchFamily="18" charset="0"/>
              </a:rPr>
              <a:t>: Při bozích, je těžké, aby ženy spaly samy bez ptáka.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Ale </a:t>
            </a:r>
            <a:r>
              <a:rPr lang="cs-CZ" sz="1200">
                <a:latin typeface="Palatino Linotype" panose="02040502050505030304" pitchFamily="18" charset="0"/>
              </a:rPr>
              <a:t>mír taky potřebujeme.</a:t>
            </a:r>
          </a:p>
        </p:txBody>
      </p:sp>
    </p:spTree>
    <p:extLst>
      <p:ext uri="{BB962C8B-B14F-4D97-AF65-F5344CB8AC3E}">
        <p14:creationId xmlns:p14="http://schemas.microsoft.com/office/powerpoint/2010/main" val="35533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260648"/>
            <a:ext cx="5238328" cy="633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>
                <a:latin typeface="Palatino Linotype" panose="02040502050505030304" pitchFamily="18" charset="0"/>
              </a:rPr>
              <a:t>591-597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Lysistraté: </a:t>
            </a:r>
            <a:r>
              <a:rPr lang="cs-CZ" sz="1200">
                <a:latin typeface="Palatino Linotype" panose="02040502050505030304" pitchFamily="18" charset="0"/>
              </a:rPr>
              <a:t>Ale když se máme radovat a užívat si mládí,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kvůli </a:t>
            </a:r>
            <a:r>
              <a:rPr lang="cs-CZ" sz="1200">
                <a:latin typeface="Palatino Linotype" panose="02040502050505030304" pitchFamily="18" charset="0"/>
              </a:rPr>
              <a:t>válkám spíme samy. Nemluvím o nás,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trápím </a:t>
            </a:r>
            <a:r>
              <a:rPr lang="cs-CZ" sz="1200">
                <a:latin typeface="Palatino Linotype" panose="02040502050505030304" pitchFamily="18" charset="0"/>
              </a:rPr>
              <a:t>se kvůli dívkám, které stárnou ve svých pokojích.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Radní: A copak muži nestárnou?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Lys: To ale přece není totéž.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I </a:t>
            </a:r>
            <a:r>
              <a:rPr lang="cs-CZ" sz="1200">
                <a:latin typeface="Palatino Linotype" panose="02040502050505030304" pitchFamily="18" charset="0"/>
              </a:rPr>
              <a:t>šedivý muž může přijít a rychle se ožení.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Žena </a:t>
            </a:r>
            <a:r>
              <a:rPr lang="cs-CZ" sz="1200">
                <a:latin typeface="Palatino Linotype" panose="02040502050505030304" pitchFamily="18" charset="0"/>
              </a:rPr>
              <a:t>však má jen krátký čas; když ho promarní,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nikdo </a:t>
            </a:r>
            <a:r>
              <a:rPr lang="cs-CZ" sz="1200">
                <a:latin typeface="Palatino Linotype" panose="02040502050505030304" pitchFamily="18" charset="0"/>
              </a:rPr>
              <a:t>si ji nechce vzít a ona zůstane sedět jako prokletá.</a:t>
            </a:r>
          </a:p>
          <a:p>
            <a:endParaRPr lang="cs-CZ" sz="1200" smtClean="0">
              <a:latin typeface="Palatino Linotype" panose="02040502050505030304" pitchFamily="18" charset="0"/>
            </a:endParaRPr>
          </a:p>
          <a:p>
            <a:endParaRPr lang="cs-CZ" sz="1200">
              <a:latin typeface="Palatino Linotype" panose="02040502050505030304" pitchFamily="18" charset="0"/>
            </a:endParaRPr>
          </a:p>
          <a:p>
            <a:endParaRPr lang="cs-CZ" sz="1200" smtClean="0">
              <a:latin typeface="Palatino Linotype" panose="02040502050505030304" pitchFamily="18" charset="0"/>
            </a:endParaRPr>
          </a:p>
          <a:p>
            <a:r>
              <a:rPr lang="cs-CZ" sz="1200" smtClean="0">
                <a:latin typeface="Palatino Linotype" panose="02040502050505030304" pitchFamily="18" charset="0"/>
              </a:rPr>
              <a:t>865-882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Kinesiás: Od té doby, co žena odešla z domu,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nemám </a:t>
            </a:r>
            <a:r>
              <a:rPr lang="cs-CZ" sz="1200">
                <a:latin typeface="Palatino Linotype" panose="02040502050505030304" pitchFamily="18" charset="0"/>
              </a:rPr>
              <a:t>žádnou radost ze života.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Doma </a:t>
            </a:r>
            <a:r>
              <a:rPr lang="cs-CZ" sz="1200">
                <a:latin typeface="Palatino Linotype" panose="02040502050505030304" pitchFamily="18" charset="0"/>
              </a:rPr>
              <a:t>se mi to zajídá, všude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je </a:t>
            </a:r>
            <a:r>
              <a:rPr lang="cs-CZ" sz="1200">
                <a:latin typeface="Palatino Linotype" panose="02040502050505030304" pitchFamily="18" charset="0"/>
              </a:rPr>
              <a:t>klid, už mi ani jídlo nechutná.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pořád mi stojí.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Myrhiné: A já ho miluju. Ale on se nechce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se </a:t>
            </a:r>
            <a:r>
              <a:rPr lang="cs-CZ" sz="1200">
                <a:latin typeface="Palatino Linotype" panose="02040502050505030304" pitchFamily="18" charset="0"/>
              </a:rPr>
              <a:t>mnou pomilovat. Nevolej mě k němu.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Kin: Nejsladší Myrhinko, co to děláš?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Pojď </a:t>
            </a:r>
            <a:r>
              <a:rPr lang="cs-CZ" sz="1200">
                <a:latin typeface="Palatino Linotype" panose="02040502050505030304" pitchFamily="18" charset="0"/>
              </a:rPr>
              <a:t>sem.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Myr: Při Diovi, nepůjdu.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Kin: A nepůjdeš sem, ani když tě volám, Myrhino?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Myr: Voláš mě, i když nic nepotřebuješ.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Kin: Že nic nepotřebuju? Jsem celý zničený.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Myr.: Jdu pryč.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Kin: Neodcházej! Poslouchej, dítě!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Hej </a:t>
            </a:r>
            <a:r>
              <a:rPr lang="cs-CZ" sz="1200">
                <a:latin typeface="Palatino Linotype" panose="02040502050505030304" pitchFamily="18" charset="0"/>
              </a:rPr>
              <a:t>ty, zavolej na mámu!</a:t>
            </a:r>
          </a:p>
          <a:p>
            <a:r>
              <a:rPr lang="cs-CZ" sz="1200">
                <a:latin typeface="Palatino Linotype" panose="02040502050505030304" pitchFamily="18" charset="0"/>
              </a:rPr>
              <a:t>Dítě: Mama, mama.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Kin.: Co je s tebou? Není ti líto dítěte, že je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nemyté </a:t>
            </a:r>
            <a:r>
              <a:rPr lang="cs-CZ" sz="1200">
                <a:latin typeface="Palatino Linotype" panose="02040502050505030304" pitchFamily="18" charset="0"/>
              </a:rPr>
              <a:t>a nenakojené už šest dní?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Myr.: Je mi ho líto. Otec se o něj nestará.</a:t>
            </a:r>
          </a:p>
        </p:txBody>
      </p:sp>
    </p:spTree>
    <p:extLst>
      <p:ext uri="{BB962C8B-B14F-4D97-AF65-F5344CB8AC3E}">
        <p14:creationId xmlns:p14="http://schemas.microsoft.com/office/powerpoint/2010/main" val="9370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15816" y="335847"/>
            <a:ext cx="3942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>
                <a:latin typeface="Palatino Linotype" panose="02040502050505030304" pitchFamily="18" charset="0"/>
              </a:rPr>
              <a:t>Ženy o Thesmoforiích</a:t>
            </a:r>
            <a:r>
              <a:rPr lang="cs-CZ" sz="1200">
                <a:latin typeface="Palatino Linotype" panose="02040502050505030304" pitchFamily="18" charset="0"/>
              </a:rPr>
              <a:t> </a:t>
            </a:r>
          </a:p>
          <a:p>
            <a:r>
              <a:rPr lang="cs-CZ" sz="1200">
                <a:latin typeface="Palatino Linotype" panose="02040502050505030304" pitchFamily="18" charset="0"/>
              </a:rPr>
              <a:t> </a:t>
            </a:r>
          </a:p>
          <a:p>
            <a:r>
              <a:rPr lang="en-US" sz="1200">
                <a:latin typeface="Palatino Linotype" panose="02040502050505030304" pitchFamily="18" charset="0"/>
              </a:rPr>
              <a:t>392-423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Říká</a:t>
            </a:r>
            <a:r>
              <a:rPr lang="en-US" sz="1200">
                <a:latin typeface="Palatino Linotype" panose="02040502050505030304" pitchFamily="18" charset="0"/>
              </a:rPr>
              <a:t> o</a:t>
            </a:r>
            <a:r>
              <a:rPr lang="cs-CZ" sz="1200">
                <a:latin typeface="Palatino Linotype" panose="02040502050505030304" pitchFamily="18" charset="0"/>
              </a:rPr>
              <a:t> nás [Eurípidés]</a:t>
            </a:r>
            <a:r>
              <a:rPr lang="en-US" sz="1200">
                <a:latin typeface="Palatino Linotype" panose="02040502050505030304" pitchFamily="18" charset="0"/>
              </a:rPr>
              <a:t>,</a:t>
            </a:r>
            <a:r>
              <a:rPr lang="cs-CZ" sz="1200">
                <a:latin typeface="Palatino Linotype" panose="02040502050505030304" pitchFamily="18" charset="0"/>
              </a:rPr>
              <a:t> že</a:t>
            </a:r>
            <a:r>
              <a:rPr lang="en-US" sz="1200">
                <a:latin typeface="Palatino Linotype" panose="02040502050505030304" pitchFamily="18" charset="0"/>
              </a:rPr>
              <a:t> jsme</a:t>
            </a:r>
            <a:r>
              <a:rPr lang="cs-CZ" sz="1200">
                <a:latin typeface="Palatino Linotype" panose="02040502050505030304" pitchFamily="18" charset="0"/>
              </a:rPr>
              <a:t> záletné</a:t>
            </a:r>
            <a:r>
              <a:rPr lang="en-US" sz="1200">
                <a:latin typeface="Palatino Linotype" panose="02040502050505030304" pitchFamily="18" charset="0"/>
              </a:rPr>
              <a:t> nymfomanky,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že máme rády víno, že jsme užvaněné zrádkyně,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 my</a:t>
            </a:r>
            <a:r>
              <a:rPr lang="cs-CZ" sz="1200">
                <a:latin typeface="Palatino Linotype" panose="02040502050505030304" pitchFamily="18" charset="0"/>
              </a:rPr>
              <a:t> teď</a:t>
            </a:r>
            <a:r>
              <a:rPr lang="en-US" sz="1200">
                <a:latin typeface="Palatino Linotype" panose="02040502050505030304" pitchFamily="18" charset="0"/>
              </a:rPr>
              <a:t> už nemůžeme dělat nic jako dřív.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Tak tyhle ošklivosti mužům vtloukl do hlavy.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...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Muži teď ženy nespouští z očí.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...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Zamykají nás v našich pokojích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na několik západů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 pořizují si bojové psy,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aby zastrašili milence.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 ještě něco: dřív jsme mohly držet kasu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 tajně ulít olej, víno nebo obilí. 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To už teď nejde. Všude jsou bezpečnostní zámky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en-US" sz="1200">
                <a:latin typeface="Palatino Linotype" panose="02040502050505030304" pitchFamily="18" charset="0"/>
              </a:rPr>
              <a:t>a muži nosí klíče u sebe.</a:t>
            </a:r>
            <a:endParaRPr lang="cs-CZ" sz="12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365983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>
                <a:latin typeface="Palatino Linotype" panose="02040502050505030304" pitchFamily="18" charset="0"/>
              </a:rPr>
              <a:t>Ženský sněm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 </a:t>
            </a:r>
          </a:p>
          <a:p>
            <a:r>
              <a:rPr lang="cs-CZ" sz="1200">
                <a:latin typeface="Palatino Linotype" panose="02040502050505030304" pitchFamily="18" charset="0"/>
              </a:rPr>
              <a:t>611-62</a:t>
            </a:r>
          </a:p>
          <a:p>
            <a:r>
              <a:rPr lang="cs-CZ" sz="1200">
                <a:latin typeface="Palatino Linotype" panose="02040502050505030304" pitchFamily="18" charset="0"/>
              </a:rPr>
              <a:t>Blepyros: A když někdo uvidí holku, zatouží po ní a </a:t>
            </a:r>
            <a:r>
              <a:rPr lang="cs-CZ" sz="1200" smtClean="0">
                <a:latin typeface="Palatino Linotype" panose="02040502050505030304" pitchFamily="18" charset="0"/>
              </a:rPr>
              <a:t>	bude </a:t>
            </a:r>
            <a:r>
              <a:rPr lang="cs-CZ" sz="1200">
                <a:latin typeface="Palatino Linotype" panose="02040502050505030304" pitchFamily="18" charset="0"/>
              </a:rPr>
              <a:t>ji chtít obtáhnout,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bude </a:t>
            </a:r>
            <a:r>
              <a:rPr lang="cs-CZ" sz="1200">
                <a:latin typeface="Palatino Linotype" panose="02040502050505030304" pitchFamily="18" charset="0"/>
              </a:rPr>
              <a:t>si moct vzít ze společného a zaplatit jí?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Tím</a:t>
            </a:r>
            <a:r>
              <a:rPr lang="cs-CZ" sz="1200">
                <a:latin typeface="Palatino Linotype" panose="02040502050505030304" pitchFamily="18" charset="0"/>
              </a:rPr>
              <a:t>, že se s ní vyspí, si totiž bude užívat toho, co patří všem.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Praxagora: Ale on se s ní bude moct vyspat i bez placení.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Ustanovuju </a:t>
            </a:r>
            <a:r>
              <a:rPr lang="cs-CZ" sz="1200">
                <a:latin typeface="Palatino Linotype" panose="02040502050505030304" pitchFamily="18" charset="0"/>
              </a:rPr>
              <a:t>totiž ženy společné mužům a kdo chce,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může </a:t>
            </a:r>
            <a:r>
              <a:rPr lang="cs-CZ" sz="1200">
                <a:latin typeface="Palatino Linotype" panose="02040502050505030304" pitchFamily="18" charset="0"/>
              </a:rPr>
              <a:t>s nimi souložit a plodit potomky.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Blepyros: Ale nepůjdou tedy všichni k té nejkrásnější a nebudou ji chtít ohnout?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Praxagora: Ošklivé a nosaté budou sedět vedle krasavic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kdo zatouží po hezké, bude muset napřed přefiknout šeredu.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Blepyros: Ale co my starci, když to budeme napřed dělat s ošklivými,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nevypoví </a:t>
            </a:r>
            <a:r>
              <a:rPr lang="cs-CZ" sz="1200">
                <a:latin typeface="Palatino Linotype" panose="02040502050505030304" pitchFamily="18" charset="0"/>
              </a:rPr>
              <a:t>nám úd poslušnost dřív, než dorazíme tam, kam říkáš?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Praxagora: O tebe se prát nebudou, neboj. Hlavu vzhůru, fakt se prát nebudou.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Blepyros: O co?</a:t>
            </a:r>
          </a:p>
          <a:p>
            <a:r>
              <a:rPr lang="cs-CZ" sz="1200">
                <a:latin typeface="Palatino Linotype" panose="02040502050505030304" pitchFamily="18" charset="0"/>
              </a:rPr>
              <a:t>Praxagora: Aby se s tebou vyspaly. Prostě se to tak má.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Blepyros: Ten váš nápad má něco do sebe. Je to vymyšleno,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aby </a:t>
            </a:r>
            <a:r>
              <a:rPr lang="cs-CZ" sz="1200">
                <a:latin typeface="Palatino Linotype" panose="02040502050505030304" pitchFamily="18" charset="0"/>
              </a:rPr>
              <a:t>žádná jeskyňka nezůstala prázdná. Co ale mužské chlouby?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Všechny </a:t>
            </a:r>
            <a:r>
              <a:rPr lang="cs-CZ" sz="1200">
                <a:latin typeface="Palatino Linotype" panose="02040502050505030304" pitchFamily="18" charset="0"/>
              </a:rPr>
              <a:t>poběží za krásnými, škaredým se budou vyhýbat.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Praxagora:  Oškliví budou čekat a hlídat venku,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až </a:t>
            </a:r>
            <a:r>
              <a:rPr lang="cs-CZ" sz="1200">
                <a:latin typeface="Palatino Linotype" panose="02040502050505030304" pitchFamily="18" charset="0"/>
              </a:rPr>
              <a:t>hezouni budou odcházet z hostiny.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ženy nebudou moci spát s krasavci a urostlými,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dokud </a:t>
            </a:r>
            <a:r>
              <a:rPr lang="cs-CZ" sz="1200">
                <a:latin typeface="Palatino Linotype" panose="02040502050505030304" pitchFamily="18" charset="0"/>
              </a:rPr>
              <a:t>nedají taky škaredým a slabým.</a:t>
            </a:r>
          </a:p>
        </p:txBody>
      </p:sp>
    </p:spTree>
    <p:extLst>
      <p:ext uri="{BB962C8B-B14F-4D97-AF65-F5344CB8AC3E}">
        <p14:creationId xmlns:p14="http://schemas.microsoft.com/office/powerpoint/2010/main" val="37862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/>
          </a:bodyPr>
          <a:lstStyle/>
          <a:p>
            <a:r>
              <a:rPr lang="cs-CZ" sz="2000" smtClean="0">
                <a:latin typeface="Palatino Linotype" panose="02040502050505030304" pitchFamily="18" charset="0"/>
              </a:rPr>
              <a:t>Periodizace řecké literatury a historie</a:t>
            </a:r>
            <a:endParaRPr lang="cs-CZ" sz="200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56584"/>
          </a:xfrm>
        </p:spPr>
        <p:txBody>
          <a:bodyPr>
            <a:noAutofit/>
          </a:bodyPr>
          <a:lstStyle/>
          <a:p>
            <a:r>
              <a:rPr lang="cs-CZ" sz="12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helladská doba</a:t>
            </a:r>
            <a:r>
              <a:rPr lang="cs-CZ" sz="1200" smtClean="0">
                <a:latin typeface="Palatino Linotype" panose="02040502050505030304" pitchFamily="18" charset="0"/>
              </a:rPr>
              <a:t>: cca 2000: příchod Řeků do egejské oblasti, 2700-1450: mínojská kultura na Krétě: lineární písmo A, 1600-1000: mykénská kultura na pevnině (království): </a:t>
            </a:r>
            <a:r>
              <a:rPr lang="cs-CZ" sz="1200" b="1" smtClean="0">
                <a:latin typeface="Palatino Linotype" panose="02040502050505030304" pitchFamily="18" charset="0"/>
              </a:rPr>
              <a:t>lineární písmo B </a:t>
            </a:r>
            <a:r>
              <a:rPr lang="cs-CZ" sz="1200" smtClean="0">
                <a:latin typeface="Palatino Linotype" panose="02040502050505030304" pitchFamily="18" charset="0"/>
              </a:rPr>
              <a:t>a </a:t>
            </a:r>
            <a:r>
              <a:rPr lang="cs-CZ" sz="1200" b="1" smtClean="0">
                <a:latin typeface="Palatino Linotype" panose="02040502050505030304" pitchFamily="18" charset="0"/>
              </a:rPr>
              <a:t>mykénská koiné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9./8. stol.: vznik alfabety</a:t>
            </a:r>
          </a:p>
          <a:p>
            <a:r>
              <a:rPr lang="cs-CZ" sz="12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archaické období</a:t>
            </a:r>
            <a:r>
              <a:rPr lang="cs-CZ" sz="1200" smtClean="0">
                <a:latin typeface="Palatino Linotype" panose="02040502050505030304" pitchFamily="18" charset="0"/>
              </a:rPr>
              <a:t> (8.-5. stol.): řecká kolonizace, vznik městských států (poleis): aristokracie, tyranie; </a:t>
            </a:r>
            <a:r>
              <a:rPr lang="cs-CZ" sz="1200">
                <a:latin typeface="Palatino Linotype" panose="02040502050505030304" pitchFamily="18" charset="0"/>
              </a:rPr>
              <a:t>řecko-perské války</a:t>
            </a:r>
            <a:endParaRPr lang="cs-CZ" sz="120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200" b="1" smtClean="0">
                <a:latin typeface="Palatino Linotype" panose="02040502050505030304" pitchFamily="18" charset="0"/>
              </a:rPr>
              <a:t>	Homér</a:t>
            </a:r>
            <a:r>
              <a:rPr lang="cs-CZ" sz="1200" smtClean="0">
                <a:latin typeface="Palatino Linotype" panose="02040502050505030304" pitchFamily="18" charset="0"/>
              </a:rPr>
              <a:t>, 7.-6. stol.: dialekty; poezie: Sapfó; próza: věda, historik Hérodotos</a:t>
            </a:r>
          </a:p>
          <a:p>
            <a:r>
              <a:rPr lang="cs-CZ" sz="12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klasické období </a:t>
            </a:r>
            <a:r>
              <a:rPr lang="cs-CZ" sz="1200" smtClean="0">
                <a:latin typeface="Palatino Linotype" panose="02040502050505030304" pitchFamily="18" charset="0"/>
              </a:rPr>
              <a:t>(5.-4. stol.): demokracie v Athénách (Periklés), peloponéská </a:t>
            </a:r>
            <a:r>
              <a:rPr lang="cs-CZ" sz="1200">
                <a:latin typeface="Palatino Linotype" panose="02040502050505030304" pitchFamily="18" charset="0"/>
              </a:rPr>
              <a:t>válka, vzestup Makedonie</a:t>
            </a:r>
            <a:endParaRPr lang="cs-CZ" sz="120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20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attičtina ve „vyšší literatuře“, širší attičtina (s ionskými prvky) v administrativě; centrum Athény</a:t>
            </a:r>
          </a:p>
          <a:p>
            <a:pPr marL="0" indent="0">
              <a:buNone/>
            </a:pPr>
            <a:r>
              <a:rPr lang="cs-CZ" sz="1200" smtClean="0">
                <a:latin typeface="Palatino Linotype" panose="02040502050505030304" pitchFamily="18" charset="0"/>
              </a:rPr>
              <a:t>	- literatura: filozofie: Platón, Aristotelés; historie: Thúkydidés; tragédie: Sofoklés, Eurípidés; 	</a:t>
            </a:r>
          </a:p>
          <a:p>
            <a:pPr marL="0" indent="0">
              <a:buNone/>
            </a:pPr>
            <a:r>
              <a:rPr lang="cs-CZ" sz="120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	komedie: Aristofanés; řečnictví: Démosthenés</a:t>
            </a:r>
          </a:p>
          <a:p>
            <a:r>
              <a:rPr lang="cs-CZ" sz="12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hellénistické období </a:t>
            </a:r>
            <a:r>
              <a:rPr lang="cs-CZ" sz="1200" smtClean="0">
                <a:latin typeface="Palatino Linotype" panose="02040502050505030304" pitchFamily="18" charset="0"/>
              </a:rPr>
              <a:t>(4.-1. stol.): tažení Alexandra Velikého a jeho nástupci; postupné začleňování do Římské říše (146 BC, 30 BC)</a:t>
            </a:r>
          </a:p>
          <a:p>
            <a:pPr marL="0" indent="0">
              <a:buNone/>
            </a:pPr>
            <a:r>
              <a:rPr lang="cs-CZ" sz="120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hellénistická koiné: att.+ion., úřední jazyk makedonské říše, soukromá korespondence; produkce 	i mimo Athény; komedie (Menandros), poezie (Theokritos)</a:t>
            </a:r>
          </a:p>
          <a:p>
            <a:r>
              <a:rPr lang="cs-CZ" sz="12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římské období </a:t>
            </a:r>
            <a:r>
              <a:rPr lang="cs-CZ" sz="1200" smtClean="0">
                <a:latin typeface="Palatino Linotype" panose="02040502050505030304" pitchFamily="18" charset="0"/>
              </a:rPr>
              <a:t>(1. stol. BC- 4. stol. AD): území Řecka pod správou Říma; ovlivňování latiny a řečtiny</a:t>
            </a:r>
          </a:p>
          <a:p>
            <a:pPr lvl="1">
              <a:buFontTx/>
              <a:buChar char="-"/>
            </a:pPr>
            <a:r>
              <a:rPr lang="cs-CZ" sz="1200" smtClean="0">
                <a:latin typeface="Palatino Linotype" panose="02040502050505030304" pitchFamily="18" charset="0"/>
              </a:rPr>
              <a:t>hnutí tzv. druhá sofistika: 2-4. stol.AD: snaha o čistou attičtinu</a:t>
            </a:r>
          </a:p>
          <a:p>
            <a:pPr lvl="1">
              <a:buFontTx/>
              <a:buChar char="-"/>
            </a:pPr>
            <a:r>
              <a:rPr lang="cs-CZ" sz="1200" smtClean="0">
                <a:latin typeface="Palatino Linotype" panose="02040502050505030304" pitchFamily="18" charset="0"/>
              </a:rPr>
              <a:t>dichotomie psaného a mluveného jazyka</a:t>
            </a:r>
          </a:p>
          <a:p>
            <a:r>
              <a:rPr lang="cs-CZ" sz="1200" b="1" smtClean="0">
                <a:latin typeface="Palatino Linotype" panose="02040502050505030304" pitchFamily="18" charset="0"/>
              </a:rPr>
              <a:t>byzantské období: </a:t>
            </a:r>
            <a:r>
              <a:rPr lang="cs-CZ" sz="1200" smtClean="0">
                <a:latin typeface="Palatino Linotype" panose="02040502050505030304" pitchFamily="18" charset="0"/>
              </a:rPr>
              <a:t>úřední jazyk východořímské říše, velké rozdíly mezi mluveným a literárním jazykem</a:t>
            </a:r>
          </a:p>
          <a:p>
            <a:pPr marL="0" indent="0">
              <a:buNone/>
            </a:pPr>
            <a:r>
              <a:rPr lang="cs-CZ" sz="1200" smtClean="0">
                <a:latin typeface="Palatino Linotype" panose="02040502050505030304" pitchFamily="18" charset="0"/>
              </a:rPr>
              <a:t>	1204 dobytí Konstantinopole křižáky</a:t>
            </a:r>
          </a:p>
          <a:p>
            <a:pPr marL="0" indent="0">
              <a:buNone/>
            </a:pPr>
            <a:r>
              <a:rPr lang="cs-CZ" sz="1200" smtClean="0">
                <a:latin typeface="Palatino Linotype" panose="02040502050505030304" pitchFamily="18" charset="0"/>
              </a:rPr>
              <a:t>	1453 je Konstantinopol dobyta Turky</a:t>
            </a:r>
          </a:p>
          <a:p>
            <a:r>
              <a:rPr lang="cs-CZ" sz="1200" b="1" smtClean="0">
                <a:latin typeface="Palatino Linotype" panose="02040502050505030304" pitchFamily="18" charset="0"/>
              </a:rPr>
              <a:t>turecká nadvláda</a:t>
            </a:r>
          </a:p>
          <a:p>
            <a:pPr marL="457200" lvl="1" indent="0">
              <a:buNone/>
            </a:pPr>
            <a:r>
              <a:rPr lang="cs-CZ" sz="1200" b="1" smtClean="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- centrum vzdělanosti Konstantinopol, čtvrť Fanar: fanariotská kultura</a:t>
            </a:r>
          </a:p>
          <a:p>
            <a:pPr marL="457200" lvl="1" indent="0">
              <a:buNone/>
            </a:pPr>
            <a:r>
              <a:rPr lang="cs-CZ" sz="1200" b="1" smtClean="0">
                <a:latin typeface="Palatino Linotype" panose="02040502050505030304" pitchFamily="18" charset="0"/>
              </a:rPr>
              <a:t>	</a:t>
            </a:r>
            <a:r>
              <a:rPr lang="cs-CZ" sz="1200" smtClean="0">
                <a:latin typeface="Palatino Linotype" panose="02040502050505030304" pitchFamily="18" charset="0"/>
              </a:rPr>
              <a:t>- krétská renesance – Kréta dobyta Turky až 1669, poté se přesouvá na Iónské ostrovy a Itálie</a:t>
            </a:r>
            <a:endParaRPr lang="cs-CZ" sz="1200" b="1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200" smtClean="0">
                <a:latin typeface="Palatino Linotype" panose="02040502050505030304" pitchFamily="18" charset="0"/>
              </a:rPr>
              <a:t>	- konec 18. stol. sílící řecké národní hnutí, 1822 nezávislost Řecka</a:t>
            </a:r>
          </a:p>
          <a:p>
            <a:pPr marL="0" indent="0">
              <a:buNone/>
            </a:pP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285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454580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Palatino Linotype" panose="02040502050505030304" pitchFamily="18" charset="0"/>
              </a:rPr>
              <a:t>938-972</a:t>
            </a:r>
            <a:endParaRPr lang="cs-CZ" sz="1200">
              <a:latin typeface="Palatino Linotype" panose="02040502050505030304" pitchFamily="18" charset="0"/>
            </a:endParaRPr>
          </a:p>
          <a:p>
            <a:r>
              <a:rPr lang="cs-CZ" sz="1200">
                <a:latin typeface="Palatino Linotype" panose="02040502050505030304" pitchFamily="18" charset="0"/>
              </a:rPr>
              <a:t>Mladík: Kéž by šlo vyspat se s mladou dívkou,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aniž </a:t>
            </a:r>
            <a:r>
              <a:rPr lang="cs-CZ" sz="1200">
                <a:latin typeface="Palatino Linotype" panose="02040502050505030304" pitchFamily="18" charset="0"/>
              </a:rPr>
              <a:t>bych musel napřed ošukat škaredou nebo stařenu.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To </a:t>
            </a:r>
            <a:r>
              <a:rPr lang="cs-CZ" sz="1200">
                <a:latin typeface="Palatino Linotype" panose="02040502050505030304" pitchFamily="18" charset="0"/>
              </a:rPr>
              <a:t>se vůbec nehodí pro svobodného občana.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Stařena A: S nářkem budeš šukat. ...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Počkám</a:t>
            </a:r>
            <a:r>
              <a:rPr lang="cs-CZ" sz="1200">
                <a:latin typeface="Palatino Linotype" panose="02040502050505030304" pitchFamily="18" charset="0"/>
              </a:rPr>
              <a:t>, co udělá.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Mladík: Při bozích, chtěl bych jenom tu krasavici,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po </a:t>
            </a:r>
            <a:r>
              <a:rPr lang="cs-CZ" sz="1200">
                <a:latin typeface="Palatino Linotype" panose="02040502050505030304" pitchFamily="18" charset="0"/>
              </a:rPr>
              <a:t>té už dávno toužím. A teď jsem opilý...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Dívka: To jsem tu prokletou bábu převezla.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Odešla</a:t>
            </a:r>
            <a:r>
              <a:rPr lang="cs-CZ" sz="1200">
                <a:latin typeface="Palatino Linotype" panose="02040502050505030304" pitchFamily="18" charset="0"/>
              </a:rPr>
              <a:t>, protože si myslela, že zůstanu vevnitř.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Á</a:t>
            </a:r>
            <a:r>
              <a:rPr lang="cs-CZ" sz="1200">
                <a:latin typeface="Palatino Linotype" panose="02040502050505030304" pitchFamily="18" charset="0"/>
              </a:rPr>
              <a:t>, tady je ten, o kom jsme mluvily.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Sem</a:t>
            </a:r>
            <a:r>
              <a:rPr lang="cs-CZ" sz="1200">
                <a:latin typeface="Palatino Linotype" panose="02040502050505030304" pitchFamily="18" charset="0"/>
              </a:rPr>
              <a:t>, sem,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můj </a:t>
            </a:r>
            <a:r>
              <a:rPr lang="cs-CZ" sz="1200">
                <a:latin typeface="Palatino Linotype" panose="02040502050505030304" pitchFamily="18" charset="0"/>
              </a:rPr>
              <a:t>miláčku, sem pojď a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v</a:t>
            </a:r>
            <a:r>
              <a:rPr lang="cs-CZ" sz="1200">
                <a:latin typeface="Palatino Linotype" panose="02040502050505030304" pitchFamily="18" charset="0"/>
              </a:rPr>
              <a:t> noci se se mnou pomiluj.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Už </a:t>
            </a:r>
            <a:r>
              <a:rPr lang="cs-CZ" sz="1200">
                <a:latin typeface="Palatino Linotype" panose="02040502050505030304" pitchFamily="18" charset="0"/>
              </a:rPr>
              <a:t>se mnou lomcuje touha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po </a:t>
            </a:r>
            <a:r>
              <a:rPr lang="cs-CZ" sz="1200">
                <a:latin typeface="Palatino Linotype" panose="02040502050505030304" pitchFamily="18" charset="0"/>
              </a:rPr>
              <a:t>tvých kudrnatých hlasech.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Ta </a:t>
            </a:r>
            <a:r>
              <a:rPr lang="cs-CZ" sz="1200">
                <a:latin typeface="Palatino Linotype" panose="02040502050505030304" pitchFamily="18" charset="0"/>
              </a:rPr>
              <a:t>touha už je veliká,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sžírá </a:t>
            </a:r>
            <a:r>
              <a:rPr lang="cs-CZ" sz="1200">
                <a:latin typeface="Palatino Linotype" panose="02040502050505030304" pitchFamily="18" charset="0"/>
              </a:rPr>
              <a:t>mě a nepouští.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Pusť </a:t>
            </a:r>
            <a:r>
              <a:rPr lang="cs-CZ" sz="1200">
                <a:latin typeface="Palatino Linotype" panose="02040502050505030304" pitchFamily="18" charset="0"/>
              </a:rPr>
              <a:t>mě, Erote, prosím,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dej, aby přišel ke mně do postele.</a:t>
            </a:r>
          </a:p>
          <a:p>
            <a:r>
              <a:rPr lang="cs-CZ" sz="1200">
                <a:latin typeface="Palatino Linotype" panose="02040502050505030304" pitchFamily="18" charset="0"/>
              </a:rPr>
              <a:t>Mladík: Pojď ke mně dolů,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otevři </a:t>
            </a:r>
            <a:r>
              <a:rPr lang="cs-CZ" sz="1200">
                <a:latin typeface="Palatino Linotype" panose="02040502050505030304" pitchFamily="18" charset="0"/>
              </a:rPr>
              <a:t>dveře. Pokud ne, tak si tu lehnu.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Miláčku</a:t>
            </a:r>
            <a:r>
              <a:rPr lang="cs-CZ" sz="1200">
                <a:latin typeface="Palatino Linotype" panose="02040502050505030304" pitchFamily="18" charset="0"/>
              </a:rPr>
              <a:t>, chci si pohrát ve tvém klíně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s tvou prdelkou.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Afrodíto</a:t>
            </a:r>
            <a:r>
              <a:rPr lang="cs-CZ" sz="1200">
                <a:latin typeface="Palatino Linotype" panose="02040502050505030304" pitchFamily="18" charset="0"/>
              </a:rPr>
              <a:t>, proč po ní tak šílím?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Pusť </a:t>
            </a:r>
            <a:r>
              <a:rPr lang="cs-CZ" sz="1200">
                <a:latin typeface="Palatino Linotype" panose="02040502050505030304" pitchFamily="18" charset="0"/>
              </a:rPr>
              <a:t>mě, Erote, prosím,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a </a:t>
            </a:r>
            <a:r>
              <a:rPr lang="cs-CZ" sz="1200">
                <a:latin typeface="Palatino Linotype" panose="02040502050505030304" pitchFamily="18" charset="0"/>
              </a:rPr>
              <a:t>dej, aby přišla ke mně do postele.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Ta </a:t>
            </a:r>
            <a:r>
              <a:rPr lang="cs-CZ" sz="1200">
                <a:latin typeface="Palatino Linotype" panose="02040502050505030304" pitchFamily="18" charset="0"/>
              </a:rPr>
              <a:t>slova jsou slabá proti tomu, jakou touhu cítím.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Má </a:t>
            </a:r>
            <a:r>
              <a:rPr lang="cs-CZ" sz="1200">
                <a:latin typeface="Palatino Linotype" panose="02040502050505030304" pitchFamily="18" charset="0"/>
              </a:rPr>
              <a:t>nejdražší, snažně tě prosím, 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otevři </a:t>
            </a:r>
            <a:r>
              <a:rPr lang="cs-CZ" sz="1200">
                <a:latin typeface="Palatino Linotype" panose="02040502050505030304" pitchFamily="18" charset="0"/>
              </a:rPr>
              <a:t>mi a obejmi mě.</a:t>
            </a:r>
          </a:p>
          <a:p>
            <a:r>
              <a:rPr lang="cs-CZ" sz="1200" smtClean="0">
                <a:latin typeface="Palatino Linotype" panose="02040502050505030304" pitchFamily="18" charset="0"/>
              </a:rPr>
              <a:t>	To </a:t>
            </a:r>
            <a:r>
              <a:rPr lang="cs-CZ" sz="1200">
                <a:latin typeface="Palatino Linotype" panose="02040502050505030304" pitchFamily="18" charset="0"/>
              </a:rPr>
              <a:t>kvůli tobě trpím. ... </a:t>
            </a:r>
          </a:p>
        </p:txBody>
      </p:sp>
    </p:spTree>
    <p:extLst>
      <p:ext uri="{BB962C8B-B14F-4D97-AF65-F5344CB8AC3E}">
        <p14:creationId xmlns:p14="http://schemas.microsoft.com/office/powerpoint/2010/main" val="22960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69" y="116632"/>
            <a:ext cx="6667500" cy="37242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736304" cy="42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14" y="0"/>
            <a:ext cx="5948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048672"/>
          </a:xfrm>
        </p:spPr>
        <p:txBody>
          <a:bodyPr>
            <a:noAutofit/>
          </a:bodyPr>
          <a:lstStyle/>
          <a:p>
            <a:r>
              <a:rPr lang="cs-CZ" sz="1800" b="1" smtClean="0"/>
              <a:t>Pýthagorás</a:t>
            </a:r>
            <a:r>
              <a:rPr lang="cs-CZ" sz="1800" smtClean="0"/>
              <a:t> (580-500)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smtClean="0"/>
              <a:t>životopisy </a:t>
            </a:r>
            <a:r>
              <a:rPr lang="cs-CZ" sz="1400" smtClean="0"/>
              <a:t>(překlad IN: </a:t>
            </a:r>
            <a:r>
              <a:rPr lang="cs-CZ" sz="1400" i="1" smtClean="0"/>
              <a:t>Pýthagorás ze Samu</a:t>
            </a:r>
            <a:r>
              <a:rPr lang="cs-CZ" sz="1400" smtClean="0"/>
              <a:t>, Trigon, 1999)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smtClean="0"/>
              <a:t>texty žáků a stoupenců </a:t>
            </a:r>
            <a:r>
              <a:rPr lang="cs-CZ" sz="1400" smtClean="0"/>
              <a:t>(ed. Thesleff: </a:t>
            </a:r>
            <a:r>
              <a:rPr lang="en-US" sz="1400" i="1"/>
              <a:t>An introduction to the Pythagorean writings of the Hellenistic </a:t>
            </a:r>
            <a:r>
              <a:rPr lang="en-US" sz="1400" i="1" smtClean="0"/>
              <a:t>period</a:t>
            </a:r>
            <a:r>
              <a:rPr lang="cs-CZ" sz="1400" smtClean="0"/>
              <a:t>, 1961)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400" smtClean="0"/>
          </a:p>
          <a:p>
            <a:r>
              <a:rPr lang="cs-CZ" sz="1800" b="1" smtClean="0"/>
              <a:t>Xenofón</a:t>
            </a:r>
            <a:r>
              <a:rPr lang="cs-CZ" sz="1800" smtClean="0"/>
              <a:t> </a:t>
            </a:r>
            <a:r>
              <a:rPr lang="cs-CZ" sz="1800"/>
              <a:t>(444-354): </a:t>
            </a:r>
            <a:endParaRPr lang="cs-CZ" sz="180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  <a:latin typeface="Palatino Linotype" pitchFamily="18" charset="0"/>
              </a:rPr>
              <a:t> Lakedaimonské zřízení </a:t>
            </a:r>
            <a:r>
              <a:rPr lang="cs-CZ" sz="1400">
                <a:latin typeface="Palatino Linotype" pitchFamily="18" charset="0"/>
              </a:rPr>
              <a:t>(překlad IN: </a:t>
            </a:r>
            <a:r>
              <a:rPr lang="cs-CZ" sz="1400" i="1" smtClean="0">
                <a:latin typeface="Palatino Linotype" pitchFamily="18" charset="0"/>
              </a:rPr>
              <a:t>Řecké dějiny</a:t>
            </a:r>
            <a:r>
              <a:rPr lang="cs-CZ" sz="1400" smtClean="0">
                <a:latin typeface="Palatino Linotype" pitchFamily="18" charset="0"/>
              </a:rPr>
              <a:t>, </a:t>
            </a:r>
            <a:r>
              <a:rPr lang="cs-CZ" sz="1400">
                <a:latin typeface="Palatino Linotype" pitchFamily="18" charset="0"/>
              </a:rPr>
              <a:t>AK </a:t>
            </a:r>
            <a:r>
              <a:rPr lang="cs-CZ" sz="1400" smtClean="0">
                <a:latin typeface="Palatino Linotype" pitchFamily="18" charset="0"/>
              </a:rPr>
              <a:t>46)</a:t>
            </a:r>
            <a:endParaRPr lang="cs-CZ" sz="1400" i="1" smtClean="0">
              <a:solidFill>
                <a:srgbClr val="7030A0"/>
              </a:solidFill>
              <a:latin typeface="Palatino Linotype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  <a:latin typeface="Palatino Linotype" pitchFamily="18" charset="0"/>
              </a:rPr>
              <a:t> O hospodaření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>
                <a:solidFill>
                  <a:srgbClr val="7030A0"/>
                </a:solidFill>
                <a:latin typeface="Palatino Linotype" pitchFamily="18" charset="0"/>
              </a:rPr>
              <a:t>Vzpomínky na Sókrata </a:t>
            </a:r>
            <a:r>
              <a:rPr lang="cs-CZ" sz="1400" smtClean="0">
                <a:latin typeface="Palatino Linotype" pitchFamily="18" charset="0"/>
              </a:rPr>
              <a:t>(obojí překlad </a:t>
            </a:r>
            <a:r>
              <a:rPr lang="cs-CZ" sz="1400">
                <a:latin typeface="Palatino Linotype" pitchFamily="18" charset="0"/>
              </a:rPr>
              <a:t>IN: </a:t>
            </a:r>
            <a:r>
              <a:rPr lang="cs-CZ" sz="1400" i="1">
                <a:latin typeface="Palatino Linotype" pitchFamily="18" charset="0"/>
              </a:rPr>
              <a:t>Vzpomínky na Sókrata</a:t>
            </a:r>
            <a:r>
              <a:rPr lang="cs-CZ" sz="1400">
                <a:latin typeface="Palatino Linotype" pitchFamily="18" charset="0"/>
              </a:rPr>
              <a:t>, AK </a:t>
            </a:r>
            <a:r>
              <a:rPr lang="cs-CZ" sz="1400" smtClean="0">
                <a:latin typeface="Palatino Linotype" pitchFamily="18" charset="0"/>
              </a:rPr>
              <a:t>15)</a:t>
            </a:r>
            <a:endParaRPr lang="cs-CZ" sz="1400">
              <a:latin typeface="Palatino Linotype" pitchFamily="18" charset="0"/>
            </a:endParaRPr>
          </a:p>
          <a:p>
            <a:pPr marL="0" indent="0">
              <a:buNone/>
            </a:pPr>
            <a:endParaRPr lang="cs-CZ" sz="1800"/>
          </a:p>
          <a:p>
            <a:r>
              <a:rPr lang="cs-CZ" sz="1800" b="1" smtClean="0"/>
              <a:t>Platón</a:t>
            </a:r>
            <a:r>
              <a:rPr lang="cs-CZ" sz="1800" smtClean="0"/>
              <a:t> (427-347):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Ústava </a:t>
            </a:r>
            <a:r>
              <a:rPr lang="cs-CZ" sz="1400" smtClean="0"/>
              <a:t>(Oikúmené 1996)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Zákony </a:t>
            </a:r>
            <a:r>
              <a:rPr lang="cs-CZ" sz="1400" smtClean="0"/>
              <a:t>(Oikúmené 1997)</a:t>
            </a:r>
          </a:p>
          <a:p>
            <a:endParaRPr lang="cs-CZ" sz="1800" i="1" smtClean="0">
              <a:solidFill>
                <a:srgbClr val="7030A0"/>
              </a:solidFill>
            </a:endParaRPr>
          </a:p>
          <a:p>
            <a:r>
              <a:rPr lang="cs-CZ" sz="1800" b="1" smtClean="0"/>
              <a:t>Aristotelés</a:t>
            </a:r>
            <a:r>
              <a:rPr lang="cs-CZ" sz="1800" smtClean="0"/>
              <a:t> (384-322):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Zoologie</a:t>
            </a:r>
            <a:r>
              <a:rPr lang="cs-CZ" sz="1800" smtClean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O rozmnožování živočichů</a:t>
            </a:r>
            <a:endParaRPr lang="cs-CZ" sz="180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Politika </a:t>
            </a:r>
            <a:r>
              <a:rPr lang="cs-CZ" sz="1400" smtClean="0"/>
              <a:t>(Rezek 1998)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i="1" smtClean="0">
                <a:solidFill>
                  <a:srgbClr val="7030A0"/>
                </a:solidFill>
              </a:rPr>
              <a:t>Athénská ústava </a:t>
            </a:r>
            <a:r>
              <a:rPr lang="cs-CZ" sz="1400" smtClean="0"/>
              <a:t>(AK 73, 2004)</a:t>
            </a:r>
            <a:endParaRPr lang="cs-CZ" sz="14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/>
          <a:lstStyle/>
          <a:p>
            <a:r>
              <a:rPr lang="cs-CZ" sz="1800" smtClean="0"/>
              <a:t>pythagorejci: Aristoxenus (4. stol. BC)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	Charondas (1. stol. BC)</a:t>
            </a:r>
          </a:p>
          <a:p>
            <a:pPr marL="0" indent="0">
              <a:buNone/>
            </a:pPr>
            <a:r>
              <a:rPr lang="cs-CZ" sz="1800" smtClean="0"/>
              <a:t>		Ocellus (2. stol. BC)</a:t>
            </a:r>
          </a:p>
          <a:p>
            <a:pPr marL="0" indent="0">
              <a:buNone/>
            </a:pPr>
            <a:endParaRPr lang="cs-CZ" sz="1800" smtClean="0"/>
          </a:p>
          <a:p>
            <a:r>
              <a:rPr lang="cs-CZ" sz="1800" smtClean="0"/>
              <a:t> Platón: </a:t>
            </a:r>
            <a:r>
              <a:rPr lang="cs-CZ" sz="1800" i="1" smtClean="0"/>
              <a:t>Ústava</a:t>
            </a:r>
            <a:r>
              <a:rPr lang="cs-CZ" sz="1800" smtClean="0"/>
              <a:t> (459d-460a)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i="1" smtClean="0"/>
              <a:t>Zákony</a:t>
            </a:r>
            <a:r>
              <a:rPr lang="cs-CZ" sz="1800" smtClean="0"/>
              <a:t> (784b, 835c, 836a, 838e, 841a)</a:t>
            </a:r>
          </a:p>
          <a:p>
            <a:endParaRPr lang="cs-CZ" sz="1800" smtClean="0"/>
          </a:p>
          <a:p>
            <a:r>
              <a:rPr lang="cs-CZ" sz="1800"/>
              <a:t>stoikové v Římě: muže a ženu spojuje přátelství</a:t>
            </a:r>
          </a:p>
          <a:p>
            <a:pPr marL="0" indent="0">
              <a:buNone/>
            </a:pPr>
            <a:r>
              <a:rPr lang="cs-CZ" sz="1800"/>
              <a:t>		Seneca ml. (1. stol. AD)</a:t>
            </a:r>
          </a:p>
          <a:p>
            <a:pPr marL="1828800" lvl="4" indent="0">
              <a:buNone/>
            </a:pPr>
            <a:r>
              <a:rPr lang="cs-CZ" sz="1800"/>
              <a:t>Musonius Rufus (1. stol. AD)</a:t>
            </a:r>
          </a:p>
          <a:p>
            <a:endParaRPr lang="cs-CZ" sz="1800" smtClean="0"/>
          </a:p>
          <a:p>
            <a:r>
              <a:rPr lang="cs-CZ" sz="1800" smtClean="0"/>
              <a:t>Boží slovo / nařízení: Kleméns Alexandrijský (</a:t>
            </a:r>
            <a:r>
              <a:rPr lang="cs-CZ" sz="1800" i="1" smtClean="0"/>
              <a:t>Strómata, Vychovatel</a:t>
            </a:r>
            <a:r>
              <a:rPr lang="cs-CZ" sz="1800" smtClean="0"/>
              <a:t>) (3. stol. AD)</a:t>
            </a:r>
          </a:p>
          <a:p>
            <a:pPr marL="1828800" lvl="4" indent="0">
              <a:buNone/>
            </a:pPr>
            <a:endParaRPr lang="cs-CZ" sz="1800" smtClean="0"/>
          </a:p>
          <a:p>
            <a:pPr marL="1828800" lvl="4" indent="0"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701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50934"/>
              </p:ext>
            </p:extLst>
          </p:nvPr>
        </p:nvGraphicFramePr>
        <p:xfrm>
          <a:off x="179511" y="476672"/>
          <a:ext cx="8784978" cy="5907502"/>
        </p:xfrm>
        <a:graphic>
          <a:graphicData uri="http://schemas.openxmlformats.org/drawingml/2006/table">
            <a:tbl>
              <a:tblPr/>
              <a:tblGrid>
                <a:gridCol w="2928326"/>
                <a:gridCol w="2928326"/>
                <a:gridCol w="2928326"/>
              </a:tblGrid>
              <a:tr h="52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latin typeface="Palatino Linotype"/>
                          <a:ea typeface="Calibri"/>
                          <a:cs typeface="Times New Roman"/>
                        </a:rPr>
                        <a:t>Platón</a:t>
                      </a:r>
                      <a:r>
                        <a:rPr lang="cs-CZ" sz="1400" b="1">
                          <a:latin typeface="Palatino Linotype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400" b="1" i="1">
                          <a:latin typeface="Palatino Linotype"/>
                          <a:ea typeface="Calibri"/>
                          <a:cs typeface="Times New Roman"/>
                        </a:rPr>
                        <a:t>Ústava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Palatino Linotype"/>
                          <a:ea typeface="Calibri"/>
                          <a:cs typeface="Times New Roman"/>
                        </a:rPr>
                        <a:t>Platón: </a:t>
                      </a:r>
                      <a:r>
                        <a:rPr lang="cs-CZ" sz="1400" b="1" i="1">
                          <a:latin typeface="Palatino Linotype"/>
                          <a:ea typeface="Calibri"/>
                          <a:cs typeface="Times New Roman"/>
                        </a:rPr>
                        <a:t>Zákony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Palatino Linotype"/>
                          <a:ea typeface="Calibri"/>
                          <a:cs typeface="Times New Roman"/>
                        </a:rPr>
                        <a:t>Aristotelés: </a:t>
                      </a:r>
                      <a:r>
                        <a:rPr lang="cs-CZ" sz="1400" b="1" i="1">
                          <a:latin typeface="Palatino Linotype"/>
                          <a:ea typeface="Calibri"/>
                          <a:cs typeface="Times New Roman"/>
                        </a:rPr>
                        <a:t>Politika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přirozenost ženy je stejná jako muže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je jen slabší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se vzděláním může vykonávat stejné fce jako </a:t>
                      </a: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M, účastní se boje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na Ž kladeny jiné </a:t>
                      </a: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požadavky</a:t>
                      </a:r>
                      <a:r>
                        <a:rPr lang="cs-CZ" sz="1400" baseline="0" smtClean="0">
                          <a:latin typeface="Palatino Linotype"/>
                          <a:ea typeface="Calibri"/>
                          <a:cs typeface="Times New Roman"/>
                        </a:rPr>
                        <a:t> (jiná cvičení, neúčastní se boje)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je disponována k tomu, aby se podřizovala a poslouchala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ženy cvičí nahé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ženy cvičí zahalené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cíl: jednota obce, zabránit hádkám a sporům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cíl: naprostá jednota obce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cíl: soběstačnost, zákl. jednotka obce domácnost (oikos)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eugenický program: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jsou mužům přidělovány úředníky podle vlastností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monogamní manželství, dohled nad rozmnožováním páru, zakazuje nereproduktivní sexuální praktiky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monogamní sňatek, alespoň v reprodukčním </a:t>
                      </a: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věku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rodí od 20 let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sňatek 16-20 let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Ž sňatek: 18, M 37 let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počet dětí není omezen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zákonodárce stanoví počet občanů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mtClean="0">
                          <a:latin typeface="+mn-lt"/>
                          <a:ea typeface="Calibri"/>
                          <a:cs typeface="Times New Roman"/>
                        </a:rPr>
                        <a:t>dohled nad počtem dětí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zrušení soukromého vlastnictví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zrušení soukromého vlastnictví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Palatino Linotype"/>
                          <a:ea typeface="Calibri"/>
                          <a:cs typeface="Times New Roman"/>
                        </a:rPr>
                        <a:t>soukromé vlastnictví (staráme se jen o to, co nám patří a k čemu máme citový vztah</a:t>
                      </a:r>
                      <a:r>
                        <a:rPr lang="cs-CZ" sz="1400" smtClean="0">
                          <a:latin typeface="Palatino Linotype"/>
                          <a:ea typeface="Calibri"/>
                          <a:cs typeface="Times New Roman"/>
                        </a:rPr>
                        <a:t>) odpovídá lidské přirozenosti</a:t>
                      </a:r>
                      <a:endParaRPr lang="cs-CZ" sz="1400">
                        <a:latin typeface="Palatino Linotype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4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r>
              <a:rPr lang="cs-CZ" sz="2800" smtClean="0">
                <a:latin typeface="Palatino Linotype" pitchFamily="18" charset="0"/>
              </a:rPr>
              <a:t>kúros a koré</a:t>
            </a:r>
            <a:endParaRPr lang="cs-CZ" sz="2800">
              <a:latin typeface="Palatino Linotype" pitchFamily="18" charset="0"/>
            </a:endParaRPr>
          </a:p>
        </p:txBody>
      </p:sp>
      <p:pic>
        <p:nvPicPr>
          <p:cNvPr id="4" name="Zástupný symbol pro obsah 3" descr="Münchner_Kouros_Glyptothek_Munich_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1694696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latin typeface="Palatino Linotype" pitchFamily="18" charset="0"/>
              </a:rPr>
              <a:t>pol. 6. stol. BC</a:t>
            </a:r>
            <a:endParaRPr lang="cs-CZ">
              <a:latin typeface="Palatino Linotype" pitchFamily="18" charset="0"/>
            </a:endParaRPr>
          </a:p>
        </p:txBody>
      </p:sp>
      <p:pic>
        <p:nvPicPr>
          <p:cNvPr id="6" name="Obrázek 5" descr="ACMA_681_Kore_Anten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487" y="1124744"/>
            <a:ext cx="2034860" cy="47525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200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latin typeface="Palatino Linotype" pitchFamily="18" charset="0"/>
              </a:rPr>
              <a:t>2. pol. 6. stol. BC</a:t>
            </a:r>
            <a:endParaRPr lang="cs-CZ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01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Manželství</a:t>
            </a:r>
            <a:br>
              <a:rPr lang="cs-CZ" sz="3200" smtClean="0"/>
            </a:br>
            <a:r>
              <a:rPr lang="cs-CZ" sz="2400" smtClean="0"/>
              <a:t>Prameny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92500" lnSpcReduction="20000"/>
          </a:bodyPr>
          <a:lstStyle/>
          <a:p>
            <a:r>
              <a:rPr lang="cs-CZ" sz="1800" smtClean="0"/>
              <a:t>Hérodotos (5. stol.): </a:t>
            </a:r>
            <a:r>
              <a:rPr lang="cs-CZ" sz="1800" i="1" smtClean="0"/>
              <a:t>Dějiny</a:t>
            </a:r>
          </a:p>
          <a:p>
            <a:r>
              <a:rPr lang="cs-CZ" sz="1800" smtClean="0"/>
              <a:t>Aristotelés (4. stol.): </a:t>
            </a:r>
            <a:r>
              <a:rPr lang="cs-CZ" sz="1800" i="1" smtClean="0"/>
              <a:t>Athénská ústava</a:t>
            </a:r>
          </a:p>
          <a:p>
            <a:r>
              <a:rPr lang="cs-CZ" sz="1800" smtClean="0"/>
              <a:t>soukromé soudní řeči: 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Démosthenés </a:t>
            </a:r>
            <a:r>
              <a:rPr lang="cs-CZ" sz="1800"/>
              <a:t>(4. stol.): </a:t>
            </a:r>
            <a:r>
              <a:rPr lang="cs-CZ" sz="1800" i="1" smtClean="0"/>
              <a:t>Contra Spudiam </a:t>
            </a:r>
            <a:r>
              <a:rPr lang="cs-CZ" sz="1800" smtClean="0"/>
              <a:t>(41.) (dědictví, adopce)</a:t>
            </a:r>
          </a:p>
          <a:p>
            <a:pPr marL="0" indent="0">
              <a:buNone/>
            </a:pPr>
            <a:r>
              <a:rPr lang="cs-CZ" sz="1800" i="1"/>
              <a:t>	</a:t>
            </a:r>
            <a:r>
              <a:rPr lang="cs-CZ" sz="1800" i="1" smtClean="0"/>
              <a:t>		Contra Macartatum </a:t>
            </a:r>
            <a:r>
              <a:rPr lang="cs-CZ" sz="1800" smtClean="0"/>
              <a:t>(43.) (dědictví)</a:t>
            </a:r>
          </a:p>
          <a:p>
            <a:pPr marL="0" indent="0">
              <a:buNone/>
            </a:pPr>
            <a:r>
              <a:rPr lang="cs-CZ" sz="1800" smtClean="0"/>
              <a:t>			</a:t>
            </a:r>
            <a:r>
              <a:rPr lang="cs-CZ" sz="1800" i="1" smtClean="0"/>
              <a:t>In Stephanum </a:t>
            </a:r>
            <a:r>
              <a:rPr lang="cs-CZ" sz="1800" smtClean="0"/>
              <a:t>(45.) (závěť)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Ísaios </a:t>
            </a:r>
            <a:r>
              <a:rPr lang="cs-CZ" sz="1800"/>
              <a:t>(4. stol.): </a:t>
            </a:r>
            <a:r>
              <a:rPr lang="cs-CZ" sz="1800" i="1" smtClean="0"/>
              <a:t>De Philoctemone </a:t>
            </a:r>
            <a:r>
              <a:rPr lang="cs-CZ" sz="1800" smtClean="0"/>
              <a:t>(6.) (dědictví, adopce)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		</a:t>
            </a:r>
            <a:r>
              <a:rPr lang="cs-CZ" sz="1800" i="1" smtClean="0"/>
              <a:t>De Cirone </a:t>
            </a:r>
            <a:r>
              <a:rPr lang="cs-CZ" sz="1800" smtClean="0"/>
              <a:t>(8.) (legitimita dětí)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Lýsiás (5./4. stol.): </a:t>
            </a:r>
            <a:r>
              <a:rPr lang="cs-CZ" sz="1800" i="1" smtClean="0"/>
              <a:t>De caede Eratosthenis </a:t>
            </a:r>
            <a:r>
              <a:rPr lang="cs-CZ" sz="1800" smtClean="0"/>
              <a:t>(1.) (zabití milence manželky)</a:t>
            </a:r>
          </a:p>
          <a:p>
            <a:pPr marL="0" indent="0">
              <a:buNone/>
            </a:pPr>
            <a:r>
              <a:rPr lang="cs-CZ" sz="1800"/>
              <a:t>	</a:t>
            </a:r>
            <a:r>
              <a:rPr lang="cs-CZ" sz="1800" smtClean="0"/>
              <a:t>		</a:t>
            </a:r>
            <a:r>
              <a:rPr lang="cs-CZ" sz="1800" i="1" smtClean="0"/>
              <a:t>In Diogitonem  </a:t>
            </a:r>
            <a:r>
              <a:rPr lang="cs-CZ" sz="1800" smtClean="0"/>
              <a:t>(32.) (podvody při dědictví)</a:t>
            </a:r>
          </a:p>
          <a:p>
            <a:pPr marL="0" indent="0">
              <a:buNone/>
            </a:pPr>
            <a:endParaRPr lang="cs-CZ" sz="1800" smtClean="0"/>
          </a:p>
          <a:p>
            <a:r>
              <a:rPr lang="cs-CZ" sz="1800" smtClean="0"/>
              <a:t>Plútarchos (1./2. stol. AD): </a:t>
            </a:r>
            <a:r>
              <a:rPr lang="cs-CZ" sz="1800" i="1" smtClean="0"/>
              <a:t>Životopisy</a:t>
            </a:r>
          </a:p>
          <a:p>
            <a:pPr marL="0" indent="0">
              <a:buNone/>
            </a:pPr>
            <a:r>
              <a:rPr lang="cs-CZ" sz="1800" i="1"/>
              <a:t>	</a:t>
            </a:r>
            <a:r>
              <a:rPr lang="cs-CZ" sz="1800" i="1" smtClean="0"/>
              <a:t>		Rady manželské</a:t>
            </a:r>
          </a:p>
          <a:p>
            <a:pPr marL="0" indent="0">
              <a:buNone/>
            </a:pPr>
            <a:endParaRPr lang="cs-CZ" sz="1800" i="1"/>
          </a:p>
          <a:p>
            <a:r>
              <a:rPr lang="cs-CZ" sz="1800" smtClean="0"/>
              <a:t>neliterární prameny: nápisy, papyry (smlouvy, soukromá korespondence)</a:t>
            </a:r>
          </a:p>
          <a:p>
            <a:endParaRPr lang="cs-CZ" sz="1800"/>
          </a:p>
          <a:p>
            <a:r>
              <a:rPr lang="cs-CZ" sz="1800" smtClean="0"/>
              <a:t>srovnávací etnografie (mediteránní prostor), antropologie, sociální historie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/>
              <a:t>zákon</a:t>
            </a:r>
          </a:p>
          <a:p>
            <a:r>
              <a:rPr lang="cs-CZ">
                <a:latin typeface="Palatino Linotype" panose="02040502050505030304" pitchFamily="18" charset="0"/>
              </a:rPr>
              <a:t>„Jestliže někdo zabije někoho nechtěně při závodech, nebo když ho srazí na cestě, nebo omylem v boji, nebo když ho zabije </a:t>
            </a:r>
            <a:endParaRPr lang="cs-CZ" smtClean="0">
              <a:latin typeface="Palatino Linotype" panose="02040502050505030304" pitchFamily="18" charset="0"/>
            </a:endParaRPr>
          </a:p>
          <a:p>
            <a:r>
              <a:rPr lang="cs-CZ" smtClean="0">
                <a:latin typeface="Palatino Linotype" panose="02040502050505030304" pitchFamily="18" charset="0"/>
              </a:rPr>
              <a:t>u </a:t>
            </a:r>
            <a:r>
              <a:rPr lang="cs-CZ">
                <a:latin typeface="Palatino Linotype" panose="02040502050505030304" pitchFamily="18" charset="0"/>
              </a:rPr>
              <a:t>své manželky, matky, sestry, dcery nebo družky, kterou by měl kvůli (zplození) svobodných dětí, kvůli tomu ať není obžalován z vraždy.“ </a:t>
            </a:r>
            <a:r>
              <a:rPr lang="cs-CZ" sz="1200">
                <a:latin typeface="Palatino Linotype" panose="02040502050505030304" pitchFamily="18" charset="0"/>
              </a:rPr>
              <a:t>Démosthenés 23.53</a:t>
            </a:r>
          </a:p>
        </p:txBody>
      </p:sp>
    </p:spTree>
    <p:extLst>
      <p:ext uri="{BB962C8B-B14F-4D97-AF65-F5344CB8AC3E}">
        <p14:creationId xmlns:p14="http://schemas.microsoft.com/office/powerpoint/2010/main" val="7250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r>
              <a:rPr lang="cs-CZ" sz="2000" smtClean="0"/>
              <a:t>Lýsiás: </a:t>
            </a:r>
            <a:r>
              <a:rPr lang="cs-CZ" sz="2000" i="1" smtClean="0"/>
              <a:t>O vraždě Eratosthena</a:t>
            </a:r>
            <a:r>
              <a:rPr lang="cs-CZ" sz="2000" smtClean="0"/>
              <a:t/>
            </a:r>
            <a:br>
              <a:rPr lang="cs-CZ" sz="2000" smtClean="0"/>
            </a:br>
            <a:r>
              <a:rPr lang="cs-CZ" sz="2000"/>
              <a:t>IN: </a:t>
            </a:r>
            <a:r>
              <a:rPr lang="cs-CZ" sz="2000" i="1"/>
              <a:t>Antické novely</a:t>
            </a:r>
            <a:r>
              <a:rPr lang="cs-CZ" sz="2000"/>
              <a:t>, SNKLÚ Pha 1965, přel. Ferd. </a:t>
            </a:r>
            <a:r>
              <a:rPr lang="cs-CZ" sz="2000" smtClean="0"/>
              <a:t>Stiebitz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100"/>
              <a:t>Když jsem já uznal, Athéňané, za dobré oženit se a přivedl jsem si ženu do domu, </a:t>
            </a:r>
            <a:r>
              <a:rPr lang="cs-CZ" sz="1100" b="1"/>
              <a:t>choval jsem se po ostatní čas tak, že jsem ji ani nesužoval, ani jsem ji příliš neponechával na vůli činit, co by chtěla, a také jsem ji opatroval, jak bylo lze, a dával na ni pozor, jak se slušelo. Ale když se mi narodilo dítě, důvěřoval jsem již a svěřil jsem jí všechen svůj majetek</a:t>
            </a:r>
            <a:r>
              <a:rPr lang="cs-CZ" sz="1100"/>
              <a:t>, domnívaje se, že je taková družnost nejsilnější.</a:t>
            </a:r>
          </a:p>
          <a:p>
            <a:pPr marL="0" indent="0">
              <a:buNone/>
            </a:pPr>
            <a:r>
              <a:rPr lang="cs-CZ" sz="1100"/>
              <a:t>Zpočátku byla nejlepší ze všech žen: </a:t>
            </a:r>
            <a:r>
              <a:rPr lang="cs-CZ" sz="1100" b="1"/>
              <a:t>byla obratnou a šetrnou hospodyní a pořádně všechno spravovala</a:t>
            </a:r>
            <a:r>
              <a:rPr lang="cs-CZ" sz="1100"/>
              <a:t>. Mám </a:t>
            </a:r>
            <a:r>
              <a:rPr lang="cs-CZ" sz="1100" b="1"/>
              <a:t>jednopatrový domek</a:t>
            </a:r>
            <a:r>
              <a:rPr lang="cs-CZ" sz="1100"/>
              <a:t>, stejně zbudovaný nahoře i dole, pokud se týče </a:t>
            </a:r>
            <a:r>
              <a:rPr lang="cs-CZ" sz="1100" b="1"/>
              <a:t>ženské a mužské světnice</a:t>
            </a:r>
            <a:r>
              <a:rPr lang="cs-CZ" sz="1100"/>
              <a:t>. Když se nám narodilo dítě, matka je kojila; a aby se nemusela vydávat v nebezpečenství, sestupujíc po schodech, kdykoli je bylo třeba koupat, já jsem zůstával nahoře, ženské pak dole. A tak se stalo zvykem, že má žena často odcházela spát dolů k děcku, aby mu podávala prs a ono nekřičelo. A to se dálo drahný čas, a já jsem nikdy nepojal podezření, nýbrž byl jsem tak pošetilý, že jsem se domníval, že je má manželka ze všech žen v městě nejpočestnější. ...</a:t>
            </a:r>
          </a:p>
          <a:p>
            <a:pPr marL="0" indent="0">
              <a:buNone/>
            </a:pPr>
            <a:r>
              <a:rPr lang="cs-CZ" sz="1100"/>
              <a:t>Když jsem jednou </a:t>
            </a:r>
            <a:r>
              <a:rPr lang="cs-CZ" sz="1100" b="1"/>
              <a:t>přišel </a:t>
            </a:r>
            <a:r>
              <a:rPr lang="cs-CZ" sz="1100"/>
              <a:t>neočekávaně</a:t>
            </a:r>
            <a:r>
              <a:rPr lang="cs-CZ" sz="1100" b="1"/>
              <a:t> domů z venkova</a:t>
            </a:r>
            <a:r>
              <a:rPr lang="cs-CZ" sz="1100"/>
              <a:t>, děcko křičelo a bylo mrzuté. Vybídl jsem ji, aby dala dítěti prs, aby přestalo plakat. Neměl jsem žádné podezření a spal jsem s chutí, protože jsem přišel z venkova.</a:t>
            </a:r>
          </a:p>
          <a:p>
            <a:pPr marL="0" indent="0">
              <a:buNone/>
            </a:pPr>
            <a:r>
              <a:rPr lang="cs-CZ" sz="1100"/>
              <a:t>Když bylo k </a:t>
            </a:r>
            <a:r>
              <a:rPr lang="cs-CZ" sz="1100" smtClean="0"/>
              <a:t>ránu, </a:t>
            </a:r>
            <a:r>
              <a:rPr lang="cs-CZ" sz="1100"/>
              <a:t>ona přišla a otevřela dveře. Já jsem se jí ptal, co to, že v noci oboje dolejší dveře vrzly, a ona říkala, že zhaslo světlo u děcka, že si tedy </a:t>
            </a:r>
            <a:r>
              <a:rPr lang="cs-CZ" sz="1100" b="1"/>
              <a:t>šly zapálit k sousedům</a:t>
            </a:r>
            <a:r>
              <a:rPr lang="cs-CZ" sz="1100"/>
              <a:t>. Já jsem mlčel a myslel jsem, že je to tak. Zdálo se mi, že měla nalíčený obličej, ačkoli bratr zemřel ani ne před měsícem; ale přece jsem ani tak nic o té věci neřekl a odešel jsem ven beze slova.</a:t>
            </a:r>
          </a:p>
          <a:p>
            <a:pPr marL="0" indent="0">
              <a:buNone/>
            </a:pPr>
            <a:r>
              <a:rPr lang="cs-CZ" sz="1100"/>
              <a:t>Potom však </a:t>
            </a:r>
            <a:r>
              <a:rPr lang="cs-CZ" sz="1100" b="1"/>
              <a:t>přišla ke mně jedna ženská</a:t>
            </a:r>
            <a:r>
              <a:rPr lang="cs-CZ" sz="1100"/>
              <a:t>, stařena, a řekla: „Eufiléte, ten člověk, který se prohřešuje na tobě a na tvé ženě, je náš nepřítel. Jestliže vezmeš </a:t>
            </a:r>
            <a:r>
              <a:rPr lang="cs-CZ" sz="1100" b="1"/>
              <a:t>služku, která chodí na trh </a:t>
            </a:r>
            <a:r>
              <a:rPr lang="cs-CZ" sz="1100"/>
              <a:t>a posluhuje vám, a podrobíš ji výslechu, všechno se dovíš. Je to Eratosthenés z Oie, jenž takovou věc vyvádí, a zkazil už nejen tvou ženu, ale i mnoho jiných; je to jeho zaměstnání.“ ... Služka mi všechno pověděla....</a:t>
            </a:r>
          </a:p>
          <a:p>
            <a:pPr marL="0" indent="0">
              <a:buNone/>
            </a:pPr>
            <a:r>
              <a:rPr lang="cs-CZ" sz="1100"/>
              <a:t>Potom uplynuly čtyři či pět dní, a jedné noci jsem přistihl svou ženu s Eratosthenem a zabil jsem ho. A učinil jsem to podle práva, jak vám dokáži přesvědčivými svědectvími.</a:t>
            </a:r>
          </a:p>
          <a:p>
            <a:pPr marL="0" indent="0">
              <a:buNone/>
            </a:pPr>
            <a:r>
              <a:rPr lang="cs-CZ" sz="1100"/>
              <a:t>Nejprve vám chci vyprávět, co se stalo posledního dne před tím. Sóstratos byl </a:t>
            </a:r>
            <a:r>
              <a:rPr lang="cs-CZ" sz="1100" b="1"/>
              <a:t>můj dobrý známý a přítel</a:t>
            </a:r>
            <a:r>
              <a:rPr lang="cs-CZ" sz="1100"/>
              <a:t>. Potkal jsem ho, </a:t>
            </a:r>
            <a:r>
              <a:rPr lang="cs-CZ" sz="1100" b="1"/>
              <a:t>šli jsme ke mně do domu a večeřeli jsme</a:t>
            </a:r>
            <a:r>
              <a:rPr lang="cs-CZ" sz="1100"/>
              <a:t>. A když si pochutnal, odešel pryč a já spal.</a:t>
            </a:r>
          </a:p>
          <a:p>
            <a:pPr marL="0" indent="0">
              <a:buNone/>
            </a:pPr>
            <a:r>
              <a:rPr lang="cs-CZ" sz="1100"/>
              <a:t>A tu vstoupí do domu Eratosthenés, a služka mě hned vzbudí a poví, že je uvnitř. Vzal jsem si </a:t>
            </a:r>
            <a:r>
              <a:rPr lang="cs-CZ" sz="1100" b="1"/>
              <a:t>na pomoc několik sousedů</a:t>
            </a:r>
            <a:r>
              <a:rPr lang="cs-CZ" sz="1100"/>
              <a:t>, z nejbližšího hostince jsme si vypůjčili pochodně a vcházeli jsme do domu: dveře byly otevřeny a od služky připraveny. Vyrazivše pak dveře do ženské světnice, viděli jsme ho my, kteří jsme vešli první, ještě ležet u ženy, ti pak, kteří vešli později, viděli ho stát na lůžku nahého. A já ho udeřím a srazím a otočiv mu ruce dozadu a svázav je, tázal jsem se ho, co chodí do mého domu a páše bezpráví?</a:t>
            </a:r>
          </a:p>
          <a:p>
            <a:pPr marL="0" indent="0">
              <a:buNone/>
            </a:pPr>
            <a:r>
              <a:rPr lang="cs-CZ" sz="1100"/>
              <a:t>A on vyznával, že je vinen, a prosil, abych ho nezabíjel, nýbrž vzal si od něho peníze.</a:t>
            </a:r>
          </a:p>
          <a:p>
            <a:pPr marL="0" indent="0">
              <a:buNone/>
            </a:pPr>
            <a:r>
              <a:rPr lang="cs-CZ" sz="1100"/>
              <a:t>Ale já jsem řekl: „Nikoli já, ale zákon obce tě zabije, který ty přestupuješ a kterého sis takto vážil méně než rozkoší, a raději ses takovéhoto zločinu dopouštěl </a:t>
            </a:r>
            <a:r>
              <a:rPr lang="cs-CZ" sz="1100" b="1"/>
              <a:t>na mé ženě a na mých dětech</a:t>
            </a:r>
            <a:r>
              <a:rPr lang="cs-CZ" sz="1100"/>
              <a:t>, než abys poslouchal zákony a byl řádným člověkem!“</a:t>
            </a:r>
          </a:p>
          <a:p>
            <a:pPr marL="0" indent="0">
              <a:buNone/>
            </a:pPr>
            <a:r>
              <a:rPr lang="cs-CZ" sz="1100"/>
              <a:t>Takto se mu tedy dostalo toho, co nařizuje zákon o lidech, kteří se takových věcí dopouštějí</a:t>
            </a:r>
            <a:r>
              <a:rPr lang="cs-CZ" sz="1100" smtClean="0"/>
              <a:t>.</a:t>
            </a: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477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thena_Parthenos_Varvake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152472" cy="5949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779912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Athena Varvakeion – kopie (3. stol. AD) Athény z Parthenonu (5. stol. BC)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89945"/>
            <a:ext cx="2844316" cy="38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smtClean="0"/>
              <a:t>Boj s Amazonkami (Amazonomachia)</a:t>
            </a:r>
            <a:endParaRPr lang="cs-CZ" sz="2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4935402" cy="407707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92488" cy="3652450"/>
          </a:xfrm>
        </p:spPr>
      </p:pic>
    </p:spTree>
    <p:extLst>
      <p:ext uri="{BB962C8B-B14F-4D97-AF65-F5344CB8AC3E}">
        <p14:creationId xmlns:p14="http://schemas.microsoft.com/office/powerpoint/2010/main" val="3699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2001666" cy="252028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Palatino Linotype" panose="02040502050505030304" pitchFamily="18" charset="0"/>
              </a:rPr>
              <a:t>Homérské eposy</a:t>
            </a:r>
            <a:endParaRPr lang="cs-CZ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>
                <a:latin typeface="Palatino Linotype" panose="02040502050505030304" pitchFamily="18" charset="0"/>
              </a:rPr>
              <a:t>vznik cca 9/8 stol. BC, orální tradice tzv. rhapsódů, 6. stol. BC Peisistratovská edice</a:t>
            </a:r>
          </a:p>
          <a:p>
            <a:r>
              <a:rPr lang="cs-CZ" smtClean="0">
                <a:latin typeface="Palatino Linotype" panose="02040502050505030304" pitchFamily="18" charset="0"/>
              </a:rPr>
              <a:t>ionština s arkadskými prvky</a:t>
            </a:r>
          </a:p>
          <a:p>
            <a:r>
              <a:rPr lang="cs-CZ" smtClean="0">
                <a:latin typeface="Palatino Linotype" panose="02040502050505030304" pitchFamily="18" charset="0"/>
              </a:rPr>
              <a:t>Trója: řeka Skamandros, na pahorku Hisarlik byly H. Schliemannem v 70. letech 19. stol. odkryty zdi z cca r. 1200 BC</a:t>
            </a:r>
          </a:p>
          <a:p>
            <a:r>
              <a:rPr lang="cs-CZ" smtClean="0">
                <a:latin typeface="Palatino Linotype" panose="02040502050505030304" pitchFamily="18" charset="0"/>
              </a:rPr>
              <a:t>Ílias: 24 zpěvů, cca 15 tis. veršů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>
                <a:latin typeface="Palatino Linotype" panose="02040502050505030304" pitchFamily="18" charset="0"/>
              </a:rPr>
              <a:t>poslední dny trójské války: Achilleův hněv, Patroklova smrt, Achilleova pomsta: Hektorova smrt, Patroklův a Hektorův pohřeb</a:t>
            </a:r>
          </a:p>
          <a:p>
            <a:r>
              <a:rPr lang="cs-CZ" smtClean="0">
                <a:latin typeface="Palatino Linotype" panose="02040502050505030304" pitchFamily="18" charset="0"/>
              </a:rPr>
              <a:t>Odyssea: 24 zpěvů, 12 tis. veršů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mtClean="0">
                <a:latin typeface="Palatino Linotype" panose="02040502050505030304" pitchFamily="18" charset="0"/>
              </a:rPr>
              <a:t>3 části: Télemachos, Odysseův návrat: od nymfy Kalypsó k Faiákům a na Ithaku, pomsta nad ženichy</a:t>
            </a:r>
            <a:endParaRPr lang="cs-CZ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86"/>
            <a:ext cx="9144000" cy="57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smtClean="0"/>
              <a:t>Lineární písmo B</a:t>
            </a:r>
            <a:endParaRPr lang="cs-CZ" sz="2800"/>
          </a:p>
        </p:txBody>
      </p:sp>
      <p:pic>
        <p:nvPicPr>
          <p:cNvPr id="3" name="Zástupný symbol pro obsah 3" descr="pismo_L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2204864"/>
            <a:ext cx="4317416" cy="4392488"/>
          </a:xfrm>
          <a:prstGeom prst="rect">
            <a:avLst/>
          </a:prstGeom>
        </p:spPr>
      </p:pic>
      <p:pic>
        <p:nvPicPr>
          <p:cNvPr id="4" name="Picture 2" descr="Upload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06834"/>
            <a:ext cx="3456384" cy="543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0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smtClean="0"/>
              <a:t>Mykénská kultura</a:t>
            </a:r>
            <a:endParaRPr lang="cs-CZ" sz="28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2202160" cy="21801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0" y="1268760"/>
            <a:ext cx="5560956" cy="37420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331287" cy="32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smtClean="0"/>
              <a:t>Manželské dvojice z Homérových eposů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smtClean="0"/>
              <a:t>Meneláos a Helena (Sparta)</a:t>
            </a:r>
          </a:p>
          <a:p>
            <a:r>
              <a:rPr lang="cs-CZ" sz="2400" smtClean="0"/>
              <a:t>Odysseus a Penelopé (Ithaka)</a:t>
            </a:r>
          </a:p>
          <a:p>
            <a:r>
              <a:rPr lang="cs-CZ" sz="2400" smtClean="0"/>
              <a:t>Agamemnón a Klytaimnéstra (Mykény)</a:t>
            </a:r>
          </a:p>
          <a:p>
            <a:endParaRPr lang="cs-CZ" sz="2400"/>
          </a:p>
          <a:p>
            <a:r>
              <a:rPr lang="cs-CZ" sz="2400" smtClean="0"/>
              <a:t>Priamos a Hekabé (Trója)</a:t>
            </a:r>
          </a:p>
          <a:p>
            <a:r>
              <a:rPr lang="cs-CZ" sz="2400" smtClean="0"/>
              <a:t>Hektor a Andromaché (Trója)</a:t>
            </a:r>
          </a:p>
          <a:p>
            <a:endParaRPr lang="cs-CZ" sz="2400"/>
          </a:p>
          <a:p>
            <a:r>
              <a:rPr lang="cs-CZ" sz="2400" smtClean="0"/>
              <a:t>další ženy:</a:t>
            </a:r>
          </a:p>
          <a:p>
            <a:pPr marL="0" indent="0">
              <a:buNone/>
            </a:pPr>
            <a:r>
              <a:rPr lang="cs-CZ" sz="2400" smtClean="0"/>
              <a:t>Nausikaa, Bríseovna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2338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1867</Words>
  <Application>Microsoft Office PowerPoint</Application>
  <PresentationFormat>Předvádění na obrazovce (4:3)</PresentationFormat>
  <Paragraphs>349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Zdroje a prameny</vt:lpstr>
      <vt:lpstr>Periodizace řecké literatury a historie</vt:lpstr>
      <vt:lpstr>Prezentace aplikace PowerPoint</vt:lpstr>
      <vt:lpstr>Boj s Amazonkami (Amazonomachia)</vt:lpstr>
      <vt:lpstr>Prezentace aplikace PowerPoint</vt:lpstr>
      <vt:lpstr>Prezentace aplikace PowerPoint</vt:lpstr>
      <vt:lpstr>Prezentace aplikace PowerPoint</vt:lpstr>
      <vt:lpstr>Mykénská kultura</vt:lpstr>
      <vt:lpstr>Manželské dvojice z Homérových eposů</vt:lpstr>
      <vt:lpstr>Raná archaická lyrika</vt:lpstr>
      <vt:lpstr>Dórské obce</vt:lpstr>
      <vt:lpstr>Postavení ženy v klasických Athénách</vt:lpstr>
      <vt:lpstr>Ženy v tragédiích (5. stol. BC)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kúros a koré</vt:lpstr>
      <vt:lpstr>Manželství Prameny</vt:lpstr>
      <vt:lpstr>Prezentace aplikace PowerPoint</vt:lpstr>
      <vt:lpstr>Lýsiás: O vraždě Eratosthena IN: Antické novely, SNKLÚ Pha 1965, přel. Ferd. Stiebitz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a prameny</dc:title>
  <dc:creator>Jana Steklá</dc:creator>
  <cp:lastModifiedBy>Jana Steklá</cp:lastModifiedBy>
  <cp:revision>1</cp:revision>
  <dcterms:created xsi:type="dcterms:W3CDTF">2016-12-06T12:46:18Z</dcterms:created>
  <dcterms:modified xsi:type="dcterms:W3CDTF">2016-12-06T12:52:41Z</dcterms:modified>
</cp:coreProperties>
</file>