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  <a:gd name="T22" fmla="*/ 0 w 372"/>
              <a:gd name="T23" fmla="*/ 0 h 166"/>
              <a:gd name="T24" fmla="*/ 372 w 372"/>
              <a:gd name="T25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103B-4FD5-4AEC-8354-41FF7A89B8C6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BCA04E3-CDDC-4E35-AEBE-FD5BEE22BD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A225-C5E1-4333-8174-7B0CAC2617AA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9ED1C5C0-7159-4AB0-9E75-0069FFF272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2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D4E7-3679-45C0-91DF-624EF31894D2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7FE40B9-6FD7-41EE-9ACC-8454CB864E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67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EDD3-FFFA-4A89-B97B-2AE09B7AB3F2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BBBC7DB-9FF3-495B-9904-306E9A5A27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433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AED0-15CB-41BB-A67C-73D90CEC6065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E50ADA4-8640-44F6-B093-3CDA3DB9B1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87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D451-3C0D-4B69-94B3-5E232048E78E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44B18A0-200B-4947-9C3D-E258C1AED6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395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284F-2198-4178-AD9E-0EDD50A760F3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178C-697C-49CC-AA3D-EA2076CC00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86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8417-5DBB-433E-8247-87EAC955C745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E1ED-6C96-4952-B80B-C495069554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09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3D51-ADEB-456C-8F08-EC682BC221F2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5B3BC-9B23-4804-849A-152FD24B22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303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BAE7-133D-4306-AB45-6A9DC19BA0A4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C95A7DAD-436B-407E-B258-FCB38C20F5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88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8E13-B251-48A0-A8D6-2611195C9521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609CD-2EAB-40D5-A0F2-F8DA11DC16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310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55F1-67CF-4E0C-829D-0F4570A0AFE9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580DF-1272-4980-884C-20341A965E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64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6CA2-B960-413F-AC01-963DABA9FCDC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67F5C-185B-48FB-A6D9-A938A7F481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953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1F04-5A2D-4201-8BB3-963F9EABDC72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B5FA6-3A8C-44D8-9C32-08C81DD53E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45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40B2-75DD-4BF3-A396-FD28369FF9FA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761A-D200-4BA8-8696-5FFFDA8C74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146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F52C-F7AF-4A6B-BDE9-37CCF1114A8B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F09D868-77B6-4390-BB3D-C5884828A4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935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  <a:gd name="T12" fmla="*/ 0 w 22"/>
                <a:gd name="T13" fmla="*/ 0 h 136"/>
                <a:gd name="T14" fmla="*/ 22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  <a:gd name="T14" fmla="*/ 0 w 140"/>
                <a:gd name="T15" fmla="*/ 0 h 504"/>
                <a:gd name="T16" fmla="*/ 140 w 140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  <a:gd name="T16" fmla="*/ 0 w 132"/>
                <a:gd name="T17" fmla="*/ 0 h 308"/>
                <a:gd name="T18" fmla="*/ 132 w 132"/>
                <a:gd name="T1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  <a:gd name="T8" fmla="*/ 0 w 37"/>
                <a:gd name="T9" fmla="*/ 0 h 79"/>
                <a:gd name="T10" fmla="*/ 37 w 37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  <a:gd name="T22" fmla="*/ 0 w 178"/>
                <a:gd name="T23" fmla="*/ 0 h 722"/>
                <a:gd name="T24" fmla="*/ 178 w 178"/>
                <a:gd name="T2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  <a:gd name="T20" fmla="*/ 0 w 23"/>
                <a:gd name="T21" fmla="*/ 0 h 635"/>
                <a:gd name="T22" fmla="*/ 23 w 23"/>
                <a:gd name="T23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  <a:gd name="T12" fmla="*/ 0 w 17"/>
                <a:gd name="T13" fmla="*/ 0 h 107"/>
                <a:gd name="T14" fmla="*/ 17 w 17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  <a:gd name="T20" fmla="*/ 0 w 41"/>
                <a:gd name="T21" fmla="*/ 0 h 222"/>
                <a:gd name="T22" fmla="*/ 41 w 41"/>
                <a:gd name="T2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  <a:gd name="T34" fmla="*/ 0 w 450"/>
                <a:gd name="T35" fmla="*/ 0 h 878"/>
                <a:gd name="T36" fmla="*/ 450 w 450"/>
                <a:gd name="T37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  <a:gd name="T8" fmla="*/ 0 w 35"/>
                <a:gd name="T9" fmla="*/ 0 h 73"/>
                <a:gd name="T10" fmla="*/ 35 w 35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  <a:gd name="T12" fmla="*/ 0 w 8"/>
                <a:gd name="T13" fmla="*/ 0 h 48"/>
                <a:gd name="T14" fmla="*/ 8 w 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  <a:gd name="T16" fmla="*/ 0 w 52"/>
                <a:gd name="T17" fmla="*/ 0 h 135"/>
                <a:gd name="T18" fmla="*/ 52 w 52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  <a:gd name="T30" fmla="*/ 0 w 103"/>
                <a:gd name="T31" fmla="*/ 0 h 920"/>
                <a:gd name="T32" fmla="*/ 103 w 103"/>
                <a:gd name="T3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  <a:gd name="T16" fmla="*/ 0 w 88"/>
                <a:gd name="T17" fmla="*/ 0 h 330"/>
                <a:gd name="T18" fmla="*/ 88 w 88"/>
                <a:gd name="T1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  <a:gd name="T16" fmla="*/ 0 w 90"/>
                <a:gd name="T17" fmla="*/ 0 h 207"/>
                <a:gd name="T18" fmla="*/ 90 w 90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  <a:gd name="T22" fmla="*/ 0 w 115"/>
                <a:gd name="T23" fmla="*/ 0 h 467"/>
                <a:gd name="T24" fmla="*/ 115 w 115"/>
                <a:gd name="T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  <a:gd name="T26" fmla="*/ 0 w 36"/>
                <a:gd name="T27" fmla="*/ 0 h 633"/>
                <a:gd name="T28" fmla="*/ 36 w 36"/>
                <a:gd name="T2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  <a:gd name="T8" fmla="*/ 0 w 28"/>
                <a:gd name="T9" fmla="*/ 0 h 59"/>
                <a:gd name="T10" fmla="*/ 28 w 28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  <a:gd name="T14" fmla="*/ 0 w 17"/>
                <a:gd name="T15" fmla="*/ 0 h 107"/>
                <a:gd name="T16" fmla="*/ 17 w 1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  <a:gd name="T32" fmla="*/ 0 w 294"/>
                <a:gd name="T33" fmla="*/ 0 h 568"/>
                <a:gd name="T34" fmla="*/ 294 w 294"/>
                <a:gd name="T3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  <a:gd name="T8" fmla="*/ 0 w 25"/>
                <a:gd name="T9" fmla="*/ 0 h 53"/>
                <a:gd name="T10" fmla="*/ 25 w 25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  <a:gd name="T16" fmla="*/ 0 w 29"/>
                <a:gd name="T17" fmla="*/ 0 h 141"/>
                <a:gd name="T18" fmla="*/ 29 w 29"/>
                <a:gd name="T1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  <a:gd name="T14" fmla="*/ 0 w 8"/>
                <a:gd name="T15" fmla="*/ 0 h 48"/>
                <a:gd name="T16" fmla="*/ 8 w 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  <a:gd name="T16" fmla="*/ 0 w 44"/>
                <a:gd name="T17" fmla="*/ 0 h 111"/>
                <a:gd name="T18" fmla="*/ 44 w 44"/>
                <a:gd name="T1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C7530-EBE6-40C3-9F5D-A85C1B595321}" type="datetimeFigureOut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  <a:latin typeface="Century Gothic" panose="020B0502020202020204" pitchFamily="34" charset="0"/>
              </a:defRPr>
            </a:lvl1pPr>
          </a:lstStyle>
          <a:p>
            <a:fld id="{004ABCD6-B430-40C0-8825-FFB1F70D5DC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5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r>
              <a:rPr lang="cs-CZ" altLang="cs-CZ" b="1" i="1"/>
              <a:t>LJSPFF</a:t>
            </a:r>
            <a:endParaRPr lang="cs-CZ" alt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3200" b="1" i="1" dirty="0" err="1">
                <a:solidFill>
                  <a:srgbClr val="00B050"/>
                </a:solidFill>
              </a:rPr>
              <a:t>Mortua</a:t>
            </a:r>
            <a:r>
              <a:rPr lang="cs-CZ" sz="3200" b="1" i="1" dirty="0">
                <a:solidFill>
                  <a:srgbClr val="00B050"/>
                </a:solidFill>
              </a:rPr>
              <a:t> </a:t>
            </a:r>
            <a:r>
              <a:rPr lang="cs-CZ" sz="3200" b="1" i="1" dirty="0" err="1">
                <a:solidFill>
                  <a:srgbClr val="00B050"/>
                </a:solidFill>
              </a:rPr>
              <a:t>an</a:t>
            </a:r>
            <a:r>
              <a:rPr lang="cs-CZ" sz="3200" b="1" i="1" dirty="0">
                <a:solidFill>
                  <a:srgbClr val="00B050"/>
                </a:solidFill>
              </a:rPr>
              <a:t> </a:t>
            </a:r>
            <a:r>
              <a:rPr lang="cs-CZ" sz="3200" b="1" i="1" dirty="0" err="1">
                <a:solidFill>
                  <a:srgbClr val="00B050"/>
                </a:solidFill>
              </a:rPr>
              <a:t>viva</a:t>
            </a:r>
            <a:r>
              <a:rPr lang="cs-CZ" sz="3200" b="1" i="1" dirty="0">
                <a:solidFill>
                  <a:srgbClr val="00B050"/>
                </a:solidFill>
              </a:rPr>
              <a:t>? </a:t>
            </a:r>
            <a:r>
              <a:rPr lang="cs-CZ" sz="3200" b="1" i="1" dirty="0" err="1">
                <a:solidFill>
                  <a:srgbClr val="00B050"/>
                </a:solidFill>
              </a:rPr>
              <a:t>Immortalis</a:t>
            </a:r>
            <a:r>
              <a:rPr lang="cs-CZ" sz="3200" b="1" i="1" dirty="0">
                <a:solidFill>
                  <a:srgbClr val="00B050"/>
                </a:solidFill>
              </a:rPr>
              <a:t> lingua Latina!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3200" dirty="0">
                <a:solidFill>
                  <a:schemeClr val="tx1"/>
                </a:solidFill>
              </a:rPr>
              <a:t>(Živá nebo mrtvá? Latina je přece nesmrtelná!)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ovéPole 1"/>
          <p:cNvSpPr txBox="1">
            <a:spLocks noChangeArrowheads="1"/>
          </p:cNvSpPr>
          <p:nvPr/>
        </p:nvSpPr>
        <p:spPr bwMode="auto">
          <a:xfrm>
            <a:off x="1860550" y="528638"/>
            <a:ext cx="97218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>
                <a:solidFill>
                  <a:srgbClr val="00B050"/>
                </a:solidFill>
              </a:rPr>
              <a:t>Capitulum primum</a:t>
            </a:r>
            <a:r>
              <a:rPr lang="cs-CZ" altLang="cs-CZ" sz="3600"/>
              <a:t> (Kapitola první)</a:t>
            </a:r>
          </a:p>
          <a:p>
            <a:r>
              <a:rPr lang="cs-CZ" altLang="cs-CZ" sz="3600">
                <a:solidFill>
                  <a:srgbClr val="C00000"/>
                </a:solidFill>
              </a:rPr>
              <a:t>IMPERIUM ROMANUM</a:t>
            </a:r>
          </a:p>
        </p:txBody>
      </p:sp>
      <p:pic>
        <p:nvPicPr>
          <p:cNvPr id="2765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730375"/>
            <a:ext cx="726598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9304338" y="1730375"/>
            <a:ext cx="26638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i="1"/>
              <a:t>Lectio grammatica</a:t>
            </a:r>
          </a:p>
          <a:p>
            <a:endParaRPr lang="cs-CZ" altLang="cs-CZ"/>
          </a:p>
          <a:p>
            <a:r>
              <a:rPr lang="cs-CZ" altLang="cs-CZ"/>
              <a:t>Sg.	Pl.</a:t>
            </a:r>
          </a:p>
          <a:p>
            <a:endParaRPr lang="cs-CZ" altLang="cs-CZ"/>
          </a:p>
          <a:p>
            <a:r>
              <a:rPr lang="cs-CZ" altLang="cs-CZ" b="1">
                <a:solidFill>
                  <a:srgbClr val="00B050"/>
                </a:solidFill>
              </a:rPr>
              <a:t>-us	-i</a:t>
            </a:r>
          </a:p>
          <a:p>
            <a:r>
              <a:rPr lang="cs-CZ" altLang="cs-CZ" b="1">
                <a:solidFill>
                  <a:srgbClr val="00B050"/>
                </a:solidFill>
              </a:rPr>
              <a:t>-a	-ae</a:t>
            </a:r>
          </a:p>
          <a:p>
            <a:r>
              <a:rPr lang="cs-CZ" altLang="cs-CZ" b="1">
                <a:solidFill>
                  <a:srgbClr val="00B050"/>
                </a:solidFill>
              </a:rPr>
              <a:t>-um	-a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ovéPole 1"/>
          <p:cNvSpPr txBox="1">
            <a:spLocks noChangeArrowheads="1"/>
          </p:cNvSpPr>
          <p:nvPr/>
        </p:nvSpPr>
        <p:spPr bwMode="auto">
          <a:xfrm>
            <a:off x="1508290" y="465138"/>
            <a:ext cx="1068371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 dirty="0" err="1">
                <a:solidFill>
                  <a:srgbClr val="C00000"/>
                </a:solidFill>
              </a:rPr>
              <a:t>Exercitia</a:t>
            </a:r>
            <a:r>
              <a:rPr lang="cs-CZ" altLang="cs-CZ" sz="4400" dirty="0">
                <a:solidFill>
                  <a:srgbClr val="00B050"/>
                </a:solidFill>
              </a:rPr>
              <a:t> </a:t>
            </a:r>
            <a:r>
              <a:rPr lang="cs-CZ" altLang="cs-CZ" sz="3600" dirty="0"/>
              <a:t>(Cvičení) </a:t>
            </a:r>
          </a:p>
          <a:p>
            <a:r>
              <a:rPr lang="cs-CZ" altLang="cs-CZ" sz="2800" i="1" dirty="0" err="1">
                <a:solidFill>
                  <a:srgbClr val="00B050"/>
                </a:solidFill>
              </a:rPr>
              <a:t>Legite</a:t>
            </a:r>
            <a:r>
              <a:rPr lang="cs-CZ" altLang="cs-CZ" sz="2800" i="1" dirty="0">
                <a:solidFill>
                  <a:srgbClr val="00B050"/>
                </a:solidFill>
              </a:rPr>
              <a:t> </a:t>
            </a:r>
            <a:r>
              <a:rPr lang="cs-CZ" altLang="cs-CZ" sz="2800" i="1" dirty="0" err="1">
                <a:solidFill>
                  <a:srgbClr val="00B050"/>
                </a:solidFill>
              </a:rPr>
              <a:t>sententias</a:t>
            </a:r>
            <a:r>
              <a:rPr lang="cs-CZ" altLang="cs-CZ" sz="2800" i="1" dirty="0">
                <a:solidFill>
                  <a:srgbClr val="00B050"/>
                </a:solidFill>
              </a:rPr>
              <a:t> </a:t>
            </a:r>
            <a:r>
              <a:rPr lang="cs-CZ" altLang="cs-CZ" sz="2800" i="1" dirty="0" err="1">
                <a:solidFill>
                  <a:srgbClr val="00B050"/>
                </a:solidFill>
              </a:rPr>
              <a:t>completas</a:t>
            </a:r>
            <a:r>
              <a:rPr lang="cs-CZ" altLang="cs-CZ" sz="2800" i="1" dirty="0">
                <a:solidFill>
                  <a:srgbClr val="00B050"/>
                </a:solidFill>
              </a:rPr>
              <a:t>! </a:t>
            </a:r>
            <a:r>
              <a:rPr lang="cs-CZ" altLang="cs-CZ" sz="2800" dirty="0"/>
              <a:t>(Čtěte doplněné věty!)</a:t>
            </a:r>
          </a:p>
          <a:p>
            <a:endParaRPr lang="cs-CZ" altLang="cs-CZ" sz="3600" dirty="0"/>
          </a:p>
          <a:p>
            <a:r>
              <a:rPr lang="cs-CZ" altLang="cs-CZ" sz="2400" dirty="0" err="1"/>
              <a:t>Creta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___. </a:t>
            </a:r>
            <a:r>
              <a:rPr lang="cs-CZ" altLang="cs-CZ" sz="2400" dirty="0" err="1"/>
              <a:t>Creta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Rhodus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Nilus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Nilus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Rhenus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____. </a:t>
            </a:r>
            <a:r>
              <a:rPr lang="cs-CZ" altLang="cs-CZ" sz="2400" dirty="0" err="1"/>
              <a:t>Brundisium</a:t>
            </a:r>
            <a:r>
              <a:rPr lang="cs-CZ" altLang="cs-CZ" sz="2400" dirty="0"/>
              <a:t> oppid_ ___. </a:t>
            </a:r>
            <a:r>
              <a:rPr lang="cs-CZ" altLang="cs-CZ" sz="2400" dirty="0" err="1"/>
              <a:t>Brundisium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Tusculum</a:t>
            </a:r>
            <a:r>
              <a:rPr lang="cs-CZ" altLang="cs-CZ" sz="2400" dirty="0"/>
              <a:t> oppid_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 err="1"/>
              <a:t>Rhenus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Tiberis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_. </a:t>
            </a:r>
            <a:r>
              <a:rPr lang="cs-CZ" altLang="cs-CZ" sz="2400" dirty="0" err="1"/>
              <a:t>Rhenus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Danuvius</a:t>
            </a:r>
            <a:r>
              <a:rPr lang="cs-CZ" altLang="cs-CZ" sz="2400" dirty="0"/>
              <a:t> non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_, sed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Sardinia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Melita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Sardinia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Sicilia</a:t>
            </a:r>
            <a:r>
              <a:rPr lang="cs-CZ" altLang="cs-CZ" sz="2400" dirty="0"/>
              <a:t> non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_, sed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 err="1"/>
              <a:t>Brundisium</a:t>
            </a:r>
            <a:r>
              <a:rPr lang="cs-CZ" altLang="cs-CZ" sz="2400" dirty="0"/>
              <a:t> non oppid_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_, sed oppid_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Tusculum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Delphi</a:t>
            </a:r>
            <a:r>
              <a:rPr lang="cs-CZ" altLang="cs-CZ" sz="2400" dirty="0"/>
              <a:t> non oppid_ </a:t>
            </a:r>
            <a:r>
              <a:rPr lang="cs-CZ" altLang="cs-CZ" sz="2400" dirty="0" err="1"/>
              <a:t>magn</a:t>
            </a:r>
            <a:r>
              <a:rPr lang="cs-CZ" altLang="cs-CZ" sz="2400" dirty="0"/>
              <a:t>_, sed oppid_ </a:t>
            </a:r>
            <a:r>
              <a:rPr lang="cs-CZ" altLang="cs-CZ" sz="2400" dirty="0" err="1"/>
              <a:t>parv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 err="1"/>
              <a:t>Creta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Graec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Lesbos et </a:t>
            </a:r>
            <a:r>
              <a:rPr lang="cs-CZ" altLang="cs-CZ" sz="2400" dirty="0" err="1"/>
              <a:t>Chios</a:t>
            </a:r>
            <a:r>
              <a:rPr lang="cs-CZ" altLang="cs-CZ" sz="2400" dirty="0"/>
              <a:t> et </a:t>
            </a:r>
            <a:r>
              <a:rPr lang="cs-CZ" altLang="cs-CZ" sz="2400" dirty="0" err="1"/>
              <a:t>Naxus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quoque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Graec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In </a:t>
            </a:r>
            <a:r>
              <a:rPr lang="cs-CZ" altLang="cs-CZ" sz="2400" dirty="0" err="1"/>
              <a:t>Graecia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mult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insul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In Gallia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mult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_.</a:t>
            </a:r>
          </a:p>
          <a:p>
            <a:r>
              <a:rPr lang="cs-CZ" altLang="cs-CZ" sz="2400" dirty="0"/>
              <a:t>In Italia </a:t>
            </a:r>
            <a:r>
              <a:rPr lang="cs-CZ" altLang="cs-CZ" sz="2400" dirty="0" err="1"/>
              <a:t>mult</a:t>
            </a:r>
            <a:r>
              <a:rPr lang="cs-CZ" altLang="cs-CZ" sz="2400" dirty="0"/>
              <a:t>_ oppid_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In </a:t>
            </a:r>
            <a:r>
              <a:rPr lang="cs-CZ" altLang="cs-CZ" sz="2400" dirty="0" err="1"/>
              <a:t>Arabia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pauc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fluvi</a:t>
            </a:r>
            <a:r>
              <a:rPr lang="cs-CZ" altLang="cs-CZ" sz="2400" dirty="0"/>
              <a:t>_ et </a:t>
            </a:r>
            <a:r>
              <a:rPr lang="cs-CZ" altLang="cs-CZ" sz="2400" dirty="0" err="1"/>
              <a:t>pauc</a:t>
            </a:r>
            <a:r>
              <a:rPr lang="cs-CZ" altLang="cs-CZ" sz="2400" dirty="0"/>
              <a:t>_ oppid_.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ovéPole 1"/>
          <p:cNvSpPr txBox="1">
            <a:spLocks noChangeArrowheads="1"/>
          </p:cNvSpPr>
          <p:nvPr/>
        </p:nvSpPr>
        <p:spPr bwMode="auto">
          <a:xfrm>
            <a:off x="1781175" y="0"/>
            <a:ext cx="9801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>
                <a:solidFill>
                  <a:srgbClr val="00B050"/>
                </a:solidFill>
              </a:rPr>
              <a:t>De geographia Bohemiae loquimini capitolam primam imitando!</a:t>
            </a:r>
          </a:p>
          <a:p>
            <a:r>
              <a:rPr lang="cs-CZ" altLang="cs-CZ" sz="3600"/>
              <a:t>(Mluvte o české geografii napodobováním kapitoly 1!)</a:t>
            </a:r>
          </a:p>
        </p:txBody>
      </p:sp>
      <p:pic>
        <p:nvPicPr>
          <p:cNvPr id="29698" name="Picture 2" descr="https://upload.wikimedia.org/wikipedia/en/2/28/Hist_central_europe_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878013"/>
            <a:ext cx="555625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5486400" y="4321175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/>
              <a:t>Bohemia</a:t>
            </a:r>
            <a:endParaRPr lang="cs-CZ" altLang="cs-CZ" b="1"/>
          </a:p>
        </p:txBody>
      </p:sp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6497638" y="3529013"/>
            <a:ext cx="1122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6384925" y="3529013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/>
              <a:t>Polonia</a:t>
            </a:r>
            <a:endParaRPr lang="cs-CZ" altLang="cs-CZ" b="1"/>
          </a:p>
        </p:txBody>
      </p:sp>
      <p:sp>
        <p:nvSpPr>
          <p:cNvPr id="29702" name="TextovéPole 5"/>
          <p:cNvSpPr txBox="1">
            <a:spLocks noChangeArrowheads="1"/>
          </p:cNvSpPr>
          <p:nvPr/>
        </p:nvSpPr>
        <p:spPr bwMode="auto">
          <a:xfrm>
            <a:off x="4813300" y="2913063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/>
              <a:t>Germania</a:t>
            </a:r>
            <a:endParaRPr lang="cs-CZ" altLang="cs-CZ" b="1"/>
          </a:p>
        </p:txBody>
      </p:sp>
      <p:sp>
        <p:nvSpPr>
          <p:cNvPr id="29703" name="TextovéPole 6"/>
          <p:cNvSpPr txBox="1">
            <a:spLocks noChangeArrowheads="1"/>
          </p:cNvSpPr>
          <p:nvPr/>
        </p:nvSpPr>
        <p:spPr bwMode="auto">
          <a:xfrm>
            <a:off x="7186613" y="509905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/>
              <a:t>Hungaria</a:t>
            </a:r>
            <a:endParaRPr lang="cs-CZ" altLang="cs-CZ" b="1"/>
          </a:p>
        </p:txBody>
      </p:sp>
      <p:sp>
        <p:nvSpPr>
          <p:cNvPr id="29704" name="TextovéPole 7"/>
          <p:cNvSpPr txBox="1">
            <a:spLocks noChangeArrowheads="1"/>
          </p:cNvSpPr>
          <p:nvPr/>
        </p:nvSpPr>
        <p:spPr bwMode="auto">
          <a:xfrm>
            <a:off x="5486400" y="5253038"/>
            <a:ext cx="1195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/>
              <a:t>Austria</a:t>
            </a:r>
            <a:endParaRPr lang="cs-CZ" altLang="cs-CZ" b="1"/>
          </a:p>
        </p:txBody>
      </p:sp>
      <p:sp>
        <p:nvSpPr>
          <p:cNvPr id="29705" name="TextovéPole 8"/>
          <p:cNvSpPr txBox="1">
            <a:spLocks noChangeArrowheads="1"/>
          </p:cNvSpPr>
          <p:nvPr/>
        </p:nvSpPr>
        <p:spPr bwMode="auto">
          <a:xfrm rot="1238180">
            <a:off x="5262563" y="4922838"/>
            <a:ext cx="192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i="1">
                <a:solidFill>
                  <a:srgbClr val="0070C0"/>
                </a:solidFill>
              </a:rPr>
              <a:t>Danuvius</a:t>
            </a:r>
            <a:endParaRPr lang="cs-CZ" altLang="cs-CZ" i="1">
              <a:solidFill>
                <a:srgbClr val="0070C0"/>
              </a:solidFill>
            </a:endParaRPr>
          </a:p>
        </p:txBody>
      </p:sp>
      <p:sp>
        <p:nvSpPr>
          <p:cNvPr id="29706" name="TextovéPole 9"/>
          <p:cNvSpPr txBox="1">
            <a:spLocks noChangeArrowheads="1"/>
          </p:cNvSpPr>
          <p:nvPr/>
        </p:nvSpPr>
        <p:spPr bwMode="auto">
          <a:xfrm rot="3589066">
            <a:off x="5182394" y="3685381"/>
            <a:ext cx="819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i="1">
                <a:solidFill>
                  <a:srgbClr val="0070C0"/>
                </a:solidFill>
              </a:rPr>
              <a:t>Albis</a:t>
            </a:r>
            <a:endParaRPr lang="cs-CZ" altLang="cs-CZ" i="1">
              <a:solidFill>
                <a:srgbClr val="0070C0"/>
              </a:solidFill>
            </a:endParaRPr>
          </a:p>
        </p:txBody>
      </p:sp>
      <p:sp>
        <p:nvSpPr>
          <p:cNvPr id="29707" name="TextovéPole 10"/>
          <p:cNvSpPr txBox="1">
            <a:spLocks noChangeArrowheads="1"/>
          </p:cNvSpPr>
          <p:nvPr/>
        </p:nvSpPr>
        <p:spPr bwMode="auto">
          <a:xfrm rot="2272142">
            <a:off x="5594350" y="3389313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i="1">
                <a:solidFill>
                  <a:srgbClr val="0070C0"/>
                </a:solidFill>
              </a:rPr>
              <a:t>Suevus</a:t>
            </a:r>
            <a:endParaRPr lang="cs-CZ" altLang="cs-CZ" i="1">
              <a:solidFill>
                <a:srgbClr val="0070C0"/>
              </a:solidFill>
            </a:endParaRPr>
          </a:p>
        </p:txBody>
      </p:sp>
      <p:sp>
        <p:nvSpPr>
          <p:cNvPr id="29708" name="TextovéPole 11"/>
          <p:cNvSpPr txBox="1">
            <a:spLocks noChangeArrowheads="1"/>
          </p:cNvSpPr>
          <p:nvPr/>
        </p:nvSpPr>
        <p:spPr bwMode="auto">
          <a:xfrm rot="1149518">
            <a:off x="6616700" y="3035300"/>
            <a:ext cx="1436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i="1">
                <a:solidFill>
                  <a:srgbClr val="0070C0"/>
                </a:solidFill>
              </a:rPr>
              <a:t>Vistula</a:t>
            </a:r>
            <a:endParaRPr lang="cs-CZ" altLang="cs-CZ" i="1">
              <a:solidFill>
                <a:srgbClr val="0070C0"/>
              </a:solidFill>
            </a:endParaRPr>
          </a:p>
        </p:txBody>
      </p:sp>
      <p:sp>
        <p:nvSpPr>
          <p:cNvPr id="29709" name="TextovéPole 12"/>
          <p:cNvSpPr txBox="1">
            <a:spLocks noChangeArrowheads="1"/>
          </p:cNvSpPr>
          <p:nvPr/>
        </p:nvSpPr>
        <p:spPr bwMode="auto">
          <a:xfrm>
            <a:off x="5662613" y="1974850"/>
            <a:ext cx="203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002060"/>
                </a:solidFill>
              </a:rPr>
              <a:t>Mare Balticum</a:t>
            </a:r>
            <a:endParaRPr lang="cs-CZ" altLang="cs-CZ">
              <a:solidFill>
                <a:srgbClr val="002060"/>
              </a:solidFill>
            </a:endParaRPr>
          </a:p>
        </p:txBody>
      </p:sp>
      <p:sp>
        <p:nvSpPr>
          <p:cNvPr id="29710" name="TextovéPole 13"/>
          <p:cNvSpPr txBox="1">
            <a:spLocks noChangeArrowheads="1"/>
          </p:cNvSpPr>
          <p:nvPr/>
        </p:nvSpPr>
        <p:spPr bwMode="auto">
          <a:xfrm>
            <a:off x="9288463" y="2808288"/>
            <a:ext cx="104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C00000"/>
                </a:solidFill>
              </a:rPr>
              <a:t>ASIA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9669463" y="3176588"/>
            <a:ext cx="49212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TextovéPole 14"/>
          <p:cNvSpPr txBox="1">
            <a:spLocks noChangeArrowheads="1"/>
          </p:cNvSpPr>
          <p:nvPr/>
        </p:nvSpPr>
        <p:spPr bwMode="auto">
          <a:xfrm rot="-1716869">
            <a:off x="577850" y="2784475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C00000"/>
                </a:solidFill>
              </a:rPr>
              <a:t>Ubi?</a:t>
            </a: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2122488" y="3570288"/>
            <a:ext cx="1347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C00000"/>
                </a:solidFill>
              </a:rPr>
              <a:t>Quid?</a:t>
            </a:r>
          </a:p>
        </p:txBody>
      </p:sp>
      <p:sp>
        <p:nvSpPr>
          <p:cNvPr id="29714" name="TextovéPole 17"/>
          <p:cNvSpPr txBox="1">
            <a:spLocks noChangeArrowheads="1"/>
          </p:cNvSpPr>
          <p:nvPr/>
        </p:nvSpPr>
        <p:spPr bwMode="auto">
          <a:xfrm rot="1390819">
            <a:off x="1427163" y="528478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C00000"/>
                </a:solidFill>
              </a:rPr>
              <a:t>Num?</a:t>
            </a:r>
          </a:p>
        </p:txBody>
      </p:sp>
      <p:sp>
        <p:nvSpPr>
          <p:cNvPr id="29715" name="TextovéPole 18"/>
          <p:cNvSpPr txBox="1">
            <a:spLocks noChangeArrowheads="1"/>
          </p:cNvSpPr>
          <p:nvPr/>
        </p:nvSpPr>
        <p:spPr bwMode="auto">
          <a:xfrm rot="-866738">
            <a:off x="2832100" y="4813300"/>
            <a:ext cx="132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C00000"/>
                </a:solidFill>
              </a:rPr>
              <a:t>Estne?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ovéPole 1"/>
          <p:cNvSpPr txBox="1">
            <a:spLocks noChangeArrowheads="1"/>
          </p:cNvSpPr>
          <p:nvPr/>
        </p:nvSpPr>
        <p:spPr bwMode="auto">
          <a:xfrm>
            <a:off x="1765300" y="561975"/>
            <a:ext cx="10074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/>
              <a:t>III ______________ Romanus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I et II </a:t>
            </a:r>
            <a:r>
              <a:rPr lang="cs-CZ" altLang="cs-CZ" sz="2400" b="1" dirty="0" err="1"/>
              <a:t>numeri</a:t>
            </a:r>
            <a:r>
              <a:rPr lang="cs-CZ" altLang="cs-CZ" sz="2400" dirty="0"/>
              <a:t> _____________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</a:t>
            </a:r>
          </a:p>
          <a:p>
            <a:r>
              <a:rPr lang="cs-CZ" altLang="cs-CZ" sz="2400" i="1" dirty="0"/>
              <a:t>Non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vocabulum</a:t>
            </a:r>
            <a:r>
              <a:rPr lang="cs-CZ" altLang="cs-CZ" sz="2400" dirty="0"/>
              <a:t> Latin__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cs-CZ" altLang="cs-CZ" sz="2400" i="1" dirty="0"/>
              <a:t>Non</a:t>
            </a:r>
            <a:r>
              <a:rPr lang="cs-CZ" altLang="cs-CZ" sz="2400" dirty="0"/>
              <a:t> et </a:t>
            </a:r>
            <a:r>
              <a:rPr lang="cs-CZ" altLang="cs-CZ" sz="2400" i="1" dirty="0"/>
              <a:t>sed</a:t>
            </a:r>
            <a:r>
              <a:rPr lang="cs-CZ" altLang="cs-CZ" sz="2400" dirty="0"/>
              <a:t> _______________ Latina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</a:t>
            </a:r>
          </a:p>
          <a:p>
            <a:r>
              <a:rPr lang="el-GR" altLang="cs-CZ" sz="2400" dirty="0"/>
              <a:t>Γ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littera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Graec</a:t>
            </a:r>
            <a:r>
              <a:rPr lang="cs-CZ" altLang="cs-CZ" sz="2400" dirty="0"/>
              <a:t>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 </a:t>
            </a:r>
            <a:r>
              <a:rPr lang="el-GR" altLang="cs-CZ" sz="2400" dirty="0"/>
              <a:t>Γ</a:t>
            </a:r>
            <a:r>
              <a:rPr lang="cs-CZ" altLang="cs-CZ" sz="2400" dirty="0"/>
              <a:t>  et </a:t>
            </a:r>
            <a:r>
              <a:rPr lang="el-GR" altLang="cs-CZ" sz="2400" dirty="0"/>
              <a:t>Δ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litter</a:t>
            </a:r>
            <a:r>
              <a:rPr lang="cs-CZ" altLang="cs-CZ" sz="2400" dirty="0"/>
              <a:t>__ </a:t>
            </a:r>
            <a:r>
              <a:rPr lang="cs-CZ" altLang="cs-CZ" sz="2400" dirty="0" err="1"/>
              <a:t>Graec</a:t>
            </a:r>
            <a:r>
              <a:rPr lang="cs-CZ" altLang="cs-CZ" sz="2400" dirty="0"/>
              <a:t>___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/>
              <a:t> A et B </a:t>
            </a:r>
            <a:r>
              <a:rPr lang="cs-CZ" altLang="cs-CZ" sz="2400" dirty="0" err="1"/>
              <a:t>litterae</a:t>
            </a:r>
            <a:r>
              <a:rPr lang="cs-CZ" altLang="cs-CZ" sz="2400" dirty="0"/>
              <a:t> ____________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. C </a:t>
            </a:r>
            <a:r>
              <a:rPr lang="cs-CZ" altLang="cs-CZ" sz="2400" dirty="0" err="1"/>
              <a:t>quoque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littera</a:t>
            </a:r>
            <a:r>
              <a:rPr lang="cs-CZ" altLang="cs-CZ" sz="2400" dirty="0"/>
              <a:t> ____________ </a:t>
            </a:r>
            <a:r>
              <a:rPr lang="cs-CZ" altLang="cs-CZ" sz="2400" dirty="0" err="1"/>
              <a:t>est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/>
              <a:t>In </a:t>
            </a:r>
            <a:r>
              <a:rPr lang="cs-CZ" altLang="cs-CZ" sz="2400" dirty="0" err="1"/>
              <a:t>vocabulo</a:t>
            </a:r>
            <a:r>
              <a:rPr lang="cs-CZ" altLang="cs-CZ" sz="2400" dirty="0"/>
              <a:t> </a:t>
            </a:r>
            <a:r>
              <a:rPr lang="cs-CZ" altLang="cs-CZ" sz="2400" i="1" dirty="0"/>
              <a:t>Latina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sunt</a:t>
            </a:r>
            <a:r>
              <a:rPr lang="cs-CZ" altLang="cs-CZ" sz="2400" dirty="0"/>
              <a:t> _____ (III) </a:t>
            </a:r>
            <a:r>
              <a:rPr lang="cs-CZ" altLang="cs-CZ" sz="2400" b="1" dirty="0" err="1"/>
              <a:t>syllaba</a:t>
            </a:r>
            <a:r>
              <a:rPr lang="cs-CZ" altLang="cs-CZ" sz="2400" dirty="0"/>
              <a:t>.</a:t>
            </a:r>
          </a:p>
        </p:txBody>
      </p:sp>
      <p:sp>
        <p:nvSpPr>
          <p:cNvPr id="30722" name="TextovéPole 2"/>
          <p:cNvSpPr txBox="1">
            <a:spLocks noChangeArrowheads="1"/>
          </p:cNvSpPr>
          <p:nvPr/>
        </p:nvSpPr>
        <p:spPr bwMode="auto">
          <a:xfrm>
            <a:off x="1250950" y="3252788"/>
            <a:ext cx="43799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C00000"/>
                </a:solidFill>
              </a:rPr>
              <a:t>1</a:t>
            </a:r>
            <a:r>
              <a:rPr lang="cs-CZ" altLang="cs-CZ" sz="2400"/>
              <a:t> = unus 	un</a:t>
            </a:r>
            <a:r>
              <a:rPr lang="cs-CZ" altLang="cs-CZ" sz="2400" b="1">
                <a:solidFill>
                  <a:srgbClr val="00B050"/>
                </a:solidFill>
              </a:rPr>
              <a:t>us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us</a:t>
            </a:r>
          </a:p>
          <a:p>
            <a:r>
              <a:rPr lang="cs-CZ" altLang="cs-CZ" sz="2400"/>
              <a:t>		un</a:t>
            </a:r>
            <a:r>
              <a:rPr lang="cs-CZ" altLang="cs-CZ" sz="2400" b="1">
                <a:solidFill>
                  <a:srgbClr val="00B050"/>
                </a:solidFill>
              </a:rPr>
              <a:t>a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a</a:t>
            </a:r>
          </a:p>
          <a:p>
            <a:r>
              <a:rPr lang="cs-CZ" altLang="cs-CZ" sz="2400"/>
              <a:t>		un</a:t>
            </a:r>
            <a:r>
              <a:rPr lang="cs-CZ" altLang="cs-CZ" sz="2400" b="1">
                <a:solidFill>
                  <a:srgbClr val="00B050"/>
                </a:solidFill>
              </a:rPr>
              <a:t>um</a:t>
            </a:r>
            <a:r>
              <a:rPr lang="cs-CZ" altLang="cs-CZ" sz="2400"/>
              <a:t> oppid</a:t>
            </a:r>
            <a:r>
              <a:rPr lang="cs-CZ" altLang="cs-CZ" sz="2400" b="1">
                <a:solidFill>
                  <a:srgbClr val="00B050"/>
                </a:solidFill>
              </a:rPr>
              <a:t>um</a:t>
            </a:r>
          </a:p>
          <a:p>
            <a:endParaRPr lang="cs-CZ" altLang="cs-CZ" sz="2400" b="1">
              <a:solidFill>
                <a:srgbClr val="00B050"/>
              </a:solidFill>
            </a:endParaRPr>
          </a:p>
          <a:p>
            <a:r>
              <a:rPr lang="cs-CZ" altLang="cs-CZ" sz="2400" b="1">
                <a:solidFill>
                  <a:srgbClr val="C00000"/>
                </a:solidFill>
              </a:rPr>
              <a:t>1.</a:t>
            </a:r>
            <a:r>
              <a:rPr lang="cs-CZ" altLang="cs-CZ" sz="2400"/>
              <a:t> = </a:t>
            </a:r>
            <a:r>
              <a:rPr lang="cs-CZ" altLang="cs-CZ" sz="2400" i="1"/>
              <a:t>primus/prima/primum</a:t>
            </a:r>
            <a:r>
              <a:rPr lang="cs-CZ" altLang="cs-CZ" sz="2400"/>
              <a:t> </a:t>
            </a:r>
          </a:p>
        </p:txBody>
      </p:sp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5630863" y="3252788"/>
            <a:ext cx="60642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/>
              <a:t> </a:t>
            </a:r>
            <a:r>
              <a:rPr lang="cs-CZ" altLang="cs-CZ" sz="2400" b="1">
                <a:solidFill>
                  <a:srgbClr val="C00000"/>
                </a:solidFill>
              </a:rPr>
              <a:t>2</a:t>
            </a:r>
            <a:r>
              <a:rPr lang="cs-CZ" altLang="cs-CZ" sz="2400"/>
              <a:t> = duo 	</a:t>
            </a:r>
            <a:r>
              <a:rPr lang="cs-CZ" altLang="cs-CZ" sz="2400" i="1"/>
              <a:t>duo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i</a:t>
            </a:r>
          </a:p>
          <a:p>
            <a:r>
              <a:rPr lang="cs-CZ" altLang="cs-CZ" sz="2400"/>
              <a:t>		</a:t>
            </a:r>
            <a:r>
              <a:rPr lang="cs-CZ" altLang="cs-CZ" sz="2400" i="1"/>
              <a:t>du</a:t>
            </a:r>
            <a:r>
              <a:rPr lang="cs-CZ" altLang="cs-CZ" sz="2400" b="1" i="1">
                <a:solidFill>
                  <a:srgbClr val="00B050"/>
                </a:solidFill>
              </a:rPr>
              <a:t>ae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ae</a:t>
            </a:r>
          </a:p>
          <a:p>
            <a:r>
              <a:rPr lang="cs-CZ" altLang="cs-CZ" sz="2400"/>
              <a:t>		</a:t>
            </a:r>
            <a:r>
              <a:rPr lang="cs-CZ" altLang="cs-CZ" sz="2400" i="1"/>
              <a:t>duo</a:t>
            </a:r>
            <a:r>
              <a:rPr lang="cs-CZ" altLang="cs-CZ" sz="2400"/>
              <a:t> oppid</a:t>
            </a:r>
            <a:r>
              <a:rPr lang="cs-CZ" altLang="cs-CZ" sz="2400" b="1">
                <a:solidFill>
                  <a:srgbClr val="00B050"/>
                </a:solidFill>
              </a:rPr>
              <a:t>a</a:t>
            </a:r>
          </a:p>
          <a:p>
            <a:r>
              <a:rPr lang="cs-CZ" altLang="cs-CZ" sz="2400" b="1">
                <a:solidFill>
                  <a:srgbClr val="C00000"/>
                </a:solidFill>
              </a:rPr>
              <a:t>2.</a:t>
            </a:r>
            <a:r>
              <a:rPr lang="cs-CZ" altLang="cs-CZ" sz="2400"/>
              <a:t> = </a:t>
            </a:r>
            <a:r>
              <a:rPr lang="cs-CZ" altLang="cs-CZ" sz="2400" i="1"/>
              <a:t>secundus/secunda/secundum</a:t>
            </a:r>
          </a:p>
          <a:p>
            <a:endParaRPr lang="cs-CZ" altLang="cs-CZ" sz="2400"/>
          </a:p>
          <a:p>
            <a:r>
              <a:rPr lang="cs-CZ" altLang="cs-CZ" sz="2400" b="1">
                <a:solidFill>
                  <a:srgbClr val="C00000"/>
                </a:solidFill>
              </a:rPr>
              <a:t>3</a:t>
            </a:r>
            <a:r>
              <a:rPr lang="cs-CZ" altLang="cs-CZ" sz="2400"/>
              <a:t> = tres	</a:t>
            </a:r>
            <a:r>
              <a:rPr lang="cs-CZ" altLang="cs-CZ" sz="2400" i="1"/>
              <a:t>tres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i</a:t>
            </a:r>
          </a:p>
          <a:p>
            <a:r>
              <a:rPr lang="cs-CZ" altLang="cs-CZ" sz="2400"/>
              <a:t>		</a:t>
            </a:r>
            <a:r>
              <a:rPr lang="cs-CZ" altLang="cs-CZ" sz="2400" i="1"/>
              <a:t>tres</a:t>
            </a:r>
            <a:r>
              <a:rPr lang="cs-CZ" altLang="cs-CZ" sz="2400"/>
              <a:t> fili</a:t>
            </a:r>
            <a:r>
              <a:rPr lang="cs-CZ" altLang="cs-CZ" sz="2400" b="1">
                <a:solidFill>
                  <a:srgbClr val="00B050"/>
                </a:solidFill>
              </a:rPr>
              <a:t>ae</a:t>
            </a:r>
          </a:p>
          <a:p>
            <a:r>
              <a:rPr lang="cs-CZ" altLang="cs-CZ" sz="2400"/>
              <a:t>		</a:t>
            </a:r>
            <a:r>
              <a:rPr lang="cs-CZ" altLang="cs-CZ" sz="2400" i="1"/>
              <a:t>tr</a:t>
            </a:r>
            <a:r>
              <a:rPr lang="cs-CZ" altLang="cs-CZ" sz="2400" b="1" i="1">
                <a:solidFill>
                  <a:srgbClr val="00B050"/>
                </a:solidFill>
              </a:rPr>
              <a:t>ia</a:t>
            </a:r>
            <a:r>
              <a:rPr lang="cs-CZ" altLang="cs-CZ" sz="2400"/>
              <a:t> oppid</a:t>
            </a:r>
            <a:r>
              <a:rPr lang="cs-CZ" altLang="cs-CZ" sz="2400" b="1">
                <a:solidFill>
                  <a:srgbClr val="00B050"/>
                </a:solidFill>
              </a:rPr>
              <a:t>a</a:t>
            </a:r>
          </a:p>
          <a:p>
            <a:r>
              <a:rPr lang="cs-CZ" altLang="cs-CZ" sz="2400" b="1">
                <a:solidFill>
                  <a:srgbClr val="C00000"/>
                </a:solidFill>
              </a:rPr>
              <a:t>3. </a:t>
            </a:r>
            <a:r>
              <a:rPr lang="cs-CZ" altLang="cs-CZ" sz="2400"/>
              <a:t>= </a:t>
            </a:r>
            <a:r>
              <a:rPr lang="cs-CZ" altLang="cs-CZ" sz="2400" i="1"/>
              <a:t>tertius/tertia/tertium</a:t>
            </a:r>
          </a:p>
          <a:p>
            <a:r>
              <a:rPr lang="cs-CZ" altLang="cs-CZ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8625" y="582613"/>
            <a:ext cx="10153650" cy="567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rgbClr val="00B050"/>
                </a:solidFill>
                <a:latin typeface="+mn-lt"/>
                <a:cs typeface="+mn-cs"/>
              </a:rPr>
              <a:t>Quid</a:t>
            </a:r>
            <a:r>
              <a:rPr lang="cs-CZ" sz="36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cs-CZ" sz="3600" dirty="0" err="1">
                <a:solidFill>
                  <a:srgbClr val="00B050"/>
                </a:solidFill>
                <a:latin typeface="+mn-lt"/>
                <a:cs typeface="+mn-cs"/>
              </a:rPr>
              <a:t>pollicemur</a:t>
            </a:r>
            <a:r>
              <a:rPr lang="cs-CZ" sz="3600" dirty="0">
                <a:solidFill>
                  <a:srgbClr val="00B050"/>
                </a:solidFill>
                <a:latin typeface="+mn-lt"/>
                <a:cs typeface="+mn-cs"/>
              </a:rPr>
              <a:t>? </a:t>
            </a:r>
            <a:r>
              <a:rPr lang="cs-CZ" sz="3600" dirty="0">
                <a:latin typeface="+mn-lt"/>
                <a:cs typeface="+mn-cs"/>
              </a:rPr>
              <a:t>(Co nabízíme?)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methodus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directa</a:t>
            </a:r>
            <a:r>
              <a:rPr lang="cs-CZ" sz="2400" i="1" dirty="0">
                <a:latin typeface="+mn-lt"/>
                <a:cs typeface="+mn-cs"/>
              </a:rPr>
              <a:t> linguae </a:t>
            </a:r>
            <a:r>
              <a:rPr lang="cs-CZ" sz="2400" i="1" dirty="0" err="1">
                <a:latin typeface="+mn-lt"/>
                <a:cs typeface="+mn-cs"/>
              </a:rPr>
              <a:t>Latinae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docendi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dirty="0">
                <a:latin typeface="+mn-lt"/>
                <a:cs typeface="+mn-cs"/>
              </a:rPr>
              <a:t>(</a:t>
            </a:r>
            <a:r>
              <a:rPr lang="cs-CZ" sz="2400" dirty="0">
                <a:solidFill>
                  <a:srgbClr val="C00000"/>
                </a:solidFill>
                <a:latin typeface="+mn-lt"/>
                <a:cs typeface="+mn-cs"/>
              </a:rPr>
              <a:t>přímá/přirozená </a:t>
            </a:r>
            <a:r>
              <a:rPr lang="cs-CZ" sz="2400" dirty="0">
                <a:latin typeface="+mn-lt"/>
                <a:cs typeface="+mn-cs"/>
              </a:rPr>
              <a:t>metoda výuky latiny)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discere</a:t>
            </a:r>
            <a:r>
              <a:rPr lang="cs-CZ" sz="2400" i="1" dirty="0">
                <a:latin typeface="+mn-lt"/>
                <a:cs typeface="+mn-cs"/>
              </a:rPr>
              <a:t> Latine</a:t>
            </a:r>
            <a:r>
              <a:rPr lang="cs-CZ" sz="2400" dirty="0">
                <a:latin typeface="+mn-lt"/>
                <a:cs typeface="+mn-cs"/>
              </a:rPr>
              <a:t>: (učení se latiny:) 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legendo 	(čtením)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spectando</a:t>
            </a:r>
            <a:r>
              <a:rPr lang="cs-CZ" i="1" dirty="0">
                <a:latin typeface="+mn-lt"/>
                <a:cs typeface="+mn-cs"/>
              </a:rPr>
              <a:t>	(pozorováním)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audiendo</a:t>
            </a:r>
            <a:r>
              <a:rPr lang="cs-CZ" i="1" dirty="0">
                <a:latin typeface="+mn-lt"/>
                <a:cs typeface="+mn-cs"/>
              </a:rPr>
              <a:t>	(poslechem)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imitando</a:t>
            </a:r>
            <a:r>
              <a:rPr lang="cs-CZ" i="1" dirty="0">
                <a:latin typeface="+mn-lt"/>
                <a:cs typeface="+mn-cs"/>
              </a:rPr>
              <a:t>	(napodobováním)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ludendo</a:t>
            </a:r>
            <a:r>
              <a:rPr lang="cs-CZ" i="1" dirty="0">
                <a:latin typeface="+mn-lt"/>
                <a:cs typeface="+mn-cs"/>
              </a:rPr>
              <a:t>	(hrou)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agendo	(hraním)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scribendo</a:t>
            </a:r>
            <a:r>
              <a:rPr lang="cs-CZ" i="1" dirty="0">
                <a:latin typeface="+mn-lt"/>
                <a:cs typeface="+mn-cs"/>
              </a:rPr>
              <a:t>	(psaním)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latin typeface="+mn-lt"/>
                <a:cs typeface="+mn-cs"/>
              </a:rPr>
              <a:t>loquendo</a:t>
            </a:r>
            <a:r>
              <a:rPr lang="cs-CZ" sz="2000" i="1" dirty="0">
                <a:latin typeface="+mn-lt"/>
                <a:cs typeface="+mn-cs"/>
              </a:rPr>
              <a:t>	(mluvením)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33550" y="641350"/>
            <a:ext cx="9986963" cy="6554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rgbClr val="00B050"/>
                </a:solidFill>
                <a:latin typeface="+mn-lt"/>
                <a:cs typeface="+mn-cs"/>
              </a:rPr>
              <a:t>Scietis</a:t>
            </a:r>
            <a:r>
              <a:rPr lang="cs-CZ" sz="3600" dirty="0">
                <a:latin typeface="+mn-lt"/>
                <a:cs typeface="+mn-cs"/>
              </a:rPr>
              <a:t>: (Budete umět:)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3600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>
                <a:latin typeface="+mn-lt"/>
                <a:cs typeface="+mn-cs"/>
              </a:rPr>
              <a:t>Latine </a:t>
            </a:r>
            <a:r>
              <a:rPr lang="cs-CZ" sz="2400" i="1" dirty="0" err="1">
                <a:latin typeface="+mn-lt"/>
                <a:cs typeface="+mn-cs"/>
              </a:rPr>
              <a:t>loqui</a:t>
            </a: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>
                <a:latin typeface="+mn-lt"/>
                <a:cs typeface="+mn-cs"/>
              </a:rPr>
              <a:t>Latine </a:t>
            </a:r>
            <a:r>
              <a:rPr lang="cs-CZ" sz="2400" i="1" dirty="0" err="1">
                <a:latin typeface="+mn-lt"/>
                <a:cs typeface="+mn-cs"/>
              </a:rPr>
              <a:t>respondere</a:t>
            </a:r>
            <a:r>
              <a:rPr lang="cs-CZ" sz="2400" i="1" dirty="0">
                <a:latin typeface="+mn-lt"/>
                <a:cs typeface="+mn-cs"/>
              </a:rPr>
              <a:t> et </a:t>
            </a:r>
            <a:r>
              <a:rPr lang="cs-CZ" sz="2400" i="1" dirty="0" err="1">
                <a:latin typeface="+mn-lt"/>
                <a:cs typeface="+mn-cs"/>
              </a:rPr>
              <a:t>interrogare</a:t>
            </a: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fabulas</a:t>
            </a:r>
            <a:r>
              <a:rPr lang="cs-CZ" sz="2400" i="1" dirty="0">
                <a:latin typeface="+mn-lt"/>
                <a:cs typeface="+mn-cs"/>
              </a:rPr>
              <a:t> Latine </a:t>
            </a:r>
            <a:r>
              <a:rPr lang="cs-CZ" sz="2400" i="1" dirty="0" err="1">
                <a:latin typeface="+mn-lt"/>
                <a:cs typeface="+mn-cs"/>
              </a:rPr>
              <a:t>narrare</a:t>
            </a:r>
            <a:r>
              <a:rPr lang="cs-CZ" sz="2400" i="1" dirty="0">
                <a:latin typeface="+mn-lt"/>
                <a:cs typeface="+mn-cs"/>
              </a:rPr>
              <a:t>	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imagines</a:t>
            </a:r>
            <a:r>
              <a:rPr lang="cs-CZ" sz="2400" i="1" dirty="0">
                <a:latin typeface="+mn-lt"/>
                <a:cs typeface="+mn-cs"/>
              </a:rPr>
              <a:t> Latine </a:t>
            </a:r>
            <a:r>
              <a:rPr lang="cs-CZ" sz="2400" i="1" dirty="0" err="1">
                <a:latin typeface="+mn-lt"/>
                <a:cs typeface="+mn-cs"/>
              </a:rPr>
              <a:t>describere</a:t>
            </a: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periodos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componere</a:t>
            </a: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>
                <a:latin typeface="+mn-lt"/>
                <a:cs typeface="+mn-cs"/>
              </a:rPr>
              <a:t>res </a:t>
            </a:r>
            <a:r>
              <a:rPr lang="cs-CZ" sz="2400" i="1" dirty="0" err="1">
                <a:latin typeface="+mn-lt"/>
                <a:cs typeface="+mn-cs"/>
              </a:rPr>
              <a:t>grammaticas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facillime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intellegere</a:t>
            </a: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i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mluvit latinsky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klást otázky a odpovídat latinsky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vyprávět příběhy latinsky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popsat obrázky latinsky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skládat složitější souvětí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snadno pochopit gramatické jevy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3875" y="415925"/>
            <a:ext cx="9748838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i="1" dirty="0" err="1">
                <a:solidFill>
                  <a:srgbClr val="00B050"/>
                </a:solidFill>
                <a:latin typeface="+mn-lt"/>
                <a:cs typeface="+mn-cs"/>
              </a:rPr>
              <a:t>Quid</a:t>
            </a:r>
            <a:r>
              <a:rPr lang="cs-CZ" sz="3600" i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cs-CZ" sz="3600" i="1" dirty="0" err="1">
                <a:solidFill>
                  <a:srgbClr val="00B050"/>
                </a:solidFill>
                <a:latin typeface="+mn-lt"/>
                <a:cs typeface="+mn-cs"/>
              </a:rPr>
              <a:t>exspectamus</a:t>
            </a:r>
            <a:r>
              <a:rPr lang="cs-CZ" sz="3600" i="1" dirty="0">
                <a:solidFill>
                  <a:srgbClr val="00B050"/>
                </a:solidFill>
                <a:latin typeface="+mn-lt"/>
                <a:cs typeface="+mn-cs"/>
              </a:rPr>
              <a:t>? </a:t>
            </a:r>
            <a:r>
              <a:rPr lang="cs-CZ" sz="3600" dirty="0">
                <a:latin typeface="+mn-lt"/>
                <a:cs typeface="+mn-cs"/>
              </a:rPr>
              <a:t>(Co požadujeme?)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lectionibus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interesse</a:t>
            </a:r>
            <a:endParaRPr lang="cs-CZ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diligenter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parari</a:t>
            </a:r>
            <a:endParaRPr lang="cs-CZ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 err="1">
                <a:latin typeface="+mn-lt"/>
                <a:cs typeface="+mn-cs"/>
              </a:rPr>
              <a:t>exercitia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necessaria</a:t>
            </a:r>
            <a:r>
              <a:rPr lang="cs-CZ" sz="2400" i="1" dirty="0">
                <a:latin typeface="+mn-lt"/>
                <a:cs typeface="+mn-cs"/>
              </a:rPr>
              <a:t> in </a:t>
            </a:r>
            <a:r>
              <a:rPr lang="cs-CZ" sz="2400" i="1" dirty="0" err="1">
                <a:latin typeface="+mn-lt"/>
                <a:cs typeface="+mn-cs"/>
              </a:rPr>
              <a:t>reti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electronico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elaborare</a:t>
            </a:r>
            <a:endParaRPr lang="cs-CZ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i="1" dirty="0">
                <a:latin typeface="+mn-lt"/>
                <a:cs typeface="+mn-cs"/>
              </a:rPr>
              <a:t>saltem 70 per </a:t>
            </a:r>
            <a:r>
              <a:rPr lang="cs-CZ" sz="2400" i="1" dirty="0" err="1">
                <a:latin typeface="+mn-lt"/>
                <a:cs typeface="+mn-cs"/>
              </a:rPr>
              <a:t>centum</a:t>
            </a:r>
            <a:r>
              <a:rPr lang="cs-CZ" sz="2400" i="1" dirty="0">
                <a:latin typeface="+mn-lt"/>
                <a:cs typeface="+mn-cs"/>
              </a:rPr>
              <a:t> in </a:t>
            </a:r>
            <a:r>
              <a:rPr lang="cs-CZ" sz="2400" i="1" dirty="0" err="1">
                <a:latin typeface="+mn-lt"/>
                <a:cs typeface="+mn-cs"/>
              </a:rPr>
              <a:t>examine</a:t>
            </a:r>
            <a:r>
              <a:rPr lang="cs-CZ" sz="2400" i="1" dirty="0">
                <a:latin typeface="+mn-lt"/>
                <a:cs typeface="+mn-cs"/>
              </a:rPr>
              <a:t> </a:t>
            </a:r>
            <a:r>
              <a:rPr lang="cs-CZ" sz="2400" i="1" dirty="0" err="1">
                <a:latin typeface="+mn-lt"/>
                <a:cs typeface="+mn-cs"/>
              </a:rPr>
              <a:t>finali</a:t>
            </a:r>
            <a:endParaRPr lang="cs-CZ" sz="2400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+mn-lt"/>
                <a:cs typeface="+mn-cs"/>
              </a:rPr>
              <a:t>aktivní</a:t>
            </a:r>
            <a:r>
              <a:rPr lang="cs-CZ" sz="2400" dirty="0">
                <a:latin typeface="+mn-lt"/>
                <a:cs typeface="+mn-cs"/>
              </a:rPr>
              <a:t> účast na hodinách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latin typeface="+mn-lt"/>
                <a:cs typeface="+mn-cs"/>
              </a:rPr>
              <a:t>průběžná příprava </a:t>
            </a:r>
            <a:r>
              <a:rPr lang="cs-CZ" sz="2400" dirty="0">
                <a:latin typeface="+mn-lt"/>
                <a:cs typeface="+mn-cs"/>
              </a:rPr>
              <a:t>na hodiny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splnit povinná cvičení v </a:t>
            </a:r>
            <a:r>
              <a:rPr lang="cs-CZ" sz="2400" b="1" dirty="0" err="1">
                <a:latin typeface="+mn-lt"/>
                <a:cs typeface="+mn-cs"/>
              </a:rPr>
              <a:t>ELFu</a:t>
            </a:r>
            <a:r>
              <a:rPr lang="cs-CZ" sz="2400" b="1" dirty="0">
                <a:latin typeface="+mn-lt"/>
                <a:cs typeface="+mn-cs"/>
              </a:rPr>
              <a:t> </a:t>
            </a:r>
            <a:r>
              <a:rPr lang="cs-CZ" sz="2400" dirty="0">
                <a:latin typeface="+mn-lt"/>
                <a:cs typeface="+mn-cs"/>
              </a:rPr>
              <a:t>(heslo: </a:t>
            </a:r>
            <a:r>
              <a:rPr lang="cs-CZ" sz="2400" dirty="0" err="1">
                <a:latin typeface="+mn-lt"/>
                <a:cs typeface="+mn-cs"/>
              </a:rPr>
              <a:t>cavecanem</a:t>
            </a:r>
            <a:r>
              <a:rPr lang="cs-CZ" sz="2400" dirty="0">
                <a:latin typeface="+mn-lt"/>
                <a:cs typeface="+mn-cs"/>
              </a:rPr>
              <a:t>)</a:t>
            </a:r>
            <a:endParaRPr lang="cs-CZ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alespoň 70% úspěšnost závěrečného testu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ovéPole 1"/>
          <p:cNvSpPr txBox="1">
            <a:spLocks noChangeArrowheads="1"/>
          </p:cNvSpPr>
          <p:nvPr/>
        </p:nvSpPr>
        <p:spPr bwMode="auto">
          <a:xfrm>
            <a:off x="1508125" y="522288"/>
            <a:ext cx="104028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/>
              <a:t>Literatura necessaria </a:t>
            </a:r>
            <a:r>
              <a:rPr lang="cs-CZ" altLang="cs-CZ" sz="3600"/>
              <a:t>(Povinná literatura)</a:t>
            </a:r>
          </a:p>
          <a:p>
            <a:r>
              <a:rPr lang="cs-CZ" altLang="cs-CZ" sz="3200"/>
              <a:t>učebnice</a:t>
            </a:r>
            <a:r>
              <a:rPr lang="cs-CZ" altLang="cs-CZ" sz="3200">
                <a:solidFill>
                  <a:srgbClr val="00B050"/>
                </a:solidFill>
              </a:rPr>
              <a:t> </a:t>
            </a:r>
            <a:r>
              <a:rPr lang="cs-CZ" altLang="cs-CZ" sz="3200" b="1" i="1">
                <a:solidFill>
                  <a:srgbClr val="00B050"/>
                </a:solidFill>
              </a:rPr>
              <a:t>Familia Romana </a:t>
            </a:r>
            <a:r>
              <a:rPr lang="cs-CZ" altLang="cs-CZ" sz="2400"/>
              <a:t>(Lingua Latina per se illustrata)</a:t>
            </a:r>
          </a:p>
        </p:txBody>
      </p:sp>
      <p:pic>
        <p:nvPicPr>
          <p:cNvPr id="22530" name="Picture 2" descr="http://angeluspress.org/image/cache/data/products/Lingua%20Latina_Familia%20Romana_color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755775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cdn.rainbowresource.netdna-cdn.com/products/026449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693988"/>
            <a:ext cx="22479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2"/>
          <p:cNvSpPr txBox="1">
            <a:spLocks noChangeArrowheads="1"/>
          </p:cNvSpPr>
          <p:nvPr/>
        </p:nvSpPr>
        <p:spPr bwMode="auto">
          <a:xfrm>
            <a:off x="855663" y="2136775"/>
            <a:ext cx="44402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/>
              <a:t>Knihkupectví Hana Smílková</a:t>
            </a:r>
          </a:p>
          <a:p>
            <a:r>
              <a:rPr lang="cs-CZ" altLang="cs-CZ"/>
              <a:t>Veveří 26 (budova L)</a:t>
            </a:r>
          </a:p>
          <a:p>
            <a:endParaRPr lang="cs-CZ" altLang="cs-CZ"/>
          </a:p>
          <a:p>
            <a:r>
              <a:rPr lang="cs-CZ" altLang="cs-CZ" sz="2400"/>
              <a:t>librilatini.cz</a:t>
            </a:r>
          </a:p>
          <a:p>
            <a:endParaRPr lang="cs-CZ" altLang="cs-CZ"/>
          </a:p>
          <a:p>
            <a:r>
              <a:rPr lang="cs-CZ" altLang="cs-CZ"/>
              <a:t>cca. 400 Kč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ovéPole 1"/>
          <p:cNvSpPr txBox="1">
            <a:spLocks noChangeArrowheads="1"/>
          </p:cNvSpPr>
          <p:nvPr/>
        </p:nvSpPr>
        <p:spPr bwMode="auto">
          <a:xfrm>
            <a:off x="1543050" y="331788"/>
            <a:ext cx="102727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/>
              <a:t>Literatura commendata </a:t>
            </a:r>
            <a:r>
              <a:rPr lang="cs-CZ" altLang="cs-CZ" sz="3600"/>
              <a:t>(Volitelná literatura)</a:t>
            </a:r>
          </a:p>
          <a:p>
            <a:r>
              <a:rPr lang="cs-CZ" altLang="cs-CZ" sz="3600"/>
              <a:t>				</a:t>
            </a:r>
            <a:r>
              <a:rPr lang="cs-CZ" altLang="cs-CZ" sz="3200"/>
              <a:t>cvičebnice </a:t>
            </a:r>
            <a:r>
              <a:rPr lang="cs-CZ" altLang="cs-CZ" sz="3200" b="1" i="1">
                <a:solidFill>
                  <a:srgbClr val="00B050"/>
                </a:solidFill>
              </a:rPr>
              <a:t>Exercitia Latina</a:t>
            </a:r>
            <a:endParaRPr lang="cs-CZ" altLang="cs-CZ" sz="2800" b="1" i="1">
              <a:solidFill>
                <a:srgbClr val="00B050"/>
              </a:solidFill>
            </a:endParaRPr>
          </a:p>
        </p:txBody>
      </p:sp>
      <p:pic>
        <p:nvPicPr>
          <p:cNvPr id="23554" name="Picture 4" descr="https://vivariumnovum.it/files/exer_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20838"/>
            <a:ext cx="332898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cdn.rainbowresource.netdna-cdn.com/products/026448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663825"/>
            <a:ext cx="245268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7780338" y="2036763"/>
            <a:ext cx="4187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cca. 200 Kč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i="1">
                <a:solidFill>
                  <a:srgbClr val="C00000"/>
                </a:solidFill>
              </a:rPr>
              <a:t>QUAE AUDIO OBLIVISCOR,</a:t>
            </a:r>
          </a:p>
          <a:p>
            <a:r>
              <a:rPr lang="cs-CZ" altLang="cs-CZ" i="1">
                <a:solidFill>
                  <a:srgbClr val="C00000"/>
                </a:solidFill>
              </a:rPr>
              <a:t>QUAE VIDEO MEMORIA TENEO,</a:t>
            </a:r>
          </a:p>
          <a:p>
            <a:r>
              <a:rPr lang="cs-CZ" altLang="cs-CZ" i="1">
                <a:solidFill>
                  <a:srgbClr val="C00000"/>
                </a:solidFill>
              </a:rPr>
              <a:t>QUAE EXPERIOR, EA INTELLEGO.</a:t>
            </a:r>
          </a:p>
          <a:p>
            <a:r>
              <a:rPr lang="cs-CZ" altLang="cs-CZ" i="1"/>
              <a:t>(Konfucius)</a:t>
            </a:r>
          </a:p>
          <a:p>
            <a:endParaRPr lang="cs-CZ" altLang="cs-CZ" i="1">
              <a:solidFill>
                <a:srgbClr val="C00000"/>
              </a:solidFill>
            </a:endParaRPr>
          </a:p>
          <a:p>
            <a:r>
              <a:rPr lang="cs-CZ" altLang="cs-CZ"/>
              <a:t>(Co slyším, to zapomenu,</a:t>
            </a:r>
          </a:p>
          <a:p>
            <a:r>
              <a:rPr lang="cs-CZ" altLang="cs-CZ"/>
              <a:t>  co vidím, to si zapamatuju,</a:t>
            </a:r>
          </a:p>
          <a:p>
            <a:r>
              <a:rPr lang="cs-CZ" altLang="cs-CZ"/>
              <a:t>  co prožívám, to skutečně chápu.)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ovéPole 1"/>
          <p:cNvSpPr txBox="1">
            <a:spLocks noChangeArrowheads="1"/>
          </p:cNvSpPr>
          <p:nvPr/>
        </p:nvSpPr>
        <p:spPr bwMode="auto">
          <a:xfrm>
            <a:off x="1638300" y="546100"/>
            <a:ext cx="104267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 dirty="0" err="1">
                <a:solidFill>
                  <a:srgbClr val="00B050"/>
                </a:solidFill>
              </a:rPr>
              <a:t>Pronunciatio</a:t>
            </a:r>
            <a:r>
              <a:rPr lang="cs-CZ" altLang="cs-CZ" sz="3600" dirty="0">
                <a:solidFill>
                  <a:srgbClr val="00B050"/>
                </a:solidFill>
              </a:rPr>
              <a:t> </a:t>
            </a:r>
            <a:r>
              <a:rPr lang="cs-CZ" altLang="cs-CZ" sz="3600" dirty="0"/>
              <a:t>(Výslovnost)</a:t>
            </a:r>
          </a:p>
          <a:p>
            <a:endParaRPr lang="cs-CZ" altLang="cs-CZ" sz="3600" dirty="0"/>
          </a:p>
          <a:p>
            <a:r>
              <a:rPr lang="cs-CZ" altLang="cs-CZ" sz="3200" i="1" dirty="0" err="1">
                <a:solidFill>
                  <a:srgbClr val="C00000"/>
                </a:solidFill>
              </a:rPr>
              <a:t>vocales</a:t>
            </a:r>
            <a:r>
              <a:rPr lang="cs-CZ" altLang="cs-CZ" sz="3200" i="1" dirty="0">
                <a:solidFill>
                  <a:srgbClr val="C00000"/>
                </a:solidFill>
              </a:rPr>
              <a:t> </a:t>
            </a:r>
            <a:r>
              <a:rPr lang="cs-CZ" altLang="cs-CZ" sz="3200" i="1" dirty="0"/>
              <a:t>tam </a:t>
            </a:r>
            <a:r>
              <a:rPr lang="cs-CZ" altLang="cs-CZ" sz="3200" i="1" dirty="0" err="1"/>
              <a:t>quam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Bohemice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articulantur</a:t>
            </a:r>
            <a:endParaRPr lang="cs-CZ" altLang="cs-CZ" sz="3200" i="1" dirty="0"/>
          </a:p>
          <a:p>
            <a:r>
              <a:rPr lang="cs-CZ" altLang="cs-CZ" sz="3200" dirty="0"/>
              <a:t>(samohlásky se vyslovují stejně jako v češtině)</a:t>
            </a:r>
          </a:p>
          <a:p>
            <a:endParaRPr lang="cs-CZ" altLang="cs-CZ" sz="3200" dirty="0"/>
          </a:p>
          <a:p>
            <a:r>
              <a:rPr lang="cs-CZ" altLang="cs-CZ" sz="3200" i="1" dirty="0" err="1">
                <a:solidFill>
                  <a:srgbClr val="C00000"/>
                </a:solidFill>
              </a:rPr>
              <a:t>diphthongi</a:t>
            </a:r>
            <a:r>
              <a:rPr lang="cs-CZ" altLang="cs-CZ" sz="3200" i="1" dirty="0">
                <a:solidFill>
                  <a:srgbClr val="C00000"/>
                </a:solidFill>
              </a:rPr>
              <a:t> </a:t>
            </a:r>
            <a:r>
              <a:rPr lang="cs-CZ" altLang="cs-CZ" sz="3200" dirty="0"/>
              <a:t>(dvojhlásky)</a:t>
            </a:r>
          </a:p>
          <a:p>
            <a:r>
              <a:rPr lang="cs-CZ" altLang="cs-CZ" sz="3200" dirty="0"/>
              <a:t>	</a:t>
            </a:r>
            <a:r>
              <a:rPr lang="cs-CZ" altLang="cs-CZ" sz="3200" b="1" dirty="0" err="1"/>
              <a:t>ae</a:t>
            </a:r>
            <a:r>
              <a:rPr lang="cs-CZ" altLang="cs-CZ" sz="3200" b="1" dirty="0"/>
              <a:t>, </a:t>
            </a:r>
            <a:r>
              <a:rPr lang="cs-CZ" altLang="cs-CZ" sz="3200" b="1" dirty="0" err="1"/>
              <a:t>oe</a:t>
            </a:r>
            <a:r>
              <a:rPr lang="cs-CZ" altLang="cs-CZ" sz="3200" b="1" dirty="0"/>
              <a:t> </a:t>
            </a:r>
            <a:r>
              <a:rPr lang="cs-CZ" altLang="cs-CZ" sz="3200" dirty="0"/>
              <a:t>	[é]	</a:t>
            </a:r>
            <a:r>
              <a:rPr lang="cs-CZ" altLang="cs-CZ" sz="3200" dirty="0" err="1"/>
              <a:t>caelum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lagoena</a:t>
            </a:r>
            <a:endParaRPr lang="cs-CZ" altLang="cs-CZ" sz="3200" dirty="0"/>
          </a:p>
          <a:p>
            <a:endParaRPr lang="cs-CZ" altLang="cs-CZ" sz="3200" dirty="0"/>
          </a:p>
          <a:p>
            <a:r>
              <a:rPr lang="cs-CZ" altLang="cs-CZ" sz="3200" i="1" dirty="0" err="1">
                <a:solidFill>
                  <a:srgbClr val="C00000"/>
                </a:solidFill>
              </a:rPr>
              <a:t>consonantes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cs-CZ" altLang="cs-CZ" sz="3200" dirty="0"/>
              <a:t>(souhlásky)</a:t>
            </a:r>
          </a:p>
          <a:p>
            <a:r>
              <a:rPr lang="cs-CZ" altLang="cs-CZ" sz="3200" dirty="0"/>
              <a:t>	</a:t>
            </a:r>
            <a:r>
              <a:rPr lang="cs-CZ" altLang="cs-CZ" sz="3200" b="1" dirty="0"/>
              <a:t>c</a:t>
            </a:r>
            <a:r>
              <a:rPr lang="cs-CZ" altLang="cs-CZ" sz="3200" dirty="0"/>
              <a:t> 		[k]	c</a:t>
            </a:r>
            <a:r>
              <a:rPr lang="cs-CZ" altLang="cs-CZ" sz="3200" dirty="0">
                <a:solidFill>
                  <a:srgbClr val="00B050"/>
                </a:solidFill>
              </a:rPr>
              <a:t>a</a:t>
            </a:r>
            <a:r>
              <a:rPr lang="cs-CZ" altLang="cs-CZ" sz="3200" dirty="0"/>
              <a:t>usa, </a:t>
            </a:r>
            <a:r>
              <a:rPr lang="cs-CZ" altLang="cs-CZ" sz="3200" dirty="0" err="1"/>
              <a:t>c</a:t>
            </a:r>
            <a:r>
              <a:rPr lang="cs-CZ" altLang="cs-CZ" sz="3200" dirty="0" err="1">
                <a:solidFill>
                  <a:srgbClr val="00B050"/>
                </a:solidFill>
              </a:rPr>
              <a:t>u</a:t>
            </a:r>
            <a:r>
              <a:rPr lang="cs-CZ" altLang="cs-CZ" sz="3200" dirty="0" err="1"/>
              <a:t>ra</a:t>
            </a:r>
            <a:r>
              <a:rPr lang="cs-CZ" altLang="cs-CZ" sz="3200" dirty="0"/>
              <a:t>, c</a:t>
            </a:r>
            <a:r>
              <a:rPr lang="cs-CZ" altLang="cs-CZ" sz="3200" dirty="0">
                <a:solidFill>
                  <a:srgbClr val="00B050"/>
                </a:solidFill>
              </a:rPr>
              <a:t>o</a:t>
            </a:r>
            <a:r>
              <a:rPr lang="cs-CZ" altLang="cs-CZ" sz="3200" dirty="0"/>
              <a:t>rpus, </a:t>
            </a:r>
            <a:r>
              <a:rPr lang="cs-CZ" altLang="cs-CZ" sz="3200" dirty="0" err="1"/>
              <a:t>c</a:t>
            </a:r>
            <a:r>
              <a:rPr lang="cs-CZ" altLang="cs-CZ" sz="3200" dirty="0" err="1">
                <a:solidFill>
                  <a:srgbClr val="00B050"/>
                </a:solidFill>
              </a:rPr>
              <a:t>r</a:t>
            </a:r>
            <a:r>
              <a:rPr lang="cs-CZ" altLang="cs-CZ" sz="3200" dirty="0" err="1"/>
              <a:t>as</a:t>
            </a:r>
            <a:r>
              <a:rPr lang="cs-CZ" altLang="cs-CZ" sz="3200" dirty="0"/>
              <a:t>, si</a:t>
            </a:r>
            <a:r>
              <a:rPr lang="cs-CZ" altLang="cs-CZ" sz="3200" dirty="0">
                <a:solidFill>
                  <a:srgbClr val="00B050"/>
                </a:solidFill>
              </a:rPr>
              <a:t>c</a:t>
            </a:r>
          </a:p>
          <a:p>
            <a:r>
              <a:rPr lang="cs-CZ" altLang="cs-CZ" sz="3200" dirty="0"/>
              <a:t>			[c]	c</a:t>
            </a:r>
            <a:r>
              <a:rPr lang="cs-CZ" altLang="cs-CZ" sz="3200" dirty="0">
                <a:solidFill>
                  <a:srgbClr val="00B050"/>
                </a:solidFill>
              </a:rPr>
              <a:t>e</a:t>
            </a:r>
            <a:r>
              <a:rPr lang="cs-CZ" altLang="cs-CZ" sz="3200" dirty="0"/>
              <a:t>na, C</a:t>
            </a:r>
            <a:r>
              <a:rPr lang="cs-CZ" altLang="cs-CZ" sz="3200" dirty="0">
                <a:solidFill>
                  <a:srgbClr val="00B050"/>
                </a:solidFill>
              </a:rPr>
              <a:t>i</a:t>
            </a:r>
            <a:r>
              <a:rPr lang="cs-CZ" altLang="cs-CZ" sz="3200" dirty="0"/>
              <a:t>c</a:t>
            </a:r>
            <a:r>
              <a:rPr lang="cs-CZ" altLang="cs-CZ" sz="3200" dirty="0">
                <a:solidFill>
                  <a:srgbClr val="00B050"/>
                </a:solidFill>
              </a:rPr>
              <a:t>e</a:t>
            </a:r>
            <a:r>
              <a:rPr lang="cs-CZ" altLang="cs-CZ" sz="3200" dirty="0"/>
              <a:t>ro, C</a:t>
            </a:r>
            <a:r>
              <a:rPr lang="cs-CZ" altLang="cs-CZ" sz="3200" dirty="0">
                <a:solidFill>
                  <a:srgbClr val="00B050"/>
                </a:solidFill>
              </a:rPr>
              <a:t>ae</a:t>
            </a:r>
            <a:r>
              <a:rPr lang="cs-CZ" altLang="cs-CZ" sz="3200" dirty="0"/>
              <a:t>sar, </a:t>
            </a:r>
            <a:r>
              <a:rPr lang="cs-CZ" altLang="cs-CZ" sz="3200" dirty="0" err="1"/>
              <a:t>c</a:t>
            </a:r>
            <a:r>
              <a:rPr lang="cs-CZ" altLang="cs-CZ" sz="3200" dirty="0" err="1">
                <a:solidFill>
                  <a:srgbClr val="00B050"/>
                </a:solidFill>
              </a:rPr>
              <a:t>oe</a:t>
            </a:r>
            <a:r>
              <a:rPr lang="cs-CZ" altLang="cs-CZ" sz="3200" dirty="0" err="1"/>
              <a:t>ptus</a:t>
            </a:r>
            <a:endParaRPr lang="cs-CZ" altLang="cs-CZ" sz="3200" dirty="0"/>
          </a:p>
          <a:p>
            <a:endParaRPr lang="cs-CZ" altLang="cs-CZ" sz="3200" dirty="0"/>
          </a:p>
          <a:p>
            <a:endParaRPr lang="cs-CZ" alt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ovéPole 2"/>
          <p:cNvSpPr txBox="1">
            <a:spLocks noChangeArrowheads="1"/>
          </p:cNvSpPr>
          <p:nvPr/>
        </p:nvSpPr>
        <p:spPr bwMode="auto">
          <a:xfrm>
            <a:off x="1828800" y="760413"/>
            <a:ext cx="9239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 b="1" dirty="0" err="1"/>
              <a:t>qu</a:t>
            </a:r>
            <a:r>
              <a:rPr lang="cs-CZ" altLang="cs-CZ" sz="3200" dirty="0"/>
              <a:t> 	 [</a:t>
            </a:r>
            <a:r>
              <a:rPr lang="cs-CZ" altLang="cs-CZ" sz="3200" dirty="0" err="1"/>
              <a:t>kv</a:t>
            </a:r>
            <a:r>
              <a:rPr lang="cs-CZ" altLang="cs-CZ" sz="3200" dirty="0"/>
              <a:t>/</a:t>
            </a:r>
            <a:r>
              <a:rPr lang="cs-CZ" altLang="cs-CZ" sz="3200" dirty="0" err="1"/>
              <a:t>kw</a:t>
            </a:r>
            <a:r>
              <a:rPr lang="cs-CZ" altLang="cs-CZ" sz="3200" dirty="0"/>
              <a:t>]		</a:t>
            </a:r>
            <a:r>
              <a:rPr lang="cs-CZ" altLang="cs-CZ" sz="3200" dirty="0" err="1"/>
              <a:t>quis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quia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quaestor</a:t>
            </a:r>
            <a:endParaRPr lang="cs-CZ" altLang="cs-CZ" sz="3200" dirty="0"/>
          </a:p>
          <a:p>
            <a:endParaRPr lang="cs-CZ" altLang="cs-CZ" sz="3200" b="1" dirty="0"/>
          </a:p>
          <a:p>
            <a:r>
              <a:rPr lang="cs-CZ" altLang="cs-CZ" sz="3200" b="1" dirty="0" err="1"/>
              <a:t>gu</a:t>
            </a:r>
            <a:r>
              <a:rPr lang="cs-CZ" altLang="cs-CZ" sz="3200" b="1" dirty="0"/>
              <a:t>	 </a:t>
            </a:r>
            <a:r>
              <a:rPr lang="cs-CZ" altLang="cs-CZ" sz="3200" dirty="0"/>
              <a:t>[</a:t>
            </a:r>
            <a:r>
              <a:rPr lang="cs-CZ" altLang="cs-CZ" sz="3200" dirty="0" err="1"/>
              <a:t>gv</a:t>
            </a:r>
            <a:r>
              <a:rPr lang="cs-CZ" altLang="cs-CZ" sz="3200" dirty="0"/>
              <a:t>/</a:t>
            </a:r>
            <a:r>
              <a:rPr lang="cs-CZ" altLang="cs-CZ" sz="3200" dirty="0" err="1"/>
              <a:t>gw</a:t>
            </a:r>
            <a:r>
              <a:rPr lang="cs-CZ" altLang="cs-CZ" sz="3200" dirty="0"/>
              <a:t>]		lingua, </a:t>
            </a:r>
            <a:r>
              <a:rPr lang="cs-CZ" altLang="cs-CZ" sz="3200" dirty="0" err="1"/>
              <a:t>sanguis</a:t>
            </a:r>
            <a:endParaRPr lang="cs-CZ" altLang="cs-CZ" sz="3200" dirty="0"/>
          </a:p>
          <a:p>
            <a:endParaRPr lang="cs-CZ" altLang="cs-CZ" sz="3200" b="1" dirty="0"/>
          </a:p>
          <a:p>
            <a:r>
              <a:rPr lang="cs-CZ" altLang="cs-CZ" sz="3200" b="1" dirty="0"/>
              <a:t>-ti-	 </a:t>
            </a:r>
            <a:r>
              <a:rPr lang="cs-CZ" altLang="cs-CZ" sz="3200" dirty="0"/>
              <a:t>[ty]			</a:t>
            </a:r>
            <a:r>
              <a:rPr lang="cs-CZ" altLang="cs-CZ" sz="3200" dirty="0" err="1"/>
              <a:t>tot</a:t>
            </a:r>
            <a:r>
              <a:rPr lang="cs-CZ" altLang="cs-CZ" sz="3200" dirty="0" err="1">
                <a:solidFill>
                  <a:srgbClr val="00B050"/>
                </a:solidFill>
              </a:rPr>
              <a:t>ī</a:t>
            </a:r>
            <a:r>
              <a:rPr lang="cs-CZ" altLang="cs-CZ" sz="3200" dirty="0" err="1"/>
              <a:t>us</a:t>
            </a:r>
            <a:r>
              <a:rPr lang="cs-CZ" altLang="cs-CZ" sz="3200" dirty="0"/>
              <a:t>, o</a:t>
            </a:r>
            <a:r>
              <a:rPr lang="cs-CZ" altLang="cs-CZ" sz="3200" dirty="0">
                <a:solidFill>
                  <a:srgbClr val="00B050"/>
                </a:solidFill>
              </a:rPr>
              <a:t>s</a:t>
            </a:r>
            <a:r>
              <a:rPr lang="cs-CZ" altLang="cs-CZ" sz="3200" dirty="0"/>
              <a:t>tium</a:t>
            </a:r>
            <a:endParaRPr lang="cs-CZ" altLang="cs-CZ" sz="3200" b="1" dirty="0"/>
          </a:p>
          <a:p>
            <a:r>
              <a:rPr lang="cs-CZ" altLang="cs-CZ" sz="3200" b="1" dirty="0"/>
              <a:t>	 </a:t>
            </a:r>
            <a:r>
              <a:rPr lang="cs-CZ" altLang="cs-CZ" sz="3200" dirty="0"/>
              <a:t>[</a:t>
            </a:r>
            <a:r>
              <a:rPr lang="cs-CZ" altLang="cs-CZ" sz="3200" dirty="0" err="1"/>
              <a:t>ci</a:t>
            </a:r>
            <a:r>
              <a:rPr lang="cs-CZ" altLang="cs-CZ" sz="3200" dirty="0"/>
              <a:t>]			</a:t>
            </a:r>
            <a:r>
              <a:rPr lang="cs-CZ" altLang="cs-CZ" sz="3200" dirty="0" err="1"/>
              <a:t>divitiae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propositio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etc</a:t>
            </a:r>
            <a:r>
              <a:rPr lang="cs-CZ" altLang="cs-CZ" sz="3200" dirty="0"/>
              <a:t>.</a:t>
            </a:r>
          </a:p>
          <a:p>
            <a:endParaRPr lang="cs-CZ" altLang="cs-CZ" sz="3200" b="1" dirty="0"/>
          </a:p>
          <a:p>
            <a:r>
              <a:rPr lang="cs-CZ" altLang="cs-CZ" sz="3200" b="1" dirty="0" err="1"/>
              <a:t>ph</a:t>
            </a:r>
            <a:r>
              <a:rPr lang="cs-CZ" altLang="cs-CZ" sz="3200" b="1" dirty="0"/>
              <a:t>	 </a:t>
            </a:r>
            <a:r>
              <a:rPr lang="cs-CZ" altLang="cs-CZ" sz="3200" dirty="0"/>
              <a:t>[f]			</a:t>
            </a:r>
            <a:r>
              <a:rPr lang="cs-CZ" altLang="cs-CZ" sz="3200" dirty="0" err="1"/>
              <a:t>philosophia</a:t>
            </a:r>
            <a:endParaRPr lang="cs-CZ" altLang="cs-CZ" sz="3200" dirty="0"/>
          </a:p>
          <a:p>
            <a:r>
              <a:rPr lang="cs-CZ" altLang="cs-CZ" sz="3200" b="1" dirty="0" err="1"/>
              <a:t>th</a:t>
            </a:r>
            <a:r>
              <a:rPr lang="cs-CZ" altLang="cs-CZ" sz="3200" b="1" dirty="0"/>
              <a:t>	 </a:t>
            </a:r>
            <a:r>
              <a:rPr lang="cs-CZ" altLang="cs-CZ" sz="3200" dirty="0"/>
              <a:t>[t]			</a:t>
            </a:r>
            <a:r>
              <a:rPr lang="cs-CZ" altLang="cs-CZ" sz="3200" dirty="0" err="1"/>
              <a:t>theatrum</a:t>
            </a:r>
            <a:endParaRPr lang="cs-CZ" altLang="cs-CZ" sz="3200" dirty="0"/>
          </a:p>
          <a:p>
            <a:r>
              <a:rPr lang="cs-CZ" altLang="cs-CZ" sz="3200" b="1" dirty="0" err="1"/>
              <a:t>rh</a:t>
            </a:r>
            <a:r>
              <a:rPr lang="cs-CZ" altLang="cs-CZ" sz="3200" b="1" dirty="0"/>
              <a:t>	 </a:t>
            </a:r>
            <a:r>
              <a:rPr lang="cs-CZ" altLang="cs-CZ" sz="3200" dirty="0"/>
              <a:t>[r]			</a:t>
            </a:r>
            <a:r>
              <a:rPr lang="cs-CZ" altLang="cs-CZ" sz="3200" dirty="0" err="1"/>
              <a:t>rhetor</a:t>
            </a:r>
            <a:endParaRPr lang="cs-CZ" altLang="cs-CZ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ovéPole 1"/>
          <p:cNvSpPr txBox="1">
            <a:spLocks noChangeArrowheads="1"/>
          </p:cNvSpPr>
          <p:nvPr/>
        </p:nvSpPr>
        <p:spPr bwMode="auto">
          <a:xfrm>
            <a:off x="1828800" y="657225"/>
            <a:ext cx="7331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 i="1"/>
              <a:t>Legite</a:t>
            </a:r>
            <a:r>
              <a:rPr lang="cs-CZ" altLang="cs-CZ" sz="3600"/>
              <a:t>: 	(Čtěte:)</a:t>
            </a:r>
          </a:p>
          <a:p>
            <a:endParaRPr lang="cs-CZ" altLang="cs-CZ" sz="3600"/>
          </a:p>
          <a:p>
            <a:r>
              <a:rPr lang="cs-CZ" altLang="cs-CZ" sz="3600"/>
              <a:t> </a:t>
            </a:r>
          </a:p>
        </p:txBody>
      </p:sp>
      <p:pic>
        <p:nvPicPr>
          <p:cNvPr id="2662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0"/>
            <a:ext cx="6240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520</Words>
  <Application>Microsoft Office PowerPoint</Application>
  <PresentationFormat>Širokoúhlá obrazovka</PresentationFormat>
  <Paragraphs>140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Century Gothic</vt:lpstr>
      <vt:lpstr>Arial</vt:lpstr>
      <vt:lpstr>Wingdings 3</vt:lpstr>
      <vt:lpstr>Calibri</vt:lpstr>
      <vt:lpstr>Stébla</vt:lpstr>
      <vt:lpstr>LJSPFF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LJSPFF náplň kurzu,    organizační pokyny</dc:title>
  <dc:creator>Natália Gachallová</dc:creator>
  <cp:lastModifiedBy>Pavel Ševčík</cp:lastModifiedBy>
  <cp:revision>22</cp:revision>
  <dcterms:created xsi:type="dcterms:W3CDTF">2015-09-16T12:12:29Z</dcterms:created>
  <dcterms:modified xsi:type="dcterms:W3CDTF">2016-09-26T16:26:26Z</dcterms:modified>
</cp:coreProperties>
</file>