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481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349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19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35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69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9306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7209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36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48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310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86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38617-A91D-47C0-9738-319633886D08}" type="datetimeFigureOut">
              <a:rPr lang="cs-CZ" smtClean="0"/>
              <a:t>11.11.2014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67321-C374-4B91-A0C0-EA1BAB9CCC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Kultura 5. století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Mgr. Jan Plocek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9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Erechteion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Byl postaven až za peloponéské války</a:t>
            </a:r>
          </a:p>
          <a:p>
            <a:r>
              <a:rPr lang="cs-CZ" dirty="0" smtClean="0"/>
              <a:t>Jedná se o spojení tří menších </a:t>
            </a:r>
            <a:r>
              <a:rPr lang="cs-CZ" dirty="0" err="1" smtClean="0"/>
              <a:t>chrámků</a:t>
            </a:r>
            <a:endParaRPr lang="cs-CZ" dirty="0" smtClean="0"/>
          </a:p>
          <a:p>
            <a:r>
              <a:rPr lang="cs-CZ" dirty="0" smtClean="0"/>
              <a:t>Jsou zde terénní nerovnosti</a:t>
            </a:r>
          </a:p>
          <a:p>
            <a:r>
              <a:rPr lang="cs-CZ" dirty="0" smtClean="0"/>
              <a:t>Chrám je v iónském stylu</a:t>
            </a:r>
          </a:p>
          <a:p>
            <a:r>
              <a:rPr lang="cs-CZ" dirty="0" smtClean="0"/>
              <a:t>V jednom průčelí místo sloupů karyatidy – dívčí postavy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35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53419"/>
            <a:ext cx="53340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390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Chrám Athény Niké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Dovršení iónského stylu</a:t>
            </a:r>
          </a:p>
          <a:p>
            <a:r>
              <a:rPr lang="cs-CZ" dirty="0" smtClean="0"/>
              <a:t>Úsilí o půvab stavby převážilo snahu o monumentálnost</a:t>
            </a:r>
          </a:p>
          <a:p>
            <a:r>
              <a:rPr lang="cs-CZ" dirty="0" smtClean="0"/>
              <a:t>Vlys obíhá celou stavbu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959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75" y="1600200"/>
            <a:ext cx="55914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630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Hefaisteion</a:t>
            </a:r>
            <a:endParaRPr lang="cs-CZ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4" y="1600200"/>
            <a:ext cx="76779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07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Hefaisteion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Chrám patří bohům řemeslníků – </a:t>
            </a:r>
            <a:r>
              <a:rPr lang="cs-CZ" dirty="0" err="1" smtClean="0"/>
              <a:t>Hefaistovi</a:t>
            </a:r>
            <a:r>
              <a:rPr lang="cs-CZ" dirty="0" smtClean="0"/>
              <a:t> a </a:t>
            </a:r>
            <a:r>
              <a:rPr lang="cs-CZ" dirty="0" err="1" smtClean="0"/>
              <a:t>Atheně</a:t>
            </a:r>
            <a:r>
              <a:rPr lang="cs-CZ" dirty="0" smtClean="0"/>
              <a:t> </a:t>
            </a:r>
            <a:r>
              <a:rPr lang="cs-CZ" dirty="0" err="1" smtClean="0"/>
              <a:t>Ergané</a:t>
            </a:r>
            <a:endParaRPr lang="cs-CZ" dirty="0" smtClean="0"/>
          </a:p>
          <a:p>
            <a:r>
              <a:rPr lang="cs-CZ" dirty="0" smtClean="0"/>
              <a:t>Byl postaven u agory</a:t>
            </a:r>
          </a:p>
          <a:p>
            <a:r>
              <a:rPr lang="cs-CZ" dirty="0" smtClean="0"/>
              <a:t>Stavěn o něco dřív než </a:t>
            </a:r>
            <a:r>
              <a:rPr lang="cs-CZ" dirty="0" err="1" smtClean="0"/>
              <a:t>Parthenon</a:t>
            </a:r>
            <a:r>
              <a:rPr lang="cs-CZ" dirty="0" smtClean="0"/>
              <a:t>, ale je zde rozdíl – je mnohem více obecný </a:t>
            </a:r>
          </a:p>
          <a:p>
            <a:r>
              <a:rPr lang="cs-CZ" dirty="0" smtClean="0"/>
              <a:t>6x13 sloupů</a:t>
            </a:r>
          </a:p>
          <a:p>
            <a:r>
              <a:rPr lang="cs-CZ" dirty="0" smtClean="0"/>
              <a:t>V pozdější době přeměněn na křesťanský kostel – jeden z nejlíp dochovaných antických chrámů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877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Teleisterion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12275"/>
            <a:ext cx="4038600" cy="19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56716"/>
            <a:ext cx="4038600" cy="221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59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Teleisterion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Zde opět architekt </a:t>
            </a:r>
            <a:r>
              <a:rPr lang="cs-CZ" dirty="0" err="1" smtClean="0"/>
              <a:t>Iktíos</a:t>
            </a:r>
            <a:endParaRPr lang="cs-CZ" dirty="0" smtClean="0"/>
          </a:p>
          <a:p>
            <a:r>
              <a:rPr lang="cs-CZ" dirty="0" smtClean="0"/>
              <a:t>Stavba sloužila při zasvěcování do </a:t>
            </a:r>
            <a:r>
              <a:rPr lang="cs-CZ" dirty="0" err="1" smtClean="0"/>
              <a:t>eleusíjských</a:t>
            </a:r>
            <a:r>
              <a:rPr lang="cs-CZ" dirty="0" smtClean="0"/>
              <a:t> mystérii</a:t>
            </a:r>
          </a:p>
          <a:p>
            <a:r>
              <a:rPr lang="cs-CZ" dirty="0" smtClean="0"/>
              <a:t>Obřad byl za přítomnosti všech v sále</a:t>
            </a:r>
          </a:p>
          <a:p>
            <a:r>
              <a:rPr lang="cs-CZ" dirty="0" smtClean="0"/>
              <a:t>Nebyl tedy chrámem – do chrámu mohli jen kněží a bůh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241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Apollónův</a:t>
            </a:r>
            <a:r>
              <a:rPr lang="cs-CZ" dirty="0" smtClean="0"/>
              <a:t> chrám v </a:t>
            </a:r>
            <a:r>
              <a:rPr lang="cs-CZ" dirty="0" err="1"/>
              <a:t>B</a:t>
            </a:r>
            <a:r>
              <a:rPr lang="cs-CZ" dirty="0" err="1" smtClean="0"/>
              <a:t>assai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76632"/>
            <a:ext cx="4038600" cy="277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02452"/>
            <a:ext cx="4038600" cy="272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942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Apollónův</a:t>
            </a:r>
            <a:r>
              <a:rPr lang="cs-CZ" dirty="0" smtClean="0"/>
              <a:t> chrám v </a:t>
            </a:r>
            <a:r>
              <a:rPr lang="cs-CZ" dirty="0" err="1"/>
              <a:t>B</a:t>
            </a:r>
            <a:r>
              <a:rPr lang="cs-CZ" dirty="0" err="1" smtClean="0"/>
              <a:t>assai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Architektem byl asi opět </a:t>
            </a:r>
            <a:r>
              <a:rPr lang="cs-CZ" dirty="0" err="1" smtClean="0"/>
              <a:t>Iktínos</a:t>
            </a:r>
            <a:endParaRPr lang="cs-CZ" dirty="0" smtClean="0"/>
          </a:p>
          <a:p>
            <a:r>
              <a:rPr lang="cs-CZ" dirty="0" smtClean="0"/>
              <a:t>Postaven </a:t>
            </a:r>
            <a:r>
              <a:rPr lang="cs-CZ" dirty="0" err="1" smtClean="0"/>
              <a:t>Figaleiou</a:t>
            </a:r>
            <a:r>
              <a:rPr lang="cs-CZ" dirty="0" smtClean="0"/>
              <a:t>, protože město minul mor</a:t>
            </a:r>
          </a:p>
          <a:p>
            <a:r>
              <a:rPr lang="cs-CZ" dirty="0" smtClean="0"/>
              <a:t>Je vystaven na základech archaického chrámu</a:t>
            </a:r>
          </a:p>
          <a:p>
            <a:r>
              <a:rPr lang="cs-CZ" dirty="0" smtClean="0"/>
              <a:t>Orientace sever jih</a:t>
            </a:r>
          </a:p>
          <a:p>
            <a:r>
              <a:rPr lang="cs-CZ" dirty="0"/>
              <a:t>Z</a:t>
            </a:r>
            <a:r>
              <a:rPr lang="cs-CZ" dirty="0" smtClean="0"/>
              <a:t>de poprvé použita korintská hlavice sloupu</a:t>
            </a:r>
          </a:p>
          <a:p>
            <a:r>
              <a:rPr lang="cs-CZ" dirty="0" smtClean="0"/>
              <a:t>Vlys vyobrazuje </a:t>
            </a:r>
            <a:r>
              <a:rPr lang="cs-CZ" dirty="0" err="1" smtClean="0"/>
              <a:t>amazonomachii</a:t>
            </a:r>
            <a:r>
              <a:rPr lang="cs-CZ" dirty="0" smtClean="0"/>
              <a:t> a </a:t>
            </a:r>
            <a:r>
              <a:rPr lang="cs-CZ" dirty="0" err="1" smtClean="0"/>
              <a:t>kentauromachii</a:t>
            </a:r>
            <a:endParaRPr lang="cs-CZ" dirty="0" smtClean="0"/>
          </a:p>
          <a:p>
            <a:r>
              <a:rPr lang="cs-CZ" dirty="0" smtClean="0"/>
              <a:t>Chrám byl poničen v 70. letech 20. stol. zemětřesením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3011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Architektura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Oba hlavní slohy jsou už pevně konstituovány</a:t>
            </a:r>
          </a:p>
          <a:p>
            <a:r>
              <a:rPr lang="cs-CZ" dirty="0" smtClean="0"/>
              <a:t>Chrám má představovat obydlí boha </a:t>
            </a:r>
          </a:p>
          <a:p>
            <a:r>
              <a:rPr lang="cs-CZ" dirty="0" smtClean="0"/>
              <a:t>Oběti bohům se pak konaly před chrámem u oltáře</a:t>
            </a:r>
          </a:p>
          <a:p>
            <a:r>
              <a:rPr lang="cs-CZ" dirty="0" smtClean="0"/>
              <a:t>V této době všechna řecká města měla své ochranné božstvo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006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Héřina svatyně u města </a:t>
            </a:r>
            <a:r>
              <a:rPr lang="cs-CZ" dirty="0" err="1" smtClean="0"/>
              <a:t>Argos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53469"/>
            <a:ext cx="47625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926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Héřina svatyně  u města </a:t>
            </a:r>
            <a:r>
              <a:rPr lang="cs-CZ" dirty="0" err="1" smtClean="0"/>
              <a:t>Argos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Asi 10 km od Argu</a:t>
            </a:r>
          </a:p>
          <a:p>
            <a:r>
              <a:rPr lang="cs-CZ" dirty="0" smtClean="0"/>
              <a:t>Dle </a:t>
            </a:r>
            <a:r>
              <a:rPr lang="cs-CZ" dirty="0" err="1" smtClean="0"/>
              <a:t>Pausania</a:t>
            </a:r>
            <a:r>
              <a:rPr lang="cs-CZ" dirty="0" smtClean="0"/>
              <a:t> byla ve štítech vyobrazeno zrození Diovo a Pád </a:t>
            </a:r>
            <a:r>
              <a:rPr lang="cs-CZ" dirty="0" err="1" smtClean="0"/>
              <a:t>Tróje</a:t>
            </a:r>
            <a:endParaRPr lang="cs-CZ" dirty="0"/>
          </a:p>
          <a:p>
            <a:r>
              <a:rPr lang="cs-CZ" dirty="0" smtClean="0"/>
              <a:t>Metopy pak byly zdobeny jen po krátkých stranách chrámu – </a:t>
            </a:r>
            <a:r>
              <a:rPr lang="cs-CZ" dirty="0" err="1" smtClean="0"/>
              <a:t>amazonomachie</a:t>
            </a:r>
            <a:r>
              <a:rPr lang="cs-CZ" dirty="0" smtClean="0"/>
              <a:t> a Gigantomachie</a:t>
            </a:r>
          </a:p>
          <a:p>
            <a:r>
              <a:rPr lang="cs-CZ" dirty="0" smtClean="0"/>
              <a:t>Chrám byl postaven na místě starší svatyně a v sochařské výzdobě jsou patrné vlivy </a:t>
            </a:r>
            <a:r>
              <a:rPr lang="cs-CZ" dirty="0" err="1" smtClean="0"/>
              <a:t>Polykleita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8195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Sochařství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sochařství dochází k přechodu z archaického vyobrazení do podoby tzv. přísného stylu</a:t>
            </a:r>
          </a:p>
          <a:p>
            <a:r>
              <a:rPr lang="cs-CZ" dirty="0" smtClean="0"/>
              <a:t>Tento přechod je datován cca do prvních 20 let 5. stol. př. n. l.</a:t>
            </a:r>
          </a:p>
          <a:p>
            <a:r>
              <a:rPr lang="cs-CZ" dirty="0" smtClean="0"/>
              <a:t>V této době se ještě setkáváme se sochami typu </a:t>
            </a:r>
            <a:r>
              <a:rPr lang="cs-CZ" dirty="0" err="1" smtClean="0"/>
              <a:t>kúros</a:t>
            </a:r>
            <a:r>
              <a:rPr lang="cs-CZ" dirty="0" smtClean="0"/>
              <a:t> a </a:t>
            </a:r>
            <a:r>
              <a:rPr lang="cs-CZ" dirty="0" err="1" smtClean="0"/>
              <a:t>kóré</a:t>
            </a:r>
            <a:r>
              <a:rPr lang="cs-CZ" dirty="0" smtClean="0"/>
              <a:t>, ale už i s novými realističtějšími sochami</a:t>
            </a:r>
          </a:p>
          <a:p>
            <a:r>
              <a:rPr lang="cs-CZ" dirty="0" smtClean="0"/>
              <a:t>Počátek přísného stylu představuje následující sousoší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100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Sousoší tyranobijců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01" y="1600200"/>
            <a:ext cx="306399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867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přísný styl?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 zde totiž patrná strojová struktura sochy, hlavně anatomie a drapérie</a:t>
            </a:r>
          </a:p>
          <a:p>
            <a:r>
              <a:rPr lang="cs-CZ" dirty="0" smtClean="0"/>
              <a:t>Socha jakoby žila, ale jen z části</a:t>
            </a:r>
          </a:p>
          <a:p>
            <a:r>
              <a:rPr lang="cs-CZ" dirty="0" smtClean="0"/>
              <a:t>Je zde patrná strohost výrazu ve tváři</a:t>
            </a:r>
          </a:p>
          <a:p>
            <a:r>
              <a:rPr lang="cs-CZ" dirty="0" smtClean="0"/>
              <a:t>To je dáno tím, že nejsou moc domodelované tváře</a:t>
            </a:r>
          </a:p>
        </p:txBody>
      </p:sp>
    </p:spTree>
    <p:extLst>
      <p:ext uri="{BB962C8B-B14F-4D97-AF65-F5344CB8AC3E}">
        <p14:creationId xmlns:p14="http://schemas.microsoft.com/office/powerpoint/2010/main" val="139710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Měděné sochy přísného stylu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Sochy byly odlévány na základě hliněných modelů</a:t>
            </a:r>
          </a:p>
          <a:p>
            <a:r>
              <a:rPr lang="cs-CZ" dirty="0" smtClean="0"/>
              <a:t>Hliněné modely se ale používali i pro práce z mramoru</a:t>
            </a:r>
          </a:p>
          <a:p>
            <a:r>
              <a:rPr lang="cs-CZ" dirty="0" smtClean="0"/>
              <a:t>Většina dochovaných bronzových soch byla součástí chrámové výzdoby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582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Delfský vozataj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709" y="1600200"/>
            <a:ext cx="537458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1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Zeus od </a:t>
            </a:r>
            <a:r>
              <a:rPr lang="cs-CZ" dirty="0" err="1" smtClean="0"/>
              <a:t>Artemisia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41" y="1600200"/>
            <a:ext cx="451851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474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Bronzové sochy od </a:t>
            </a:r>
            <a:r>
              <a:rPr lang="cs-CZ" dirty="0" err="1" smtClean="0"/>
              <a:t>Riace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79" y="1600200"/>
            <a:ext cx="35726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544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Myrón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Nejstarší z velkých sochařů 5. století</a:t>
            </a:r>
          </a:p>
          <a:p>
            <a:r>
              <a:rPr lang="cs-CZ" dirty="0" smtClean="0"/>
              <a:t>Pocházel z </a:t>
            </a:r>
            <a:r>
              <a:rPr lang="cs-CZ" dirty="0" err="1" smtClean="0"/>
              <a:t>Eleuther</a:t>
            </a:r>
            <a:r>
              <a:rPr lang="cs-CZ" dirty="0" smtClean="0"/>
              <a:t> a pracoval v Athénách</a:t>
            </a:r>
          </a:p>
          <a:p>
            <a:r>
              <a:rPr lang="cs-CZ" dirty="0" smtClean="0"/>
              <a:t>Pracoval převážně s bronzem – snažil se zachytit dynamičnost těla</a:t>
            </a:r>
          </a:p>
          <a:p>
            <a:r>
              <a:rPr lang="cs-CZ" dirty="0" smtClean="0"/>
              <a:t>Mramor by neudržel rovnováhu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6631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Diův chrám v Olympii</a:t>
            </a:r>
            <a:endParaRPr lang="cs-CZ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91656"/>
            <a:ext cx="2971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34279"/>
            <a:ext cx="4038600" cy="325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48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Diskobolos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13" y="1600200"/>
            <a:ext cx="26495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704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Athéna a </a:t>
            </a:r>
            <a:r>
              <a:rPr lang="cs-CZ" dirty="0" err="1" smtClean="0"/>
              <a:t>Marsyás</a:t>
            </a:r>
            <a:endParaRPr lang="cs-CZ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77" y="1600200"/>
            <a:ext cx="430224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945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Feidiás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Proslul jako tvůrce dvou monumentálních soch</a:t>
            </a:r>
          </a:p>
          <a:p>
            <a:r>
              <a:rPr lang="cs-CZ" dirty="0" smtClean="0"/>
              <a:t>Athény </a:t>
            </a:r>
            <a:r>
              <a:rPr lang="cs-CZ" dirty="0" err="1" smtClean="0"/>
              <a:t>Parthenos</a:t>
            </a:r>
            <a:r>
              <a:rPr lang="cs-CZ" dirty="0" smtClean="0"/>
              <a:t> a Dia Olympského</a:t>
            </a:r>
          </a:p>
          <a:p>
            <a:r>
              <a:rPr lang="cs-CZ" dirty="0" smtClean="0"/>
              <a:t>Obě sochy </a:t>
            </a:r>
            <a:r>
              <a:rPr lang="cs-CZ" dirty="0" err="1" smtClean="0"/>
              <a:t>chryselefantinové</a:t>
            </a:r>
            <a:endParaRPr lang="cs-CZ" dirty="0" smtClean="0"/>
          </a:p>
          <a:p>
            <a:r>
              <a:rPr lang="cs-CZ" dirty="0" smtClean="0"/>
              <a:t>Vedl sochařskou výzdobu akropole v Athénách</a:t>
            </a:r>
          </a:p>
          <a:p>
            <a:r>
              <a:rPr lang="cs-CZ" dirty="0" smtClean="0"/>
              <a:t>Věnoval se i zobrazování osob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2937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Athéna </a:t>
            </a:r>
            <a:r>
              <a:rPr lang="cs-CZ" dirty="0" err="1" smtClean="0"/>
              <a:t>Parthenos</a:t>
            </a:r>
            <a:endParaRPr lang="cs-CZ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46" y="1600200"/>
            <a:ext cx="30173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091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Zeus Olympský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15" y="1600200"/>
            <a:ext cx="362077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215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Menší sochy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Athéna </a:t>
            </a:r>
            <a:r>
              <a:rPr lang="cs-CZ" dirty="0" err="1" smtClean="0"/>
              <a:t>Lemnia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Apollón </a:t>
            </a:r>
            <a:r>
              <a:rPr lang="cs-CZ" dirty="0" err="1" smtClean="0"/>
              <a:t>Parnopios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57" y="2174875"/>
            <a:ext cx="2092473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81" y="2174875"/>
            <a:ext cx="178086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836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Polykleitos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Soustředil se na jeden jediný problém – vyřešení proporce sochy</a:t>
            </a:r>
          </a:p>
          <a:p>
            <a:r>
              <a:rPr lang="cs-CZ" dirty="0" smtClean="0"/>
              <a:t>Vypracoval na to teoretický i praktický systém stojící mužské sochy</a:t>
            </a:r>
          </a:p>
          <a:p>
            <a:r>
              <a:rPr lang="cs-CZ" dirty="0" smtClean="0"/>
              <a:t>Tento spis se jmenoval Kánon – tedy zákon</a:t>
            </a:r>
          </a:p>
          <a:p>
            <a:r>
              <a:rPr lang="cs-CZ" dirty="0" smtClean="0"/>
              <a:t>Už ale i sám věděl, že bude jeho dílo přepracováno</a:t>
            </a:r>
          </a:p>
          <a:p>
            <a:r>
              <a:rPr lang="cs-CZ" dirty="0" smtClean="0"/>
              <a:t>Zavedl postoj těla – tzv. </a:t>
            </a:r>
            <a:r>
              <a:rPr lang="cs-CZ" dirty="0" err="1" smtClean="0"/>
              <a:t>kontrapost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5461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Doryforos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50" y="1600200"/>
            <a:ext cx="2353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692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Diaduménos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5" y="1600200"/>
            <a:ext cx="33832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537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Diskoforos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802" y="1600200"/>
            <a:ext cx="22863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480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Diův chrám v Olympii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Byl postaven architektem </a:t>
            </a:r>
            <a:r>
              <a:rPr lang="cs-CZ" dirty="0" err="1" smtClean="0"/>
              <a:t>Libónem</a:t>
            </a:r>
            <a:r>
              <a:rPr lang="cs-CZ" dirty="0" smtClean="0"/>
              <a:t> z </a:t>
            </a:r>
            <a:r>
              <a:rPr lang="cs-CZ" dirty="0" err="1" smtClean="0"/>
              <a:t>Elidy</a:t>
            </a:r>
            <a:r>
              <a:rPr lang="cs-CZ" dirty="0" smtClean="0"/>
              <a:t> mezi lety 470 a 456</a:t>
            </a:r>
          </a:p>
          <a:p>
            <a:r>
              <a:rPr lang="cs-CZ" dirty="0" smtClean="0"/>
              <a:t>Je považován za kánon dórského stylu</a:t>
            </a:r>
          </a:p>
          <a:p>
            <a:r>
              <a:rPr lang="cs-CZ" dirty="0" smtClean="0"/>
              <a:t>Byl vystavěn z hrubého vápence a potažen štukem</a:t>
            </a:r>
          </a:p>
          <a:p>
            <a:r>
              <a:rPr lang="cs-CZ" dirty="0" smtClean="0"/>
              <a:t>Rozměry 64,12 x 27,68 m</a:t>
            </a:r>
          </a:p>
          <a:p>
            <a:r>
              <a:rPr lang="cs-CZ" dirty="0" smtClean="0"/>
              <a:t>U tohoto chrámu je dovršen přechod od archaiky ke klasice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80044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Raněná amazonka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394" y="1600200"/>
            <a:ext cx="19772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53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/>
              <a:t>Diův chrám v Olympii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Západní štít vyobrazuje boj kentaurů s </a:t>
            </a:r>
            <a:r>
              <a:rPr lang="cs-CZ" dirty="0" err="1" smtClean="0"/>
              <a:t>Lapithy</a:t>
            </a:r>
            <a:endParaRPr lang="cs-CZ" dirty="0" smtClean="0"/>
          </a:p>
          <a:p>
            <a:r>
              <a:rPr lang="cs-CZ" dirty="0" smtClean="0"/>
              <a:t>Východní štít zobrazuje přípravu na závod mezi </a:t>
            </a:r>
            <a:r>
              <a:rPr lang="cs-CZ" dirty="0" err="1" smtClean="0"/>
              <a:t>Pelopem</a:t>
            </a:r>
            <a:r>
              <a:rPr lang="cs-CZ" dirty="0" smtClean="0"/>
              <a:t> a </a:t>
            </a:r>
            <a:r>
              <a:rPr lang="cs-CZ" dirty="0" err="1" smtClean="0"/>
              <a:t>Oinomaem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1266" name="Picture 2" descr="C:\Users\Honza\Documents\vyuka\Dějiny antického světa\Athény\ZeusPedimentOlym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56992"/>
            <a:ext cx="5886341" cy="27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28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Parthenon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36" y="1600200"/>
            <a:ext cx="643992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5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Parthenon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Dórská stavba s </a:t>
            </a:r>
            <a:r>
              <a:rPr lang="cs-CZ" dirty="0" err="1" smtClean="0"/>
              <a:t>ionskými</a:t>
            </a:r>
            <a:r>
              <a:rPr lang="cs-CZ" dirty="0" smtClean="0"/>
              <a:t> prvky – typické pro athénskou akropoli</a:t>
            </a:r>
          </a:p>
          <a:p>
            <a:r>
              <a:rPr lang="cs-CZ" dirty="0" smtClean="0"/>
              <a:t>Architekti </a:t>
            </a:r>
            <a:r>
              <a:rPr lang="cs-CZ" dirty="0" err="1" smtClean="0"/>
              <a:t>Iktinos</a:t>
            </a:r>
            <a:r>
              <a:rPr lang="cs-CZ" dirty="0" smtClean="0"/>
              <a:t> a </a:t>
            </a:r>
            <a:r>
              <a:rPr lang="cs-CZ" dirty="0" err="1" smtClean="0"/>
              <a:t>Kalikratés</a:t>
            </a:r>
            <a:endParaRPr lang="cs-CZ" dirty="0" smtClean="0"/>
          </a:p>
          <a:p>
            <a:r>
              <a:rPr lang="cs-CZ" dirty="0" smtClean="0"/>
              <a:t>69,5m x 30,9 m</a:t>
            </a:r>
          </a:p>
          <a:p>
            <a:r>
              <a:rPr lang="cs-CZ" dirty="0" smtClean="0"/>
              <a:t>V průčelí 8 sloupů - </a:t>
            </a:r>
            <a:r>
              <a:rPr lang="cs-CZ" dirty="0" err="1" smtClean="0"/>
              <a:t>oktastylos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088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Sochařská výzdoba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Výjevy na štítech: Zrození Athény na východní straně, a spor Athény a Poseidona o patronství nad městem na západní straně</a:t>
            </a:r>
          </a:p>
          <a:p>
            <a:r>
              <a:rPr lang="cs-CZ" dirty="0" smtClean="0"/>
              <a:t>Na metopách je pak </a:t>
            </a:r>
            <a:r>
              <a:rPr lang="cs-CZ" dirty="0" err="1"/>
              <a:t>k</a:t>
            </a:r>
            <a:r>
              <a:rPr lang="cs-CZ" dirty="0" err="1" smtClean="0"/>
              <a:t>entauromachie</a:t>
            </a:r>
            <a:r>
              <a:rPr lang="cs-CZ" dirty="0" smtClean="0"/>
              <a:t> na jižní straně, gigantomachie na východní straně, trojská válka na severní straně a </a:t>
            </a:r>
            <a:r>
              <a:rPr lang="cs-CZ" dirty="0" err="1" smtClean="0"/>
              <a:t>amazonomachie</a:t>
            </a:r>
            <a:r>
              <a:rPr lang="cs-CZ" dirty="0" smtClean="0"/>
              <a:t> na západní straně.</a:t>
            </a:r>
          </a:p>
          <a:p>
            <a:r>
              <a:rPr lang="cs-CZ" dirty="0" smtClean="0"/>
              <a:t>Iónský vlys okolo celly zobrazoval průvod o Velkých </a:t>
            </a:r>
            <a:r>
              <a:rPr lang="cs-CZ" dirty="0" err="1" smtClean="0"/>
              <a:t>Panathénajích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2663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Erechteion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15306"/>
            <a:ext cx="6096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1057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690</Words>
  <Application>Microsoft Office PowerPoint</Application>
  <PresentationFormat>Předvádění na obrazovce (4:3)</PresentationFormat>
  <Paragraphs>112</Paragraphs>
  <Slides>40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systému Office</vt:lpstr>
      <vt:lpstr>Kultura 5. století</vt:lpstr>
      <vt:lpstr>Architektura</vt:lpstr>
      <vt:lpstr>Diův chrám v Olympii</vt:lpstr>
      <vt:lpstr>Diův chrám v Olympii</vt:lpstr>
      <vt:lpstr>Diův chrám v Olympii</vt:lpstr>
      <vt:lpstr>Parthenon</vt:lpstr>
      <vt:lpstr>Parthenon</vt:lpstr>
      <vt:lpstr>Sochařská výzdoba</vt:lpstr>
      <vt:lpstr>Erechteion</vt:lpstr>
      <vt:lpstr>Erechteion</vt:lpstr>
      <vt:lpstr>Prezentace aplikace PowerPoint</vt:lpstr>
      <vt:lpstr>Chrám Athény Niké</vt:lpstr>
      <vt:lpstr>Prezentace aplikace PowerPoint</vt:lpstr>
      <vt:lpstr>Hefaisteion</vt:lpstr>
      <vt:lpstr>Hefaisteion</vt:lpstr>
      <vt:lpstr>Teleisterion</vt:lpstr>
      <vt:lpstr>Teleisterion</vt:lpstr>
      <vt:lpstr>Apollónův chrám v Bassai</vt:lpstr>
      <vt:lpstr>Apollónův chrám v Bassai</vt:lpstr>
      <vt:lpstr>Héřina svatyně u města Argos</vt:lpstr>
      <vt:lpstr>Héřina svatyně  u města Argos</vt:lpstr>
      <vt:lpstr>Sochařství</vt:lpstr>
      <vt:lpstr>Sousoší tyranobijců</vt:lpstr>
      <vt:lpstr>Proč přísný styl?</vt:lpstr>
      <vt:lpstr>Měděné sochy přísného stylu</vt:lpstr>
      <vt:lpstr>Delfský vozataj</vt:lpstr>
      <vt:lpstr>Zeus od Artemisia</vt:lpstr>
      <vt:lpstr>Bronzové sochy od Riace</vt:lpstr>
      <vt:lpstr>Myrón</vt:lpstr>
      <vt:lpstr>Diskobolos</vt:lpstr>
      <vt:lpstr>Athéna a Marsyás</vt:lpstr>
      <vt:lpstr>Feidiás</vt:lpstr>
      <vt:lpstr>Athéna Parthenos</vt:lpstr>
      <vt:lpstr>Zeus Olympský</vt:lpstr>
      <vt:lpstr>Menší sochy</vt:lpstr>
      <vt:lpstr>Polykleitos</vt:lpstr>
      <vt:lpstr>Doryforos</vt:lpstr>
      <vt:lpstr>Diaduménos</vt:lpstr>
      <vt:lpstr>Diskoforos</vt:lpstr>
      <vt:lpstr>Raněná amazonka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Kultura 5. století</dc:title>
  <dc:creator>Honza</dc:creator>
  <cp:lastModifiedBy>Honza</cp:lastModifiedBy>
  <cp:revision>13</cp:revision>
  <dcterms:created xsi:type="dcterms:W3CDTF">2014-11-11T13:56:53Z</dcterms:created>
  <dcterms:modified xsi:type="dcterms:W3CDTF">2014-11-11T16:21:27Z</dcterms:modified>
</cp:coreProperties>
</file>