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C5D5-E8B3-4402-91ED-D5C97794697B}" type="datetimeFigureOut">
              <a:rPr lang="cs-CZ" smtClean="0"/>
              <a:t>10.12.2014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0FAC6-5E4D-4061-83E2-CF9F5F43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966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C5D5-E8B3-4402-91ED-D5C97794697B}" type="datetimeFigureOut">
              <a:rPr lang="cs-CZ" smtClean="0"/>
              <a:t>10.12.2014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0FAC6-5E4D-4061-83E2-CF9F5F43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533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C5D5-E8B3-4402-91ED-D5C97794697B}" type="datetimeFigureOut">
              <a:rPr lang="cs-CZ" smtClean="0"/>
              <a:t>10.12.2014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0FAC6-5E4D-4061-83E2-CF9F5F43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375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C5D5-E8B3-4402-91ED-D5C97794697B}" type="datetimeFigureOut">
              <a:rPr lang="cs-CZ" smtClean="0"/>
              <a:t>10.12.2014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0FAC6-5E4D-4061-83E2-CF9F5F43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362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C5D5-E8B3-4402-91ED-D5C97794697B}" type="datetimeFigureOut">
              <a:rPr lang="cs-CZ" smtClean="0"/>
              <a:t>10.12.2014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0FAC6-5E4D-4061-83E2-CF9F5F43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719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C5D5-E8B3-4402-91ED-D5C97794697B}" type="datetimeFigureOut">
              <a:rPr lang="cs-CZ" smtClean="0"/>
              <a:t>10.12.2014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0FAC6-5E4D-4061-83E2-CF9F5F43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375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C5D5-E8B3-4402-91ED-D5C97794697B}" type="datetimeFigureOut">
              <a:rPr lang="cs-CZ" smtClean="0"/>
              <a:t>10.12.2014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0FAC6-5E4D-4061-83E2-CF9F5F43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9683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C5D5-E8B3-4402-91ED-D5C97794697B}" type="datetimeFigureOut">
              <a:rPr lang="cs-CZ" smtClean="0"/>
              <a:t>10.12.2014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0FAC6-5E4D-4061-83E2-CF9F5F43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317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C5D5-E8B3-4402-91ED-D5C97794697B}" type="datetimeFigureOut">
              <a:rPr lang="cs-CZ" smtClean="0"/>
              <a:t>10.12.2014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0FAC6-5E4D-4061-83E2-CF9F5F43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381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C5D5-E8B3-4402-91ED-D5C97794697B}" type="datetimeFigureOut">
              <a:rPr lang="cs-CZ" smtClean="0"/>
              <a:t>10.12.2014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0FAC6-5E4D-4061-83E2-CF9F5F43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00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C5D5-E8B3-4402-91ED-D5C97794697B}" type="datetimeFigureOut">
              <a:rPr lang="cs-CZ" smtClean="0"/>
              <a:t>10.12.2014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0FAC6-5E4D-4061-83E2-CF9F5F43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448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AC5D5-E8B3-4402-91ED-D5C97794697B}" type="datetimeFigureOut">
              <a:rPr lang="cs-CZ" smtClean="0"/>
              <a:t>10.12.2014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0FAC6-5E4D-4061-83E2-CF9F5F437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61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Období Helénismu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Mgr. Jan Plocek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9157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Alexandrie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V nejzápadnější části nilské delty</a:t>
            </a:r>
          </a:p>
          <a:p>
            <a:r>
              <a:rPr lang="pl-PL" dirty="0" smtClean="0"/>
              <a:t>Byla založena v roce 331 př. n. L</a:t>
            </a:r>
          </a:p>
          <a:p>
            <a:r>
              <a:rPr lang="cs-CZ" dirty="0"/>
              <a:t>K</a:t>
            </a:r>
            <a:r>
              <a:rPr lang="cs-CZ" dirty="0" smtClean="0"/>
              <a:t>olem roku 320 př. n. l. se stala hlavním městem říše jeho nástupce v Egyptě Ptolemaia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339181"/>
            <a:ext cx="4000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806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Alexandrie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Ptolemaiovci ji používali jako výkladní skříň své říše</a:t>
            </a:r>
          </a:p>
          <a:p>
            <a:r>
              <a:rPr lang="cs-CZ" dirty="0" smtClean="0"/>
              <a:t>Město stavěno podle jasně daného plánu</a:t>
            </a:r>
          </a:p>
          <a:p>
            <a:r>
              <a:rPr lang="cs-CZ" dirty="0"/>
              <a:t>N</a:t>
            </a:r>
            <a:r>
              <a:rPr lang="cs-CZ" dirty="0" smtClean="0"/>
              <a:t>ěkolik generací po svém založení stala nejdůležitějším vědeckým, kulturním, obchodním a do jisté míry i politickým centrem celého helénistického světa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411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Alexandrie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Vznikla zde jedna z nejznámějších vědeckých institucí antického světa – </a:t>
            </a:r>
            <a:r>
              <a:rPr lang="cs-CZ" dirty="0" err="1" smtClean="0"/>
              <a:t>Musaion</a:t>
            </a:r>
            <a:r>
              <a:rPr lang="cs-CZ" dirty="0" smtClean="0"/>
              <a:t> – jehož součástí byla i knihovna</a:t>
            </a:r>
          </a:p>
          <a:p>
            <a:r>
              <a:rPr lang="cs-CZ" dirty="0" smtClean="0"/>
              <a:t>Z významných učenců zde působili zde např. matematik </a:t>
            </a:r>
            <a:r>
              <a:rPr lang="cs-CZ" dirty="0" err="1" smtClean="0"/>
              <a:t>Eukleidés</a:t>
            </a:r>
            <a:r>
              <a:rPr lang="cs-CZ" dirty="0" smtClean="0"/>
              <a:t>, fyzik </a:t>
            </a:r>
            <a:r>
              <a:rPr lang="cs-CZ" dirty="0" err="1" smtClean="0"/>
              <a:t>Archimédés</a:t>
            </a:r>
            <a:r>
              <a:rPr lang="cs-CZ" dirty="0" smtClean="0"/>
              <a:t>, astronomové </a:t>
            </a:r>
            <a:r>
              <a:rPr lang="cs-CZ" dirty="0" err="1" smtClean="0"/>
              <a:t>Hipparchos</a:t>
            </a:r>
            <a:r>
              <a:rPr lang="cs-CZ" dirty="0" smtClean="0"/>
              <a:t> a </a:t>
            </a:r>
            <a:r>
              <a:rPr lang="cs-CZ" dirty="0" err="1" smtClean="0"/>
              <a:t>Aristarchos</a:t>
            </a:r>
            <a:r>
              <a:rPr lang="cs-CZ" dirty="0" smtClean="0"/>
              <a:t>, chronograf a geograf </a:t>
            </a:r>
            <a:r>
              <a:rPr lang="cs-CZ" dirty="0" err="1" smtClean="0"/>
              <a:t>Eratosthenés</a:t>
            </a:r>
            <a:r>
              <a:rPr lang="cs-CZ" dirty="0" smtClean="0"/>
              <a:t> či lékaři </a:t>
            </a:r>
            <a:r>
              <a:rPr lang="cs-CZ" dirty="0" err="1" smtClean="0"/>
              <a:t>Hérofilos</a:t>
            </a:r>
            <a:r>
              <a:rPr lang="cs-CZ" dirty="0" smtClean="0"/>
              <a:t> a </a:t>
            </a:r>
            <a:r>
              <a:rPr lang="cs-CZ" dirty="0" err="1" smtClean="0"/>
              <a:t>Eratostratos</a:t>
            </a:r>
            <a:r>
              <a:rPr lang="cs-CZ" dirty="0" smtClean="0"/>
              <a:t>.</a:t>
            </a:r>
          </a:p>
          <a:p>
            <a:r>
              <a:rPr lang="cs-CZ" dirty="0" smtClean="0"/>
              <a:t>V pozdní Antice útočištěm alexandrijského pohanství oproti dominujícímu křesťanství</a:t>
            </a:r>
          </a:p>
          <a:p>
            <a:r>
              <a:rPr lang="cs-CZ" dirty="0" smtClean="0"/>
              <a:t>Posledním známým členem a možná i představeným </a:t>
            </a:r>
            <a:r>
              <a:rPr lang="cs-CZ" dirty="0" err="1" smtClean="0"/>
              <a:t>Músaia</a:t>
            </a:r>
            <a:r>
              <a:rPr lang="cs-CZ" dirty="0" smtClean="0"/>
              <a:t> byl </a:t>
            </a:r>
            <a:r>
              <a:rPr lang="cs-CZ" dirty="0" err="1" smtClean="0"/>
              <a:t>Theón</a:t>
            </a:r>
            <a:r>
              <a:rPr lang="cs-CZ" dirty="0" smtClean="0"/>
              <a:t> z Alexandrie a jeho dcera </a:t>
            </a:r>
            <a:r>
              <a:rPr lang="cs-CZ" dirty="0" err="1" smtClean="0"/>
              <a:t>Hypatie</a:t>
            </a:r>
            <a:r>
              <a:rPr lang="cs-CZ" dirty="0" smtClean="0"/>
              <a:t> z Alexandrie, nejpozději po její smrti nejspíše instituce zanikla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522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Maják na ostrově Faru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Jeden ze 7 divů světa</a:t>
            </a:r>
          </a:p>
          <a:p>
            <a:r>
              <a:rPr lang="cs-CZ" dirty="0"/>
              <a:t>B</a:t>
            </a:r>
            <a:r>
              <a:rPr lang="cs-CZ" dirty="0" smtClean="0"/>
              <a:t>yl nejvyšší stavbou tehdejšího světa – 110m.</a:t>
            </a:r>
          </a:p>
          <a:p>
            <a:r>
              <a:rPr lang="pl-PL" dirty="0" smtClean="0"/>
              <a:t>Za architekta je považován Sóstratos</a:t>
            </a:r>
          </a:p>
          <a:p>
            <a:r>
              <a:rPr lang="pl-PL" dirty="0" smtClean="0"/>
              <a:t>Neznáme přesnou podobu</a:t>
            </a:r>
            <a:endParaRPr lang="cs-CZ" dirty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90988"/>
            <a:ext cx="2667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19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Antiochie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Město bylo založeno roku 300 př. n. l. </a:t>
            </a:r>
            <a:r>
              <a:rPr lang="cs-CZ" dirty="0" err="1" smtClean="0"/>
              <a:t>Seleukem</a:t>
            </a:r>
            <a:r>
              <a:rPr lang="cs-CZ" dirty="0" smtClean="0"/>
              <a:t> I. </a:t>
            </a:r>
            <a:r>
              <a:rPr lang="cs-CZ" dirty="0" err="1" smtClean="0"/>
              <a:t>Níkátorem</a:t>
            </a:r>
            <a:endParaRPr lang="cs-CZ" dirty="0" smtClean="0"/>
          </a:p>
          <a:p>
            <a:r>
              <a:rPr lang="cs-CZ" dirty="0" smtClean="0"/>
              <a:t>Ten z ní udělal hlavní sídlo </a:t>
            </a:r>
            <a:r>
              <a:rPr lang="cs-CZ" dirty="0" err="1" smtClean="0"/>
              <a:t>Seleukovské</a:t>
            </a:r>
            <a:r>
              <a:rPr lang="cs-CZ" dirty="0" smtClean="0"/>
              <a:t> dynastie</a:t>
            </a:r>
          </a:p>
          <a:p>
            <a:r>
              <a:rPr lang="cs-CZ" dirty="0" smtClean="0"/>
              <a:t>Opět velká pestrost obyvatelstva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2172494"/>
            <a:ext cx="33813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ál 7"/>
          <p:cNvSpPr/>
          <p:nvPr/>
        </p:nvSpPr>
        <p:spPr>
          <a:xfrm>
            <a:off x="7308304" y="4005064"/>
            <a:ext cx="576064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699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Antiochie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Obdobně jako </a:t>
            </a:r>
            <a:r>
              <a:rPr lang="cs-CZ" dirty="0" err="1" smtClean="0"/>
              <a:t>alexandrie</a:t>
            </a:r>
            <a:r>
              <a:rPr lang="cs-CZ" dirty="0" smtClean="0"/>
              <a:t> i Antiochie byla stavěna podle předem daného plánu</a:t>
            </a:r>
          </a:p>
          <a:p>
            <a:r>
              <a:rPr lang="cs-CZ" dirty="0" smtClean="0"/>
              <a:t>Síť ulic byla pravoúhlá </a:t>
            </a:r>
          </a:p>
          <a:p>
            <a:r>
              <a:rPr lang="cs-CZ" dirty="0" smtClean="0"/>
              <a:t>Největší rozkvět kolem poloviny 2. století Př. n. l. </a:t>
            </a:r>
          </a:p>
          <a:p>
            <a:r>
              <a:rPr lang="cs-CZ" dirty="0" smtClean="0"/>
              <a:t>Proslula jako nejlépe vybavené město své doby</a:t>
            </a:r>
          </a:p>
          <a:p>
            <a:r>
              <a:rPr lang="cs-CZ" dirty="0" smtClean="0"/>
              <a:t>Některé z ulic měly i noční osvětlení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9355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Pergamon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Podle legendy založili Pergamon kolonisté z Arkádie vedení </a:t>
            </a:r>
            <a:r>
              <a:rPr lang="cs-CZ" dirty="0" err="1" smtClean="0"/>
              <a:t>Télefem</a:t>
            </a:r>
            <a:r>
              <a:rPr lang="cs-CZ" dirty="0" smtClean="0"/>
              <a:t>, jedním z Héraklových synů</a:t>
            </a:r>
          </a:p>
          <a:p>
            <a:r>
              <a:rPr lang="cs-CZ" dirty="0" smtClean="0"/>
              <a:t>Důležitým se město stává až ve 3. století Př. n. l.</a:t>
            </a:r>
          </a:p>
          <a:p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3640871" cy="229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261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Pergamon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jeden z Alexandrových nástupců, </a:t>
            </a:r>
            <a:r>
              <a:rPr lang="cs-CZ" dirty="0" err="1" smtClean="0"/>
              <a:t>Lýsimachos</a:t>
            </a:r>
            <a:r>
              <a:rPr lang="cs-CZ" dirty="0" smtClean="0"/>
              <a:t>, uložil do této pevnosti svůj poklad, ohromnou sumu 9000 talentů, jejímž hlídáním pověřil eunucha </a:t>
            </a:r>
            <a:r>
              <a:rPr lang="cs-CZ" dirty="0" err="1" smtClean="0"/>
              <a:t>Filetaira</a:t>
            </a:r>
            <a:endParaRPr lang="cs-CZ" dirty="0" smtClean="0"/>
          </a:p>
          <a:p>
            <a:r>
              <a:rPr lang="cs-CZ" dirty="0" smtClean="0"/>
              <a:t>Ten jej ale zradil a sám byl pak v čele města </a:t>
            </a:r>
          </a:p>
          <a:p>
            <a:r>
              <a:rPr lang="cs-CZ" dirty="0" smtClean="0"/>
              <a:t>Jeho synovec </a:t>
            </a:r>
            <a:r>
              <a:rPr lang="cs-CZ" dirty="0" err="1" smtClean="0"/>
              <a:t>Eumenés</a:t>
            </a:r>
            <a:r>
              <a:rPr lang="cs-CZ" dirty="0" smtClean="0"/>
              <a:t> pak zakládá vládnoucí dynastii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0949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Pergamský oltář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4752528" cy="308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15616" y="5013176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https://khanovaskola.cz/staroveke-umeni/pergamsky-oltar-200-150-pr-n-l/lekce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0795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Helénistické umění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Umělci, kteří tvoří patří již k dobře situovaným vrstvám obyvatelstva</a:t>
            </a:r>
          </a:p>
          <a:p>
            <a:r>
              <a:rPr lang="cs-CZ" dirty="0" smtClean="0"/>
              <a:t>Literární tvůrci se zaměřují na vzdělance</a:t>
            </a:r>
          </a:p>
          <a:p>
            <a:r>
              <a:rPr lang="cs-CZ" dirty="0" smtClean="0"/>
              <a:t>Sochaři se snaží zachytit emoce</a:t>
            </a:r>
          </a:p>
          <a:p>
            <a:r>
              <a:rPr lang="cs-CZ" dirty="0" smtClean="0"/>
              <a:t>Komedie se zaobírá běžným životem</a:t>
            </a:r>
          </a:p>
          <a:p>
            <a:r>
              <a:rPr lang="cs-CZ" dirty="0" smtClean="0"/>
              <a:t>Architektura se zlepšuje především v urbanizační rovině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2539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Situace po smrti Alexandra </a:t>
            </a:r>
            <a:r>
              <a:rPr lang="cs-CZ" dirty="0" err="1" smtClean="0"/>
              <a:t>Makendonského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 smrti Alexandra přechází moc nad říší do rukou jeho voj. velitelů</a:t>
            </a:r>
          </a:p>
          <a:p>
            <a:r>
              <a:rPr lang="cs-CZ" dirty="0" smtClean="0"/>
              <a:t>Ti v tomto období vedou spory o území, které budou spravovat</a:t>
            </a:r>
          </a:p>
          <a:p>
            <a:r>
              <a:rPr lang="cs-CZ" dirty="0" smtClean="0"/>
              <a:t>Toto období se nazývá Válkami diadochů</a:t>
            </a:r>
          </a:p>
          <a:p>
            <a:r>
              <a:rPr lang="cs-CZ" dirty="0" smtClean="0"/>
              <a:t>Začíná hned po smrti Alexandra a končí pak kolem roku 281 po úmrtí posledního z diadochů – poté se situace uklidňuje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9619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Venuše </a:t>
            </a:r>
            <a:r>
              <a:rPr lang="cs-CZ" dirty="0" err="1" smtClean="0"/>
              <a:t>Mélská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176" y="1600200"/>
            <a:ext cx="18236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512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Sochy Galů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/>
              <a:t>Umírající Gal</a:t>
            </a:r>
            <a:endParaRPr lang="cs-CZ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 smtClean="0"/>
              <a:t>Gal zabíjející se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953" y="2174875"/>
            <a:ext cx="2161919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4" y="2602706"/>
            <a:ext cx="3810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212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Níké</a:t>
            </a:r>
            <a:r>
              <a:rPr lang="cs-CZ" dirty="0" smtClean="0"/>
              <a:t> </a:t>
            </a:r>
            <a:r>
              <a:rPr lang="cs-CZ" dirty="0" err="1" smtClean="0"/>
              <a:t>Samothrácká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012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Laokoon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55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Věž větrů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710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Kamej Ptolemaia II a </a:t>
            </a:r>
            <a:r>
              <a:rPr lang="cs-CZ" dirty="0" err="1" smtClean="0"/>
              <a:t>Arsioné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342" y="1600200"/>
            <a:ext cx="450131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858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Tři Řekyně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18" y="1600200"/>
            <a:ext cx="44821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609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Ares a </a:t>
            </a:r>
            <a:r>
              <a:rPr lang="cs-CZ" dirty="0"/>
              <a:t>A</a:t>
            </a:r>
            <a:r>
              <a:rPr lang="cs-CZ" dirty="0" smtClean="0"/>
              <a:t>frodita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7" y="1610519"/>
            <a:ext cx="45053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009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Portlandská váza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2882999" cy="437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925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Rozdělení říše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 bývalém území Alexandrovy říše vzniká několik malých a hlavně 3 velké státní </a:t>
            </a:r>
            <a:r>
              <a:rPr lang="cs-CZ" dirty="0" err="1" smtClean="0"/>
              <a:t>utvary</a:t>
            </a:r>
            <a:endParaRPr lang="cs-CZ" dirty="0" smtClean="0"/>
          </a:p>
          <a:p>
            <a:r>
              <a:rPr lang="cs-CZ" dirty="0" smtClean="0"/>
              <a:t>Makedonie – zde vládl </a:t>
            </a:r>
            <a:r>
              <a:rPr lang="cs-CZ" dirty="0" err="1" smtClean="0"/>
              <a:t>Antigonos</a:t>
            </a:r>
            <a:endParaRPr lang="cs-CZ" dirty="0" smtClean="0"/>
          </a:p>
          <a:p>
            <a:r>
              <a:rPr lang="cs-CZ" dirty="0" smtClean="0"/>
              <a:t>Egypt – Ptolemaios</a:t>
            </a:r>
          </a:p>
          <a:p>
            <a:r>
              <a:rPr lang="cs-CZ" dirty="0" smtClean="0"/>
              <a:t>Zbytek říše – Od Sýrie až po Indii – </a:t>
            </a:r>
            <a:r>
              <a:rPr lang="cs-CZ" dirty="0" err="1" smtClean="0"/>
              <a:t>Seleukos</a:t>
            </a:r>
            <a:endParaRPr lang="cs-CZ" dirty="0" smtClean="0"/>
          </a:p>
          <a:p>
            <a:r>
              <a:rPr lang="cs-CZ" dirty="0" smtClean="0"/>
              <a:t>Dalšími samostatnými státy byly Rhodos, Pergamské království atd.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0675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Rozdělení říše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5077"/>
            <a:ext cx="8229600" cy="395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443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Helénismus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Začíná Alexandrovou smrtí a končí když Řím dobývá Egypt – poslední část </a:t>
            </a:r>
            <a:r>
              <a:rPr lang="cs-CZ" dirty="0" err="1" smtClean="0"/>
              <a:t>býv</a:t>
            </a:r>
            <a:r>
              <a:rPr lang="cs-CZ" dirty="0" smtClean="0"/>
              <a:t>. Alexandrovy říše</a:t>
            </a:r>
          </a:p>
          <a:p>
            <a:r>
              <a:rPr lang="cs-CZ" dirty="0" smtClean="0"/>
              <a:t>Pojem „helénismus“ poprvé v novodobé historiografii použil v 1. polovině 19. století německý historik Johann Gustav </a:t>
            </a:r>
            <a:r>
              <a:rPr lang="cs-CZ" dirty="0" err="1" smtClean="0"/>
              <a:t>Droysen</a:t>
            </a:r>
            <a:endParaRPr lang="cs-CZ" dirty="0" smtClean="0"/>
          </a:p>
          <a:p>
            <a:r>
              <a:rPr lang="cs-CZ" dirty="0" smtClean="0"/>
              <a:t>jím chtěl označit proces asimilace, kterému byli vystaveni Řekové žijící v Orientu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9543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sv-SE" dirty="0" smtClean="0"/>
              <a:t>Charakteristickým znakem helénistické doby se stala expanze řecké kultury</a:t>
            </a:r>
            <a:endParaRPr lang="cs-CZ" dirty="0" smtClean="0"/>
          </a:p>
          <a:p>
            <a:r>
              <a:rPr lang="cs-CZ" dirty="0" smtClean="0"/>
              <a:t>Ta se střetávala ve východní části světa s kulturami orientálními</a:t>
            </a:r>
          </a:p>
          <a:p>
            <a:r>
              <a:rPr lang="cs-CZ" dirty="0" smtClean="0"/>
              <a:t>Dochází ke synkretismu – splývání náboženských a kulturních prvků v jeden celek</a:t>
            </a:r>
          </a:p>
          <a:p>
            <a:r>
              <a:rPr lang="cs-CZ" dirty="0" smtClean="0"/>
              <a:t>Nositelem kultury jsou Řekové  - vzniká první společný jazyk pro celý svět – Koiné – obecná společná řečtina</a:t>
            </a:r>
          </a:p>
          <a:p>
            <a:r>
              <a:rPr lang="cs-CZ" dirty="0" smtClean="0"/>
              <a:t>Řekové se pokládají za kosmopolity</a:t>
            </a:r>
          </a:p>
        </p:txBody>
      </p:sp>
    </p:spTree>
    <p:extLst>
      <p:ext uri="{BB962C8B-B14F-4D97-AF65-F5344CB8AC3E}">
        <p14:creationId xmlns:p14="http://schemas.microsoft.com/office/powerpoint/2010/main" val="2254656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Helénistické státy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Vyrostly na základě kombinace městského státu a orientální despocie</a:t>
            </a:r>
          </a:p>
          <a:p>
            <a:r>
              <a:rPr lang="cs-CZ" dirty="0" smtClean="0"/>
              <a:t>Nejenom kulturní dopad, ale i přejímání výrobních postupů</a:t>
            </a:r>
          </a:p>
          <a:p>
            <a:r>
              <a:rPr lang="cs-CZ" dirty="0" smtClean="0"/>
              <a:t>Panovníci byli představiteli státu a byli s ním i ztotožňováni</a:t>
            </a:r>
          </a:p>
          <a:p>
            <a:r>
              <a:rPr lang="cs-CZ" dirty="0" smtClean="0"/>
              <a:t>I když se někteří prohlásili za bohy, nebyli de facto despoty jako tomu bylo dřív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483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Helénistická města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Alexandrovi nástupci pokračovali v ním započatém podporování růstu měst</a:t>
            </a:r>
          </a:p>
          <a:p>
            <a:r>
              <a:rPr lang="cs-CZ" dirty="0" smtClean="0"/>
              <a:t>Největší dopad pak v </a:t>
            </a:r>
            <a:r>
              <a:rPr lang="cs-CZ" dirty="0" err="1" smtClean="0"/>
              <a:t>v</a:t>
            </a:r>
            <a:r>
              <a:rPr lang="cs-CZ" dirty="0" smtClean="0"/>
              <a:t> </a:t>
            </a:r>
            <a:r>
              <a:rPr lang="cs-CZ" dirty="0" err="1" smtClean="0"/>
              <a:t>Seleukovské</a:t>
            </a:r>
            <a:r>
              <a:rPr lang="cs-CZ" dirty="0" smtClean="0"/>
              <a:t> </a:t>
            </a:r>
            <a:r>
              <a:rPr lang="cs-CZ" dirty="0" err="1" smtClean="0"/>
              <a:t>řísi</a:t>
            </a:r>
            <a:endParaRPr lang="cs-CZ" dirty="0" smtClean="0"/>
          </a:p>
          <a:p>
            <a:r>
              <a:rPr lang="cs-CZ" dirty="0" smtClean="0"/>
              <a:t>Město představovalo základní opěrní bod politického vlivu a hospodářské prosperity</a:t>
            </a:r>
          </a:p>
          <a:p>
            <a:r>
              <a:rPr lang="cs-CZ" dirty="0" smtClean="0"/>
              <a:t>Zároveň i místo, kde probíhala nenásilně helénizace obyvatelstva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543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Helénistická města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Velká města byla střediskem obchodu</a:t>
            </a:r>
          </a:p>
          <a:p>
            <a:r>
              <a:rPr lang="cs-CZ" dirty="0" smtClean="0"/>
              <a:t>Vyznačovala se i pestrým národnostním složením</a:t>
            </a:r>
          </a:p>
          <a:p>
            <a:r>
              <a:rPr lang="cs-CZ" dirty="0" smtClean="0"/>
              <a:t>I když byla města autonomní byla i tak omezována vůlí vládce oblasti kde se nacházela</a:t>
            </a:r>
          </a:p>
          <a:p>
            <a:r>
              <a:rPr lang="cs-CZ" dirty="0" smtClean="0"/>
              <a:t>Sídelní města vládců pak byla opravdu honosná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39848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722</Words>
  <Application>Microsoft Office PowerPoint</Application>
  <PresentationFormat>Předvádění na obrazovce (4:3)</PresentationFormat>
  <Paragraphs>92</Paragraphs>
  <Slides>28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systému Office</vt:lpstr>
      <vt:lpstr>Období Helénismu </vt:lpstr>
      <vt:lpstr>Situace po smrti Alexandra Makendonského</vt:lpstr>
      <vt:lpstr>Rozdělení říše</vt:lpstr>
      <vt:lpstr>Rozdělení říše</vt:lpstr>
      <vt:lpstr>Helénismus</vt:lpstr>
      <vt:lpstr>Prezentace aplikace PowerPoint</vt:lpstr>
      <vt:lpstr>Helénistické státy</vt:lpstr>
      <vt:lpstr>Helénistická města</vt:lpstr>
      <vt:lpstr>Helénistická města</vt:lpstr>
      <vt:lpstr>Alexandrie</vt:lpstr>
      <vt:lpstr>Alexandrie</vt:lpstr>
      <vt:lpstr>Alexandrie</vt:lpstr>
      <vt:lpstr>Maják na ostrově Faru</vt:lpstr>
      <vt:lpstr>Antiochie</vt:lpstr>
      <vt:lpstr>Antiochie</vt:lpstr>
      <vt:lpstr>Pergamon</vt:lpstr>
      <vt:lpstr>Pergamon</vt:lpstr>
      <vt:lpstr>Pergamský oltář</vt:lpstr>
      <vt:lpstr>Helénistické umění</vt:lpstr>
      <vt:lpstr>Venuše Mélská</vt:lpstr>
      <vt:lpstr>Sochy Galů</vt:lpstr>
      <vt:lpstr>Níké Samothrácká</vt:lpstr>
      <vt:lpstr>Laokoon</vt:lpstr>
      <vt:lpstr>Věž větrů</vt:lpstr>
      <vt:lpstr>Kamej Ptolemaia II a Arsioné</vt:lpstr>
      <vt:lpstr>Tři Řekyně</vt:lpstr>
      <vt:lpstr>Ares a Afrodita</vt:lpstr>
      <vt:lpstr>Portlandská váza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Období Helénismu</dc:title>
  <dc:creator>Honza</dc:creator>
  <cp:lastModifiedBy>Honza</cp:lastModifiedBy>
  <cp:revision>18</cp:revision>
  <dcterms:created xsi:type="dcterms:W3CDTF">2014-12-09T14:12:10Z</dcterms:created>
  <dcterms:modified xsi:type="dcterms:W3CDTF">2014-12-10T05:41:27Z</dcterms:modified>
</cp:coreProperties>
</file>