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8" r:id="rId21"/>
    <p:sldId id="276" r:id="rId22"/>
    <p:sldId id="297" r:id="rId23"/>
    <p:sldId id="277" r:id="rId24"/>
    <p:sldId id="279" r:id="rId25"/>
    <p:sldId id="280" r:id="rId26"/>
    <p:sldId id="300" r:id="rId27"/>
    <p:sldId id="281" r:id="rId28"/>
    <p:sldId id="282" r:id="rId29"/>
    <p:sldId id="301" r:id="rId30"/>
    <p:sldId id="294" r:id="rId31"/>
    <p:sldId id="295" r:id="rId32"/>
    <p:sldId id="283" r:id="rId33"/>
    <p:sldId id="284" r:id="rId34"/>
    <p:sldId id="302" r:id="rId35"/>
    <p:sldId id="285" r:id="rId36"/>
    <p:sldId id="303" r:id="rId37"/>
    <p:sldId id="286" r:id="rId38"/>
    <p:sldId id="287" r:id="rId39"/>
    <p:sldId id="288" r:id="rId40"/>
    <p:sldId id="304" r:id="rId41"/>
    <p:sldId id="289" r:id="rId42"/>
    <p:sldId id="290" r:id="rId43"/>
    <p:sldId id="299" r:id="rId44"/>
    <p:sldId id="305" r:id="rId45"/>
    <p:sldId id="291" r:id="rId46"/>
    <p:sldId id="292" r:id="rId47"/>
    <p:sldId id="298" r:id="rId48"/>
    <p:sldId id="293" r:id="rId49"/>
    <p:sldId id="296" r:id="rId5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A963-B4AB-4852-A3FF-1BD2C786AF0B}" type="datetimeFigureOut">
              <a:rPr lang="cs-CZ" smtClean="0"/>
              <a:t>13.12.2016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BCFA-BB15-4B0E-807F-338B29DC77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7672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A963-B4AB-4852-A3FF-1BD2C786AF0B}" type="datetimeFigureOut">
              <a:rPr lang="cs-CZ" smtClean="0"/>
              <a:t>13.12.2016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BCFA-BB15-4B0E-807F-338B29DC77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1618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A963-B4AB-4852-A3FF-1BD2C786AF0B}" type="datetimeFigureOut">
              <a:rPr lang="cs-CZ" smtClean="0"/>
              <a:t>13.12.2016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BCFA-BB15-4B0E-807F-338B29DC77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1787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A963-B4AB-4852-A3FF-1BD2C786AF0B}" type="datetimeFigureOut">
              <a:rPr lang="cs-CZ" smtClean="0"/>
              <a:t>13.12.2016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BCFA-BB15-4B0E-807F-338B29DC77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1220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A963-B4AB-4852-A3FF-1BD2C786AF0B}" type="datetimeFigureOut">
              <a:rPr lang="cs-CZ" smtClean="0"/>
              <a:t>13.12.2016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BCFA-BB15-4B0E-807F-338B29DC77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2650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A963-B4AB-4852-A3FF-1BD2C786AF0B}" type="datetimeFigureOut">
              <a:rPr lang="cs-CZ" smtClean="0"/>
              <a:t>13.12.2016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BCFA-BB15-4B0E-807F-338B29DC77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4233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A963-B4AB-4852-A3FF-1BD2C786AF0B}" type="datetimeFigureOut">
              <a:rPr lang="cs-CZ" smtClean="0"/>
              <a:t>13.12.2016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BCFA-BB15-4B0E-807F-338B29DC77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1771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A963-B4AB-4852-A3FF-1BD2C786AF0B}" type="datetimeFigureOut">
              <a:rPr lang="cs-CZ" smtClean="0"/>
              <a:t>13.12.2016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BCFA-BB15-4B0E-807F-338B29DC77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1064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A963-B4AB-4852-A3FF-1BD2C786AF0B}" type="datetimeFigureOut">
              <a:rPr lang="cs-CZ" smtClean="0"/>
              <a:t>13.12.2016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BCFA-BB15-4B0E-807F-338B29DC77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3642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A963-B4AB-4852-A3FF-1BD2C786AF0B}" type="datetimeFigureOut">
              <a:rPr lang="cs-CZ" smtClean="0"/>
              <a:t>13.12.2016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BCFA-BB15-4B0E-807F-338B29DC77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6264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A963-B4AB-4852-A3FF-1BD2C786AF0B}" type="datetimeFigureOut">
              <a:rPr lang="cs-CZ" smtClean="0"/>
              <a:t>13.12.2016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BCFA-BB15-4B0E-807F-338B29DC77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6234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FA963-B4AB-4852-A3FF-1BD2C786AF0B}" type="datetimeFigureOut">
              <a:rPr lang="cs-CZ" smtClean="0"/>
              <a:t>13.12.2016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BBCFA-BB15-4B0E-807F-338B29DC77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2628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Úpadek řeckých polis a nástup Makedonie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1640" y="4797152"/>
            <a:ext cx="6400800" cy="1752600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869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Falanga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71760"/>
            <a:ext cx="5753100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243480" y="5066425"/>
            <a:ext cx="69127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Falanga </a:t>
            </a:r>
            <a:r>
              <a:rPr lang="cs-CZ" dirty="0"/>
              <a:t>byla sevřený bojový šik sestavený z mnoha vedle sebe postavených zástupů. Jestliže voják v první řadě padl, na jeho místo okamžitě nastoupil ten za ním. Nejčastěji stály v 8 řadách</a:t>
            </a:r>
            <a:r>
              <a:rPr lang="cs-CZ" dirty="0" smtClean="0"/>
              <a:t>. </a:t>
            </a:r>
            <a:r>
              <a:rPr lang="nn-NO" dirty="0"/>
              <a:t>Filipova falanga tak měla 16 </a:t>
            </a:r>
            <a:r>
              <a:rPr lang="nn-NO" dirty="0" smtClean="0"/>
              <a:t>řad</a:t>
            </a:r>
            <a:r>
              <a:rPr lang="cs-CZ" dirty="0" smtClean="0"/>
              <a:t>.</a:t>
            </a:r>
            <a:endParaRPr lang="nn-NO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266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Cesta k hegemonii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Filip II. - výborná diplomacie – téměř vše vyjednal diplomacií, bez vojenského zásahu (často používal špehy)</a:t>
            </a:r>
          </a:p>
          <a:p>
            <a:r>
              <a:rPr lang="cs-CZ" dirty="0" smtClean="0"/>
              <a:t>Nikdo s řeckých států s proti němu dlouho nepostavil (řešily svoje vlastní problémy)</a:t>
            </a:r>
          </a:p>
          <a:p>
            <a:pPr lvl="1"/>
            <a:r>
              <a:rPr lang="cs-CZ" dirty="0"/>
              <a:t>Athény se snažily </a:t>
            </a:r>
            <a:r>
              <a:rPr lang="cs-CZ" dirty="0" smtClean="0"/>
              <a:t>udržet </a:t>
            </a:r>
            <a:r>
              <a:rPr lang="cs-CZ" dirty="0"/>
              <a:t>pohromadě svůj Druhý námořní spolek, který se ovšem fakticky rozpadl v průběhu spojenecké války v letech 357 - 355 </a:t>
            </a:r>
            <a:r>
              <a:rPr lang="cs-CZ" dirty="0" smtClean="0"/>
              <a:t>př. </a:t>
            </a:r>
            <a:r>
              <a:rPr lang="cs-CZ" dirty="0"/>
              <a:t>n</a:t>
            </a:r>
            <a:r>
              <a:rPr lang="cs-CZ" dirty="0" smtClean="0"/>
              <a:t>. l.</a:t>
            </a:r>
          </a:p>
          <a:p>
            <a:pPr lvl="1"/>
            <a:r>
              <a:rPr lang="cs-CZ" dirty="0" smtClean="0"/>
              <a:t>Sparta </a:t>
            </a:r>
            <a:r>
              <a:rPr lang="cs-CZ" dirty="0"/>
              <a:t>se </a:t>
            </a:r>
            <a:r>
              <a:rPr lang="cs-CZ" dirty="0" smtClean="0"/>
              <a:t>snažila </a:t>
            </a:r>
            <a:r>
              <a:rPr lang="cs-CZ" dirty="0"/>
              <a:t>znovu ovládnout </a:t>
            </a:r>
            <a:r>
              <a:rPr lang="cs-CZ" dirty="0" err="1"/>
              <a:t>Messénii</a:t>
            </a:r>
            <a:r>
              <a:rPr lang="cs-CZ" dirty="0"/>
              <a:t>, což se jí ale </a:t>
            </a:r>
            <a:r>
              <a:rPr lang="cs-CZ" dirty="0" smtClean="0"/>
              <a:t>nepodařilo </a:t>
            </a:r>
          </a:p>
          <a:p>
            <a:pPr lvl="1"/>
            <a:r>
              <a:rPr lang="cs-CZ" dirty="0" smtClean="0"/>
              <a:t>Théby upadly </a:t>
            </a:r>
            <a:r>
              <a:rPr lang="cs-CZ" dirty="0"/>
              <a:t>do válek s </a:t>
            </a:r>
            <a:r>
              <a:rPr lang="cs-CZ" dirty="0" err="1" smtClean="0"/>
              <a:t>Fóky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218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Filip II. zasahuje do sporů řeckých států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Válka Théby vs. </a:t>
            </a:r>
            <a:r>
              <a:rPr lang="cs-CZ" dirty="0" err="1" smtClean="0"/>
              <a:t>Fókida</a:t>
            </a:r>
            <a:endParaRPr lang="cs-CZ" dirty="0" smtClean="0"/>
          </a:p>
          <a:p>
            <a:pPr lvl="1"/>
            <a:r>
              <a:rPr lang="cs-CZ" dirty="0"/>
              <a:t>Válku zahájili </a:t>
            </a:r>
            <a:r>
              <a:rPr lang="cs-CZ" dirty="0" err="1"/>
              <a:t>Fókové</a:t>
            </a:r>
            <a:r>
              <a:rPr lang="cs-CZ" dirty="0"/>
              <a:t>, kteří ukradli poklad chrámu v Delfách a za získaný mamon si pořídili žoldnéřskou </a:t>
            </a:r>
            <a:r>
              <a:rPr lang="cs-CZ" dirty="0" smtClean="0"/>
              <a:t>armádu</a:t>
            </a:r>
          </a:p>
          <a:p>
            <a:pPr lvl="1"/>
            <a:r>
              <a:rPr lang="cs-CZ" dirty="0" smtClean="0"/>
              <a:t>Obě </a:t>
            </a:r>
            <a:r>
              <a:rPr lang="cs-CZ" dirty="0"/>
              <a:t>strany žádaly o pomoc mocnější </a:t>
            </a:r>
            <a:r>
              <a:rPr lang="cs-CZ" dirty="0" smtClean="0"/>
              <a:t>sousedy. </a:t>
            </a:r>
            <a:r>
              <a:rPr lang="cs-CZ" dirty="0"/>
              <a:t>Makedonci vstoupili do boje na straně Théb, Athény pro změnu posílili </a:t>
            </a:r>
            <a:r>
              <a:rPr lang="cs-CZ" dirty="0" err="1"/>
              <a:t>Fóky</a:t>
            </a:r>
            <a:r>
              <a:rPr lang="cs-CZ" dirty="0"/>
              <a:t>. </a:t>
            </a:r>
            <a:endParaRPr lang="cs-CZ" dirty="0" smtClean="0"/>
          </a:p>
          <a:p>
            <a:pPr lvl="1"/>
            <a:r>
              <a:rPr lang="cs-CZ" dirty="0" smtClean="0"/>
              <a:t>V bitvě na Krokusovém </a:t>
            </a:r>
            <a:r>
              <a:rPr lang="cs-CZ" dirty="0"/>
              <a:t>poli roku 352 </a:t>
            </a:r>
            <a:r>
              <a:rPr lang="cs-CZ" dirty="0" smtClean="0"/>
              <a:t>př. </a:t>
            </a:r>
            <a:r>
              <a:rPr lang="cs-CZ" dirty="0"/>
              <a:t>n</a:t>
            </a:r>
            <a:r>
              <a:rPr lang="cs-CZ" dirty="0" smtClean="0"/>
              <a:t>. l</a:t>
            </a:r>
            <a:r>
              <a:rPr lang="cs-CZ" dirty="0"/>
              <a:t>. byli </a:t>
            </a:r>
            <a:r>
              <a:rPr lang="cs-CZ" dirty="0" err="1"/>
              <a:t>Fókové</a:t>
            </a:r>
            <a:r>
              <a:rPr lang="cs-CZ" dirty="0"/>
              <a:t> i s Athéňany poraženi</a:t>
            </a:r>
          </a:p>
        </p:txBody>
      </p:sp>
    </p:spTree>
    <p:extLst>
      <p:ext uri="{BB962C8B-B14F-4D97-AF65-F5344CB8AC3E}">
        <p14:creationId xmlns:p14="http://schemas.microsoft.com/office/powerpoint/2010/main" val="331965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Filip II. zasahuje do sporů řeckých států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772816"/>
            <a:ext cx="8229600" cy="4281339"/>
          </a:xfrm>
        </p:spPr>
        <p:txBody>
          <a:bodyPr/>
          <a:lstStyle/>
          <a:p>
            <a:r>
              <a:rPr lang="cs-CZ" dirty="0" smtClean="0"/>
              <a:t>Filip se snažil dále zaútočit směrem na jih, ale byl odražen</a:t>
            </a:r>
          </a:p>
          <a:p>
            <a:r>
              <a:rPr lang="cs-CZ" dirty="0" smtClean="0"/>
              <a:t>Obrátil se tedy na sever, kde napadl </a:t>
            </a:r>
            <a:r>
              <a:rPr lang="cs-CZ" dirty="0"/>
              <a:t>Thrákii a četná řecká města na </a:t>
            </a:r>
            <a:r>
              <a:rPr lang="cs-CZ" dirty="0" err="1" smtClean="0"/>
              <a:t>Chalkidice</a:t>
            </a:r>
            <a:r>
              <a:rPr lang="cs-CZ" dirty="0" smtClean="0"/>
              <a:t> (i jeho centrum město </a:t>
            </a:r>
            <a:r>
              <a:rPr lang="cs-CZ" dirty="0" err="1" smtClean="0"/>
              <a:t>Olynthos</a:t>
            </a:r>
            <a:r>
              <a:rPr lang="cs-CZ" dirty="0" smtClean="0"/>
              <a:t>)</a:t>
            </a:r>
          </a:p>
          <a:p>
            <a:r>
              <a:rPr lang="cs-CZ" dirty="0" smtClean="0"/>
              <a:t>Získal </a:t>
            </a:r>
            <a:r>
              <a:rPr lang="cs-CZ" dirty="0"/>
              <a:t>si tak hegemonii nad středním </a:t>
            </a:r>
            <a:r>
              <a:rPr lang="cs-CZ" dirty="0" smtClean="0"/>
              <a:t>Řeckem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344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Filokratův</a:t>
            </a:r>
            <a:r>
              <a:rPr lang="cs-CZ" dirty="0" smtClean="0"/>
              <a:t> mír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78112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Roku 346 </a:t>
            </a:r>
            <a:r>
              <a:rPr lang="cs-CZ" dirty="0" smtClean="0"/>
              <a:t>př. </a:t>
            </a:r>
            <a:r>
              <a:rPr lang="cs-CZ" dirty="0"/>
              <a:t>n</a:t>
            </a:r>
            <a:r>
              <a:rPr lang="cs-CZ" dirty="0" smtClean="0"/>
              <a:t>. l</a:t>
            </a:r>
            <a:r>
              <a:rPr lang="cs-CZ" dirty="0"/>
              <a:t>. Athény podepsaly </a:t>
            </a:r>
            <a:r>
              <a:rPr lang="cs-CZ" dirty="0" smtClean="0"/>
              <a:t>mír, </a:t>
            </a:r>
            <a:r>
              <a:rPr lang="cs-CZ" dirty="0"/>
              <a:t>kterým se do budoucna zříkaly </a:t>
            </a:r>
            <a:r>
              <a:rPr lang="cs-CZ" dirty="0" err="1" smtClean="0"/>
              <a:t>Amfipole</a:t>
            </a:r>
            <a:endParaRPr lang="cs-CZ" dirty="0" smtClean="0"/>
          </a:p>
          <a:p>
            <a:r>
              <a:rPr lang="cs-CZ" dirty="0" smtClean="0"/>
              <a:t>Makedonie </a:t>
            </a:r>
            <a:r>
              <a:rPr lang="cs-CZ" dirty="0"/>
              <a:t>zároveň podepsala s Athénami spojeneckou smlouvu. To pro Filipa znamenalo, že vedle největší armády, kterou měl on sám, mohl disponovat rovněž největší </a:t>
            </a:r>
            <a:r>
              <a:rPr lang="cs-CZ" dirty="0" smtClean="0"/>
              <a:t>flotilou</a:t>
            </a:r>
          </a:p>
          <a:p>
            <a:r>
              <a:rPr lang="cs-CZ" dirty="0" smtClean="0"/>
              <a:t>Filip </a:t>
            </a:r>
            <a:r>
              <a:rPr lang="cs-CZ" dirty="0"/>
              <a:t>míru využil k tomu, aby posílil své pozice v Thesálii a </a:t>
            </a:r>
            <a:r>
              <a:rPr lang="cs-CZ" dirty="0" smtClean="0"/>
              <a:t>Thrákii.</a:t>
            </a:r>
          </a:p>
          <a:p>
            <a:r>
              <a:rPr lang="cs-CZ" dirty="0" smtClean="0"/>
              <a:t>Makedonci </a:t>
            </a:r>
            <a:r>
              <a:rPr lang="cs-CZ" dirty="0"/>
              <a:t>v té době získali </a:t>
            </a:r>
            <a:r>
              <a:rPr lang="cs-CZ" dirty="0" err="1" smtClean="0"/>
              <a:t>Épeiros</a:t>
            </a:r>
            <a:r>
              <a:rPr lang="cs-CZ" dirty="0" smtClean="0"/>
              <a:t> a </a:t>
            </a:r>
            <a:r>
              <a:rPr lang="cs-CZ" dirty="0"/>
              <a:t>pokusili si dobýt </a:t>
            </a:r>
            <a:r>
              <a:rPr lang="cs-CZ" dirty="0" err="1"/>
              <a:t>Byzantion</a:t>
            </a:r>
            <a:r>
              <a:rPr lang="cs-CZ" dirty="0"/>
              <a:t> a </a:t>
            </a:r>
            <a:r>
              <a:rPr lang="cs-CZ" dirty="0" err="1"/>
              <a:t>Perinthos</a:t>
            </a:r>
            <a:r>
              <a:rPr lang="cs-CZ" dirty="0"/>
              <a:t> na </a:t>
            </a:r>
            <a:r>
              <a:rPr lang="cs-CZ" dirty="0" smtClean="0"/>
              <a:t>Helespontu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106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Spory o posvátné pole </a:t>
            </a:r>
            <a:r>
              <a:rPr lang="cs-CZ" dirty="0"/>
              <a:t>u </a:t>
            </a:r>
            <a:r>
              <a:rPr lang="cs-CZ" dirty="0" smtClean="0"/>
              <a:t>Delf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V roce 339 </a:t>
            </a:r>
            <a:r>
              <a:rPr lang="pl-PL" dirty="0" smtClean="0"/>
              <a:t>př. n. </a:t>
            </a:r>
            <a:r>
              <a:rPr lang="pl-PL" dirty="0"/>
              <a:t>l. zabrala </a:t>
            </a:r>
            <a:r>
              <a:rPr lang="pl-PL" dirty="0" smtClean="0"/>
              <a:t>tato pole vojska </a:t>
            </a:r>
            <a:r>
              <a:rPr lang="pl-PL" dirty="0"/>
              <a:t>města </a:t>
            </a:r>
            <a:r>
              <a:rPr lang="pl-PL" dirty="0" smtClean="0"/>
              <a:t>Amfissa</a:t>
            </a:r>
          </a:p>
          <a:p>
            <a:r>
              <a:rPr lang="pl-PL" dirty="0" smtClean="0"/>
              <a:t>Proti tomu </a:t>
            </a:r>
            <a:r>
              <a:rPr lang="pl-PL" dirty="0"/>
              <a:t>protestovala Posvátná liga, která měla zastupovat všechna řecká </a:t>
            </a:r>
            <a:r>
              <a:rPr lang="pl-PL" dirty="0" smtClean="0"/>
              <a:t>města a </a:t>
            </a:r>
            <a:r>
              <a:rPr lang="cs-CZ" dirty="0" smtClean="0"/>
              <a:t>zahájila </a:t>
            </a:r>
            <a:r>
              <a:rPr lang="cs-CZ" dirty="0"/>
              <a:t>operace proti </a:t>
            </a:r>
            <a:r>
              <a:rPr lang="cs-CZ" dirty="0" err="1"/>
              <a:t>Amfisse</a:t>
            </a:r>
            <a:r>
              <a:rPr lang="cs-CZ" dirty="0" smtClean="0"/>
              <a:t>, </a:t>
            </a:r>
            <a:r>
              <a:rPr lang="cs-CZ" dirty="0"/>
              <a:t>její nesourodá vojska </a:t>
            </a:r>
            <a:r>
              <a:rPr lang="cs-CZ" dirty="0" smtClean="0"/>
              <a:t>však neměla </a:t>
            </a:r>
            <a:r>
              <a:rPr lang="cs-CZ" dirty="0"/>
              <a:t>úspěch. </a:t>
            </a:r>
            <a:endParaRPr lang="cs-CZ" dirty="0" smtClean="0"/>
          </a:p>
          <a:p>
            <a:r>
              <a:rPr lang="cs-CZ" dirty="0" smtClean="0"/>
              <a:t>Athéňané </a:t>
            </a:r>
            <a:r>
              <a:rPr lang="cs-CZ" dirty="0"/>
              <a:t>odmítli účast v boji a začali spíše přemýšlet, jak Filipa udržet v </a:t>
            </a:r>
            <a:r>
              <a:rPr lang="cs-CZ" dirty="0" smtClean="0"/>
              <a:t>Makedonii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54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Spory o posvátné pole u Delf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78112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Na zasedání Ligy, které mělo rozhodnout o přijmutí či odmítnutí makedonské pomoci, se Athéňané </a:t>
            </a:r>
            <a:r>
              <a:rPr lang="cs-CZ" dirty="0" smtClean="0"/>
              <a:t>dostavili</a:t>
            </a:r>
          </a:p>
          <a:p>
            <a:r>
              <a:rPr lang="cs-CZ" dirty="0" err="1" smtClean="0"/>
              <a:t>Démosthenés</a:t>
            </a:r>
            <a:r>
              <a:rPr lang="cs-CZ" dirty="0" smtClean="0"/>
              <a:t> </a:t>
            </a:r>
            <a:r>
              <a:rPr lang="cs-CZ" dirty="0"/>
              <a:t>však přímo na místě přesvědčil delegáty, aby zasedání </a:t>
            </a:r>
            <a:r>
              <a:rPr lang="cs-CZ" dirty="0" smtClean="0"/>
              <a:t>bojkotovali</a:t>
            </a:r>
          </a:p>
          <a:p>
            <a:r>
              <a:rPr lang="cs-CZ" dirty="0" smtClean="0"/>
              <a:t>Shromáždění </a:t>
            </a:r>
            <a:r>
              <a:rPr lang="cs-CZ" dirty="0"/>
              <a:t>pak díky této </a:t>
            </a:r>
            <a:r>
              <a:rPr lang="cs-CZ" dirty="0" smtClean="0"/>
              <a:t>chybě </a:t>
            </a:r>
            <a:r>
              <a:rPr lang="cs-CZ" dirty="0"/>
              <a:t>přijalo pomoc, neboť athénský vyslanec, který by návrh vetoval, vůbec na sněmu </a:t>
            </a:r>
            <a:r>
              <a:rPr lang="cs-CZ" dirty="0" smtClean="0"/>
              <a:t>nebyl</a:t>
            </a:r>
          </a:p>
          <a:p>
            <a:r>
              <a:rPr lang="cs-CZ" dirty="0"/>
              <a:t>Athény tento postup interpretovaly jako makedonskou agresi</a:t>
            </a:r>
          </a:p>
        </p:txBody>
      </p:sp>
    </p:spTree>
    <p:extLst>
      <p:ext uri="{BB962C8B-B14F-4D97-AF65-F5344CB8AC3E}">
        <p14:creationId xmlns:p14="http://schemas.microsoft.com/office/powerpoint/2010/main" val="376200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6192688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Filip II. shromažďuje vojsko a vyráží směr Athény</a:t>
            </a:r>
          </a:p>
          <a:p>
            <a:r>
              <a:rPr lang="cs-CZ" dirty="0" smtClean="0"/>
              <a:t>Průsmyk </a:t>
            </a:r>
            <a:r>
              <a:rPr lang="cs-CZ" dirty="0"/>
              <a:t>v Thermopylách Filipovi vydali </a:t>
            </a:r>
            <a:r>
              <a:rPr lang="cs-CZ" dirty="0" err="1"/>
              <a:t>Thébané</a:t>
            </a:r>
            <a:r>
              <a:rPr lang="cs-CZ" dirty="0"/>
              <a:t> bez boje, a tak mohl makedonský král bez překážek pochodovat do Řecka, až se dostal na dva dny cesty od </a:t>
            </a:r>
            <a:r>
              <a:rPr lang="cs-CZ" dirty="0" smtClean="0"/>
              <a:t>Athén</a:t>
            </a:r>
          </a:p>
          <a:p>
            <a:r>
              <a:rPr lang="cs-CZ" dirty="0" smtClean="0"/>
              <a:t>V Athénách vypukla panika - bylo </a:t>
            </a:r>
            <a:r>
              <a:rPr lang="cs-CZ" dirty="0"/>
              <a:t>svoláno shromáždění občanů. </a:t>
            </a:r>
            <a:endParaRPr lang="cs-CZ" dirty="0" smtClean="0"/>
          </a:p>
          <a:p>
            <a:r>
              <a:rPr lang="cs-CZ" dirty="0" err="1" smtClean="0"/>
              <a:t>Démosthenés</a:t>
            </a:r>
            <a:r>
              <a:rPr lang="cs-CZ" dirty="0" smtClean="0"/>
              <a:t> </a:t>
            </a:r>
            <a:r>
              <a:rPr lang="cs-CZ" dirty="0"/>
              <a:t>radil k </a:t>
            </a:r>
            <a:r>
              <a:rPr lang="cs-CZ" dirty="0" smtClean="0"/>
              <a:t>válce, a </a:t>
            </a:r>
            <a:r>
              <a:rPr lang="cs-CZ" dirty="0"/>
              <a:t>ke smíření se s Thébami, které měly převážit misky vah moci na athénskou </a:t>
            </a:r>
            <a:r>
              <a:rPr lang="cs-CZ" dirty="0" smtClean="0"/>
              <a:t>stranu</a:t>
            </a:r>
          </a:p>
          <a:p>
            <a:r>
              <a:rPr lang="cs-CZ" dirty="0" smtClean="0"/>
              <a:t>Athény i Makedonci vyslali do Théb vyslance, žádající o spojenectví – Théby se nakonec přidaly na stranu Athén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506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Filip II. se nejprve vydává do </a:t>
            </a:r>
            <a:r>
              <a:rPr lang="cs-CZ" dirty="0" err="1"/>
              <a:t>Amfissy</a:t>
            </a:r>
            <a:r>
              <a:rPr lang="cs-CZ" dirty="0"/>
              <a:t>, </a:t>
            </a:r>
            <a:r>
              <a:rPr lang="cs-CZ" dirty="0" smtClean="0"/>
              <a:t>tam zajal žoldnéře</a:t>
            </a:r>
            <a:r>
              <a:rPr lang="cs-CZ" dirty="0"/>
              <a:t>, které tam poslal </a:t>
            </a:r>
            <a:r>
              <a:rPr lang="cs-CZ" dirty="0" err="1"/>
              <a:t>Démosthenés</a:t>
            </a:r>
            <a:r>
              <a:rPr lang="cs-CZ" dirty="0"/>
              <a:t>, a přijal kapitulaci </a:t>
            </a:r>
            <a:r>
              <a:rPr lang="cs-CZ" dirty="0" smtClean="0"/>
              <a:t>města</a:t>
            </a:r>
          </a:p>
          <a:p>
            <a:r>
              <a:rPr lang="cs-CZ" dirty="0" smtClean="0"/>
              <a:t>Posvátná </a:t>
            </a:r>
            <a:r>
              <a:rPr lang="cs-CZ" dirty="0"/>
              <a:t>pole, předmět sporu, byla opět navrácena Lize a Filip s Alexandrem přijali v delfské svatyni obřadné poděkování, pocty a </a:t>
            </a:r>
            <a:r>
              <a:rPr lang="cs-CZ" dirty="0" smtClean="0"/>
              <a:t>korunu</a:t>
            </a:r>
            <a:endParaRPr lang="cs-CZ" dirty="0"/>
          </a:p>
          <a:p>
            <a:r>
              <a:rPr lang="cs-CZ" dirty="0"/>
              <a:t>Domů se však nevydali. Bez obtíží získali kontrolu nad Korintskou šíjí, posílili svá </a:t>
            </a:r>
            <a:r>
              <a:rPr lang="cs-CZ" dirty="0" smtClean="0"/>
              <a:t>opevnění, </a:t>
            </a:r>
            <a:r>
              <a:rPr lang="cs-CZ" dirty="0"/>
              <a:t>a naposled poslali nabídku míru do Athén i </a:t>
            </a:r>
            <a:r>
              <a:rPr lang="cs-CZ" dirty="0" smtClean="0"/>
              <a:t>Théb </a:t>
            </a:r>
          </a:p>
          <a:p>
            <a:r>
              <a:rPr lang="cs-CZ" dirty="0" err="1" smtClean="0"/>
              <a:t>Démosthenés</a:t>
            </a:r>
            <a:r>
              <a:rPr lang="cs-CZ" dirty="0" smtClean="0"/>
              <a:t> </a:t>
            </a:r>
            <a:r>
              <a:rPr lang="cs-CZ" dirty="0"/>
              <a:t>se však postaral o její jednomyslné </a:t>
            </a:r>
            <a:r>
              <a:rPr lang="cs-CZ" dirty="0" smtClean="0"/>
              <a:t>odmítnutí</a:t>
            </a:r>
          </a:p>
          <a:p>
            <a:r>
              <a:rPr lang="cs-CZ" dirty="0" smtClean="0"/>
              <a:t>Filipovi se do boje moc nechtělo, ale spoléhal na to, že </a:t>
            </a:r>
            <a:r>
              <a:rPr lang="cs-CZ" dirty="0" err="1" smtClean="0"/>
              <a:t>Démosthenés</a:t>
            </a:r>
            <a:r>
              <a:rPr lang="cs-CZ" dirty="0" smtClean="0"/>
              <a:t> nepovede vojsko, ale bude mu dávat příkazy ze zadních pozic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844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Bitva u </a:t>
            </a:r>
            <a:r>
              <a:rPr lang="cs-CZ" dirty="0" err="1" smtClean="0"/>
              <a:t>Chairóneie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Uprostřed léta roku 338 </a:t>
            </a:r>
            <a:r>
              <a:rPr lang="cs-CZ" dirty="0" smtClean="0"/>
              <a:t>př. </a:t>
            </a:r>
            <a:r>
              <a:rPr lang="cs-CZ" dirty="0"/>
              <a:t>n</a:t>
            </a:r>
            <a:r>
              <a:rPr lang="cs-CZ" dirty="0" smtClean="0"/>
              <a:t>. l</a:t>
            </a:r>
            <a:r>
              <a:rPr lang="cs-CZ" dirty="0"/>
              <a:t>. se </a:t>
            </a:r>
            <a:r>
              <a:rPr lang="cs-CZ" dirty="0" smtClean="0"/>
              <a:t>na </a:t>
            </a:r>
            <a:r>
              <a:rPr lang="cs-CZ" dirty="0" err="1"/>
              <a:t>Boiotské</a:t>
            </a:r>
            <a:r>
              <a:rPr lang="cs-CZ" dirty="0"/>
              <a:t> rovině u </a:t>
            </a:r>
            <a:r>
              <a:rPr lang="cs-CZ" dirty="0" err="1"/>
              <a:t>Chairóneie</a:t>
            </a:r>
            <a:r>
              <a:rPr lang="cs-CZ" dirty="0"/>
              <a:t> setkala dvě vojska čítající shodně po 30 000 </a:t>
            </a:r>
            <a:r>
              <a:rPr lang="cs-CZ" dirty="0" smtClean="0"/>
              <a:t>mužích</a:t>
            </a:r>
          </a:p>
          <a:p>
            <a:r>
              <a:rPr lang="cs-CZ" dirty="0" smtClean="0"/>
              <a:t>Makedonci měli dvě křídla – jedno vedl Filip, druhé Alexandr</a:t>
            </a:r>
          </a:p>
          <a:p>
            <a:r>
              <a:rPr lang="cs-CZ" dirty="0" smtClean="0"/>
              <a:t>Filip s vojskem stál proti Athénám. Filip předstíral ústup vojsk (některé prameny hovoří o tom, že opravdu byl na ústupu), poté ale uviděl mezeru v Athénském vojsku, obklíčil je, zaútočil,  a tak zvítězil (mnoho Athéňanů, i </a:t>
            </a:r>
            <a:r>
              <a:rPr lang="cs-CZ" dirty="0" err="1" smtClean="0"/>
              <a:t>Démosthenés</a:t>
            </a:r>
            <a:r>
              <a:rPr lang="cs-CZ" dirty="0" smtClean="0"/>
              <a:t> z boje utekli)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202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Situace po Peloponéských válkách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709120"/>
          </a:xfrm>
        </p:spPr>
        <p:txBody>
          <a:bodyPr/>
          <a:lstStyle/>
          <a:p>
            <a:r>
              <a:rPr lang="cs-CZ" dirty="0"/>
              <a:t>Sparta se po vítězství nad Athénami stala hegemonem </a:t>
            </a:r>
            <a:r>
              <a:rPr lang="cs-CZ" dirty="0" smtClean="0"/>
              <a:t>Řecka</a:t>
            </a:r>
          </a:p>
          <a:p>
            <a:r>
              <a:rPr lang="cs-CZ" dirty="0" smtClean="0"/>
              <a:t>Sparta válčí s Persií </a:t>
            </a:r>
            <a:r>
              <a:rPr lang="cs-CZ" dirty="0"/>
              <a:t>v letech 400 až 394 př. n. l</a:t>
            </a:r>
            <a:r>
              <a:rPr lang="cs-CZ" dirty="0" smtClean="0"/>
              <a:t>. v Malé Asii (kvůli </a:t>
            </a:r>
            <a:r>
              <a:rPr lang="cs-CZ" dirty="0" err="1" smtClean="0"/>
              <a:t>nepřenechanému</a:t>
            </a:r>
            <a:r>
              <a:rPr lang="cs-CZ" dirty="0" smtClean="0"/>
              <a:t> území Persii)</a:t>
            </a:r>
          </a:p>
          <a:p>
            <a:r>
              <a:rPr lang="cs-CZ" dirty="0" smtClean="0"/>
              <a:t>Théby a </a:t>
            </a:r>
            <a:r>
              <a:rPr lang="cs-CZ" dirty="0" err="1" smtClean="0"/>
              <a:t>Korint</a:t>
            </a:r>
            <a:r>
              <a:rPr lang="cs-CZ" dirty="0" smtClean="0"/>
              <a:t> (kvůli nespokojenosti s politikou Sparty) se spojují s Athénami a Argem (nepřítel Sparty)</a:t>
            </a:r>
          </a:p>
        </p:txBody>
      </p:sp>
    </p:spTree>
    <p:extLst>
      <p:ext uri="{BB962C8B-B14F-4D97-AF65-F5344CB8AC3E}">
        <p14:creationId xmlns:p14="http://schemas.microsoft.com/office/powerpoint/2010/main" val="355137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Bitva u </a:t>
            </a:r>
            <a:r>
              <a:rPr lang="cs-CZ" dirty="0" err="1"/>
              <a:t>Chairóneie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Alexandr zatím nerozhodně bojoval s Thébském vojskem. To ovšem nyní muselo zaplnit mezeru po Athéňanech, Alexandr je tak svojí jízdou obklíčil a všechny pobil</a:t>
            </a:r>
          </a:p>
          <a:p>
            <a:r>
              <a:rPr lang="cs-CZ" dirty="0"/>
              <a:t>Padlo více než 1000 Athéňanů, což představovalo </a:t>
            </a:r>
            <a:r>
              <a:rPr lang="cs-CZ" dirty="0" smtClean="0"/>
              <a:t>ohromné ztráty</a:t>
            </a:r>
          </a:p>
          <a:p>
            <a:r>
              <a:rPr lang="cs-CZ" dirty="0" smtClean="0"/>
              <a:t>Počet </a:t>
            </a:r>
            <a:r>
              <a:rPr lang="cs-CZ" dirty="0"/>
              <a:t>padlých </a:t>
            </a:r>
            <a:r>
              <a:rPr lang="cs-CZ" dirty="0" err="1"/>
              <a:t>Thébanů</a:t>
            </a:r>
            <a:r>
              <a:rPr lang="cs-CZ" dirty="0"/>
              <a:t> </a:t>
            </a:r>
            <a:r>
              <a:rPr lang="cs-CZ" dirty="0" smtClean="0"/>
              <a:t>byl </a:t>
            </a:r>
            <a:r>
              <a:rPr lang="cs-CZ" dirty="0"/>
              <a:t>ještě vyšší. Ztráty vítězů byly podobně nízké jako ve většině vyhraných bitvách starověku, šlo o desítky vojáků. </a:t>
            </a:r>
            <a:endParaRPr lang="cs-CZ" dirty="0" smtClean="0"/>
          </a:p>
          <a:p>
            <a:r>
              <a:rPr lang="cs-CZ" dirty="0" smtClean="0"/>
              <a:t>Makedonie </a:t>
            </a:r>
            <a:r>
              <a:rPr lang="cs-CZ" dirty="0"/>
              <a:t>si touto bitvou získala naprosté vedení nad celým Řeckem, které tak bylo konečně sjednoceno. </a:t>
            </a:r>
          </a:p>
        </p:txBody>
      </p:sp>
    </p:spTree>
    <p:extLst>
      <p:ext uri="{BB962C8B-B14F-4D97-AF65-F5344CB8AC3E}">
        <p14:creationId xmlns:p14="http://schemas.microsoft.com/office/powerpoint/2010/main" val="267578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Podmínky míru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925144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Po bitvě mohl Filip klást </a:t>
            </a:r>
            <a:r>
              <a:rPr lang="cs-CZ" dirty="0" smtClean="0"/>
              <a:t>podmínky, ty </a:t>
            </a:r>
            <a:r>
              <a:rPr lang="cs-CZ" dirty="0"/>
              <a:t>nebyly nijak </a:t>
            </a:r>
            <a:r>
              <a:rPr lang="cs-CZ" dirty="0" smtClean="0"/>
              <a:t>drastické. Už </a:t>
            </a:r>
            <a:r>
              <a:rPr lang="cs-CZ" dirty="0"/>
              <a:t>tehdy totiž toužil po odvetném tažení Řeků do Persie, které mělo pomstít všechna příkoří </a:t>
            </a:r>
            <a:r>
              <a:rPr lang="cs-CZ" dirty="0" smtClean="0"/>
              <a:t>Řecko </a:t>
            </a:r>
            <a:r>
              <a:rPr lang="cs-CZ" dirty="0"/>
              <a:t>- perské </a:t>
            </a:r>
            <a:r>
              <a:rPr lang="cs-CZ" dirty="0" smtClean="0"/>
              <a:t>války</a:t>
            </a:r>
          </a:p>
          <a:p>
            <a:r>
              <a:rPr lang="cs-CZ" dirty="0" smtClean="0"/>
              <a:t>K </a:t>
            </a:r>
            <a:r>
              <a:rPr lang="cs-CZ" dirty="0"/>
              <a:t>tažení Řeků proti Peršanům potřeboval </a:t>
            </a:r>
            <a:r>
              <a:rPr lang="cs-CZ" dirty="0" smtClean="0"/>
              <a:t>právě i dříve poražené  </a:t>
            </a:r>
            <a:r>
              <a:rPr lang="cs-CZ" dirty="0"/>
              <a:t>Řeky. Proto roku 337 </a:t>
            </a:r>
            <a:r>
              <a:rPr lang="cs-CZ" dirty="0" smtClean="0"/>
              <a:t>př. </a:t>
            </a:r>
            <a:r>
              <a:rPr lang="cs-CZ" dirty="0"/>
              <a:t>n</a:t>
            </a:r>
            <a:r>
              <a:rPr lang="cs-CZ" dirty="0" smtClean="0"/>
              <a:t>. l</a:t>
            </a:r>
            <a:r>
              <a:rPr lang="cs-CZ" dirty="0"/>
              <a:t>. pozval do </a:t>
            </a:r>
            <a:r>
              <a:rPr lang="cs-CZ" dirty="0" err="1"/>
              <a:t>Korinthu</a:t>
            </a:r>
            <a:r>
              <a:rPr lang="cs-CZ" dirty="0"/>
              <a:t> zástupce většiny městských států na panhelénský </a:t>
            </a:r>
            <a:r>
              <a:rPr lang="cs-CZ" dirty="0" smtClean="0"/>
              <a:t>sněm</a:t>
            </a:r>
          </a:p>
          <a:p>
            <a:r>
              <a:rPr lang="cs-CZ" dirty="0" smtClean="0"/>
              <a:t>Z </a:t>
            </a:r>
            <a:r>
              <a:rPr lang="cs-CZ" dirty="0"/>
              <a:t>důležitých států se neúčastnila pouze Sparta, v té době zcela izolovaná a v úpadku </a:t>
            </a:r>
            <a:r>
              <a:rPr lang="cs-CZ" dirty="0" smtClean="0"/>
              <a:t>sil</a:t>
            </a:r>
          </a:p>
          <a:p>
            <a:r>
              <a:rPr lang="cs-CZ" dirty="0" smtClean="0"/>
              <a:t>Sněm </a:t>
            </a:r>
            <a:r>
              <a:rPr lang="cs-CZ" dirty="0"/>
              <a:t>přijal všeobecný </a:t>
            </a:r>
            <a:r>
              <a:rPr lang="cs-CZ" dirty="0" smtClean="0"/>
              <a:t>mír, ovšem s menšími </a:t>
            </a:r>
            <a:r>
              <a:rPr lang="cs-CZ" dirty="0"/>
              <a:t>dodatky - přijetí míru bylo povinné a osobou, která mír garantovala byl jmenovitě makedonský král </a:t>
            </a:r>
            <a:r>
              <a:rPr lang="cs-CZ" dirty="0" err="1"/>
              <a:t>Filippos</a:t>
            </a:r>
            <a:r>
              <a:rPr lang="cs-CZ" dirty="0"/>
              <a:t> </a:t>
            </a:r>
            <a:r>
              <a:rPr lang="cs-CZ" dirty="0" smtClean="0"/>
              <a:t>II</a:t>
            </a:r>
          </a:p>
          <a:p>
            <a:r>
              <a:rPr lang="cs-CZ" dirty="0" smtClean="0"/>
              <a:t>Tak </a:t>
            </a:r>
            <a:r>
              <a:rPr lang="cs-CZ" dirty="0"/>
              <a:t>se podařilo takřka neuvěřitelné - v Řecku skutečně začal panovat mír. Filip tak mohl garantovat členům sněmu autonomii a skutečně ji dodržovat. Posádky zanechal pouze </a:t>
            </a:r>
            <a:r>
              <a:rPr lang="cs-CZ" dirty="0" smtClean="0"/>
              <a:t>ve </a:t>
            </a:r>
            <a:r>
              <a:rPr lang="cs-CZ" dirty="0"/>
              <a:t>třech dobytých městech včetně </a:t>
            </a:r>
            <a:r>
              <a:rPr lang="cs-CZ" dirty="0" err="1"/>
              <a:t>Korinthu</a:t>
            </a:r>
            <a:r>
              <a:rPr lang="cs-CZ" dirty="0"/>
              <a:t> a </a:t>
            </a:r>
            <a:r>
              <a:rPr lang="cs-CZ" dirty="0" smtClean="0"/>
              <a:t>Théb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302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8058472" cy="6446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125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Filipova smrt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709120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Už </a:t>
            </a:r>
            <a:r>
              <a:rPr lang="cs-CZ" dirty="0"/>
              <a:t>na jaře roku 336 </a:t>
            </a:r>
            <a:r>
              <a:rPr lang="cs-CZ" dirty="0" smtClean="0"/>
              <a:t>př. </a:t>
            </a:r>
            <a:r>
              <a:rPr lang="cs-CZ" dirty="0"/>
              <a:t>n</a:t>
            </a:r>
            <a:r>
              <a:rPr lang="cs-CZ" dirty="0" smtClean="0"/>
              <a:t>. l</a:t>
            </a:r>
            <a:r>
              <a:rPr lang="cs-CZ" dirty="0"/>
              <a:t>. vyslal Filip prvních deset tisíc mužů pod vedením osvědčeného vojevůdce </a:t>
            </a:r>
            <a:r>
              <a:rPr lang="cs-CZ" dirty="0" err="1"/>
              <a:t>Parmenióna</a:t>
            </a:r>
            <a:r>
              <a:rPr lang="cs-CZ" dirty="0"/>
              <a:t> a svého zetě </a:t>
            </a:r>
            <a:r>
              <a:rPr lang="cs-CZ" dirty="0" err="1"/>
              <a:t>Attala</a:t>
            </a:r>
            <a:r>
              <a:rPr lang="cs-CZ" dirty="0"/>
              <a:t> přes Helespont do Malé Asie, kde oddíly vedly obrannou válku, která měla hlavně připravit podmínky pro příchod skutečného </a:t>
            </a:r>
            <a:r>
              <a:rPr lang="cs-CZ" dirty="0" smtClean="0"/>
              <a:t>vojska</a:t>
            </a:r>
          </a:p>
          <a:p>
            <a:r>
              <a:rPr lang="cs-CZ" dirty="0" smtClean="0"/>
              <a:t>Za </a:t>
            </a:r>
            <a:r>
              <a:rPr lang="cs-CZ" dirty="0"/>
              <a:t>této situace </a:t>
            </a:r>
            <a:r>
              <a:rPr lang="cs-CZ" dirty="0" smtClean="0"/>
              <a:t>byl však </a:t>
            </a:r>
            <a:r>
              <a:rPr lang="cs-CZ" dirty="0"/>
              <a:t>Filip </a:t>
            </a:r>
            <a:r>
              <a:rPr lang="cs-CZ" dirty="0" smtClean="0"/>
              <a:t>zabit (bodnut dýkou) </a:t>
            </a:r>
            <a:r>
              <a:rPr lang="cs-CZ" dirty="0"/>
              <a:t>u vstupu do divadla v </a:t>
            </a:r>
            <a:r>
              <a:rPr lang="cs-CZ" dirty="0" err="1" smtClean="0"/>
              <a:t>Pelle</a:t>
            </a:r>
            <a:endParaRPr lang="cs-CZ" dirty="0" smtClean="0"/>
          </a:p>
          <a:p>
            <a:r>
              <a:rPr lang="cs-CZ" dirty="0" smtClean="0"/>
              <a:t>Vrahem </a:t>
            </a:r>
            <a:r>
              <a:rPr lang="cs-CZ" dirty="0"/>
              <a:t>byl králův důstojník a bývalý milenec </a:t>
            </a:r>
            <a:r>
              <a:rPr lang="cs-CZ" dirty="0" err="1" smtClean="0"/>
              <a:t>Pausaniás</a:t>
            </a:r>
            <a:endParaRPr lang="cs-CZ" dirty="0" smtClean="0"/>
          </a:p>
          <a:p>
            <a:pPr lvl="1"/>
            <a:r>
              <a:rPr lang="cs-CZ" dirty="0" smtClean="0"/>
              <a:t>Co bylo důvodem zabití, a kdo za tím stál není jasné, ani písemné prameny se v této otázce neshodují</a:t>
            </a:r>
          </a:p>
          <a:p>
            <a:r>
              <a:rPr lang="cs-CZ" dirty="0" smtClean="0"/>
              <a:t>Alexandr, jako jediný schopný (měl slabomyslného bratra </a:t>
            </a:r>
            <a:r>
              <a:rPr lang="cs-CZ" dirty="0" err="1" smtClean="0"/>
              <a:t>Arrhidaia</a:t>
            </a:r>
            <a:r>
              <a:rPr lang="cs-CZ" dirty="0" smtClean="0"/>
              <a:t>) se ujímá vlády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958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Nástup Alexandra Makedonského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91" y="1628800"/>
            <a:ext cx="6228965" cy="4525963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cs-CZ" dirty="0"/>
              <a:t>Poté, co si Alexandr upevnil postavení ve své domovině, vyrazil roku 334 </a:t>
            </a:r>
            <a:r>
              <a:rPr lang="cs-CZ" dirty="0" smtClean="0"/>
              <a:t>př. </a:t>
            </a:r>
            <a:r>
              <a:rPr lang="cs-CZ" dirty="0"/>
              <a:t>n</a:t>
            </a:r>
            <a:r>
              <a:rPr lang="cs-CZ" dirty="0" smtClean="0"/>
              <a:t>. l. na </a:t>
            </a:r>
            <a:r>
              <a:rPr lang="cs-CZ" dirty="0"/>
              <a:t>tažení, kterým dobude téměř celý tehdy známý </a:t>
            </a:r>
            <a:r>
              <a:rPr lang="cs-CZ" dirty="0" smtClean="0"/>
              <a:t>svět</a:t>
            </a:r>
          </a:p>
          <a:p>
            <a:pPr algn="just"/>
            <a:r>
              <a:rPr lang="cs-CZ" dirty="0" smtClean="0"/>
              <a:t>Jeho vojsko </a:t>
            </a:r>
            <a:r>
              <a:rPr lang="cs-CZ" dirty="0" err="1" smtClean="0"/>
              <a:t>čítato</a:t>
            </a:r>
            <a:r>
              <a:rPr lang="cs-CZ" dirty="0" smtClean="0"/>
              <a:t> </a:t>
            </a:r>
            <a:r>
              <a:rPr lang="cs-CZ" dirty="0"/>
              <a:t>30 000 pěšáků, nějaké množství lehké pěchoty, lukostřelců a asi 5000 </a:t>
            </a:r>
            <a:r>
              <a:rPr lang="cs-CZ" dirty="0" smtClean="0"/>
              <a:t>jezdců</a:t>
            </a:r>
          </a:p>
          <a:p>
            <a:pPr algn="just"/>
            <a:r>
              <a:rPr lang="cs-CZ" dirty="0"/>
              <a:t>Prvním </a:t>
            </a:r>
            <a:r>
              <a:rPr lang="cs-CZ" dirty="0" smtClean="0"/>
              <a:t>problémem bylo </a:t>
            </a:r>
            <a:r>
              <a:rPr lang="cs-CZ" dirty="0"/>
              <a:t>překonání </a:t>
            </a:r>
            <a:r>
              <a:rPr lang="cs-CZ" dirty="0" err="1"/>
              <a:t>Helléspontu</a:t>
            </a:r>
            <a:r>
              <a:rPr lang="cs-CZ" dirty="0"/>
              <a:t>, který strážila perská flotila. Naštěstí pro Makedonce na ně vůbec nezaútočila a nechala všechny vojáky přeplavit úžinu beze </a:t>
            </a:r>
            <a:r>
              <a:rPr lang="cs-CZ" dirty="0" smtClean="0"/>
              <a:t>ztrát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477" y="1772816"/>
            <a:ext cx="2758537" cy="368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79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Tažení do Malé Asie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925144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Nad Peršany, kterým vládne </a:t>
            </a:r>
            <a:r>
              <a:rPr lang="cs-CZ" dirty="0" err="1" smtClean="0"/>
              <a:t>Dareios</a:t>
            </a:r>
            <a:r>
              <a:rPr lang="cs-CZ" dirty="0" smtClean="0"/>
              <a:t> </a:t>
            </a:r>
            <a:r>
              <a:rPr lang="cs-CZ" dirty="0"/>
              <a:t>III. z dynastie </a:t>
            </a:r>
            <a:r>
              <a:rPr lang="cs-CZ" dirty="0" err="1" smtClean="0"/>
              <a:t>Achaimenovců</a:t>
            </a:r>
            <a:r>
              <a:rPr lang="cs-CZ" dirty="0" smtClean="0"/>
              <a:t>, vítězí v bitvě u </a:t>
            </a:r>
            <a:r>
              <a:rPr lang="cs-CZ" dirty="0" err="1" smtClean="0"/>
              <a:t>Gráníku</a:t>
            </a:r>
            <a:r>
              <a:rPr lang="cs-CZ" dirty="0" smtClean="0"/>
              <a:t> r. 334 př. n. l.</a:t>
            </a:r>
          </a:p>
          <a:p>
            <a:r>
              <a:rPr lang="cs-CZ" dirty="0" err="1" smtClean="0"/>
              <a:t>Lýdové</a:t>
            </a:r>
            <a:r>
              <a:rPr lang="cs-CZ" dirty="0" smtClean="0"/>
              <a:t> v Sardech mu otevřeli </a:t>
            </a:r>
            <a:r>
              <a:rPr lang="cs-CZ" dirty="0"/>
              <a:t>brány a vydali mu i městský poklad značné </a:t>
            </a:r>
            <a:r>
              <a:rPr lang="cs-CZ" dirty="0" smtClean="0"/>
              <a:t>ceny. Stejně </a:t>
            </a:r>
            <a:r>
              <a:rPr lang="cs-CZ" dirty="0"/>
              <a:t>jako Sardy získali Makedonci i slavný </a:t>
            </a:r>
            <a:r>
              <a:rPr lang="cs-CZ" dirty="0" err="1"/>
              <a:t>Efesos</a:t>
            </a:r>
            <a:r>
              <a:rPr lang="cs-CZ" dirty="0"/>
              <a:t>, kde při první zmínce o Alexandrovi zlynčovali perské velení města a otevřeli </a:t>
            </a:r>
            <a:r>
              <a:rPr lang="cs-CZ" dirty="0" smtClean="0"/>
              <a:t>brány</a:t>
            </a:r>
          </a:p>
          <a:p>
            <a:r>
              <a:rPr lang="cs-CZ" dirty="0" smtClean="0"/>
              <a:t>Poté táhne na </a:t>
            </a:r>
            <a:r>
              <a:rPr lang="cs-CZ" dirty="0" err="1" smtClean="0"/>
              <a:t>Halikarnassos</a:t>
            </a:r>
            <a:r>
              <a:rPr lang="cs-CZ" dirty="0" smtClean="0"/>
              <a:t>, hl. město </a:t>
            </a:r>
            <a:r>
              <a:rPr lang="cs-CZ" dirty="0" err="1" smtClean="0"/>
              <a:t>Karie</a:t>
            </a:r>
            <a:r>
              <a:rPr lang="cs-CZ" dirty="0" smtClean="0"/>
              <a:t>, který po dlouhém obléhání dobývá</a:t>
            </a:r>
          </a:p>
          <a:p>
            <a:r>
              <a:rPr lang="cs-CZ" dirty="0" smtClean="0"/>
              <a:t>Následně velmi rychle dobývá celou oblast Malé Asie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517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Bitva </a:t>
            </a:r>
            <a:r>
              <a:rPr lang="cs-CZ" dirty="0"/>
              <a:t>u </a:t>
            </a:r>
            <a:r>
              <a:rPr lang="cs-CZ" dirty="0" err="1"/>
              <a:t>Gráníku</a:t>
            </a:r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6264696" cy="482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29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r>
              <a:rPr lang="cs-CZ" dirty="0" smtClean="0"/>
              <a:t>Gordický </a:t>
            </a:r>
            <a:r>
              <a:rPr lang="cs-CZ" dirty="0"/>
              <a:t>uzel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Dobývá i město </a:t>
            </a:r>
            <a:r>
              <a:rPr lang="cs-CZ" dirty="0" err="1"/>
              <a:t>Gordion</a:t>
            </a:r>
            <a:r>
              <a:rPr lang="cs-CZ" dirty="0"/>
              <a:t>, kde se nacházel slavný gordický uzel uvázaný kolem oje </a:t>
            </a:r>
            <a:r>
              <a:rPr lang="cs-CZ" dirty="0" smtClean="0"/>
              <a:t>vozu</a:t>
            </a:r>
          </a:p>
          <a:p>
            <a:r>
              <a:rPr lang="cs-CZ" dirty="0"/>
              <a:t>Někteří historici tvrdí, že jej Alexandr rozťal mečem, jiní zase hovoří o tom, jak král našel skrytý konec a uzel </a:t>
            </a:r>
            <a:r>
              <a:rPr lang="cs-CZ" dirty="0" smtClean="0"/>
              <a:t>rozvázal</a:t>
            </a:r>
          </a:p>
          <a:p>
            <a:r>
              <a:rPr lang="cs-CZ" dirty="0" smtClean="0"/>
              <a:t>Každopádně </a:t>
            </a:r>
            <a:r>
              <a:rPr lang="cs-CZ" dirty="0"/>
              <a:t>věštba tvrdila, že kdo dokáže rozvázat uzel, dobije </a:t>
            </a:r>
            <a:r>
              <a:rPr lang="cs-CZ" dirty="0" smtClean="0"/>
              <a:t>Asii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284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Tažení na jih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err="1" smtClean="0"/>
              <a:t>Dareos</a:t>
            </a:r>
            <a:r>
              <a:rPr lang="cs-CZ" dirty="0" smtClean="0"/>
              <a:t> III. po porážce znovu vybudoval vojsko, a obě armády se střetly v bitvě </a:t>
            </a:r>
            <a:r>
              <a:rPr lang="cs-CZ" dirty="0"/>
              <a:t>u </a:t>
            </a:r>
            <a:r>
              <a:rPr lang="cs-CZ" dirty="0" smtClean="0"/>
              <a:t>Issu (r. 333 př. n. l), </a:t>
            </a:r>
            <a:r>
              <a:rPr lang="cs-CZ" dirty="0"/>
              <a:t>kde byli Peršané opět krutě poraženi a </a:t>
            </a:r>
            <a:r>
              <a:rPr lang="cs-CZ" dirty="0" err="1"/>
              <a:t>Dareios</a:t>
            </a:r>
            <a:r>
              <a:rPr lang="cs-CZ" dirty="0"/>
              <a:t> sotva </a:t>
            </a:r>
            <a:r>
              <a:rPr lang="cs-CZ" dirty="0" smtClean="0"/>
              <a:t>uprchnul</a:t>
            </a:r>
          </a:p>
          <a:p>
            <a:r>
              <a:rPr lang="cs-CZ" dirty="0" smtClean="0"/>
              <a:t>Alexandr </a:t>
            </a:r>
            <a:r>
              <a:rPr lang="cs-CZ" dirty="0"/>
              <a:t>získal jeho královský vůz, šat i zbraně. K jeho kořisti patřil mimo jiné i </a:t>
            </a:r>
            <a:r>
              <a:rPr lang="cs-CZ" dirty="0" err="1"/>
              <a:t>Dareiův</a:t>
            </a:r>
            <a:r>
              <a:rPr lang="cs-CZ" dirty="0"/>
              <a:t> harém s královou matkou </a:t>
            </a:r>
            <a:r>
              <a:rPr lang="cs-CZ" dirty="0" err="1" smtClean="0"/>
              <a:t>Sisygambis</a:t>
            </a:r>
            <a:endParaRPr lang="cs-CZ" dirty="0"/>
          </a:p>
          <a:p>
            <a:r>
              <a:rPr lang="pl-PL" dirty="0" smtClean="0"/>
              <a:t>Alexandr pokračuje směrem </a:t>
            </a:r>
            <a:r>
              <a:rPr lang="pl-PL" dirty="0"/>
              <a:t>na jih do Foinikie, Judeje a </a:t>
            </a:r>
            <a:r>
              <a:rPr lang="pl-PL" dirty="0" smtClean="0"/>
              <a:t>Egypta</a:t>
            </a:r>
          </a:p>
          <a:p>
            <a:r>
              <a:rPr lang="pl-PL" dirty="0" smtClean="0"/>
              <a:t>Tyros se nevzdal a opevnil se. Alexander jej dobýval půl roku po moři i souši. Nakonec bylo z moře dobyto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607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Bitva u Issu</a:t>
            </a:r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6218962" cy="4757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267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Korintská válka (395 - 387 př. n. l.)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Sparta vs. Théby, </a:t>
            </a:r>
            <a:r>
              <a:rPr lang="cs-CZ" dirty="0" err="1" smtClean="0"/>
              <a:t>Korint</a:t>
            </a:r>
            <a:r>
              <a:rPr lang="cs-CZ" dirty="0" smtClean="0"/>
              <a:t>, Athény, </a:t>
            </a:r>
            <a:r>
              <a:rPr lang="cs-CZ" dirty="0" err="1" smtClean="0"/>
              <a:t>Argos</a:t>
            </a:r>
            <a:endParaRPr lang="cs-CZ" dirty="0" smtClean="0"/>
          </a:p>
          <a:p>
            <a:r>
              <a:rPr lang="cs-CZ" dirty="0"/>
              <a:t>S</a:t>
            </a:r>
            <a:r>
              <a:rPr lang="cs-CZ" dirty="0" smtClean="0"/>
              <a:t>končila tzv. královským mírem (ve skutečnosti se jednalo o perský diktát)</a:t>
            </a:r>
          </a:p>
          <a:p>
            <a:pPr lvl="1"/>
            <a:r>
              <a:rPr lang="cs-CZ" dirty="0" smtClean="0"/>
              <a:t>Potvrzeno vedoucí role Sparty, která ale ztratila hodně ze svého dřívějšího postavení (</a:t>
            </a:r>
            <a:r>
              <a:rPr lang="cs-CZ" dirty="0"/>
              <a:t>všem obcím </a:t>
            </a:r>
            <a:r>
              <a:rPr lang="cs-CZ" dirty="0" smtClean="0"/>
              <a:t>totiž byla zaručena autonomie)</a:t>
            </a:r>
          </a:p>
          <a:p>
            <a:pPr lvl="1"/>
            <a:r>
              <a:rPr lang="cs-CZ" dirty="0" smtClean="0"/>
              <a:t>Kypr a Maloasijské </a:t>
            </a:r>
            <a:r>
              <a:rPr lang="cs-CZ" dirty="0" err="1" smtClean="0"/>
              <a:t>poleis</a:t>
            </a:r>
            <a:r>
              <a:rPr lang="cs-CZ" dirty="0"/>
              <a:t> </a:t>
            </a:r>
            <a:r>
              <a:rPr lang="cs-CZ" dirty="0" smtClean="0"/>
              <a:t>v rukou Persie</a:t>
            </a:r>
          </a:p>
          <a:p>
            <a:pPr lvl="1"/>
            <a:r>
              <a:rPr lang="cs-CZ" dirty="0" smtClean="0"/>
              <a:t>Athény obdržely zpět některé ostrovy v Egejském moři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69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57650"/>
            <a:ext cx="397192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57" y="61694"/>
            <a:ext cx="7358745" cy="399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Přímá spojnice 3"/>
          <p:cNvCxnSpPr/>
          <p:nvPr/>
        </p:nvCxnSpPr>
        <p:spPr>
          <a:xfrm>
            <a:off x="1637062" y="2566539"/>
            <a:ext cx="846706" cy="266266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délník 6"/>
          <p:cNvSpPr/>
          <p:nvPr/>
        </p:nvSpPr>
        <p:spPr>
          <a:xfrm>
            <a:off x="790357" y="1340768"/>
            <a:ext cx="1693411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2483768" y="4057650"/>
            <a:ext cx="3971925" cy="28003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775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6153476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213" y="2924944"/>
            <a:ext cx="5152475" cy="39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978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r>
              <a:rPr lang="cs-CZ" dirty="0" smtClean="0"/>
              <a:t>Již po bitvě u Issu nabízel </a:t>
            </a:r>
            <a:r>
              <a:rPr lang="cs-CZ" dirty="0" err="1" smtClean="0"/>
              <a:t>Dareios</a:t>
            </a:r>
            <a:r>
              <a:rPr lang="cs-CZ" dirty="0" smtClean="0"/>
              <a:t> za svou rodinu ohromné výkupné. Alexandr mu odvětil, že rodinu mu navrátí, až se stane jeho vazalem</a:t>
            </a:r>
          </a:p>
          <a:p>
            <a:r>
              <a:rPr lang="cs-CZ" dirty="0" smtClean="0"/>
              <a:t>Nyní mu </a:t>
            </a:r>
            <a:r>
              <a:rPr lang="cs-CZ" dirty="0"/>
              <a:t>poslal </a:t>
            </a:r>
            <a:r>
              <a:rPr lang="cs-CZ" dirty="0" err="1"/>
              <a:t>Dareios</a:t>
            </a:r>
            <a:r>
              <a:rPr lang="cs-CZ" dirty="0"/>
              <a:t> další poselství, ve kterém mu nabízel jak výkupné za svou rodinu, tak i země až k Eufratu, spojeneckou smlouvu a ruku své </a:t>
            </a:r>
            <a:r>
              <a:rPr lang="cs-CZ" dirty="0" smtClean="0"/>
              <a:t>dcery</a:t>
            </a:r>
            <a:endParaRPr lang="cs-CZ" dirty="0"/>
          </a:p>
          <a:p>
            <a:r>
              <a:rPr lang="cs-CZ" dirty="0" smtClean="0"/>
              <a:t>Alexander i nyní odmítl</a:t>
            </a:r>
          </a:p>
        </p:txBody>
      </p:sp>
    </p:spTree>
    <p:extLst>
      <p:ext uri="{BB962C8B-B14F-4D97-AF65-F5344CB8AC3E}">
        <p14:creationId xmlns:p14="http://schemas.microsoft.com/office/powerpoint/2010/main" val="264840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Tažení do Egypta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7715200" cy="4641379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Tažení Alexandra pokračovalo do </a:t>
            </a:r>
            <a:r>
              <a:rPr lang="cs-CZ" dirty="0"/>
              <a:t>Egypta. Posledním místem odporu, na které Alexandr cestou narazil, byla pevnost </a:t>
            </a:r>
            <a:r>
              <a:rPr lang="cs-CZ" dirty="0" smtClean="0"/>
              <a:t>Gaza</a:t>
            </a:r>
          </a:p>
          <a:p>
            <a:r>
              <a:rPr lang="cs-CZ" dirty="0" smtClean="0"/>
              <a:t>a </a:t>
            </a:r>
            <a:r>
              <a:rPr lang="cs-CZ" dirty="0"/>
              <a:t>měla výhodnou polohu, ale pro Alexandra nebyla závažným problémem. Po dvou měsících Gaza </a:t>
            </a:r>
            <a:r>
              <a:rPr lang="cs-CZ" dirty="0" smtClean="0"/>
              <a:t>padla</a:t>
            </a:r>
          </a:p>
          <a:p>
            <a:r>
              <a:rPr lang="cs-CZ" dirty="0" smtClean="0"/>
              <a:t>Peršané poté kapitulovali </a:t>
            </a:r>
            <a:r>
              <a:rPr lang="cs-CZ" dirty="0"/>
              <a:t>a Egypťané udělali z Alexandra faraóna a svého </a:t>
            </a:r>
            <a:r>
              <a:rPr lang="cs-CZ" dirty="0" smtClean="0"/>
              <a:t>zachránce</a:t>
            </a:r>
          </a:p>
          <a:p>
            <a:r>
              <a:rPr lang="cs-CZ" dirty="0" smtClean="0"/>
              <a:t>Alexandr </a:t>
            </a:r>
            <a:r>
              <a:rPr lang="cs-CZ" dirty="0"/>
              <a:t>v Egyptě založil veliké město a pozdější centrum země, přístav nazvaný po něm </a:t>
            </a:r>
            <a:r>
              <a:rPr lang="cs-CZ" dirty="0" smtClean="0"/>
              <a:t>Alexandrie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689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6632"/>
            <a:ext cx="6408712" cy="6475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071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Výprava na východ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Roku 331 př. </a:t>
            </a:r>
            <a:r>
              <a:rPr lang="cs-CZ" dirty="0"/>
              <a:t>n</a:t>
            </a:r>
            <a:r>
              <a:rPr lang="cs-CZ" dirty="0" smtClean="0"/>
              <a:t>. l. bylo </a:t>
            </a:r>
            <a:r>
              <a:rPr lang="cs-CZ" dirty="0"/>
              <a:t>Alexandrovi </a:t>
            </a:r>
            <a:r>
              <a:rPr lang="cs-CZ" dirty="0" smtClean="0"/>
              <a:t>25 let, když vyrazil </a:t>
            </a:r>
            <a:r>
              <a:rPr lang="cs-CZ" dirty="0"/>
              <a:t>na východ </a:t>
            </a:r>
            <a:r>
              <a:rPr lang="cs-CZ" dirty="0" smtClean="0"/>
              <a:t>vyzvat </a:t>
            </a:r>
            <a:r>
              <a:rPr lang="cs-CZ" dirty="0"/>
              <a:t>k boji </a:t>
            </a:r>
            <a:r>
              <a:rPr lang="cs-CZ" dirty="0" smtClean="0"/>
              <a:t>Persii</a:t>
            </a:r>
          </a:p>
          <a:p>
            <a:r>
              <a:rPr lang="cs-CZ" dirty="0" err="1"/>
              <a:t>Dareiova</a:t>
            </a:r>
            <a:r>
              <a:rPr lang="cs-CZ" dirty="0"/>
              <a:t> vojska stála za </a:t>
            </a:r>
            <a:r>
              <a:rPr lang="cs-CZ" dirty="0" smtClean="0"/>
              <a:t>Tigridem, a proto vyslal síly</a:t>
            </a:r>
            <a:r>
              <a:rPr lang="cs-CZ" dirty="0"/>
              <a:t>, aby zastavili Alexandra při překračování </a:t>
            </a:r>
            <a:r>
              <a:rPr lang="cs-CZ" dirty="0" smtClean="0"/>
              <a:t>řeky</a:t>
            </a:r>
          </a:p>
          <a:p>
            <a:r>
              <a:rPr lang="cs-CZ" dirty="0" smtClean="0"/>
              <a:t>Alexandr </a:t>
            </a:r>
            <a:r>
              <a:rPr lang="cs-CZ" dirty="0"/>
              <a:t>je obelstil, překročil řeku a Peršané ustoupili bez </a:t>
            </a:r>
            <a:r>
              <a:rPr lang="cs-CZ" dirty="0" smtClean="0"/>
              <a:t>boje</a:t>
            </a:r>
          </a:p>
          <a:p>
            <a:r>
              <a:rPr lang="cs-CZ" dirty="0" smtClean="0"/>
              <a:t>Poté </a:t>
            </a:r>
            <a:r>
              <a:rPr lang="cs-CZ" dirty="0"/>
              <a:t>došlo k obrovské bitvě u </a:t>
            </a:r>
            <a:r>
              <a:rPr lang="cs-CZ" dirty="0" err="1" smtClean="0"/>
              <a:t>Gaugamél</a:t>
            </a:r>
            <a:r>
              <a:rPr lang="cs-CZ" dirty="0" smtClean="0"/>
              <a:t>, kde Alexandr zvítězil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023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50" y="332656"/>
            <a:ext cx="8114737" cy="61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300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67" y="0"/>
            <a:ext cx="4398360" cy="3433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840" y="3184085"/>
            <a:ext cx="4854160" cy="3677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797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Události po bitvě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565104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Po bitvě se </a:t>
            </a:r>
            <a:r>
              <a:rPr lang="cs-CZ" dirty="0" err="1"/>
              <a:t>Dareios</a:t>
            </a:r>
            <a:r>
              <a:rPr lang="cs-CZ" dirty="0"/>
              <a:t> vydal na sever, horským terénem, do </a:t>
            </a:r>
            <a:r>
              <a:rPr lang="cs-CZ" dirty="0" err="1"/>
              <a:t>Ekbatany</a:t>
            </a:r>
            <a:r>
              <a:rPr lang="cs-CZ" dirty="0"/>
              <a:t>, což bylo letní sídlo perských králů. Tímto manévrem uvolnil Alexandrovi cestu na Babylón, čehož Alexandr využil a táhl s celým vojskem vstříc městu. To disponovalo obrovsky pevným </a:t>
            </a:r>
            <a:r>
              <a:rPr lang="cs-CZ" dirty="0" smtClean="0"/>
              <a:t>opevněním, ovšem město </a:t>
            </a:r>
            <a:r>
              <a:rPr lang="cs-CZ" dirty="0"/>
              <a:t>kapitulovalo bez </a:t>
            </a:r>
            <a:r>
              <a:rPr lang="cs-CZ" dirty="0" smtClean="0"/>
              <a:t>boje</a:t>
            </a:r>
            <a:endParaRPr lang="cs-CZ" dirty="0"/>
          </a:p>
          <a:p>
            <a:r>
              <a:rPr lang="cs-CZ" dirty="0" smtClean="0"/>
              <a:t>Poté </a:t>
            </a:r>
            <a:r>
              <a:rPr lang="cs-CZ" dirty="0"/>
              <a:t>se Alexandr rozhodl jít do </a:t>
            </a:r>
            <a:r>
              <a:rPr lang="cs-CZ" dirty="0" smtClean="0"/>
              <a:t>Persepole, kterou rovněž dobyl (r. 330 př. n. l). Cestou </a:t>
            </a:r>
            <a:r>
              <a:rPr lang="cs-CZ" dirty="0"/>
              <a:t>narazil </a:t>
            </a:r>
            <a:r>
              <a:rPr lang="cs-CZ" dirty="0" smtClean="0"/>
              <a:t>na odpor kmene </a:t>
            </a:r>
            <a:r>
              <a:rPr lang="cs-CZ" dirty="0" err="1" smtClean="0"/>
              <a:t>Uxiů</a:t>
            </a:r>
            <a:r>
              <a:rPr lang="cs-CZ" dirty="0" smtClean="0"/>
              <a:t>, ten byl </a:t>
            </a:r>
            <a:r>
              <a:rPr lang="cs-CZ" dirty="0"/>
              <a:t>poražen a jen přátelství kmenového náčelníka se </a:t>
            </a:r>
            <a:r>
              <a:rPr lang="cs-CZ" dirty="0" err="1"/>
              <a:t>Sisygambis</a:t>
            </a:r>
            <a:r>
              <a:rPr lang="cs-CZ" dirty="0"/>
              <a:t> zabránilo vyhnání celého </a:t>
            </a:r>
            <a:r>
              <a:rPr lang="cs-CZ" dirty="0" smtClean="0"/>
              <a:t>kmene</a:t>
            </a:r>
            <a:endParaRPr lang="cs-CZ" dirty="0"/>
          </a:p>
          <a:p>
            <a:r>
              <a:rPr lang="cs-CZ" dirty="0" err="1" smtClean="0"/>
              <a:t>Dareios</a:t>
            </a:r>
            <a:r>
              <a:rPr lang="cs-CZ" dirty="0" smtClean="0"/>
              <a:t> mezitím přezimoval </a:t>
            </a:r>
            <a:r>
              <a:rPr lang="cs-CZ" dirty="0"/>
              <a:t>v </a:t>
            </a:r>
            <a:r>
              <a:rPr lang="cs-CZ" dirty="0" err="1"/>
              <a:t>Ekbataně</a:t>
            </a:r>
            <a:r>
              <a:rPr lang="cs-CZ" dirty="0"/>
              <a:t> naprosto v klidu a nečinil žádné přípravy na </a:t>
            </a:r>
            <a:r>
              <a:rPr lang="cs-CZ" dirty="0" smtClean="0"/>
              <a:t>válku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200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Spiknutí proti </a:t>
            </a:r>
            <a:r>
              <a:rPr lang="cs-CZ" dirty="0" err="1" smtClean="0"/>
              <a:t>Dareovi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Alexandr se po zimě vydal ve stopách </a:t>
            </a:r>
            <a:r>
              <a:rPr lang="cs-CZ" dirty="0" err="1"/>
              <a:t>Dareia</a:t>
            </a:r>
            <a:r>
              <a:rPr lang="cs-CZ" dirty="0"/>
              <a:t>, kterého chtěl dopadnout. Do </a:t>
            </a:r>
            <a:r>
              <a:rPr lang="cs-CZ" dirty="0" err="1"/>
              <a:t>Ekbatany</a:t>
            </a:r>
            <a:r>
              <a:rPr lang="cs-CZ" dirty="0"/>
              <a:t> dorazil příliš </a:t>
            </a:r>
            <a:r>
              <a:rPr lang="cs-CZ" dirty="0" smtClean="0"/>
              <a:t>pozdě. </a:t>
            </a:r>
            <a:r>
              <a:rPr lang="cs-CZ" dirty="0" err="1" smtClean="0"/>
              <a:t>Dareios</a:t>
            </a:r>
            <a:r>
              <a:rPr lang="cs-CZ" dirty="0" smtClean="0"/>
              <a:t> </a:t>
            </a:r>
            <a:r>
              <a:rPr lang="cs-CZ" dirty="0"/>
              <a:t>se odsunul směrem na sever spolu s 30 000 vojáky, kteří mu zbyli jako doprovod. </a:t>
            </a:r>
            <a:r>
              <a:rPr lang="cs-CZ" dirty="0" smtClean="0"/>
              <a:t>Doufal</a:t>
            </a:r>
            <a:r>
              <a:rPr lang="cs-CZ" dirty="0"/>
              <a:t>, že nalezne podporu u </a:t>
            </a:r>
            <a:r>
              <a:rPr lang="cs-CZ" dirty="0" err="1"/>
              <a:t>Béssa</a:t>
            </a:r>
            <a:r>
              <a:rPr lang="cs-CZ" dirty="0"/>
              <a:t>, svého příbuzného a satrapy </a:t>
            </a:r>
            <a:r>
              <a:rPr lang="cs-CZ" dirty="0" err="1"/>
              <a:t>Baktrie</a:t>
            </a:r>
            <a:r>
              <a:rPr lang="cs-CZ" dirty="0" smtClean="0"/>
              <a:t>.</a:t>
            </a:r>
          </a:p>
          <a:p>
            <a:r>
              <a:rPr lang="cs-CZ" dirty="0" smtClean="0"/>
              <a:t>Ten ovšem </a:t>
            </a:r>
            <a:r>
              <a:rPr lang="cs-CZ" dirty="0" err="1" smtClean="0"/>
              <a:t>Dareia</a:t>
            </a:r>
            <a:r>
              <a:rPr lang="cs-CZ" dirty="0" smtClean="0"/>
              <a:t> zajal a dožadoval se u Alexandra uznání jako vládce </a:t>
            </a:r>
            <a:r>
              <a:rPr lang="cs-CZ" dirty="0" err="1" smtClean="0"/>
              <a:t>Baktrie</a:t>
            </a:r>
            <a:r>
              <a:rPr lang="cs-CZ" dirty="0" smtClean="0"/>
              <a:t>.</a:t>
            </a:r>
          </a:p>
          <a:p>
            <a:r>
              <a:rPr lang="cs-CZ" dirty="0" smtClean="0"/>
              <a:t>Alexandr </a:t>
            </a:r>
            <a:r>
              <a:rPr lang="cs-CZ" dirty="0"/>
              <a:t>už však byl Peršanům v </a:t>
            </a:r>
            <a:r>
              <a:rPr lang="cs-CZ" dirty="0" smtClean="0"/>
              <a:t>patách a zahájil útok. </a:t>
            </a:r>
            <a:r>
              <a:rPr lang="cs-CZ" dirty="0" err="1" smtClean="0"/>
              <a:t>Béssos</a:t>
            </a:r>
            <a:r>
              <a:rPr lang="cs-CZ" dirty="0"/>
              <a:t>, když uviděl beznadějnou situaci, zavraždil </a:t>
            </a:r>
            <a:r>
              <a:rPr lang="cs-CZ" dirty="0" err="1"/>
              <a:t>Dareia</a:t>
            </a:r>
            <a:r>
              <a:rPr lang="cs-CZ" dirty="0"/>
              <a:t> a sám se dal na útěk. </a:t>
            </a:r>
            <a:endParaRPr lang="cs-CZ" dirty="0" smtClean="0"/>
          </a:p>
          <a:p>
            <a:r>
              <a:rPr lang="cs-CZ" dirty="0" smtClean="0"/>
              <a:t>Dobyvatel </a:t>
            </a:r>
            <a:r>
              <a:rPr lang="cs-CZ" dirty="0"/>
              <a:t>Persie Alexandr se pokusil najít </a:t>
            </a:r>
            <a:r>
              <a:rPr lang="cs-CZ" dirty="0" err="1"/>
              <a:t>Dareia</a:t>
            </a:r>
            <a:r>
              <a:rPr lang="cs-CZ" dirty="0"/>
              <a:t> dříve než zemře, ale </a:t>
            </a:r>
            <a:r>
              <a:rPr lang="cs-CZ" dirty="0" smtClean="0"/>
              <a:t>to se mu nepodařilo, </a:t>
            </a:r>
            <a:r>
              <a:rPr lang="cs-CZ" dirty="0"/>
              <a:t>a tak mohl na </a:t>
            </a:r>
            <a:r>
              <a:rPr lang="cs-CZ" dirty="0" err="1"/>
              <a:t>velekrále</a:t>
            </a:r>
            <a:r>
              <a:rPr lang="cs-CZ" dirty="0"/>
              <a:t> hodit jen svůj plášť. </a:t>
            </a:r>
            <a:r>
              <a:rPr lang="cs-CZ" dirty="0" err="1"/>
              <a:t>Dareiovy</a:t>
            </a:r>
            <a:r>
              <a:rPr lang="cs-CZ" dirty="0"/>
              <a:t> ostatky nechal Alexandr přenést do </a:t>
            </a:r>
            <a:r>
              <a:rPr lang="cs-CZ" dirty="0" err="1" smtClean="0"/>
              <a:t>Pasargád</a:t>
            </a:r>
            <a:r>
              <a:rPr lang="cs-CZ" dirty="0" smtClean="0"/>
              <a:t> </a:t>
            </a:r>
            <a:r>
              <a:rPr lang="cs-CZ" dirty="0"/>
              <a:t>a slavnostně pohřbít v místní hrobce </a:t>
            </a:r>
            <a:r>
              <a:rPr lang="cs-CZ" dirty="0" err="1"/>
              <a:t>achaimenovských</a:t>
            </a:r>
            <a:r>
              <a:rPr lang="cs-CZ" dirty="0"/>
              <a:t> </a:t>
            </a:r>
            <a:r>
              <a:rPr lang="cs-CZ" dirty="0" err="1"/>
              <a:t>velkokrálů</a:t>
            </a:r>
            <a:r>
              <a:rPr lang="cs-CZ" dirty="0"/>
              <a:t>. 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31032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</a:t>
            </a:r>
            <a:r>
              <a:rPr lang="cs-CZ" dirty="0" smtClean="0"/>
              <a:t>oiné </a:t>
            </a:r>
            <a:r>
              <a:rPr lang="cs-CZ" dirty="0" err="1" smtClean="0"/>
              <a:t>eiréné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Snaha prosadit „všeobecný mír“ – strážcem tohoto míru měla být Sparta, jakožto vítězná polis</a:t>
            </a:r>
          </a:p>
          <a:p>
            <a:r>
              <a:rPr lang="cs-CZ" dirty="0" smtClean="0"/>
              <a:t>Athény v roce 377 př. n. l. obnovily námořní spolek – nyní více demokratický</a:t>
            </a:r>
          </a:p>
          <a:p>
            <a:r>
              <a:rPr lang="cs-CZ" dirty="0" err="1" smtClean="0"/>
              <a:t>Thébané</a:t>
            </a:r>
            <a:r>
              <a:rPr lang="cs-CZ" dirty="0" smtClean="0"/>
              <a:t> vyhnali Spartou dosazenou aristokratickou vládu a obnovili </a:t>
            </a:r>
            <a:r>
              <a:rPr lang="cs-CZ" dirty="0" err="1" smtClean="0"/>
              <a:t>boiótský</a:t>
            </a:r>
            <a:r>
              <a:rPr lang="cs-CZ" dirty="0" smtClean="0"/>
              <a:t> spolek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10800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48680"/>
            <a:ext cx="6696744" cy="600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133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Alexandrovo vítězství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Alexandr překročil pohoří Hindúkuše, aby porazil </a:t>
            </a:r>
            <a:r>
              <a:rPr lang="cs-CZ" dirty="0" err="1" smtClean="0"/>
              <a:t>Béssa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Poté se </a:t>
            </a:r>
            <a:r>
              <a:rPr lang="cs-CZ" dirty="0"/>
              <a:t>ujal správy Persie </a:t>
            </a:r>
            <a:r>
              <a:rPr lang="cs-CZ" dirty="0" smtClean="0"/>
              <a:t>a zakládal </a:t>
            </a:r>
            <a:r>
              <a:rPr lang="cs-CZ" dirty="0"/>
              <a:t>četná </a:t>
            </a:r>
            <a:r>
              <a:rPr lang="cs-CZ" dirty="0" smtClean="0"/>
              <a:t>města</a:t>
            </a:r>
          </a:p>
          <a:p>
            <a:endParaRPr lang="cs-CZ" dirty="0"/>
          </a:p>
          <a:p>
            <a:r>
              <a:rPr lang="cs-CZ" dirty="0"/>
              <a:t>Při bojích s afghánskými kmeny si našel také první manželku, </a:t>
            </a:r>
            <a:r>
              <a:rPr lang="cs-CZ" dirty="0" err="1" smtClean="0"/>
              <a:t>Róxanu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29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Tažení do Indie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sz="3400" dirty="0"/>
              <a:t>Roku 327 </a:t>
            </a:r>
            <a:r>
              <a:rPr lang="cs-CZ" sz="3400" dirty="0" smtClean="0"/>
              <a:t>př. </a:t>
            </a:r>
            <a:r>
              <a:rPr lang="cs-CZ" sz="3400" dirty="0"/>
              <a:t>n</a:t>
            </a:r>
            <a:r>
              <a:rPr lang="cs-CZ" sz="3400" dirty="0" smtClean="0"/>
              <a:t>. l</a:t>
            </a:r>
            <a:r>
              <a:rPr lang="cs-CZ" sz="3400" dirty="0"/>
              <a:t>. zmobilizoval Alexandr svou největší armádu, která čítala 120 000 mužů mnoha národností, aby se s ní vydal dobýt Indii, kde měl být i okraj </a:t>
            </a:r>
            <a:r>
              <a:rPr lang="cs-CZ" sz="3400" dirty="0" smtClean="0"/>
              <a:t>světa</a:t>
            </a:r>
          </a:p>
          <a:p>
            <a:r>
              <a:rPr lang="cs-CZ" sz="3400" dirty="0" smtClean="0"/>
              <a:t>Po bojích s </a:t>
            </a:r>
            <a:r>
              <a:rPr lang="cs-CZ" sz="3400" dirty="0"/>
              <a:t>kmeny, které se opevnily v horských </a:t>
            </a:r>
            <a:r>
              <a:rPr lang="cs-CZ" sz="3400" dirty="0" smtClean="0"/>
              <a:t>pevnostech se </a:t>
            </a:r>
            <a:r>
              <a:rPr lang="cs-CZ" sz="3400" dirty="0"/>
              <a:t>Alexandr dostal do vlastní Indie a překročil </a:t>
            </a:r>
            <a:r>
              <a:rPr lang="cs-CZ" sz="3400" dirty="0" smtClean="0"/>
              <a:t>Indus</a:t>
            </a:r>
          </a:p>
          <a:p>
            <a:r>
              <a:rPr lang="cs-CZ" sz="3400" dirty="0" smtClean="0"/>
              <a:t>Zde </a:t>
            </a:r>
            <a:r>
              <a:rPr lang="cs-CZ" sz="3400" dirty="0"/>
              <a:t>narazil na značný odpor a po překročení Indu se dostal do konfliktu s králem Pórem. Svedl s ním vítěznou bitvu u </a:t>
            </a:r>
            <a:r>
              <a:rPr lang="cs-CZ" sz="3400" dirty="0" err="1"/>
              <a:t>Hydaspu</a:t>
            </a:r>
            <a:r>
              <a:rPr lang="cs-CZ" sz="3400" dirty="0"/>
              <a:t>, přijal poraženého krále jako svého vazala a jal se dál pokračovat v </a:t>
            </a:r>
            <a:r>
              <a:rPr lang="cs-CZ" sz="3400" dirty="0" smtClean="0"/>
              <a:t>postupu</a:t>
            </a:r>
            <a:endParaRPr lang="cs-CZ" sz="3400" dirty="0"/>
          </a:p>
          <a:p>
            <a:r>
              <a:rPr lang="cs-CZ" sz="3400" dirty="0"/>
              <a:t>V té době však začala dříve železná morálka mužů klesat z důvodu vyčerpání, častých nemocí a monzunových dešťů a muži odmítli další postup. </a:t>
            </a:r>
            <a:r>
              <a:rPr lang="cs-CZ" sz="3400" dirty="0" smtClean="0"/>
              <a:t>Muž</a:t>
            </a:r>
            <a:r>
              <a:rPr lang="cs-CZ" sz="3400" dirty="0"/>
              <a:t>, kterého neporazila žádná armáda, </a:t>
            </a:r>
            <a:r>
              <a:rPr lang="cs-CZ" sz="3400" dirty="0" smtClean="0"/>
              <a:t>tak musel zanechat </a:t>
            </a:r>
            <a:r>
              <a:rPr lang="cs-CZ" sz="3400" dirty="0"/>
              <a:t>tažení kvůli nespokojenosti svých </a:t>
            </a:r>
            <a:r>
              <a:rPr lang="cs-CZ" sz="3400" dirty="0" smtClean="0"/>
              <a:t>mužů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199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8640"/>
            <a:ext cx="5208240" cy="649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121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6632"/>
            <a:ext cx="7416824" cy="6407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696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Cesta do země </a:t>
            </a:r>
            <a:r>
              <a:rPr lang="cs-CZ" dirty="0" err="1" smtClean="0"/>
              <a:t>Mallů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Říši s úspěchem dobývá, ale při obléhání hlavního města padne do zajetí nepřátel a je postřelen šípem, je těžce raněn - </a:t>
            </a:r>
            <a:r>
              <a:rPr lang="cs-CZ" dirty="0"/>
              <a:t>střela mu prostřelila brnění a zarazila se do plic</a:t>
            </a:r>
            <a:endParaRPr lang="cs-CZ" dirty="0" smtClean="0"/>
          </a:p>
          <a:p>
            <a:r>
              <a:rPr lang="cs-CZ" dirty="0" smtClean="0"/>
              <a:t>Vojáci i přes to bitvu vyhrají a </a:t>
            </a:r>
            <a:r>
              <a:rPr lang="cs-CZ" dirty="0" err="1" smtClean="0"/>
              <a:t>Mally</a:t>
            </a:r>
            <a:r>
              <a:rPr lang="cs-CZ" dirty="0" smtClean="0"/>
              <a:t> rozdrtí</a:t>
            </a:r>
          </a:p>
          <a:p>
            <a:r>
              <a:rPr lang="cs-CZ" dirty="0" smtClean="0"/>
              <a:t>Poté se vrací zpět do Persie– část vojska po řece, část pěšky – vybrali ovšem špatný terén – neměli zásoby vody, jídla – mnoho mužů zahynulo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67892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/>
          </a:bodyPr>
          <a:lstStyle/>
          <a:p>
            <a:r>
              <a:rPr lang="cs-CZ" dirty="0" smtClean="0"/>
              <a:t>Po návratu do Persie se zde Alexandr oženil s </a:t>
            </a:r>
            <a:r>
              <a:rPr lang="cs-CZ" dirty="0" err="1" smtClean="0"/>
              <a:t>Dareiovou</a:t>
            </a:r>
            <a:r>
              <a:rPr lang="cs-CZ" dirty="0" smtClean="0"/>
              <a:t> dcerou (</a:t>
            </a:r>
            <a:r>
              <a:rPr lang="cs-CZ" dirty="0" err="1"/>
              <a:t>Stateira</a:t>
            </a:r>
            <a:r>
              <a:rPr lang="cs-CZ" dirty="0"/>
              <a:t> nebo </a:t>
            </a:r>
            <a:r>
              <a:rPr lang="cs-CZ" dirty="0" err="1" smtClean="0"/>
              <a:t>Barsiné</a:t>
            </a:r>
            <a:r>
              <a:rPr lang="cs-CZ" dirty="0" smtClean="0"/>
              <a:t>)</a:t>
            </a:r>
          </a:p>
          <a:p>
            <a:endParaRPr lang="cs-CZ" dirty="0" smtClean="0"/>
          </a:p>
          <a:p>
            <a:r>
              <a:rPr lang="cs-CZ" dirty="0" smtClean="0"/>
              <a:t>Hostina trvala pět dní</a:t>
            </a:r>
          </a:p>
          <a:p>
            <a:endParaRPr lang="cs-CZ" dirty="0" smtClean="0"/>
          </a:p>
          <a:p>
            <a:r>
              <a:rPr lang="cs-CZ" dirty="0" smtClean="0"/>
              <a:t>V Babylóně poté začal </a:t>
            </a:r>
            <a:r>
              <a:rPr lang="cs-CZ" dirty="0"/>
              <a:t>připravovat nové průzkumné i bojové tažení do Arábie, přípravy probíhaly hlavně v babylónském říčním přístavu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248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Alexandrova tažení</a:t>
            </a:r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843196"/>
            <a:ext cx="9396536" cy="451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925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Alexandrova smrt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Autofit/>
          </a:bodyPr>
          <a:lstStyle/>
          <a:p>
            <a:r>
              <a:rPr lang="cs-CZ" sz="2400" dirty="0"/>
              <a:t>Do odjezdu zbývalo méně než čtrnáct dní, když Alexandr dostal horečku. </a:t>
            </a:r>
            <a:r>
              <a:rPr lang="cs-CZ" sz="2400" dirty="0" smtClean="0"/>
              <a:t>Vynořily </a:t>
            </a:r>
            <a:r>
              <a:rPr lang="cs-CZ" sz="2400" dirty="0"/>
              <a:t>se zvěsti, že ho někdo otrávil nebo mu dali napít nakažené vody. Desátého dne nemoci již Alexandr věděl, že vše je ztraceno a poslal pro své důstojníky. </a:t>
            </a:r>
            <a:r>
              <a:rPr lang="cs-CZ" sz="2400" dirty="0" smtClean="0"/>
              <a:t>Dostal </a:t>
            </a:r>
            <a:r>
              <a:rPr lang="cs-CZ" sz="2400" dirty="0"/>
              <a:t>zápal </a:t>
            </a:r>
            <a:r>
              <a:rPr lang="cs-CZ" sz="2400" dirty="0" smtClean="0"/>
              <a:t>probodených plic</a:t>
            </a:r>
          </a:p>
          <a:p>
            <a:r>
              <a:rPr lang="cs-CZ" sz="2400" dirty="0" smtClean="0"/>
              <a:t>Padla </a:t>
            </a:r>
            <a:r>
              <a:rPr lang="cs-CZ" sz="2400" dirty="0"/>
              <a:t>jistě i otázka, kdo bude vládnout po jeho smrti, Alexandrovy ženy byly obě těhotné. Podle </a:t>
            </a:r>
            <a:r>
              <a:rPr lang="cs-CZ" sz="2400" dirty="0" err="1"/>
              <a:t>Arriána</a:t>
            </a:r>
            <a:r>
              <a:rPr lang="cs-CZ" sz="2400" dirty="0"/>
              <a:t> prý král odpověděl: </a:t>
            </a:r>
            <a:r>
              <a:rPr lang="cs-CZ" sz="2400" dirty="0" smtClean="0"/>
              <a:t>Tomu </a:t>
            </a:r>
            <a:r>
              <a:rPr lang="cs-CZ" sz="2400" dirty="0"/>
              <a:t>nejsilnějšímu nebo také tomu </a:t>
            </a:r>
            <a:r>
              <a:rPr lang="cs-CZ" sz="2400" dirty="0" smtClean="0"/>
              <a:t>nejlepšímu</a:t>
            </a:r>
          </a:p>
          <a:p>
            <a:r>
              <a:rPr lang="cs-CZ" sz="2400" dirty="0" smtClean="0"/>
              <a:t>Zemřel </a:t>
            </a:r>
            <a:r>
              <a:rPr lang="cs-CZ" sz="2400" dirty="0"/>
              <a:t>13.června 323 </a:t>
            </a:r>
            <a:r>
              <a:rPr lang="cs-CZ" sz="2400" dirty="0" smtClean="0"/>
              <a:t>př. n. l. </a:t>
            </a:r>
            <a:r>
              <a:rPr lang="cs-CZ" sz="2400" dirty="0"/>
              <a:t>v Babylóně. Po jeho smrti se říše dostala do těžkých vnitřních bojů a rozpadla </a:t>
            </a:r>
            <a:r>
              <a:rPr lang="cs-CZ" sz="2400" dirty="0" smtClean="0"/>
              <a:t>se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02818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370149" cy="4497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27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Bitva u </a:t>
            </a:r>
            <a:r>
              <a:rPr lang="cs-CZ" dirty="0" err="1" smtClean="0"/>
              <a:t>Leukter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925144"/>
          </a:xfrm>
        </p:spPr>
        <p:txBody>
          <a:bodyPr/>
          <a:lstStyle/>
          <a:p>
            <a:r>
              <a:rPr lang="cs-CZ" dirty="0"/>
              <a:t>S</a:t>
            </a:r>
            <a:r>
              <a:rPr lang="cs-CZ" dirty="0" smtClean="0"/>
              <a:t>partské pokusy prosadit všeobecný mír ztroskotaly na thébském a athénském odporu</a:t>
            </a:r>
          </a:p>
          <a:p>
            <a:r>
              <a:rPr lang="cs-CZ" dirty="0" smtClean="0"/>
              <a:t>A proto vyhlašuje Sparta Thébám válku – bitva u </a:t>
            </a:r>
            <a:r>
              <a:rPr lang="cs-CZ" dirty="0" err="1" smtClean="0"/>
              <a:t>Leukter</a:t>
            </a:r>
            <a:r>
              <a:rPr lang="cs-CZ" dirty="0" smtClean="0"/>
              <a:t> r. 371 př. n. l. </a:t>
            </a:r>
          </a:p>
          <a:p>
            <a:r>
              <a:rPr lang="cs-CZ" dirty="0" smtClean="0"/>
              <a:t>Sparta je drtivě poražena, a tím končí její hegemonie</a:t>
            </a:r>
          </a:p>
          <a:p>
            <a:r>
              <a:rPr lang="cs-CZ" dirty="0" smtClean="0"/>
              <a:t>Z jejího vlivu se tak dostává </a:t>
            </a:r>
            <a:r>
              <a:rPr lang="cs-CZ" dirty="0" err="1" smtClean="0"/>
              <a:t>Messénie</a:t>
            </a:r>
            <a:endParaRPr lang="cs-CZ" dirty="0" smtClean="0"/>
          </a:p>
          <a:p>
            <a:r>
              <a:rPr lang="cs-CZ" dirty="0" smtClean="0"/>
              <a:t>Ze Sparty se stává druhořadý stát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9984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Krátká hegemonie Théb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997152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Po vítězství u </a:t>
            </a:r>
            <a:r>
              <a:rPr lang="cs-CZ" dirty="0" err="1" smtClean="0"/>
              <a:t>Leukter</a:t>
            </a:r>
            <a:r>
              <a:rPr lang="cs-CZ" dirty="0" smtClean="0"/>
              <a:t>  (vojevůdce </a:t>
            </a:r>
            <a:r>
              <a:rPr lang="cs-CZ" dirty="0" err="1" smtClean="0"/>
              <a:t>Epameinóndás</a:t>
            </a:r>
            <a:r>
              <a:rPr lang="cs-CZ" dirty="0" smtClean="0"/>
              <a:t>) mají hegemonní postavení</a:t>
            </a:r>
          </a:p>
          <a:p>
            <a:r>
              <a:rPr lang="cs-CZ" dirty="0" smtClean="0"/>
              <a:t>Sparta a Athény jsou ovšem se situací nespokojeni a spojují své síly proti Thébám</a:t>
            </a:r>
          </a:p>
          <a:p>
            <a:r>
              <a:rPr lang="cs-CZ" dirty="0" smtClean="0"/>
              <a:t>Bitva u </a:t>
            </a:r>
            <a:r>
              <a:rPr lang="cs-CZ" dirty="0" err="1" smtClean="0"/>
              <a:t>Mantineie</a:t>
            </a:r>
            <a:r>
              <a:rPr lang="cs-CZ" dirty="0" smtClean="0"/>
              <a:t> roku 362 </a:t>
            </a:r>
            <a:r>
              <a:rPr lang="cs-CZ" dirty="0"/>
              <a:t>př. n. </a:t>
            </a:r>
            <a:r>
              <a:rPr lang="cs-CZ" dirty="0" smtClean="0"/>
              <a:t>l  - skončila nerozhodně, ovšem </a:t>
            </a:r>
            <a:r>
              <a:rPr lang="cs-CZ" dirty="0" err="1" smtClean="0"/>
              <a:t>Epameinondas</a:t>
            </a:r>
            <a:r>
              <a:rPr lang="cs-CZ" dirty="0" smtClean="0"/>
              <a:t> padl</a:t>
            </a:r>
          </a:p>
          <a:p>
            <a:r>
              <a:rPr lang="cs-CZ" dirty="0" smtClean="0"/>
              <a:t>Athény jsou po bitvě nejsilnější – snaží se získat dominantní postavení ve svém spolku, ovšem spojenci se spolčí a ve Spojenecké válce (357–355 př. n. l.) Athény poráží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712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cs-CZ" dirty="0" smtClean="0"/>
              <a:t>Nástup Filipa Makedonského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>
            <a:normAutofit/>
          </a:bodyPr>
          <a:lstStyle/>
          <a:p>
            <a:r>
              <a:rPr lang="cs-CZ" sz="2800" dirty="0" smtClean="0"/>
              <a:t>Stal se </a:t>
            </a:r>
            <a:r>
              <a:rPr lang="cs-CZ" sz="2800" dirty="0"/>
              <a:t>vládcem Makedonie ve svých 22 letech (roku 359 před n.l.), ovšem jako regent za syna svého zavražděného </a:t>
            </a:r>
            <a:r>
              <a:rPr lang="cs-CZ" sz="2800" dirty="0" smtClean="0"/>
              <a:t>bratra</a:t>
            </a:r>
          </a:p>
          <a:p>
            <a:r>
              <a:rPr lang="cs-CZ" sz="2800" dirty="0" smtClean="0"/>
              <a:t>Makedonie měla za sebou cca 50 let občanských válek</a:t>
            </a:r>
          </a:p>
          <a:p>
            <a:r>
              <a:rPr lang="cs-CZ" sz="2800" dirty="0" smtClean="0"/>
              <a:t>Velmi </a:t>
            </a:r>
            <a:r>
              <a:rPr lang="cs-CZ" sz="2800" dirty="0"/>
              <a:t>dobře se orientoval v politické situaci Hellady. </a:t>
            </a:r>
            <a:endParaRPr lang="cs-CZ" sz="2800" dirty="0" smtClean="0"/>
          </a:p>
          <a:p>
            <a:r>
              <a:rPr lang="cs-CZ" sz="2800" dirty="0" smtClean="0"/>
              <a:t>Měl schopné řecké rádce</a:t>
            </a:r>
          </a:p>
          <a:p>
            <a:endParaRPr lang="cs-CZ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055" y="4653136"/>
            <a:ext cx="405765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60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První styky s řeckými polis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997152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Filip Makedonský využil </a:t>
            </a:r>
            <a:r>
              <a:rPr lang="cs-CZ" dirty="0"/>
              <a:t>řeckých sporů a rychlým tažením si zajistil </a:t>
            </a:r>
            <a:r>
              <a:rPr lang="cs-CZ" dirty="0" err="1" smtClean="0"/>
              <a:t>Amfipolis</a:t>
            </a:r>
            <a:r>
              <a:rPr lang="cs-CZ" dirty="0" smtClean="0"/>
              <a:t> </a:t>
            </a:r>
            <a:r>
              <a:rPr lang="cs-CZ" dirty="0"/>
              <a:t>a blízké doly, </a:t>
            </a:r>
            <a:r>
              <a:rPr lang="cs-CZ" dirty="0" smtClean="0"/>
              <a:t>a </a:t>
            </a:r>
            <a:r>
              <a:rPr lang="cs-CZ" dirty="0"/>
              <a:t>ovládl také </a:t>
            </a:r>
            <a:r>
              <a:rPr lang="cs-CZ" dirty="0" smtClean="0"/>
              <a:t>Thesálii (chtěly jej získat Athény)</a:t>
            </a:r>
          </a:p>
          <a:p>
            <a:r>
              <a:rPr lang="cs-CZ" dirty="0" smtClean="0"/>
              <a:t>Z nově dobytého území získává rekruty </a:t>
            </a:r>
            <a:r>
              <a:rPr lang="cs-CZ" dirty="0"/>
              <a:t>do armády, která se nyní mohla proměnit v armádu stálou. </a:t>
            </a:r>
            <a:endParaRPr lang="cs-CZ" dirty="0" smtClean="0"/>
          </a:p>
          <a:p>
            <a:r>
              <a:rPr lang="cs-CZ" dirty="0" smtClean="0"/>
              <a:t>Filip </a:t>
            </a:r>
            <a:r>
              <a:rPr lang="cs-CZ" dirty="0"/>
              <a:t>se </a:t>
            </a:r>
            <a:r>
              <a:rPr lang="cs-CZ" dirty="0" smtClean="0"/>
              <a:t>již nemusel </a:t>
            </a:r>
            <a:r>
              <a:rPr lang="cs-CZ" dirty="0"/>
              <a:t>tolik spoléhat na makedonské kmenové náčelníky a mohl zavést mnohem lepší </a:t>
            </a:r>
            <a:r>
              <a:rPr lang="cs-CZ" dirty="0" smtClean="0"/>
              <a:t>výcvik</a:t>
            </a:r>
          </a:p>
          <a:p>
            <a:r>
              <a:rPr lang="cs-CZ" dirty="0" smtClean="0"/>
              <a:t>Filipova </a:t>
            </a:r>
            <a:r>
              <a:rPr lang="cs-CZ" dirty="0"/>
              <a:t>armáda </a:t>
            </a:r>
            <a:r>
              <a:rPr lang="cs-CZ" dirty="0" smtClean="0"/>
              <a:t>se tak stala </a:t>
            </a:r>
            <a:r>
              <a:rPr lang="cs-CZ" dirty="0"/>
              <a:t>kvalitativně i kvantitativně nadřazenou jakékoli armádě svých </a:t>
            </a:r>
            <a:r>
              <a:rPr lang="cs-CZ" dirty="0" smtClean="0"/>
              <a:t>konkurentů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899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Vylepšení armády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19256" cy="4781128"/>
          </a:xfrm>
        </p:spPr>
        <p:txBody>
          <a:bodyPr>
            <a:normAutofit fontScale="92500" lnSpcReduction="20000"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3100" dirty="0" smtClean="0"/>
              <a:t>Filip </a:t>
            </a:r>
            <a:r>
              <a:rPr lang="cs-CZ" sz="3100" dirty="0"/>
              <a:t>dosáhl </a:t>
            </a:r>
            <a:r>
              <a:rPr lang="cs-CZ" sz="3100" dirty="0" smtClean="0"/>
              <a:t>nárůstu </a:t>
            </a:r>
            <a:r>
              <a:rPr lang="cs-CZ" sz="3100" dirty="0"/>
              <a:t>kvality armády tím, že vylepšil </a:t>
            </a:r>
            <a:r>
              <a:rPr lang="cs-CZ" sz="3100" dirty="0" err="1"/>
              <a:t>falanx</a:t>
            </a:r>
            <a:r>
              <a:rPr lang="cs-CZ" sz="3100" dirty="0"/>
              <a:t> těžkooděnců, kterou </a:t>
            </a:r>
            <a:r>
              <a:rPr lang="cs-CZ" sz="3100" dirty="0" smtClean="0"/>
              <a:t>používalo </a:t>
            </a:r>
            <a:r>
              <a:rPr lang="cs-CZ" sz="3100" dirty="0"/>
              <a:t>celé Řecko. </a:t>
            </a:r>
            <a:r>
              <a:rPr lang="cs-CZ" dirty="0" smtClean="0"/>
              <a:t>V </a:t>
            </a:r>
            <a:r>
              <a:rPr lang="cs-CZ" dirty="0"/>
              <a:t>prvé řadě vyzbrojili své muže čtyřmetrovými </a:t>
            </a:r>
            <a:r>
              <a:rPr lang="cs-CZ" dirty="0" smtClean="0"/>
              <a:t>kopími (</a:t>
            </a:r>
            <a:r>
              <a:rPr lang="cs-CZ" dirty="0" err="1" smtClean="0"/>
              <a:t>sarissy</a:t>
            </a:r>
            <a:r>
              <a:rPr lang="cs-CZ" dirty="0" smtClean="0"/>
              <a:t>) </a:t>
            </a:r>
          </a:p>
          <a:p>
            <a:pPr lvl="1"/>
            <a:r>
              <a:rPr lang="cs-CZ" dirty="0" smtClean="0"/>
              <a:t>Rozmístění </a:t>
            </a:r>
            <a:r>
              <a:rPr lang="cs-CZ" dirty="0"/>
              <a:t>podpůrných oddílů. </a:t>
            </a:r>
            <a:r>
              <a:rPr lang="cs-CZ" dirty="0" smtClean="0"/>
              <a:t>Křídelní </a:t>
            </a:r>
            <a:r>
              <a:rPr lang="cs-CZ" dirty="0"/>
              <a:t>prostory falang vyplnil těžkou jízdou, kterou tvořili převážně šlechtici, což byla úderná síla na evropských bojištích dosud nevídaná. Kavaleristům dále pomáhaly velmi mobilní formace lehké jízdy a lehké pěší oddíly, schopné bleskově zasáhnout na jakémkoli místě </a:t>
            </a:r>
            <a:r>
              <a:rPr lang="cs-CZ" dirty="0" smtClean="0"/>
              <a:t>bojiště </a:t>
            </a:r>
          </a:p>
          <a:p>
            <a:pPr lvl="1"/>
            <a:r>
              <a:rPr lang="cs-CZ" dirty="0"/>
              <a:t>Ú</a:t>
            </a:r>
            <a:r>
              <a:rPr lang="cs-CZ" dirty="0" smtClean="0"/>
              <a:t>tvary začal skládat </a:t>
            </a:r>
            <a:r>
              <a:rPr lang="cs-CZ" dirty="0"/>
              <a:t>na regionální bázi, což dramaticky zvýšilo jednotnost armády, v armádě navíc zavládla zdravá rivalita</a:t>
            </a:r>
            <a:r>
              <a:rPr lang="cs-CZ" dirty="0" smtClean="0"/>
              <a:t>.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842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2753</Words>
  <Application>Microsoft Office PowerPoint</Application>
  <PresentationFormat>Předvádění na obrazovce (4:3)</PresentationFormat>
  <Paragraphs>170</Paragraphs>
  <Slides>49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0" baseType="lpstr">
      <vt:lpstr>Motiv systému Office</vt:lpstr>
      <vt:lpstr>Úpadek řeckých polis a nástup Makedonie</vt:lpstr>
      <vt:lpstr>Situace po Peloponéských válkách</vt:lpstr>
      <vt:lpstr>Korintská válka (395 - 387 př. n. l.) </vt:lpstr>
      <vt:lpstr>Koiné eiréné </vt:lpstr>
      <vt:lpstr>Bitva u Leukter</vt:lpstr>
      <vt:lpstr>Krátká hegemonie Théb</vt:lpstr>
      <vt:lpstr>Nástup Filipa Makedonského</vt:lpstr>
      <vt:lpstr>První styky s řeckými polis</vt:lpstr>
      <vt:lpstr>Vylepšení armády</vt:lpstr>
      <vt:lpstr>Falanga</vt:lpstr>
      <vt:lpstr>Cesta k hegemonii</vt:lpstr>
      <vt:lpstr>Filip II. zasahuje do sporů řeckých států</vt:lpstr>
      <vt:lpstr>Filip II. zasahuje do sporů řeckých států</vt:lpstr>
      <vt:lpstr>Filokratův mír</vt:lpstr>
      <vt:lpstr>Spory o posvátné pole u Delf</vt:lpstr>
      <vt:lpstr>Spory o posvátné pole u Delf</vt:lpstr>
      <vt:lpstr>Prezentace aplikace PowerPoint</vt:lpstr>
      <vt:lpstr>Prezentace aplikace PowerPoint</vt:lpstr>
      <vt:lpstr>Bitva u Chairóneie</vt:lpstr>
      <vt:lpstr>Bitva u Chairóneie</vt:lpstr>
      <vt:lpstr>Podmínky míru</vt:lpstr>
      <vt:lpstr>Prezentace aplikace PowerPoint</vt:lpstr>
      <vt:lpstr>Filipova smrt</vt:lpstr>
      <vt:lpstr>Nástup Alexandra Makedonského</vt:lpstr>
      <vt:lpstr>Tažení do Malé Asie</vt:lpstr>
      <vt:lpstr>Bitva u Gráníku</vt:lpstr>
      <vt:lpstr> Gordický uzel</vt:lpstr>
      <vt:lpstr>Tažení na jih</vt:lpstr>
      <vt:lpstr>Bitva u Issu</vt:lpstr>
      <vt:lpstr>Prezentace aplikace PowerPoint</vt:lpstr>
      <vt:lpstr>Prezentace aplikace PowerPoint</vt:lpstr>
      <vt:lpstr>Prezentace aplikace PowerPoint</vt:lpstr>
      <vt:lpstr>Tažení do Egypta</vt:lpstr>
      <vt:lpstr>Prezentace aplikace PowerPoint</vt:lpstr>
      <vt:lpstr>Výprava na východ</vt:lpstr>
      <vt:lpstr>Prezentace aplikace PowerPoint</vt:lpstr>
      <vt:lpstr>Prezentace aplikace PowerPoint</vt:lpstr>
      <vt:lpstr>Události po bitvě</vt:lpstr>
      <vt:lpstr>Spiknutí proti Dareovi</vt:lpstr>
      <vt:lpstr>Prezentace aplikace PowerPoint</vt:lpstr>
      <vt:lpstr>Alexandrovo vítězství</vt:lpstr>
      <vt:lpstr>Tažení do Indie</vt:lpstr>
      <vt:lpstr>Prezentace aplikace PowerPoint</vt:lpstr>
      <vt:lpstr>Prezentace aplikace PowerPoint</vt:lpstr>
      <vt:lpstr>Cesta do země Mallů</vt:lpstr>
      <vt:lpstr>Prezentace aplikace PowerPoint</vt:lpstr>
      <vt:lpstr>Alexandrova tažení</vt:lpstr>
      <vt:lpstr>Alexandrova smrt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Adela</dc:creator>
  <cp:lastModifiedBy>Honza</cp:lastModifiedBy>
  <cp:revision>36</cp:revision>
  <dcterms:created xsi:type="dcterms:W3CDTF">2014-12-01T14:09:08Z</dcterms:created>
  <dcterms:modified xsi:type="dcterms:W3CDTF">2016-12-13T07:27:31Z</dcterms:modified>
</cp:coreProperties>
</file>