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FEB9-460F-4CCC-848A-E826234F915C}" type="datetimeFigureOut">
              <a:rPr lang="cs-CZ" smtClean="0"/>
              <a:pPr/>
              <a:t>13. 12. 2016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45E9-E57E-404F-9BE1-03165AE00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FEB9-460F-4CCC-848A-E826234F915C}" type="datetimeFigureOut">
              <a:rPr lang="cs-CZ" smtClean="0"/>
              <a:pPr/>
              <a:t>13. 12. 2016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45E9-E57E-404F-9BE1-03165AE00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FEB9-460F-4CCC-848A-E826234F915C}" type="datetimeFigureOut">
              <a:rPr lang="cs-CZ" smtClean="0"/>
              <a:pPr/>
              <a:t>13. 12. 2016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45E9-E57E-404F-9BE1-03165AE00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FEB9-460F-4CCC-848A-E826234F915C}" type="datetimeFigureOut">
              <a:rPr lang="cs-CZ" smtClean="0"/>
              <a:pPr/>
              <a:t>13. 12. 2016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45E9-E57E-404F-9BE1-03165AE00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FEB9-460F-4CCC-848A-E826234F915C}" type="datetimeFigureOut">
              <a:rPr lang="cs-CZ" smtClean="0"/>
              <a:pPr/>
              <a:t>13. 12. 2016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45E9-E57E-404F-9BE1-03165AE00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FEB9-460F-4CCC-848A-E826234F915C}" type="datetimeFigureOut">
              <a:rPr lang="cs-CZ" smtClean="0"/>
              <a:pPr/>
              <a:t>13. 12. 2016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45E9-E57E-404F-9BE1-03165AE00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FEB9-460F-4CCC-848A-E826234F915C}" type="datetimeFigureOut">
              <a:rPr lang="cs-CZ" smtClean="0"/>
              <a:pPr/>
              <a:t>13. 12. 2016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45E9-E57E-404F-9BE1-03165AE00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FEB9-460F-4CCC-848A-E826234F915C}" type="datetimeFigureOut">
              <a:rPr lang="cs-CZ" smtClean="0"/>
              <a:pPr/>
              <a:t>13. 12. 2016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45E9-E57E-404F-9BE1-03165AE00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FEB9-460F-4CCC-848A-E826234F915C}" type="datetimeFigureOut">
              <a:rPr lang="cs-CZ" smtClean="0"/>
              <a:pPr/>
              <a:t>13. 12. 2016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45E9-E57E-404F-9BE1-03165AE00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FEB9-460F-4CCC-848A-E826234F915C}" type="datetimeFigureOut">
              <a:rPr lang="cs-CZ" smtClean="0"/>
              <a:pPr/>
              <a:t>13. 12. 2016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45E9-E57E-404F-9BE1-03165AE00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FEB9-460F-4CCC-848A-E826234F915C}" type="datetimeFigureOut">
              <a:rPr lang="cs-CZ" smtClean="0"/>
              <a:pPr/>
              <a:t>13. 12. 2016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45E9-E57E-404F-9BE1-03165AE00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1FEB9-460F-4CCC-848A-E826234F915C}" type="datetimeFigureOut">
              <a:rPr lang="cs-CZ" smtClean="0"/>
              <a:pPr/>
              <a:t>13. 12. 2016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F45E9-E57E-404F-9BE1-03165AE00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jpwAHJ300I&amp;list=PLE70400C3DE29EA1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8136904" cy="1470025"/>
          </a:xfrm>
        </p:spPr>
        <p:txBody>
          <a:bodyPr>
            <a:normAutofit fontScale="90000"/>
          </a:bodyPr>
          <a:lstStyle/>
          <a:p>
            <a:r>
              <a:rPr lang="cs-CZ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Kultura </a:t>
            </a:r>
            <a:r>
              <a:rPr lang="cs-CZ" sz="6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arabofonních</a:t>
            </a:r>
            <a:r>
              <a:rPr lang="cs-CZ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zemí</a:t>
            </a:r>
            <a:br>
              <a:rPr lang="cs-CZ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cs-CZ" b="1" dirty="0" smtClean="0"/>
              <a:t>Rodina a rodinný život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764704"/>
            <a:ext cx="7992888" cy="841648"/>
          </a:xfrm>
        </p:spPr>
        <p:txBody>
          <a:bodyPr>
            <a:normAutofit/>
          </a:bodyPr>
          <a:lstStyle/>
          <a:p>
            <a:r>
              <a:rPr lang="cs-CZ" dirty="0"/>
              <a:t>Úvod do studia kultur arabsky mluvících zemí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475656" y="4941168"/>
            <a:ext cx="6296744" cy="841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21499"/>
          </a:xfrm>
        </p:spPr>
        <p:txBody>
          <a:bodyPr/>
          <a:lstStyle/>
          <a:p>
            <a:r>
              <a:rPr lang="cs-CZ" dirty="0" smtClean="0"/>
              <a:t>obecně platí, že mimomanželské vztahy jsou podle islámské etiky HARAM, tedy nevhodné, nevítané, zakázané</a:t>
            </a:r>
          </a:p>
          <a:p>
            <a:r>
              <a:rPr lang="cs-CZ" dirty="0"/>
              <a:t>m</a:t>
            </a:r>
            <a:r>
              <a:rPr lang="cs-CZ" dirty="0" smtClean="0"/>
              <a:t>uslim si smí vzít muslimku, židovku či křesťanku, muslimka se smí provdat pouze za muslima</a:t>
            </a:r>
          </a:p>
          <a:p>
            <a:r>
              <a:rPr lang="cs-CZ" dirty="0"/>
              <a:t>p</a:t>
            </a:r>
            <a:r>
              <a:rPr lang="cs-CZ" dirty="0" smtClean="0"/>
              <a:t>ři domlouvání sňatku nevěstu většinou zastupuje poručník z řad jejích mužských příbuzných, WALI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603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algn="just"/>
            <a:r>
              <a:rPr lang="cs-CZ" dirty="0"/>
              <a:t>n</a:t>
            </a:r>
            <a:r>
              <a:rPr lang="cs-CZ" dirty="0" smtClean="0"/>
              <a:t>ejběžnější je dnes manželství dohodou (NIKAH)</a:t>
            </a:r>
          </a:p>
          <a:p>
            <a:pPr algn="just"/>
            <a:r>
              <a:rPr lang="cs-CZ" dirty="0" smtClean="0"/>
              <a:t>pro manželskou dohodu je stěžejní a povinné zaplacení „věna“, které se v arabštině označuje jako MAHR a je to finanční či jinak hodnotný dar vyplácený ženichem nevěstě a stává se jejím nezcizitelným majetkem</a:t>
            </a:r>
          </a:p>
          <a:p>
            <a:r>
              <a:rPr lang="cs-CZ" dirty="0" smtClean="0"/>
              <a:t>V některých zemích jsou přípustné i jiné formy dočasného či neplnohodnotného manželství (sňatek z rozkoše, cestovní sňatek, atd.)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1177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</a:t>
            </a:r>
            <a:r>
              <a:rPr lang="cs-CZ" dirty="0" smtClean="0"/>
              <a:t>e většině muslimských zemích je stále povolena polygamie (polygynie)</a:t>
            </a:r>
          </a:p>
          <a:p>
            <a:r>
              <a:rPr lang="cs-CZ" dirty="0"/>
              <a:t>z</a:t>
            </a:r>
            <a:r>
              <a:rPr lang="cs-CZ" dirty="0" smtClean="0"/>
              <a:t>ákony ji zakazují jen v Tunisku a Turecku</a:t>
            </a:r>
          </a:p>
          <a:p>
            <a:r>
              <a:rPr lang="cs-CZ" dirty="0" smtClean="0"/>
              <a:t>svatba má formální a neformální část</a:t>
            </a:r>
          </a:p>
          <a:p>
            <a:pPr lvl="1"/>
            <a:r>
              <a:rPr lang="cs-CZ" dirty="0"/>
              <a:t>f</a:t>
            </a:r>
            <a:r>
              <a:rPr lang="cs-CZ" dirty="0" smtClean="0"/>
              <a:t>ormální – podpis manželské smlouvy</a:t>
            </a:r>
          </a:p>
          <a:p>
            <a:pPr lvl="1"/>
            <a:r>
              <a:rPr lang="cs-CZ" dirty="0" smtClean="0"/>
              <a:t>neformální – LAJLAT AL-HENNA (noc </a:t>
            </a:r>
            <a:r>
              <a:rPr lang="cs-CZ" dirty="0" err="1" smtClean="0"/>
              <a:t>henny</a:t>
            </a:r>
            <a:r>
              <a:rPr lang="cs-CZ" dirty="0" smtClean="0"/>
              <a:t>)</a:t>
            </a:r>
          </a:p>
          <a:p>
            <a:pPr marL="457200" lvl="1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- svatební hostina (WALIMA)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	       - svatební průvod (ZAFFA)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www.youtube.com/watch?v=GjpwAHJ300I&amp;list=PLE70400C3DE29EA11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068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/>
          <a:lstStyle/>
          <a:p>
            <a:r>
              <a:rPr lang="cs-CZ" dirty="0" smtClean="0"/>
              <a:t>rozvod tradiční formou – pronesení formule TALAQ</a:t>
            </a:r>
          </a:p>
          <a:p>
            <a:r>
              <a:rPr lang="cs-CZ" dirty="0" smtClean="0"/>
              <a:t>„čekací období“ IDDAH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rozdělení dědictví je dáno islámským právem</a:t>
            </a:r>
          </a:p>
          <a:p>
            <a:r>
              <a:rPr lang="cs-CZ" dirty="0"/>
              <a:t>v</a:t>
            </a:r>
            <a:r>
              <a:rPr lang="cs-CZ" dirty="0" smtClean="0"/>
              <a:t>ětšinou platí, že muž dědí 2x tolik, co žena</a:t>
            </a:r>
          </a:p>
          <a:p>
            <a:r>
              <a:rPr lang="cs-CZ" dirty="0"/>
              <a:t>d</a:t>
            </a:r>
            <a:r>
              <a:rPr lang="cs-CZ" dirty="0" smtClean="0"/>
              <a:t>ědit může pouze muslim a příbuzný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80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8640"/>
            <a:ext cx="8229600" cy="4525963"/>
          </a:xfrm>
        </p:spPr>
        <p:txBody>
          <a:bodyPr/>
          <a:lstStyle/>
          <a:p>
            <a:r>
              <a:rPr lang="cs-CZ" dirty="0" smtClean="0"/>
              <a:t>Ráj – DŽANNA</a:t>
            </a:r>
          </a:p>
          <a:p>
            <a:r>
              <a:rPr lang="cs-CZ" dirty="0" smtClean="0"/>
              <a:t>Peklo – DŽAHANNA </a:t>
            </a:r>
          </a:p>
          <a:p>
            <a:endParaRPr lang="cs-CZ" dirty="0"/>
          </a:p>
        </p:txBody>
      </p:sp>
      <p:pic>
        <p:nvPicPr>
          <p:cNvPr id="1030" name="Picture 6" descr="https://upload.wikimedia.org/wikipedia/commons/9/97/Burn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1224" y="3284984"/>
            <a:ext cx="4017319" cy="3323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hans.wyrdweb.eu/wp-content/uploads/2009/10/tree-of-lif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05558"/>
            <a:ext cx="4305990" cy="4203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0894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740</TotalTime>
  <Words>210</Words>
  <Application>Microsoft Office PowerPoint</Application>
  <PresentationFormat>Předvádění na obrazovce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sady Office</vt:lpstr>
      <vt:lpstr>Kultura arabofonních zemí Rodina a rodinný život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LIDOVÁ A POZDNÍ LATINA texty</dc:title>
  <dc:creator>NTB</dc:creator>
  <cp:lastModifiedBy>Silvie Šimordová</cp:lastModifiedBy>
  <cp:revision>82</cp:revision>
  <dcterms:created xsi:type="dcterms:W3CDTF">2014-03-09T14:07:38Z</dcterms:created>
  <dcterms:modified xsi:type="dcterms:W3CDTF">2016-12-13T20:14:18Z</dcterms:modified>
</cp:coreProperties>
</file>