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83" r:id="rId4"/>
    <p:sldId id="284" r:id="rId5"/>
    <p:sldId id="282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24. 10. 2016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24. 10. 2016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24. 10. 2016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24. 10. 2016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24. 10. 2016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24. 10. 2016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24. 10. 2016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24. 10. 2016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24. 10. 2016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24. 10. 2016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24. 10. 2016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1FEB9-460F-4CCC-848A-E826234F915C}" type="datetimeFigureOut">
              <a:rPr lang="cs-CZ" smtClean="0"/>
              <a:pPr/>
              <a:t>24. 10. 2016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8136904" cy="1470025"/>
          </a:xfrm>
        </p:spPr>
        <p:txBody>
          <a:bodyPr>
            <a:normAutofit fontScale="90000"/>
          </a:bodyPr>
          <a:lstStyle/>
          <a:p>
            <a:r>
              <a:rPr lang="cs-CZ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Arabština</a:t>
            </a:r>
            <a:br>
              <a:rPr lang="cs-CZ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cs-CZ" b="1" dirty="0" smtClean="0"/>
              <a:t>Vývoj arabského jazyka a písma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7992888" cy="841648"/>
          </a:xfrm>
        </p:spPr>
        <p:txBody>
          <a:bodyPr>
            <a:normAutofit/>
          </a:bodyPr>
          <a:lstStyle/>
          <a:p>
            <a:r>
              <a:rPr lang="cs-CZ" dirty="0"/>
              <a:t>Úvod do studia kultur arabsky mluvících zemí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475656" y="4941168"/>
            <a:ext cx="6296744" cy="8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K – T – B = psát</a:t>
            </a:r>
          </a:p>
          <a:p>
            <a:pPr marL="0" indent="0" algn="ctr">
              <a:buNone/>
            </a:pPr>
            <a:endParaRPr lang="cs-CZ" sz="1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K</a:t>
            </a:r>
            <a:r>
              <a:rPr lang="cs-CZ" dirty="0" err="1" smtClean="0"/>
              <a:t>a</a:t>
            </a:r>
            <a:r>
              <a:rPr lang="cs-CZ" b="1" dirty="0" err="1">
                <a:solidFill>
                  <a:srgbClr val="FF0000"/>
                </a:solidFill>
              </a:rPr>
              <a:t>t</a:t>
            </a:r>
            <a:r>
              <a:rPr lang="cs-CZ" dirty="0" err="1" smtClean="0"/>
              <a:t>a</a:t>
            </a:r>
            <a:r>
              <a:rPr lang="cs-CZ" b="1" dirty="0" err="1">
                <a:solidFill>
                  <a:srgbClr val="FF0000"/>
                </a:solidFill>
              </a:rPr>
              <a:t>b</a:t>
            </a:r>
            <a:r>
              <a:rPr lang="cs-CZ" dirty="0" err="1" smtClean="0"/>
              <a:t>a</a:t>
            </a:r>
            <a:r>
              <a:rPr lang="cs-CZ" dirty="0" smtClean="0"/>
              <a:t> - napsal</a:t>
            </a:r>
          </a:p>
          <a:p>
            <a:pPr marL="0" indent="0" algn="ctr">
              <a:buNone/>
            </a:pPr>
            <a:r>
              <a:rPr lang="cs-CZ" b="1" dirty="0" err="1">
                <a:solidFill>
                  <a:srgbClr val="FF0000"/>
                </a:solidFill>
              </a:rPr>
              <a:t>K</a:t>
            </a:r>
            <a:r>
              <a:rPr lang="cs-CZ" dirty="0" err="1" smtClean="0"/>
              <a:t>i</a:t>
            </a:r>
            <a:r>
              <a:rPr lang="cs-CZ" b="1" dirty="0" err="1">
                <a:solidFill>
                  <a:srgbClr val="FF0000"/>
                </a:solidFill>
              </a:rPr>
              <a:t>t</a:t>
            </a:r>
            <a:r>
              <a:rPr lang="cs-CZ" dirty="0" err="1" smtClean="0"/>
              <a:t>á</a:t>
            </a:r>
            <a:r>
              <a:rPr lang="cs-CZ" b="1" dirty="0" err="1">
                <a:solidFill>
                  <a:srgbClr val="FF0000"/>
                </a:solidFill>
              </a:rPr>
              <a:t>b</a:t>
            </a:r>
            <a:r>
              <a:rPr lang="cs-CZ" dirty="0" smtClean="0"/>
              <a:t> – kniha</a:t>
            </a:r>
          </a:p>
          <a:p>
            <a:pPr marL="0" indent="0" algn="ctr">
              <a:buNone/>
            </a:pPr>
            <a:r>
              <a:rPr lang="cs-CZ" b="1" dirty="0" err="1">
                <a:solidFill>
                  <a:srgbClr val="FF0000"/>
                </a:solidFill>
              </a:rPr>
              <a:t>K</a:t>
            </a:r>
            <a:r>
              <a:rPr lang="cs-CZ" dirty="0" err="1" smtClean="0"/>
              <a:t>u</a:t>
            </a:r>
            <a:r>
              <a:rPr lang="cs-CZ" b="1" dirty="0" err="1">
                <a:solidFill>
                  <a:srgbClr val="FF0000"/>
                </a:solidFill>
              </a:rPr>
              <a:t>t</a:t>
            </a:r>
            <a:r>
              <a:rPr lang="cs-CZ" dirty="0" err="1" smtClean="0"/>
              <a:t>u</a:t>
            </a:r>
            <a:r>
              <a:rPr lang="cs-CZ" b="1" dirty="0" err="1">
                <a:solidFill>
                  <a:srgbClr val="FF0000"/>
                </a:solidFill>
              </a:rPr>
              <a:t>b</a:t>
            </a:r>
            <a:r>
              <a:rPr lang="cs-CZ" dirty="0" smtClean="0"/>
              <a:t> - knihy</a:t>
            </a:r>
          </a:p>
          <a:p>
            <a:pPr marL="0" indent="0" algn="ctr">
              <a:buNone/>
            </a:pPr>
            <a:r>
              <a:rPr lang="cs-CZ" dirty="0" err="1" smtClean="0"/>
              <a:t>Ma</a:t>
            </a:r>
            <a:r>
              <a:rPr lang="cs-CZ" b="1" dirty="0" err="1">
                <a:solidFill>
                  <a:srgbClr val="FF0000"/>
                </a:solidFill>
              </a:rPr>
              <a:t>kt</a:t>
            </a:r>
            <a:r>
              <a:rPr lang="cs-CZ" dirty="0" err="1" smtClean="0"/>
              <a:t>ú</a:t>
            </a:r>
            <a:r>
              <a:rPr lang="cs-CZ" b="1" dirty="0" err="1">
                <a:solidFill>
                  <a:srgbClr val="FF0000"/>
                </a:solidFill>
              </a:rPr>
              <a:t>b</a:t>
            </a:r>
            <a:r>
              <a:rPr lang="cs-CZ" dirty="0" smtClean="0"/>
              <a:t> – napsaný</a:t>
            </a:r>
          </a:p>
          <a:p>
            <a:pPr marL="0" indent="0" algn="ctr">
              <a:buNone/>
            </a:pPr>
            <a:r>
              <a:rPr lang="cs-CZ" b="1" dirty="0" err="1">
                <a:solidFill>
                  <a:srgbClr val="FF0000"/>
                </a:solidFill>
              </a:rPr>
              <a:t>K</a:t>
            </a:r>
            <a:r>
              <a:rPr lang="cs-CZ" dirty="0" err="1" smtClean="0"/>
              <a:t>á</a:t>
            </a:r>
            <a:r>
              <a:rPr lang="cs-CZ" b="1" dirty="0" err="1">
                <a:solidFill>
                  <a:srgbClr val="FF0000"/>
                </a:solidFill>
              </a:rPr>
              <a:t>t</a:t>
            </a:r>
            <a:r>
              <a:rPr lang="cs-CZ" dirty="0" err="1" smtClean="0"/>
              <a:t>i</a:t>
            </a:r>
            <a:r>
              <a:rPr lang="cs-CZ" b="1" dirty="0" err="1">
                <a:solidFill>
                  <a:srgbClr val="FF0000"/>
                </a:solidFill>
              </a:rPr>
              <a:t>b</a:t>
            </a:r>
            <a:r>
              <a:rPr lang="cs-CZ" dirty="0" smtClean="0"/>
              <a:t> – spisovatel</a:t>
            </a:r>
          </a:p>
          <a:p>
            <a:pPr marL="0" indent="0" algn="ctr">
              <a:buNone/>
            </a:pPr>
            <a:r>
              <a:rPr lang="cs-CZ" dirty="0" err="1" smtClean="0"/>
              <a:t>Ma</a:t>
            </a:r>
            <a:r>
              <a:rPr lang="cs-CZ" b="1" dirty="0" err="1">
                <a:solidFill>
                  <a:srgbClr val="FF0000"/>
                </a:solidFill>
              </a:rPr>
              <a:t>kt</a:t>
            </a:r>
            <a:r>
              <a:rPr lang="cs-CZ" dirty="0" err="1" smtClean="0"/>
              <a:t>a</a:t>
            </a:r>
            <a:r>
              <a:rPr lang="cs-CZ" b="1" dirty="0" err="1">
                <a:solidFill>
                  <a:srgbClr val="FF0000"/>
                </a:solidFill>
              </a:rPr>
              <a:t>b</a:t>
            </a:r>
            <a:r>
              <a:rPr lang="cs-CZ" dirty="0" smtClean="0"/>
              <a:t> – kancelář</a:t>
            </a:r>
          </a:p>
          <a:p>
            <a:pPr marL="0" indent="0" algn="ctr">
              <a:buNone/>
            </a:pPr>
            <a:r>
              <a:rPr lang="cs-CZ" dirty="0" err="1" smtClean="0"/>
              <a:t>Ma</a:t>
            </a:r>
            <a:r>
              <a:rPr lang="cs-CZ" b="1" dirty="0" err="1">
                <a:solidFill>
                  <a:srgbClr val="FF0000"/>
                </a:solidFill>
              </a:rPr>
              <a:t>kt</a:t>
            </a:r>
            <a:r>
              <a:rPr lang="cs-CZ" dirty="0" err="1" smtClean="0"/>
              <a:t>a</a:t>
            </a:r>
            <a:r>
              <a:rPr lang="cs-CZ" b="1" dirty="0" err="1">
                <a:solidFill>
                  <a:srgbClr val="FF0000"/>
                </a:solidFill>
              </a:rPr>
              <a:t>b</a:t>
            </a:r>
            <a:r>
              <a:rPr lang="cs-CZ" dirty="0" err="1" smtClean="0"/>
              <a:t>a</a:t>
            </a:r>
            <a:r>
              <a:rPr lang="cs-CZ" dirty="0" smtClean="0"/>
              <a:t> – knihovna</a:t>
            </a:r>
          </a:p>
          <a:p>
            <a:pPr marL="0" indent="0" algn="ctr">
              <a:buNone/>
            </a:pPr>
            <a:r>
              <a:rPr lang="cs-CZ" dirty="0" err="1" smtClean="0"/>
              <a:t>Ta</a:t>
            </a:r>
            <a:r>
              <a:rPr lang="cs-CZ" b="1" dirty="0" err="1">
                <a:solidFill>
                  <a:srgbClr val="FF0000"/>
                </a:solidFill>
              </a:rPr>
              <a:t>k</a:t>
            </a:r>
            <a:r>
              <a:rPr lang="cs-CZ" dirty="0" err="1" smtClean="0"/>
              <a:t>á</a:t>
            </a:r>
            <a:r>
              <a:rPr lang="cs-CZ" b="1" dirty="0" err="1">
                <a:solidFill>
                  <a:srgbClr val="FF0000"/>
                </a:solidFill>
              </a:rPr>
              <a:t>t</a:t>
            </a:r>
            <a:r>
              <a:rPr lang="cs-CZ" dirty="0" err="1" smtClean="0"/>
              <a:t>u</a:t>
            </a:r>
            <a:r>
              <a:rPr lang="cs-CZ" b="1" dirty="0" err="1">
                <a:solidFill>
                  <a:srgbClr val="FF0000"/>
                </a:solidFill>
              </a:rPr>
              <a:t>b</a:t>
            </a:r>
            <a:r>
              <a:rPr lang="cs-CZ" dirty="0" smtClean="0"/>
              <a:t> – korespondence</a:t>
            </a:r>
          </a:p>
        </p:txBody>
      </p:sp>
    </p:spTree>
    <p:extLst>
      <p:ext uri="{BB962C8B-B14F-4D97-AF65-F5344CB8AC3E}">
        <p14:creationId xmlns:p14="http://schemas.microsoft.com/office/powerpoint/2010/main" val="29605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upload.wikimedia.org/wikipedia/commons/thumb/7/73/Arabic_Dialects.svg/2000px-Arabic_Dialect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" y="980728"/>
            <a:ext cx="9098741" cy="51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62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5368"/>
            <a:ext cx="3221736" cy="44958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64" y="3429000"/>
            <a:ext cx="45650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8760"/>
            <a:ext cx="9008498" cy="4333329"/>
          </a:xfrm>
        </p:spPr>
      </p:pic>
    </p:spTree>
    <p:extLst>
      <p:ext uri="{BB962C8B-B14F-4D97-AF65-F5344CB8AC3E}">
        <p14:creationId xmlns:p14="http://schemas.microsoft.com/office/powerpoint/2010/main" val="26118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049" y="3140968"/>
            <a:ext cx="4690864" cy="351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ncientscripts.com/images/s_arab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5271538" cy="259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1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s://spacezilotes.files.wordpress.com/2013/07/image_thumb56.png?w=648&amp;h=4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1" y="548680"/>
            <a:ext cx="8866258" cy="57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2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" y="188640"/>
            <a:ext cx="7365153" cy="260082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572" y="2541680"/>
            <a:ext cx="4618856" cy="44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5234152" cy="3082354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01" y="2780928"/>
            <a:ext cx="5179163" cy="3749412"/>
          </a:xfrm>
        </p:spPr>
      </p:pic>
      <p:pic>
        <p:nvPicPr>
          <p:cNvPr id="5122" name="Picture 2" descr="https://upload.wikimedia.org/wikipedia/commons/thumb/f/f6/Kufic_Muhammad.jpg/120px-Kufic_Muhamm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1631775" cy="16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9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96" y="3212976"/>
            <a:ext cx="4539992" cy="3461134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88640"/>
            <a:ext cx="5000285" cy="3626405"/>
          </a:xfrm>
        </p:spPr>
      </p:pic>
    </p:spTree>
    <p:extLst>
      <p:ext uri="{BB962C8B-B14F-4D97-AF65-F5344CB8AC3E}">
        <p14:creationId xmlns:p14="http://schemas.microsoft.com/office/powerpoint/2010/main" val="41000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s://upload.wikimedia.org/wikipedia/commons/8/8a/Ja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57" y="548680"/>
            <a:ext cx="8591685" cy="112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thumb/4/43/Diwani_Izzet_al_Karkuki.jpg/400px-Diwani_Izzet_al_Karkuk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6053773" cy="345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5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39970" cy="6009531"/>
          </a:xfrm>
        </p:spPr>
      </p:pic>
    </p:spTree>
    <p:extLst>
      <p:ext uri="{BB962C8B-B14F-4D97-AF65-F5344CB8AC3E}">
        <p14:creationId xmlns:p14="http://schemas.microsoft.com/office/powerpoint/2010/main" val="1356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://4.bp.blogspot.com/-LHijC3G0Lls/TodPB75jmUI/AAAAAAAAAEo/x_GPrYjut_U/s1600/r-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01" y="1124744"/>
            <a:ext cx="8874198" cy="469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1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https://s-media-cache-ak0.pinimg.com/564x/5a/cc/43/5acc430b59c43ea4bf296f1ab0f2fc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2827033" cy="694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rabic Alphabet Poster: 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6632"/>
            <a:ext cx="4248472" cy="656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1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1"/>
            <a:ext cx="6984776" cy="3208567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79" y="3645024"/>
            <a:ext cx="7048300" cy="30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69" y="1417638"/>
            <a:ext cx="8711461" cy="3658591"/>
          </a:xfrm>
        </p:spPr>
      </p:pic>
    </p:spTree>
    <p:extLst>
      <p:ext uri="{BB962C8B-B14F-4D97-AF65-F5344CB8AC3E}">
        <p14:creationId xmlns:p14="http://schemas.microsoft.com/office/powerpoint/2010/main" val="16132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upload.wikimedia.org/wikipedia/commons/thumb/7/77/Afro-Asiatic_languages_-_Karte_der_Afroasiatischen_Sprachen.png/800px-Afro-Asiatic_languages_-_Karte_der_Afroasiatischen_Sprach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39" y="476672"/>
            <a:ext cx="8648121" cy="582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92896"/>
            <a:ext cx="5364088" cy="4023066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4402"/>
            <a:ext cx="4262001" cy="4018458"/>
          </a:xfrm>
        </p:spPr>
      </p:pic>
    </p:spTree>
    <p:extLst>
      <p:ext uri="{BB962C8B-B14F-4D97-AF65-F5344CB8AC3E}">
        <p14:creationId xmlns:p14="http://schemas.microsoft.com/office/powerpoint/2010/main" val="7648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Semitské jazyky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cs-CZ" sz="3600" dirty="0" smtClean="0"/>
              <a:t>souhláskové písmo, </a:t>
            </a:r>
            <a:r>
              <a:rPr lang="cs-CZ" sz="3600" dirty="0"/>
              <a:t>píše se zprava doleva</a:t>
            </a:r>
            <a:r>
              <a:rPr lang="cs-CZ" sz="3600" dirty="0" smtClean="0"/>
              <a:t>,</a:t>
            </a:r>
          </a:p>
          <a:p>
            <a:r>
              <a:rPr lang="cs-CZ" sz="3600" dirty="0" smtClean="0"/>
              <a:t>hrdelní </a:t>
            </a:r>
            <a:r>
              <a:rPr lang="cs-CZ" sz="3600" dirty="0"/>
              <a:t>a emfatické </a:t>
            </a:r>
            <a:r>
              <a:rPr lang="cs-CZ" sz="3600" dirty="0" smtClean="0"/>
              <a:t>hlásky</a:t>
            </a:r>
          </a:p>
          <a:p>
            <a:r>
              <a:rPr lang="cs-CZ" sz="3600" dirty="0" smtClean="0"/>
              <a:t>slova </a:t>
            </a:r>
            <a:r>
              <a:rPr lang="cs-CZ" sz="3600" dirty="0"/>
              <a:t>mají zpravidla </a:t>
            </a:r>
            <a:r>
              <a:rPr lang="cs-CZ" sz="3600" dirty="0" err="1"/>
              <a:t>trojkonsonantní</a:t>
            </a:r>
            <a:r>
              <a:rPr lang="cs-CZ" sz="3600" dirty="0"/>
              <a:t> </a:t>
            </a:r>
            <a:r>
              <a:rPr lang="cs-CZ" sz="3600" dirty="0" smtClean="0"/>
              <a:t>kmen</a:t>
            </a:r>
          </a:p>
          <a:p>
            <a:r>
              <a:rPr lang="cs-CZ" sz="3600" dirty="0" smtClean="0"/>
              <a:t>pouze </a:t>
            </a:r>
            <a:r>
              <a:rPr lang="cs-CZ" sz="3600" dirty="0"/>
              <a:t>dva rody, ale tři </a:t>
            </a:r>
            <a:r>
              <a:rPr lang="cs-CZ" sz="3600" dirty="0" smtClean="0"/>
              <a:t>čísla</a:t>
            </a:r>
          </a:p>
          <a:p>
            <a:r>
              <a:rPr lang="cs-CZ" sz="3600" dirty="0" smtClean="0"/>
              <a:t>častý </a:t>
            </a:r>
            <a:r>
              <a:rPr lang="cs-CZ" sz="3600" dirty="0"/>
              <a:t>výskyt jmenných vět</a:t>
            </a:r>
          </a:p>
        </p:txBody>
      </p:sp>
    </p:spTree>
    <p:extLst>
      <p:ext uri="{BB962C8B-B14F-4D97-AF65-F5344CB8AC3E}">
        <p14:creationId xmlns:p14="http://schemas.microsoft.com/office/powerpoint/2010/main" val="223160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https://upload.wikimedia.org/wikipedia/commons/thumb/8/8f/Semitic_languages.svg/712px-Semitic_languag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2008"/>
            <a:ext cx="522542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9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125505"/>
              </p:ext>
            </p:extLst>
          </p:nvPr>
        </p:nvGraphicFramePr>
        <p:xfrm>
          <a:off x="457200" y="116632"/>
          <a:ext cx="8229600" cy="64512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466743">
                <a:tc>
                  <a:txBody>
                    <a:bodyPr/>
                    <a:lstStyle/>
                    <a:p>
                      <a:r>
                        <a:rPr lang="cs-CZ" dirty="0" smtClean="0"/>
                        <a:t>Arabština jediným</a:t>
                      </a:r>
                      <a:r>
                        <a:rPr lang="cs-CZ" baseline="0" dirty="0" smtClean="0"/>
                        <a:t> úředním jazykem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Arabština plus další jazyk</a:t>
                      </a:r>
                    </a:p>
                  </a:txBody>
                  <a:tcPr/>
                </a:tc>
              </a:tr>
              <a:tr h="5984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cs-CZ" sz="2000" dirty="0" smtClean="0"/>
                        <a:t>Bahrajn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cs-CZ" sz="2000" dirty="0" smtClean="0"/>
                        <a:t>Egypt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cs-CZ" sz="2000" dirty="0" smtClean="0"/>
                        <a:t>Jemen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cs-CZ" sz="2000" dirty="0" smtClean="0"/>
                        <a:t>Jordánsko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cs-CZ" sz="2000" dirty="0" smtClean="0"/>
                        <a:t>Katar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cs-CZ" sz="2000" dirty="0" smtClean="0"/>
                        <a:t>Kuvajt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cs-CZ" sz="2000" dirty="0" smtClean="0"/>
                        <a:t>Libanon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cs-CZ" sz="2000" dirty="0" smtClean="0"/>
                        <a:t>Libye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cs-CZ" sz="2000" dirty="0" smtClean="0"/>
                        <a:t>Mauretánie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cs-CZ" sz="2000" dirty="0" smtClean="0"/>
                        <a:t>Omán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cs-CZ" sz="2000" dirty="0" smtClean="0"/>
                        <a:t>Saudská</a:t>
                      </a:r>
                      <a:r>
                        <a:rPr lang="cs-CZ" sz="2000" baseline="0" dirty="0" smtClean="0"/>
                        <a:t> Arábie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cs-CZ" sz="2000" baseline="0" dirty="0" smtClean="0"/>
                        <a:t>Spojené arabské emiráty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cs-CZ" sz="2000" baseline="0" dirty="0" err="1" smtClean="0"/>
                        <a:t>Sudán</a:t>
                      </a:r>
                      <a:endParaRPr lang="cs-CZ" sz="2000" baseline="0" dirty="0" smtClean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cs-CZ" sz="2000" baseline="0" dirty="0" smtClean="0"/>
                        <a:t>Sýrie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cs-CZ" sz="2000" baseline="0" dirty="0" smtClean="0"/>
                        <a:t>Tunisko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cs-CZ" sz="2000" baseline="0" dirty="0" smtClean="0"/>
                        <a:t>Západní Sahara</a:t>
                      </a:r>
                      <a:endParaRPr lang="cs-CZ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Alžírsko (+berberština)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2000" dirty="0" smtClean="0"/>
                        <a:t>Čad (+francouzština)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2000" dirty="0" smtClean="0"/>
                        <a:t>Džibutsko (+francouzština)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2000" dirty="0" smtClean="0"/>
                        <a:t>Irák (+kurdština)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2000" dirty="0" smtClean="0"/>
                        <a:t>Izrael (+hebrejština)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2000" dirty="0" smtClean="0"/>
                        <a:t>Komory (+francouzština, </a:t>
                      </a:r>
                      <a:r>
                        <a:rPr lang="cs-CZ" sz="2000" dirty="0" err="1" smtClean="0"/>
                        <a:t>šikomoro</a:t>
                      </a:r>
                      <a:r>
                        <a:rPr lang="cs-CZ" sz="2000" dirty="0" smtClean="0"/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2000" dirty="0" smtClean="0"/>
                        <a:t>Maroko (+berberština)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2000" dirty="0" smtClean="0"/>
                        <a:t>Somálsko</a:t>
                      </a:r>
                      <a:r>
                        <a:rPr lang="cs-CZ" sz="2000" baseline="0" dirty="0" smtClean="0"/>
                        <a:t> (+somálština)</a:t>
                      </a:r>
                      <a:endParaRPr lang="cs-CZ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1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69" y="399181"/>
            <a:ext cx="9194991" cy="6126163"/>
          </a:xfrm>
        </p:spPr>
      </p:pic>
    </p:spTree>
    <p:extLst>
      <p:ext uri="{BB962C8B-B14F-4D97-AF65-F5344CB8AC3E}">
        <p14:creationId xmlns:p14="http://schemas.microsoft.com/office/powerpoint/2010/main" val="1540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382</TotalTime>
  <Words>131</Words>
  <Application>Microsoft Office PowerPoint</Application>
  <PresentationFormat>Předvádění na obrazovce (4:3)</PresentationFormat>
  <Paragraphs>44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Motiv sady Office</vt:lpstr>
      <vt:lpstr>Arabština Vývoj arabského jazyka a písma</vt:lpstr>
      <vt:lpstr>Prezentace aplikace PowerPoint</vt:lpstr>
      <vt:lpstr>Prezentace aplikace PowerPoint</vt:lpstr>
      <vt:lpstr>Prezentace aplikace PowerPoint</vt:lpstr>
      <vt:lpstr>Prezentace aplikace PowerPoint</vt:lpstr>
      <vt:lpstr>Semitské jazyky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LIDOVÁ A POZDNÍ LATINA texty</dc:title>
  <dc:creator>NTB</dc:creator>
  <cp:lastModifiedBy>Silvie Šimordová</cp:lastModifiedBy>
  <cp:revision>44</cp:revision>
  <dcterms:created xsi:type="dcterms:W3CDTF">2014-03-09T14:07:38Z</dcterms:created>
  <dcterms:modified xsi:type="dcterms:W3CDTF">2016-10-24T23:02:05Z</dcterms:modified>
</cp:coreProperties>
</file>