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42"/>
  </p:notesMasterIdLst>
  <p:handoutMasterIdLst>
    <p:handoutMasterId r:id="rId43"/>
  </p:handoutMasterIdLst>
  <p:sldIdLst>
    <p:sldId id="256" r:id="rId2"/>
    <p:sldId id="257" r:id="rId3"/>
    <p:sldId id="259" r:id="rId4"/>
    <p:sldId id="274" r:id="rId5"/>
    <p:sldId id="282" r:id="rId6"/>
    <p:sldId id="260" r:id="rId7"/>
    <p:sldId id="297" r:id="rId8"/>
    <p:sldId id="284" r:id="rId9"/>
    <p:sldId id="292" r:id="rId10"/>
    <p:sldId id="261" r:id="rId11"/>
    <p:sldId id="285" r:id="rId12"/>
    <p:sldId id="290" r:id="rId13"/>
    <p:sldId id="258" r:id="rId14"/>
    <p:sldId id="262" r:id="rId15"/>
    <p:sldId id="286" r:id="rId16"/>
    <p:sldId id="263" r:id="rId17"/>
    <p:sldId id="291" r:id="rId18"/>
    <p:sldId id="265" r:id="rId19"/>
    <p:sldId id="293" r:id="rId20"/>
    <p:sldId id="266" r:id="rId21"/>
    <p:sldId id="267" r:id="rId22"/>
    <p:sldId id="268" r:id="rId23"/>
    <p:sldId id="269" r:id="rId24"/>
    <p:sldId id="270" r:id="rId25"/>
    <p:sldId id="272" r:id="rId26"/>
    <p:sldId id="287" r:id="rId27"/>
    <p:sldId id="273" r:id="rId28"/>
    <p:sldId id="275" r:id="rId29"/>
    <p:sldId id="288" r:id="rId30"/>
    <p:sldId id="283" r:id="rId31"/>
    <p:sldId id="276" r:id="rId32"/>
    <p:sldId id="296" r:id="rId33"/>
    <p:sldId id="280" r:id="rId34"/>
    <p:sldId id="281" r:id="rId35"/>
    <p:sldId id="277" r:id="rId36"/>
    <p:sldId id="295" r:id="rId37"/>
    <p:sldId id="294" r:id="rId38"/>
    <p:sldId id="279" r:id="rId39"/>
    <p:sldId id="298" r:id="rId40"/>
    <p:sldId id="289" r:id="rId41"/>
  </p:sldIdLst>
  <p:sldSz cx="9144000" cy="6858000" type="screen4x3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Světlý styl 3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691705-8490-4713-A471-E4C185D4CEAF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cs-CZ"/>
        </a:p>
      </dgm:t>
    </dgm:pt>
    <dgm:pt modelId="{6B1D04DE-AE44-4581-AC9E-A92D9710F1CA}">
      <dgm:prSet custT="1"/>
      <dgm:spPr/>
      <dgm:t>
        <a:bodyPr/>
        <a:lstStyle/>
        <a:p>
          <a:pPr rtl="0"/>
          <a:r>
            <a:rPr lang="cs-CZ" sz="2800" b="1" dirty="0" smtClean="0">
              <a:solidFill>
                <a:schemeClr val="tx1"/>
              </a:solidFill>
            </a:rPr>
            <a:t>1, 2 </a:t>
          </a:r>
          <a:r>
            <a:rPr lang="cs-CZ" sz="2800" b="1" dirty="0" err="1" smtClean="0">
              <a:solidFill>
                <a:schemeClr val="tx1"/>
              </a:solidFill>
            </a:rPr>
            <a:t>Mlxhod</a:t>
          </a:r>
          <a:r>
            <a:rPr lang="cs-CZ" sz="2700" dirty="0" smtClean="0">
              <a:solidFill>
                <a:schemeClr val="tx1"/>
              </a:solidFill>
            </a:rPr>
            <a:t>. = 1 200 000 </a:t>
          </a:r>
          <a:r>
            <a:rPr lang="cs-CZ" sz="2700" dirty="0" err="1" smtClean="0">
              <a:solidFill>
                <a:schemeClr val="tx1"/>
              </a:solidFill>
            </a:rPr>
            <a:t>lxhod</a:t>
          </a:r>
          <a:r>
            <a:rPr lang="cs-CZ" sz="2700" dirty="0" smtClean="0">
              <a:solidFill>
                <a:schemeClr val="tx1"/>
              </a:solidFill>
            </a:rPr>
            <a:t>. = 16 000 hod.(při 75 </a:t>
          </a:r>
          <a:r>
            <a:rPr lang="cs-CZ" sz="2700" dirty="0" err="1" smtClean="0">
              <a:solidFill>
                <a:schemeClr val="tx1"/>
              </a:solidFill>
            </a:rPr>
            <a:t>lx</a:t>
          </a:r>
          <a:r>
            <a:rPr lang="cs-CZ" sz="2700" dirty="0" smtClean="0">
              <a:solidFill>
                <a:schemeClr val="tx1"/>
              </a:solidFill>
            </a:rPr>
            <a:t>) = 380 týdnů (při 42 hod. výstavním týdnu) = cca 4 týdny /rok ….. JNF/100 let.</a:t>
          </a:r>
          <a:endParaRPr lang="cs-CZ" sz="2700" dirty="0">
            <a:solidFill>
              <a:schemeClr val="tx1"/>
            </a:solidFill>
          </a:endParaRPr>
        </a:p>
      </dgm:t>
    </dgm:pt>
    <dgm:pt modelId="{9899B4CC-90BA-43A3-989A-D7CFF6D7E372}" type="parTrans" cxnId="{63DC6B39-3887-4A1E-ABA1-C1570EE1FBE1}">
      <dgm:prSet/>
      <dgm:spPr/>
      <dgm:t>
        <a:bodyPr/>
        <a:lstStyle/>
        <a:p>
          <a:endParaRPr lang="cs-CZ"/>
        </a:p>
      </dgm:t>
    </dgm:pt>
    <dgm:pt modelId="{AF301B5C-47E1-4700-A744-DA5D2DE03A4F}" type="sibTrans" cxnId="{63DC6B39-3887-4A1E-ABA1-C1570EE1FBE1}">
      <dgm:prSet/>
      <dgm:spPr/>
      <dgm:t>
        <a:bodyPr/>
        <a:lstStyle/>
        <a:p>
          <a:endParaRPr lang="cs-CZ"/>
        </a:p>
      </dgm:t>
    </dgm:pt>
    <dgm:pt modelId="{6366FEC5-ECFF-4AE6-AF51-38B5DFE268F4}">
      <dgm:prSet/>
      <dgm:spPr/>
      <dgm:t>
        <a:bodyPr/>
        <a:lstStyle/>
        <a:p>
          <a:pPr rtl="0"/>
          <a:r>
            <a:rPr lang="cs-CZ" b="1" dirty="0" smtClean="0">
              <a:solidFill>
                <a:schemeClr val="tx1"/>
              </a:solidFill>
            </a:rPr>
            <a:t>10 </a:t>
          </a:r>
          <a:r>
            <a:rPr lang="cs-CZ" b="1" dirty="0" err="1" smtClean="0">
              <a:solidFill>
                <a:schemeClr val="tx1"/>
              </a:solidFill>
            </a:rPr>
            <a:t>Mlxhod</a:t>
          </a:r>
          <a:r>
            <a:rPr lang="cs-CZ" dirty="0" smtClean="0">
              <a:solidFill>
                <a:schemeClr val="tx1"/>
              </a:solidFill>
            </a:rPr>
            <a:t>. = 10 000 </a:t>
          </a:r>
          <a:r>
            <a:rPr lang="cs-CZ" dirty="0" err="1" smtClean="0">
              <a:solidFill>
                <a:schemeClr val="tx1"/>
              </a:solidFill>
            </a:rPr>
            <a:t>000</a:t>
          </a:r>
          <a:r>
            <a:rPr lang="cs-CZ" dirty="0" smtClean="0">
              <a:solidFill>
                <a:schemeClr val="tx1"/>
              </a:solidFill>
            </a:rPr>
            <a:t> </a:t>
          </a:r>
          <a:r>
            <a:rPr lang="cs-CZ" dirty="0" err="1" smtClean="0">
              <a:solidFill>
                <a:schemeClr val="tx1"/>
              </a:solidFill>
            </a:rPr>
            <a:t>lx.hod</a:t>
          </a:r>
          <a:r>
            <a:rPr lang="cs-CZ" dirty="0" smtClean="0">
              <a:solidFill>
                <a:schemeClr val="tx1"/>
              </a:solidFill>
            </a:rPr>
            <a:t>. =100 000 hod. (při 100 </a:t>
          </a:r>
          <a:r>
            <a:rPr lang="cs-CZ" dirty="0" err="1" smtClean="0">
              <a:solidFill>
                <a:schemeClr val="tx1"/>
              </a:solidFill>
            </a:rPr>
            <a:t>lx</a:t>
          </a:r>
          <a:r>
            <a:rPr lang="cs-CZ" dirty="0" smtClean="0">
              <a:solidFill>
                <a:schemeClr val="tx1"/>
              </a:solidFill>
            </a:rPr>
            <a:t> = 2 381 týdnů (při 42 hod. týdnu) = cca 10 týdnu/rok ….. JNF/250 let</a:t>
          </a:r>
          <a:endParaRPr lang="cs-CZ" dirty="0">
            <a:solidFill>
              <a:schemeClr val="tx1"/>
            </a:solidFill>
          </a:endParaRPr>
        </a:p>
      </dgm:t>
    </dgm:pt>
    <dgm:pt modelId="{4858A5F3-2636-4DED-AC4F-AB17659C869C}" type="parTrans" cxnId="{89BA9201-6EE3-4C9C-A362-4212A73AA740}">
      <dgm:prSet/>
      <dgm:spPr/>
      <dgm:t>
        <a:bodyPr/>
        <a:lstStyle/>
        <a:p>
          <a:endParaRPr lang="cs-CZ"/>
        </a:p>
      </dgm:t>
    </dgm:pt>
    <dgm:pt modelId="{D09646C2-6E37-49C9-B9D4-6E101A06B0B3}" type="sibTrans" cxnId="{89BA9201-6EE3-4C9C-A362-4212A73AA740}">
      <dgm:prSet/>
      <dgm:spPr/>
      <dgm:t>
        <a:bodyPr/>
        <a:lstStyle/>
        <a:p>
          <a:endParaRPr lang="cs-CZ"/>
        </a:p>
      </dgm:t>
    </dgm:pt>
    <dgm:pt modelId="{9BEAC0DC-D8CC-4FBF-B84D-6EB3FACCC5B4}">
      <dgm:prSet/>
      <dgm:spPr/>
      <dgm:t>
        <a:bodyPr/>
        <a:lstStyle/>
        <a:p>
          <a:pPr rtl="0"/>
          <a:r>
            <a:rPr lang="cs-CZ" b="1" dirty="0" smtClean="0">
              <a:solidFill>
                <a:schemeClr val="tx1"/>
              </a:solidFill>
            </a:rPr>
            <a:t>300 </a:t>
          </a:r>
          <a:r>
            <a:rPr lang="cs-CZ" b="1" dirty="0" err="1" smtClean="0">
              <a:solidFill>
                <a:schemeClr val="tx1"/>
              </a:solidFill>
            </a:rPr>
            <a:t>Mlxhod</a:t>
          </a:r>
          <a:r>
            <a:rPr lang="cs-CZ" dirty="0" smtClean="0">
              <a:solidFill>
                <a:schemeClr val="tx1"/>
              </a:solidFill>
            </a:rPr>
            <a:t>. = 300 000 </a:t>
          </a:r>
          <a:r>
            <a:rPr lang="cs-CZ" dirty="0" err="1" smtClean="0">
              <a:solidFill>
                <a:schemeClr val="tx1"/>
              </a:solidFill>
            </a:rPr>
            <a:t>000</a:t>
          </a:r>
          <a:r>
            <a:rPr lang="cs-CZ" dirty="0" smtClean="0">
              <a:solidFill>
                <a:schemeClr val="tx1"/>
              </a:solidFill>
            </a:rPr>
            <a:t> </a:t>
          </a:r>
          <a:r>
            <a:rPr lang="cs-CZ" dirty="0" err="1" smtClean="0">
              <a:solidFill>
                <a:schemeClr val="tx1"/>
              </a:solidFill>
            </a:rPr>
            <a:t>lxhod</a:t>
          </a:r>
          <a:r>
            <a:rPr lang="cs-CZ" dirty="0" smtClean="0">
              <a:solidFill>
                <a:schemeClr val="tx1"/>
              </a:solidFill>
            </a:rPr>
            <a:t>. = 3 000 </a:t>
          </a:r>
          <a:r>
            <a:rPr lang="cs-CZ" dirty="0" err="1" smtClean="0">
              <a:solidFill>
                <a:schemeClr val="tx1"/>
              </a:solidFill>
            </a:rPr>
            <a:t>000</a:t>
          </a:r>
          <a:r>
            <a:rPr lang="cs-CZ" dirty="0" smtClean="0">
              <a:solidFill>
                <a:schemeClr val="tx1"/>
              </a:solidFill>
            </a:rPr>
            <a:t> hod. (při 100 </a:t>
          </a:r>
          <a:r>
            <a:rPr lang="cs-CZ" dirty="0" err="1" smtClean="0">
              <a:solidFill>
                <a:schemeClr val="tx1"/>
              </a:solidFill>
            </a:rPr>
            <a:t>lx</a:t>
          </a:r>
          <a:r>
            <a:rPr lang="cs-CZ" dirty="0" smtClean="0">
              <a:solidFill>
                <a:schemeClr val="tx1"/>
              </a:solidFill>
            </a:rPr>
            <a:t>) = 71 428 týdnů = 20 týdnů/rok … JNF/3 500 let</a:t>
          </a:r>
          <a:endParaRPr lang="cs-CZ" dirty="0">
            <a:solidFill>
              <a:schemeClr val="tx1"/>
            </a:solidFill>
          </a:endParaRPr>
        </a:p>
      </dgm:t>
    </dgm:pt>
    <dgm:pt modelId="{19AACF6C-C759-4A26-B562-2825D5DD66D5}" type="parTrans" cxnId="{A1E5137B-14F6-4416-8AC6-9AC7C45E4E38}">
      <dgm:prSet/>
      <dgm:spPr/>
      <dgm:t>
        <a:bodyPr/>
        <a:lstStyle/>
        <a:p>
          <a:endParaRPr lang="cs-CZ"/>
        </a:p>
      </dgm:t>
    </dgm:pt>
    <dgm:pt modelId="{9F5E50F9-CE8B-43E6-912D-F87D5871FB30}" type="sibTrans" cxnId="{A1E5137B-14F6-4416-8AC6-9AC7C45E4E38}">
      <dgm:prSet/>
      <dgm:spPr/>
      <dgm:t>
        <a:bodyPr/>
        <a:lstStyle/>
        <a:p>
          <a:endParaRPr lang="cs-CZ"/>
        </a:p>
      </dgm:t>
    </dgm:pt>
    <dgm:pt modelId="{8AF133A6-09E5-45B7-8945-DD4AB5E49AFC}" type="pres">
      <dgm:prSet presAssocID="{AE691705-8490-4713-A471-E4C185D4CEA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8A47ADC6-2571-41A6-9820-68FC030ADDF5}" type="pres">
      <dgm:prSet presAssocID="{6B1D04DE-AE44-4581-AC9E-A92D9710F1CA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C937E0C-6343-4BA8-9FB8-4F4EC6565B54}" type="pres">
      <dgm:prSet presAssocID="{AF301B5C-47E1-4700-A744-DA5D2DE03A4F}" presName="spacer" presStyleCnt="0"/>
      <dgm:spPr/>
    </dgm:pt>
    <dgm:pt modelId="{49A65C50-FA3D-43C4-A3DA-F632F9667EF1}" type="pres">
      <dgm:prSet presAssocID="{6366FEC5-ECFF-4AE6-AF51-38B5DFE268F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CB13EE3-448C-4FE4-9FE7-B886EFE77CB1}" type="pres">
      <dgm:prSet presAssocID="{D09646C2-6E37-49C9-B9D4-6E101A06B0B3}" presName="spacer" presStyleCnt="0"/>
      <dgm:spPr/>
    </dgm:pt>
    <dgm:pt modelId="{C82A42EF-67DF-4820-932F-D65A09BEA298}" type="pres">
      <dgm:prSet presAssocID="{9BEAC0DC-D8CC-4FBF-B84D-6EB3FACCC5B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DC02A733-635E-44F5-8FE6-79549D02801B}" type="presOf" srcId="{9BEAC0DC-D8CC-4FBF-B84D-6EB3FACCC5B4}" destId="{C82A42EF-67DF-4820-932F-D65A09BEA298}" srcOrd="0" destOrd="0" presId="urn:microsoft.com/office/officeart/2005/8/layout/vList2"/>
    <dgm:cxn modelId="{1645CE25-0F85-4902-BE53-94FCEF38B083}" type="presOf" srcId="{AE691705-8490-4713-A471-E4C185D4CEAF}" destId="{8AF133A6-09E5-45B7-8945-DD4AB5E49AFC}" srcOrd="0" destOrd="0" presId="urn:microsoft.com/office/officeart/2005/8/layout/vList2"/>
    <dgm:cxn modelId="{A1E5137B-14F6-4416-8AC6-9AC7C45E4E38}" srcId="{AE691705-8490-4713-A471-E4C185D4CEAF}" destId="{9BEAC0DC-D8CC-4FBF-B84D-6EB3FACCC5B4}" srcOrd="2" destOrd="0" parTransId="{19AACF6C-C759-4A26-B562-2825D5DD66D5}" sibTransId="{9F5E50F9-CE8B-43E6-912D-F87D5871FB30}"/>
    <dgm:cxn modelId="{89BA9201-6EE3-4C9C-A362-4212A73AA740}" srcId="{AE691705-8490-4713-A471-E4C185D4CEAF}" destId="{6366FEC5-ECFF-4AE6-AF51-38B5DFE268F4}" srcOrd="1" destOrd="0" parTransId="{4858A5F3-2636-4DED-AC4F-AB17659C869C}" sibTransId="{D09646C2-6E37-49C9-B9D4-6E101A06B0B3}"/>
    <dgm:cxn modelId="{63DC6B39-3887-4A1E-ABA1-C1570EE1FBE1}" srcId="{AE691705-8490-4713-A471-E4C185D4CEAF}" destId="{6B1D04DE-AE44-4581-AC9E-A92D9710F1CA}" srcOrd="0" destOrd="0" parTransId="{9899B4CC-90BA-43A3-989A-D7CFF6D7E372}" sibTransId="{AF301B5C-47E1-4700-A744-DA5D2DE03A4F}"/>
    <dgm:cxn modelId="{1CD68094-3B56-4608-8806-A0EB15EF8DFD}" type="presOf" srcId="{6366FEC5-ECFF-4AE6-AF51-38B5DFE268F4}" destId="{49A65C50-FA3D-43C4-A3DA-F632F9667EF1}" srcOrd="0" destOrd="0" presId="urn:microsoft.com/office/officeart/2005/8/layout/vList2"/>
    <dgm:cxn modelId="{68C97A77-3F2F-432D-94F7-4DC766530A79}" type="presOf" srcId="{6B1D04DE-AE44-4581-AC9E-A92D9710F1CA}" destId="{8A47ADC6-2571-41A6-9820-68FC030ADDF5}" srcOrd="0" destOrd="0" presId="urn:microsoft.com/office/officeart/2005/8/layout/vList2"/>
    <dgm:cxn modelId="{FC63D15B-8E03-465B-8CE7-83D4BAC93E47}" type="presParOf" srcId="{8AF133A6-09E5-45B7-8945-DD4AB5E49AFC}" destId="{8A47ADC6-2571-41A6-9820-68FC030ADDF5}" srcOrd="0" destOrd="0" presId="urn:microsoft.com/office/officeart/2005/8/layout/vList2"/>
    <dgm:cxn modelId="{D36C3781-FC17-4975-92F7-D3663EE52656}" type="presParOf" srcId="{8AF133A6-09E5-45B7-8945-DD4AB5E49AFC}" destId="{0C937E0C-6343-4BA8-9FB8-4F4EC6565B54}" srcOrd="1" destOrd="0" presId="urn:microsoft.com/office/officeart/2005/8/layout/vList2"/>
    <dgm:cxn modelId="{AA8C9F6B-F2EF-43C1-B401-73E2B087BF46}" type="presParOf" srcId="{8AF133A6-09E5-45B7-8945-DD4AB5E49AFC}" destId="{49A65C50-FA3D-43C4-A3DA-F632F9667EF1}" srcOrd="2" destOrd="0" presId="urn:microsoft.com/office/officeart/2005/8/layout/vList2"/>
    <dgm:cxn modelId="{D5CC5B7D-5147-4475-9F24-C1B852AC9532}" type="presParOf" srcId="{8AF133A6-09E5-45B7-8945-DD4AB5E49AFC}" destId="{5CB13EE3-448C-4FE4-9FE7-B886EFE77CB1}" srcOrd="3" destOrd="0" presId="urn:microsoft.com/office/officeart/2005/8/layout/vList2"/>
    <dgm:cxn modelId="{A3A062BE-11ED-4C46-AFE6-B39C9EC2EA41}" type="presParOf" srcId="{8AF133A6-09E5-45B7-8945-DD4AB5E49AFC}" destId="{C82A42EF-67DF-4820-932F-D65A09BEA298}" srcOrd="4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3E539E-DA4D-40FD-8B97-E63C35A7F38C}" type="datetimeFigureOut">
              <a:rPr lang="cs-CZ" smtClean="0"/>
              <a:pPr/>
              <a:t>10.10.2014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cs-CZ" smtClean="0"/>
              <a:t>PK světlo 2012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FC775C-987B-4BC3-A5F7-49551A41F5B2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AA15DB-D04E-4DE3-9A48-22D324500A54}" type="datetimeFigureOut">
              <a:rPr lang="cs-CZ" smtClean="0"/>
              <a:pPr/>
              <a:t>10.10.2014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cs-CZ" smtClean="0"/>
              <a:t>PK světlo 2012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CE29E5-9A4F-4B73-A2B6-B90ACA81A4D8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PK světlo 2012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CE29E5-9A4F-4B73-A2B6-B90ACA81A4D8}" type="slidenum">
              <a:rPr lang="cs-CZ" smtClean="0"/>
              <a:pPr/>
              <a:t>14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E29E5-9A4F-4B73-A2B6-B90ACA81A4D8}" type="slidenum">
              <a:rPr lang="cs-CZ" smtClean="0"/>
              <a:pPr/>
              <a:t>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PK světlo 2012</a:t>
            </a:r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E29E5-9A4F-4B73-A2B6-B90ACA81A4D8}" type="slidenum">
              <a:rPr lang="cs-CZ" smtClean="0"/>
              <a:pPr/>
              <a:t>33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PK světlo 2012</a:t>
            </a:r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51F16-5BF8-4D1D-A491-9AC7A6EC728D}" type="datetimeFigureOut">
              <a:rPr lang="cs-CZ" smtClean="0"/>
              <a:pPr/>
              <a:t>10.10.2014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ipsa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01B0E89-03B2-4A02-A83A-CD65C8AA1EE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51F16-5BF8-4D1D-A491-9AC7A6EC728D}" type="datetimeFigureOut">
              <a:rPr lang="cs-CZ" smtClean="0"/>
              <a:pPr/>
              <a:t>10.10.2014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B0E89-03B2-4A02-A83A-CD65C8AA1EE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401B0E89-03B2-4A02-A83A-CD65C8AA1EE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51F16-5BF8-4D1D-A491-9AC7A6EC728D}" type="datetimeFigureOut">
              <a:rPr lang="cs-CZ" smtClean="0"/>
              <a:pPr/>
              <a:t>10.10.2014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51F16-5BF8-4D1D-A491-9AC7A6EC728D}" type="datetimeFigureOut">
              <a:rPr lang="cs-CZ" smtClean="0"/>
              <a:pPr/>
              <a:t>10.10.2014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401B0E89-03B2-4A02-A83A-CD65C8AA1EE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bdélní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51F16-5BF8-4D1D-A491-9AC7A6EC728D}" type="datetimeFigureOut">
              <a:rPr lang="cs-CZ" smtClean="0"/>
              <a:pPr/>
              <a:t>10.10.2014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01B0E89-03B2-4A02-A83A-CD65C8AA1EE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3DF51F16-5BF8-4D1D-A491-9AC7A6EC728D}" type="datetimeFigureOut">
              <a:rPr lang="cs-CZ" smtClean="0"/>
              <a:pPr/>
              <a:t>10.10.2014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B0E89-03B2-4A02-A83A-CD65C8AA1EE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ovací čára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51F16-5BF8-4D1D-A491-9AC7A6EC728D}" type="datetimeFigureOut">
              <a:rPr lang="cs-CZ" smtClean="0"/>
              <a:pPr/>
              <a:t>10.10.2014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Zástupný symbol pro obsah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6" name="Zástupný symbol pro obsah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Elipsa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ipsa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401B0E89-03B2-4A02-A83A-CD65C8AA1EE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3" name="Nadpis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51F16-5BF8-4D1D-A491-9AC7A6EC728D}" type="datetimeFigureOut">
              <a:rPr lang="cs-CZ" smtClean="0"/>
              <a:pPr/>
              <a:t>10.10.2014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401B0E89-03B2-4A02-A83A-CD65C8AA1EE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51F16-5BF8-4D1D-A491-9AC7A6EC728D}" type="datetimeFigureOut">
              <a:rPr lang="cs-CZ" smtClean="0"/>
              <a:pPr/>
              <a:t>10.10.2014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01B0E89-03B2-4A02-A83A-CD65C8AA1EE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Zástupný symbol pro obsah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01B0E89-03B2-4A02-A83A-CD65C8AA1EE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51F16-5BF8-4D1D-A491-9AC7A6EC728D}" type="datetimeFigureOut">
              <a:rPr lang="cs-CZ" smtClean="0"/>
              <a:pPr/>
              <a:t>10.10.2014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římá spojovací čára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a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401B0E89-03B2-4A02-A83A-CD65C8AA1EE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3DF51F16-5BF8-4D1D-A491-9AC7A6EC728D}" type="datetimeFigureOut">
              <a:rPr lang="cs-CZ" smtClean="0"/>
              <a:pPr/>
              <a:t>10.10.2014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3DF51F16-5BF8-4D1D-A491-9AC7A6EC728D}" type="datetimeFigureOut">
              <a:rPr lang="cs-CZ" smtClean="0"/>
              <a:pPr/>
              <a:t>10.10.2014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01B0E89-03B2-4A02-A83A-CD65C8AA1EE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upload.wikimedia.org/wikipedia/commons/0/0e/Color_temperature.sv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Kurz Preventivní konzervace</a:t>
            </a:r>
          </a:p>
          <a:p>
            <a:r>
              <a:rPr lang="cs-CZ" dirty="0" smtClean="0"/>
              <a:t>Metodické centrum konzervace</a:t>
            </a:r>
          </a:p>
          <a:p>
            <a:r>
              <a:rPr lang="cs-CZ" dirty="0" smtClean="0"/>
              <a:t>Technického muzea v Brně</a:t>
            </a:r>
          </a:p>
          <a:p>
            <a:endParaRPr lang="cs-CZ" dirty="0" smtClean="0"/>
          </a:p>
          <a:p>
            <a:r>
              <a:rPr lang="cs-CZ" dirty="0" smtClean="0"/>
              <a:t>Ing. Alena </a:t>
            </a:r>
            <a:r>
              <a:rPr lang="cs-CZ" dirty="0" err="1" smtClean="0"/>
              <a:t>Selucká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Světlo</a:t>
            </a:r>
            <a:endParaRPr lang="cs-CZ" dirty="0"/>
          </a:p>
        </p:txBody>
      </p:sp>
      <p:pic>
        <p:nvPicPr>
          <p:cNvPr id="4" name="Obrázek 0" descr="logo_MCK_barva_pozitiv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285720" y="214290"/>
            <a:ext cx="1571636" cy="714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Definice pojmů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sz="1800" b="1" dirty="0" smtClean="0"/>
              <a:t>Teplota chromatičnosti </a:t>
            </a:r>
            <a:r>
              <a:rPr lang="cs-CZ" sz="1800" dirty="0" smtClean="0"/>
              <a:t>- </a:t>
            </a:r>
            <a:r>
              <a:rPr lang="cs-CZ" sz="1800" b="1" dirty="0" smtClean="0"/>
              <a:t>barevná teplota - </a:t>
            </a:r>
            <a:r>
              <a:rPr lang="cs-CZ" sz="1800" b="1" dirty="0" err="1" smtClean="0"/>
              <a:t>T</a:t>
            </a:r>
            <a:r>
              <a:rPr lang="cs-CZ" sz="1800" b="1" baseline="-25000" dirty="0" err="1" smtClean="0"/>
              <a:t>c</a:t>
            </a:r>
            <a:r>
              <a:rPr lang="cs-CZ" sz="1800" b="1" baseline="-25000" dirty="0" smtClean="0"/>
              <a:t> </a:t>
            </a:r>
            <a:r>
              <a:rPr lang="cs-CZ" sz="1800" dirty="0" smtClean="0"/>
              <a:t>(</a:t>
            </a:r>
            <a:r>
              <a:rPr lang="cs-CZ" sz="1800" dirty="0" err="1" smtClean="0"/>
              <a:t>correlated</a:t>
            </a:r>
            <a:r>
              <a:rPr lang="cs-CZ" sz="1800" dirty="0" smtClean="0"/>
              <a:t> </a:t>
            </a:r>
            <a:r>
              <a:rPr lang="cs-CZ" sz="1800" dirty="0" err="1" smtClean="0"/>
              <a:t>colour</a:t>
            </a:r>
            <a:r>
              <a:rPr lang="cs-CZ" sz="1800" dirty="0" smtClean="0"/>
              <a:t> </a:t>
            </a:r>
            <a:r>
              <a:rPr lang="cs-CZ" sz="1800" dirty="0" err="1" smtClean="0"/>
              <a:t>temperature</a:t>
            </a:r>
            <a:r>
              <a:rPr lang="cs-CZ" sz="1800" dirty="0" smtClean="0"/>
              <a:t> – CCT), (K) : charakterizuje spektrum viditelného světla, udává přechod z „teplé do studené oblasti</a:t>
            </a:r>
          </a:p>
          <a:p>
            <a:pPr lvl="1">
              <a:buNone/>
            </a:pPr>
            <a:r>
              <a:rPr lang="cs-CZ" sz="1800" dirty="0" smtClean="0"/>
              <a:t>Studené světlo má vyšší barevnou teplotu než teplé světlo!</a:t>
            </a:r>
          </a:p>
          <a:p>
            <a:pPr lvl="1">
              <a:buNone/>
            </a:pPr>
            <a:endParaRPr lang="cs-CZ" sz="2000" dirty="0" smtClean="0"/>
          </a:p>
          <a:p>
            <a:pPr lvl="1">
              <a:buNone/>
            </a:pPr>
            <a:endParaRPr lang="cs-CZ" sz="2000" dirty="0" smtClean="0"/>
          </a:p>
          <a:p>
            <a:pPr lvl="1"/>
            <a:endParaRPr lang="cs-CZ" sz="1600" dirty="0" smtClean="0"/>
          </a:p>
          <a:p>
            <a:pPr lvl="1"/>
            <a:r>
              <a:rPr lang="cs-CZ" sz="1800" dirty="0" smtClean="0"/>
              <a:t>Teplota chromatičnosti je přímo úměrná tzv. relativnímu činiteli poškození! </a:t>
            </a:r>
          </a:p>
          <a:p>
            <a:pPr lvl="2"/>
            <a:r>
              <a:rPr lang="cs-CZ" sz="1600" dirty="0" smtClean="0"/>
              <a:t>Empiricky stanovený činitel uvádějící míru poškození  novinového papíru daným zdrojem světla v porovnání se zářením normalizované žárovky.</a:t>
            </a:r>
          </a:p>
          <a:p>
            <a:pPr lvl="1"/>
            <a:r>
              <a:rPr lang="cs-CZ" sz="1800" dirty="0" smtClean="0"/>
              <a:t>Zdroje s </a:t>
            </a:r>
            <a:r>
              <a:rPr lang="cs-CZ" sz="1800" dirty="0" err="1" smtClean="0"/>
              <a:t>Tc</a:t>
            </a:r>
            <a:r>
              <a:rPr lang="cs-CZ" sz="1800" dirty="0" smtClean="0"/>
              <a:t> nad 6000 K vyzařují většinu své energie v oblasti pod 550 </a:t>
            </a:r>
            <a:r>
              <a:rPr lang="cs-CZ" sz="1800" dirty="0" err="1" smtClean="0"/>
              <a:t>nm</a:t>
            </a:r>
            <a:r>
              <a:rPr lang="cs-CZ" sz="1800" dirty="0" smtClean="0"/>
              <a:t> (modrá, fialová), zdroje  s  nízkou </a:t>
            </a:r>
            <a:r>
              <a:rPr lang="cs-CZ" sz="1800" dirty="0" err="1" smtClean="0"/>
              <a:t>Tc</a:t>
            </a:r>
            <a:r>
              <a:rPr lang="cs-CZ" sz="1800" dirty="0" smtClean="0"/>
              <a:t>  v oblasti nad 550 </a:t>
            </a:r>
            <a:r>
              <a:rPr lang="cs-CZ" sz="1800" dirty="0" err="1" smtClean="0"/>
              <a:t>nm</a:t>
            </a:r>
            <a:r>
              <a:rPr lang="cs-CZ" sz="1800" dirty="0" smtClean="0"/>
              <a:t> (žlutá , oranžová, červená) </a:t>
            </a:r>
          </a:p>
          <a:p>
            <a:r>
              <a:rPr lang="cs-CZ" sz="2400" dirty="0" smtClean="0"/>
              <a:t>Obecně je pro muzejní exponáty upřednostňováno teplé světlo s </a:t>
            </a:r>
            <a:r>
              <a:rPr lang="cs-CZ" sz="2400" dirty="0" err="1" smtClean="0"/>
              <a:t>Tc</a:t>
            </a:r>
            <a:r>
              <a:rPr lang="cs-CZ" sz="2400" dirty="0" smtClean="0"/>
              <a:t>  </a:t>
            </a:r>
            <a:r>
              <a:rPr lang="cs-CZ" sz="2100" dirty="0" smtClean="0"/>
              <a:t>cca 2 800 K.</a:t>
            </a:r>
            <a:endParaRPr lang="cs-CZ" sz="2000" dirty="0"/>
          </a:p>
        </p:txBody>
      </p:sp>
      <p:pic>
        <p:nvPicPr>
          <p:cNvPr id="1026" name="Picture 2" descr="Soubor:Color temperature.sv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2643182"/>
            <a:ext cx="5505450" cy="6191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Definice pojmů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sz="2400" b="1" dirty="0" smtClean="0"/>
              <a:t>Index podání barev </a:t>
            </a:r>
            <a:r>
              <a:rPr lang="cs-CZ" sz="2400" dirty="0" err="1" smtClean="0"/>
              <a:t>R</a:t>
            </a:r>
            <a:r>
              <a:rPr lang="cs-CZ" sz="2400" baseline="-25000" dirty="0" err="1" smtClean="0"/>
              <a:t>a</a:t>
            </a:r>
            <a:r>
              <a:rPr lang="cs-CZ" sz="2400" dirty="0" smtClean="0"/>
              <a:t> (CRI – </a:t>
            </a:r>
            <a:r>
              <a:rPr lang="cs-CZ" sz="2400" dirty="0" err="1" smtClean="0"/>
              <a:t>colour</a:t>
            </a:r>
            <a:r>
              <a:rPr lang="cs-CZ" sz="2400" dirty="0" smtClean="0"/>
              <a:t> </a:t>
            </a:r>
            <a:r>
              <a:rPr lang="cs-CZ" sz="2400" dirty="0" err="1" smtClean="0"/>
              <a:t>rendering</a:t>
            </a:r>
            <a:r>
              <a:rPr lang="cs-CZ" sz="2400" dirty="0" smtClean="0"/>
              <a:t> index): hodnocení věrnosti barevného vjemu, který vznikne z daného zdroje porovnáním s denním světlem; pro muzejní exponáty min. CRI 85. </a:t>
            </a:r>
          </a:p>
          <a:p>
            <a:pPr lvl="1">
              <a:buNone/>
            </a:pPr>
            <a:r>
              <a:rPr lang="cs-CZ" sz="2000" dirty="0" smtClean="0"/>
              <a:t>CRI 0 – není možné rozeznat barvy; CRI 100 – přirozené podání barev</a:t>
            </a:r>
          </a:p>
          <a:p>
            <a:r>
              <a:rPr lang="cs-CZ" dirty="0" smtClean="0"/>
              <a:t>Hodnoty </a:t>
            </a:r>
            <a:r>
              <a:rPr lang="cs-CZ" dirty="0" err="1" smtClean="0"/>
              <a:t>Tc</a:t>
            </a:r>
            <a:r>
              <a:rPr lang="cs-CZ" dirty="0" smtClean="0"/>
              <a:t> a </a:t>
            </a:r>
            <a:r>
              <a:rPr lang="cs-CZ" dirty="0" err="1" smtClean="0"/>
              <a:t>Ra</a:t>
            </a:r>
            <a:r>
              <a:rPr lang="cs-CZ" dirty="0" smtClean="0"/>
              <a:t> bývají součástí typového označení zdrojů světla:</a:t>
            </a:r>
          </a:p>
          <a:p>
            <a:r>
              <a:rPr lang="cs-CZ" dirty="0" err="1" smtClean="0"/>
              <a:t>Př</a:t>
            </a:r>
            <a:r>
              <a:rPr lang="cs-CZ" dirty="0" smtClean="0"/>
              <a:t>: 18W/840: příkon 18 W, </a:t>
            </a:r>
            <a:r>
              <a:rPr lang="cs-CZ" dirty="0" err="1" smtClean="0"/>
              <a:t>Ra</a:t>
            </a:r>
            <a:r>
              <a:rPr lang="cs-CZ" dirty="0" smtClean="0"/>
              <a:t> 80 – 89, </a:t>
            </a:r>
            <a:r>
              <a:rPr lang="cs-CZ" dirty="0" err="1" smtClean="0"/>
              <a:t>Tc</a:t>
            </a:r>
            <a:r>
              <a:rPr lang="cs-CZ" dirty="0" smtClean="0"/>
              <a:t> 4 000 K.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Správná pozice nasvícení exponátu 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643050"/>
            <a:ext cx="4004825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Citlivost muzejních předmětů na světlo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sz="2400" b="1" dirty="0" smtClean="0"/>
              <a:t>50 lux </a:t>
            </a:r>
            <a:r>
              <a:rPr lang="cs-CZ" sz="2400" dirty="0" smtClean="0"/>
              <a:t>– textilie, všechny práce na papíře a pergamenu, vodové barvy, fotografie, kožešiny, malované a barvené dřevo, přírodovědné a botanické sbírky, apod.</a:t>
            </a:r>
          </a:p>
          <a:p>
            <a:r>
              <a:rPr lang="cs-CZ" sz="2400" b="1" dirty="0" smtClean="0"/>
              <a:t>150 lux </a:t>
            </a:r>
            <a:r>
              <a:rPr lang="cs-CZ" sz="2400" dirty="0" smtClean="0"/>
              <a:t>– olejové a temperové barvy, polychromie, nebarvené dřevo, rohovina, kost, slonovina, apod.</a:t>
            </a:r>
          </a:p>
          <a:p>
            <a:r>
              <a:rPr lang="cs-CZ" sz="2400" b="1" dirty="0" smtClean="0"/>
              <a:t>300 lux </a:t>
            </a:r>
            <a:r>
              <a:rPr lang="cs-CZ" sz="2400" dirty="0" smtClean="0"/>
              <a:t>– kámen, kovy, keramika, smalty, apod.</a:t>
            </a:r>
          </a:p>
          <a:p>
            <a:pPr lvl="1"/>
            <a:r>
              <a:rPr lang="cs-CZ" sz="2000" dirty="0" smtClean="0"/>
              <a:t>Předměty složené z více materiálů jsou zařazovány  do uvedených kategorií dle nejcitlivějších z nich. </a:t>
            </a:r>
          </a:p>
          <a:p>
            <a:pPr lvl="1"/>
            <a:r>
              <a:rPr lang="cs-CZ" sz="2000" dirty="0" smtClean="0"/>
              <a:t>V případě požadavku na zvýšení intenzity osvětlení (malý kontrast, tmavý povrch, starší návštěvníci) může být hodnota luxů násobena  činitelem 3 a zkrácena doba vystavení objektu (např. 50 x 3 = 150 </a:t>
            </a:r>
            <a:r>
              <a:rPr lang="cs-CZ" sz="2000" dirty="0" err="1" smtClean="0"/>
              <a:t>lx</a:t>
            </a:r>
            <a:r>
              <a:rPr lang="cs-CZ" sz="2000" dirty="0" smtClean="0"/>
              <a:t>).</a:t>
            </a:r>
          </a:p>
          <a:p>
            <a:pPr lvl="1"/>
            <a:r>
              <a:rPr lang="cs-CZ" sz="2000" dirty="0" smtClean="0"/>
              <a:t>Poškození světlem je kumulativní a nevratné. </a:t>
            </a: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534400" cy="758952"/>
          </a:xfrm>
        </p:spPr>
        <p:txBody>
          <a:bodyPr>
            <a:noAutofit/>
          </a:bodyPr>
          <a:lstStyle/>
          <a:p>
            <a:r>
              <a:rPr lang="cs-CZ" sz="2400" dirty="0" smtClean="0"/>
              <a:t>Kategorizace citlivosti muzejních předmětů </a:t>
            </a:r>
            <a:br>
              <a:rPr lang="cs-CZ" sz="2400" dirty="0" smtClean="0"/>
            </a:br>
            <a:r>
              <a:rPr lang="cs-CZ" sz="2400" dirty="0" smtClean="0"/>
              <a:t>dle ISO R105 – </a:t>
            </a:r>
            <a:r>
              <a:rPr lang="cs-CZ" sz="2400" dirty="0" err="1" smtClean="0"/>
              <a:t>Blue</a:t>
            </a:r>
            <a:r>
              <a:rPr lang="cs-CZ" sz="2400" dirty="0" smtClean="0"/>
              <a:t> </a:t>
            </a:r>
            <a:r>
              <a:rPr lang="cs-CZ" sz="2400" dirty="0" err="1" smtClean="0"/>
              <a:t>Wool</a:t>
            </a:r>
            <a:r>
              <a:rPr lang="cs-CZ" sz="2400" dirty="0" smtClean="0"/>
              <a:t> </a:t>
            </a:r>
            <a:r>
              <a:rPr lang="cs-CZ" sz="2400" dirty="0" err="1" smtClean="0"/>
              <a:t>Standards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85720" y="1500174"/>
            <a:ext cx="8503920" cy="4572000"/>
          </a:xfrm>
        </p:spPr>
        <p:txBody>
          <a:bodyPr>
            <a:normAutofit/>
          </a:bodyPr>
          <a:lstStyle/>
          <a:p>
            <a:r>
              <a:rPr lang="cs-CZ" sz="2400" dirty="0" smtClean="0"/>
              <a:t>Právě rozlišitelné vyblednutí (just </a:t>
            </a:r>
            <a:r>
              <a:rPr lang="cs-CZ" sz="2400" dirty="0" err="1" smtClean="0"/>
              <a:t>noticeable</a:t>
            </a:r>
            <a:r>
              <a:rPr lang="cs-CZ" sz="2400" dirty="0" smtClean="0"/>
              <a:t> </a:t>
            </a:r>
            <a:r>
              <a:rPr lang="cs-CZ" sz="2400" dirty="0" err="1" smtClean="0"/>
              <a:t>fade</a:t>
            </a:r>
            <a:r>
              <a:rPr lang="cs-CZ" sz="2400" dirty="0" smtClean="0"/>
              <a:t>)  JNF   </a:t>
            </a:r>
            <a:endParaRPr lang="cs-CZ" sz="2400" dirty="0"/>
          </a:p>
        </p:txBody>
      </p:sp>
      <p:pic>
        <p:nvPicPr>
          <p:cNvPr id="4" name="Obrázek 3" descr="bluewool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6503684" y="4283398"/>
            <a:ext cx="1571636" cy="2577483"/>
          </a:xfrm>
          <a:prstGeom prst="rect">
            <a:avLst/>
          </a:prstGeom>
        </p:spPr>
      </p:pic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642910" y="2071678"/>
          <a:ext cx="7429552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905024"/>
                <a:gridCol w="2214578"/>
                <a:gridCol w="1785950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stupně ISO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1       2       3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4        5        6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7           8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expozice vyvolávající </a:t>
                      </a:r>
                    </a:p>
                    <a:p>
                      <a:r>
                        <a:rPr lang="cs-CZ" sz="1600" dirty="0" smtClean="0"/>
                        <a:t>1 JNF (</a:t>
                      </a:r>
                      <a:r>
                        <a:rPr lang="cs-CZ" sz="1600" dirty="0" err="1" smtClean="0"/>
                        <a:t>Mlx.h</a:t>
                      </a:r>
                      <a:r>
                        <a:rPr lang="cs-CZ" sz="1600" dirty="0" smtClean="0"/>
                        <a:t>)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0,4    1,2     3,6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10      32    100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300     900</a:t>
                      </a:r>
                      <a:endParaRPr lang="cs-CZ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kategorie citlivosti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600" dirty="0" smtClean="0"/>
                        <a:t>          A - citlivé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      B – středně citlivé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C - odolné</a:t>
                      </a:r>
                      <a:endParaRPr lang="cs-CZ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600" dirty="0" smtClean="0"/>
                        <a:t>Textilie, papír, pergamen, vodové barvy ....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600" dirty="0" smtClean="0"/>
                        <a:t>Olejové a temperové barvy, nebarvené dřevo, ...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600" dirty="0" smtClean="0"/>
                        <a:t>Keramika, kámen, kov, ...</a:t>
                      </a:r>
                      <a:endParaRPr lang="cs-CZ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Celková expozice</a:t>
            </a:r>
            <a:endParaRPr lang="cs-CZ" b="1" dirty="0"/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sz="quarter" idx="1"/>
          </p:nvPr>
        </p:nvGraphicFramePr>
        <p:xfrm>
          <a:off x="301625" y="1527175"/>
          <a:ext cx="85042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Doporučené maximální roční expozice světlem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sz="quarter" idx="1"/>
          </p:nvPr>
        </p:nvGraphicFramePr>
        <p:xfrm>
          <a:off x="301625" y="1527175"/>
          <a:ext cx="8504240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6060"/>
                <a:gridCol w="2126060"/>
                <a:gridCol w="2126060"/>
                <a:gridCol w="2126060"/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Expozice  vyvolávající </a:t>
                      </a:r>
                    </a:p>
                    <a:p>
                      <a:pPr algn="ctr"/>
                      <a:r>
                        <a:rPr lang="cs-CZ" dirty="0" smtClean="0"/>
                        <a:t>1 JNF (</a:t>
                      </a:r>
                      <a:r>
                        <a:rPr lang="cs-CZ" dirty="0" err="1" smtClean="0"/>
                        <a:t>Mlx.h</a:t>
                      </a:r>
                      <a:r>
                        <a:rPr lang="cs-CZ" dirty="0" smtClean="0"/>
                        <a:t>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Celková expozice (</a:t>
                      </a:r>
                      <a:r>
                        <a:rPr lang="cs-CZ" dirty="0" err="1" smtClean="0"/>
                        <a:t>lxh</a:t>
                      </a:r>
                      <a:r>
                        <a:rPr lang="cs-CZ" dirty="0" smtClean="0"/>
                        <a:t>/rok)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Doba nezbytná pro 1 JNF (roky)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Kategorie A (ISO 1, 2, 3)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1,2 </a:t>
                      </a:r>
                      <a:r>
                        <a:rPr lang="cs-CZ" dirty="0" err="1" smtClean="0"/>
                        <a:t>Mlxh</a:t>
                      </a:r>
                      <a:r>
                        <a:rPr lang="cs-CZ" dirty="0" smtClean="0"/>
                        <a:t> (ISO 2)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4 týdny </a:t>
                      </a:r>
                    </a:p>
                    <a:p>
                      <a:pPr algn="ctr"/>
                      <a:r>
                        <a:rPr lang="cs-CZ" b="1" dirty="0" smtClean="0"/>
                        <a:t>12 000 </a:t>
                      </a:r>
                      <a:r>
                        <a:rPr lang="cs-CZ" b="1" dirty="0" err="1" smtClean="0"/>
                        <a:t>lxh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100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Kategorie B (ISO4,5,6)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10 </a:t>
                      </a:r>
                      <a:r>
                        <a:rPr lang="cs-CZ" dirty="0" err="1" smtClean="0"/>
                        <a:t>Mlxh</a:t>
                      </a:r>
                      <a:r>
                        <a:rPr lang="cs-CZ" dirty="0" smtClean="0"/>
                        <a:t> (ISO 4)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10 týdnů</a:t>
                      </a:r>
                    </a:p>
                    <a:p>
                      <a:pPr algn="ctr"/>
                      <a:r>
                        <a:rPr lang="cs-CZ" b="1" dirty="0" smtClean="0"/>
                        <a:t>42 000 </a:t>
                      </a:r>
                      <a:r>
                        <a:rPr lang="cs-CZ" b="1" dirty="0" err="1" smtClean="0"/>
                        <a:t>lxh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250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Kategorie C</a:t>
                      </a:r>
                    </a:p>
                    <a:p>
                      <a:r>
                        <a:rPr lang="cs-CZ" dirty="0" smtClean="0"/>
                        <a:t>(ISO 7, 8)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300 </a:t>
                      </a:r>
                      <a:r>
                        <a:rPr lang="cs-CZ" dirty="0" err="1" smtClean="0"/>
                        <a:t>Mlxh</a:t>
                      </a:r>
                      <a:r>
                        <a:rPr lang="cs-CZ" dirty="0" smtClean="0"/>
                        <a:t> (ISO 7)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20 týdnů</a:t>
                      </a:r>
                    </a:p>
                    <a:p>
                      <a:pPr algn="ctr"/>
                      <a:r>
                        <a:rPr lang="cs-CZ" b="1" dirty="0" smtClean="0"/>
                        <a:t>84 000 </a:t>
                      </a:r>
                      <a:r>
                        <a:rPr lang="cs-CZ" b="1" dirty="0" err="1" smtClean="0"/>
                        <a:t>lxh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35 00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357158" y="4429132"/>
            <a:ext cx="81439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 smtClean="0"/>
              <a:t>1 týden = 42 hod.;kategorie A – B při 75 lux; kategorie C při 100 lux </a:t>
            </a:r>
          </a:p>
          <a:p>
            <a:pPr>
              <a:buFont typeface="Arial" pitchFamily="34" charset="0"/>
              <a:buChar char="•"/>
            </a:pPr>
            <a:r>
              <a:rPr lang="cs-CZ" i="1" dirty="0" smtClean="0"/>
              <a:t>Stanoveno dle </a:t>
            </a:r>
            <a:r>
              <a:rPr lang="cs-CZ" i="1" dirty="0" err="1" smtClean="0"/>
              <a:t>Montreálského</a:t>
            </a:r>
            <a:r>
              <a:rPr lang="cs-CZ" i="1" dirty="0" smtClean="0"/>
              <a:t> muzea krásných umění, pro umělecká díla </a:t>
            </a:r>
          </a:p>
          <a:p>
            <a:r>
              <a:rPr lang="cs-CZ" i="1" dirty="0" smtClean="0"/>
              <a:t>na papíře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Stanovení maximální přípustné expozice pro daný materiál je subjektivní rozhodnutí a zodpovědnost odborného pracovníka!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Sledovány jsou pouze barevné změny a ne změny mechanických vlastností!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14384"/>
          </a:xfrm>
        </p:spPr>
        <p:txBody>
          <a:bodyPr>
            <a:noAutofit/>
          </a:bodyPr>
          <a:lstStyle/>
          <a:p>
            <a:r>
              <a:rPr lang="cs-CZ" sz="2800" dirty="0" smtClean="0"/>
              <a:t>Doporučené hodnoty expozice pro sbírkové předměty TMB</a:t>
            </a:r>
            <a:endParaRPr lang="cs-CZ" sz="2800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sz="quarter" idx="1"/>
          </p:nvPr>
        </p:nvGraphicFramePr>
        <p:xfrm>
          <a:off x="301625" y="1527175"/>
          <a:ext cx="8504240" cy="4419346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270111"/>
                <a:gridCol w="1571636"/>
                <a:gridCol w="1571636"/>
                <a:gridCol w="1571636"/>
                <a:gridCol w="1519221"/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/>
                        <a:t>Materiál </a:t>
                      </a:r>
                      <a:endParaRPr lang="cs-CZ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/>
                        <a:t>Teplota [°C]</a:t>
                      </a:r>
                      <a:endParaRPr lang="cs-CZ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/>
                        <a:t>Relativní vlhkost [%]</a:t>
                      </a:r>
                      <a:endParaRPr lang="cs-CZ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/>
                        <a:t>Světlo [lux]</a:t>
                      </a:r>
                      <a:endParaRPr lang="cs-CZ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/>
                        <a:t>Světelná expozice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 err="1"/>
                        <a:t>lxh</a:t>
                      </a:r>
                      <a:r>
                        <a:rPr lang="cs-CZ" sz="1100" b="1" dirty="0"/>
                        <a:t>/rok</a:t>
                      </a:r>
                      <a:endParaRPr lang="cs-CZ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Vysoce citlivé:  hedvábí, nestálá barviva, grafická díla a fotografie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18 ± 2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/>
                        <a:t>50 ± 5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50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12 000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(4 týdny)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Středně citlivé: textilie, papír, pergamen, vodové barvy, pastely, tisky a výkresy, miniatury, rukopisy, kožešiny, malované a barvené dřevo i useň, přírodovědné a botanické sbírky, apod.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/>
                        <a:t>18 ± 2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/>
                        <a:t>50 ± 5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50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50 000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(12 týdnů)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Mírně citlivé: olejové a temperové barvy,  nebarvené dřevo a useň, rohovina, kost, slonovina, některé plasty, apod.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18 ± 2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50 ± 5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150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180 000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(24 týdnů)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Necitlivé: kámen, kovy, neglazovaná keramika, většina skel, většina minerálů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(s omezením dlouhodobého silného osvětlení - smalty, drahé kameny, barevné glazury) apod.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/>
                        <a:t>18 ± 2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45 ± 5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300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/>
                        <a:t>bez omezení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Zdroje světla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denní světlo</a:t>
            </a:r>
            <a:endParaRPr lang="cs-CZ" sz="2800" dirty="0" smtClean="0"/>
          </a:p>
          <a:p>
            <a:pPr>
              <a:lnSpc>
                <a:spcPct val="80000"/>
              </a:lnSpc>
            </a:pPr>
            <a:r>
              <a:rPr lang="cs-CZ" sz="2800" dirty="0" smtClean="0"/>
              <a:t>žárovky</a:t>
            </a:r>
          </a:p>
          <a:p>
            <a:pPr>
              <a:lnSpc>
                <a:spcPct val="80000"/>
              </a:lnSpc>
            </a:pPr>
            <a:r>
              <a:rPr lang="cs-CZ" sz="2800" dirty="0" smtClean="0"/>
              <a:t>halogenové žárovky</a:t>
            </a:r>
          </a:p>
          <a:p>
            <a:pPr>
              <a:lnSpc>
                <a:spcPct val="80000"/>
              </a:lnSpc>
            </a:pPr>
            <a:r>
              <a:rPr lang="cs-CZ" sz="2800" dirty="0" smtClean="0"/>
              <a:t>zářivky</a:t>
            </a:r>
          </a:p>
          <a:p>
            <a:pPr>
              <a:lnSpc>
                <a:spcPct val="80000"/>
              </a:lnSpc>
            </a:pPr>
            <a:r>
              <a:rPr lang="cs-CZ" sz="2800" dirty="0" smtClean="0"/>
              <a:t>kompaktní zářivky</a:t>
            </a:r>
          </a:p>
          <a:p>
            <a:pPr>
              <a:lnSpc>
                <a:spcPct val="80000"/>
              </a:lnSpc>
            </a:pPr>
            <a:r>
              <a:rPr lang="cs-CZ" sz="2800" dirty="0" smtClean="0"/>
              <a:t>halogenidové výbojky</a:t>
            </a:r>
          </a:p>
          <a:p>
            <a:pPr>
              <a:lnSpc>
                <a:spcPct val="80000"/>
              </a:lnSpc>
            </a:pPr>
            <a:r>
              <a:rPr lang="cs-CZ" sz="2800" dirty="0" err="1" smtClean="0"/>
              <a:t>sodíko</a:t>
            </a:r>
            <a:r>
              <a:rPr lang="cs-CZ" sz="2800" dirty="0" smtClean="0"/>
              <a:t>-xenonové a vysokotlaké sodíkové výbojky</a:t>
            </a:r>
          </a:p>
          <a:p>
            <a:pPr>
              <a:lnSpc>
                <a:spcPct val="80000"/>
              </a:lnSpc>
            </a:pPr>
            <a:r>
              <a:rPr lang="cs-CZ" sz="2800" dirty="0" smtClean="0"/>
              <a:t>LED (</a:t>
            </a:r>
            <a:r>
              <a:rPr lang="cs-CZ" sz="2800" dirty="0" err="1" smtClean="0"/>
              <a:t>light</a:t>
            </a:r>
            <a:r>
              <a:rPr lang="cs-CZ" sz="2800" dirty="0" smtClean="0"/>
              <a:t> </a:t>
            </a:r>
            <a:r>
              <a:rPr lang="cs-CZ" sz="2800" dirty="0" err="1" smtClean="0"/>
              <a:t>emitting</a:t>
            </a:r>
            <a:r>
              <a:rPr lang="cs-CZ" sz="2800" dirty="0" smtClean="0"/>
              <a:t> </a:t>
            </a:r>
            <a:r>
              <a:rPr lang="cs-CZ" sz="2800" dirty="0" err="1" smtClean="0"/>
              <a:t>diode</a:t>
            </a:r>
            <a:r>
              <a:rPr lang="cs-CZ" sz="2800" dirty="0" smtClean="0"/>
              <a:t>) osvětlení</a:t>
            </a:r>
          </a:p>
          <a:p>
            <a:pPr>
              <a:lnSpc>
                <a:spcPct val="80000"/>
              </a:lnSpc>
            </a:pPr>
            <a:r>
              <a:rPr lang="cs-CZ" sz="2800" dirty="0" smtClean="0"/>
              <a:t>optické kabely</a:t>
            </a:r>
          </a:p>
          <a:p>
            <a:endParaRPr lang="cs-CZ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Umělé osvětlení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sz="quarter" idx="1"/>
          </p:nvPr>
        </p:nvGraphicFramePr>
        <p:xfrm>
          <a:off x="685800" y="1981200"/>
          <a:ext cx="7772400" cy="3305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0"/>
                <a:gridCol w="3886200"/>
              </a:tblGrid>
              <a:tr h="472170">
                <a:tc>
                  <a:txBody>
                    <a:bodyPr/>
                    <a:lstStyle/>
                    <a:p>
                      <a:r>
                        <a:rPr lang="cs-CZ" dirty="0" smtClean="0"/>
                        <a:t>Světelný zdroj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Množství UV (µW/</a:t>
                      </a:r>
                      <a:r>
                        <a:rPr lang="cs-CZ" dirty="0" err="1" smtClean="0"/>
                        <a:t>lm</a:t>
                      </a:r>
                      <a:r>
                        <a:rPr lang="cs-CZ" dirty="0" smtClean="0"/>
                        <a:t>)</a:t>
                      </a:r>
                      <a:endParaRPr lang="cs-CZ" dirty="0"/>
                    </a:p>
                  </a:txBody>
                  <a:tcPr/>
                </a:tc>
              </a:tr>
              <a:tr h="472170">
                <a:tc>
                  <a:txBody>
                    <a:bodyPr/>
                    <a:lstStyle/>
                    <a:p>
                      <a:r>
                        <a:rPr lang="cs-CZ" dirty="0" smtClean="0"/>
                        <a:t>Denní světlo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400 – 1 500</a:t>
                      </a:r>
                      <a:endParaRPr lang="cs-CZ" dirty="0"/>
                    </a:p>
                  </a:txBody>
                  <a:tcPr/>
                </a:tc>
              </a:tr>
              <a:tr h="472170">
                <a:tc>
                  <a:txBody>
                    <a:bodyPr/>
                    <a:lstStyle/>
                    <a:p>
                      <a:r>
                        <a:rPr lang="cs-CZ" dirty="0" smtClean="0"/>
                        <a:t>Žárovka běžná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70 - 80</a:t>
                      </a:r>
                      <a:endParaRPr lang="cs-CZ" dirty="0"/>
                    </a:p>
                  </a:txBody>
                  <a:tcPr/>
                </a:tc>
              </a:tr>
              <a:tr h="472170">
                <a:tc>
                  <a:txBody>
                    <a:bodyPr/>
                    <a:lstStyle/>
                    <a:p>
                      <a:r>
                        <a:rPr lang="cs-CZ" dirty="0" smtClean="0"/>
                        <a:t>Žárovka halogenová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40 - 170</a:t>
                      </a:r>
                      <a:endParaRPr lang="cs-CZ" dirty="0"/>
                    </a:p>
                  </a:txBody>
                  <a:tcPr/>
                </a:tc>
              </a:tr>
              <a:tr h="472170">
                <a:tc>
                  <a:txBody>
                    <a:bodyPr/>
                    <a:lstStyle/>
                    <a:p>
                      <a:r>
                        <a:rPr lang="cs-CZ" dirty="0" smtClean="0"/>
                        <a:t>zářivka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30 - 100 </a:t>
                      </a:r>
                      <a:endParaRPr lang="cs-CZ" dirty="0"/>
                    </a:p>
                  </a:txBody>
                  <a:tcPr/>
                </a:tc>
              </a:tr>
              <a:tr h="472170">
                <a:tc>
                  <a:txBody>
                    <a:bodyPr/>
                    <a:lstStyle/>
                    <a:p>
                      <a:r>
                        <a:rPr lang="cs-CZ" dirty="0" smtClean="0"/>
                        <a:t>Výbojka halogenová vysokotlaká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160 - 700</a:t>
                      </a:r>
                      <a:endParaRPr lang="cs-CZ" dirty="0"/>
                    </a:p>
                  </a:txBody>
                  <a:tcPr/>
                </a:tc>
              </a:tr>
              <a:tr h="472170">
                <a:tc>
                  <a:txBody>
                    <a:bodyPr/>
                    <a:lstStyle/>
                    <a:p>
                      <a:r>
                        <a:rPr lang="cs-CZ" dirty="0" smtClean="0"/>
                        <a:t>LED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pod 5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Podstata světla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1"/>
          </p:nvPr>
        </p:nvSpPr>
        <p:spPr>
          <a:xfrm>
            <a:off x="357158" y="1571612"/>
            <a:ext cx="8503920" cy="4572000"/>
          </a:xfrm>
        </p:spPr>
        <p:txBody>
          <a:bodyPr>
            <a:normAutofit/>
          </a:bodyPr>
          <a:lstStyle/>
          <a:p>
            <a:r>
              <a:rPr lang="cs-CZ" sz="2000" dirty="0" smtClean="0"/>
              <a:t>Elektromagnetické záření – elektromagnetická energie (foton):</a:t>
            </a:r>
          </a:p>
          <a:p>
            <a:pPr lvl="1"/>
            <a:r>
              <a:rPr lang="cs-CZ" sz="1800" dirty="0" smtClean="0"/>
              <a:t>Viditelné světlo: 380 – 780 </a:t>
            </a:r>
            <a:r>
              <a:rPr lang="cs-CZ" sz="1800" dirty="0" err="1" smtClean="0"/>
              <a:t>nm</a:t>
            </a:r>
            <a:endParaRPr lang="cs-CZ" sz="1800" dirty="0" smtClean="0"/>
          </a:p>
          <a:p>
            <a:pPr lvl="1"/>
            <a:r>
              <a:rPr lang="cs-CZ" sz="1800" dirty="0" smtClean="0"/>
              <a:t>Ultrafialové záření: (UV) – 100 – 380 </a:t>
            </a:r>
            <a:r>
              <a:rPr lang="cs-CZ" sz="1800" dirty="0" err="1" smtClean="0"/>
              <a:t>nm</a:t>
            </a:r>
            <a:endParaRPr lang="cs-CZ" sz="1800" dirty="0" smtClean="0"/>
          </a:p>
          <a:p>
            <a:pPr lvl="2"/>
            <a:r>
              <a:rPr lang="cs-CZ" sz="1600" dirty="0" smtClean="0"/>
              <a:t>UV-A: 315 – 400 </a:t>
            </a:r>
            <a:r>
              <a:rPr lang="cs-CZ" sz="1600" dirty="0" err="1" smtClean="0"/>
              <a:t>nm</a:t>
            </a:r>
            <a:r>
              <a:rPr lang="cs-CZ" sz="1600" dirty="0" smtClean="0"/>
              <a:t> ....průzkum pomocí fluorescence; </a:t>
            </a:r>
          </a:p>
          <a:p>
            <a:pPr lvl="2"/>
            <a:r>
              <a:rPr lang="cs-CZ" sz="1600" dirty="0" smtClean="0"/>
              <a:t>UV-B: 280 – 315 </a:t>
            </a:r>
            <a:r>
              <a:rPr lang="cs-CZ" sz="1600" dirty="0" err="1" smtClean="0"/>
              <a:t>nm</a:t>
            </a:r>
            <a:r>
              <a:rPr lang="cs-CZ" sz="1600" dirty="0" smtClean="0"/>
              <a:t>; </a:t>
            </a:r>
          </a:p>
          <a:p>
            <a:pPr lvl="2"/>
            <a:r>
              <a:rPr lang="cs-CZ" sz="1600" dirty="0" smtClean="0"/>
              <a:t>UV-C: 100 – 280 </a:t>
            </a:r>
            <a:r>
              <a:rPr lang="cs-CZ" sz="1600" dirty="0" err="1" smtClean="0"/>
              <a:t>nm</a:t>
            </a:r>
            <a:r>
              <a:rPr lang="cs-CZ" sz="1600" dirty="0" smtClean="0"/>
              <a:t> .... fluorescence, germicidní lampy</a:t>
            </a:r>
          </a:p>
          <a:p>
            <a:pPr lvl="1"/>
            <a:r>
              <a:rPr lang="cs-CZ" sz="1800" dirty="0" smtClean="0"/>
              <a:t>Infračervené záření </a:t>
            </a:r>
            <a:r>
              <a:rPr lang="cs-CZ" sz="2000" dirty="0" smtClean="0"/>
              <a:t>(IČ): 780 – 10 000 </a:t>
            </a:r>
            <a:r>
              <a:rPr lang="cs-CZ" sz="2000" dirty="0" err="1" smtClean="0"/>
              <a:t>nm</a:t>
            </a:r>
            <a:endParaRPr lang="cs-CZ" sz="2000" dirty="0"/>
          </a:p>
        </p:txBody>
      </p:sp>
      <p:pic>
        <p:nvPicPr>
          <p:cNvPr id="9" name="Zástupný symbol pro obsah 3" descr="spektru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4000504"/>
            <a:ext cx="5829300" cy="1943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Denní světlo – přirozené sluneční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Vynikající podání barev </a:t>
            </a:r>
            <a:r>
              <a:rPr lang="cs-CZ" dirty="0" err="1" smtClean="0"/>
              <a:t>Ra</a:t>
            </a:r>
            <a:r>
              <a:rPr lang="cs-CZ" dirty="0" smtClean="0"/>
              <a:t>  100</a:t>
            </a:r>
          </a:p>
          <a:p>
            <a:r>
              <a:rPr lang="cs-CZ" dirty="0" smtClean="0"/>
              <a:t>Vysoká intenzita osvětlení </a:t>
            </a:r>
          </a:p>
          <a:p>
            <a:r>
              <a:rPr lang="cs-CZ" dirty="0" smtClean="0"/>
              <a:t>Kolísá barevná teplota od cca 3 000 do 12 000 K</a:t>
            </a:r>
          </a:p>
          <a:p>
            <a:r>
              <a:rPr lang="cs-CZ" dirty="0" smtClean="0"/>
              <a:t>Vysoký podíl UV záření 300 – 600 µW/</a:t>
            </a:r>
            <a:r>
              <a:rPr lang="cs-CZ" dirty="0" err="1" smtClean="0"/>
              <a:t>lm</a:t>
            </a:r>
            <a:endParaRPr lang="cs-CZ" dirty="0" smtClean="0"/>
          </a:p>
          <a:p>
            <a:r>
              <a:rPr lang="cs-CZ" dirty="0" smtClean="0"/>
              <a:t>Těžko kontrolovatelná intenzita osvětlení</a:t>
            </a:r>
            <a:endParaRPr lang="cs-CZ" dirty="0"/>
          </a:p>
        </p:txBody>
      </p:sp>
      <p:pic>
        <p:nvPicPr>
          <p:cNvPr id="4" name="Obrázek 3" descr="some_suns_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4071942"/>
            <a:ext cx="2786082" cy="20895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Žárovky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Vynikající podání barev – </a:t>
            </a:r>
            <a:r>
              <a:rPr lang="cs-CZ" dirty="0" err="1" smtClean="0"/>
              <a:t>Ra</a:t>
            </a:r>
            <a:r>
              <a:rPr lang="cs-CZ" dirty="0" smtClean="0"/>
              <a:t> 100</a:t>
            </a:r>
          </a:p>
          <a:p>
            <a:r>
              <a:rPr lang="cs-CZ" dirty="0" smtClean="0"/>
              <a:t>Nízký podíl UV záření – do 75µW/</a:t>
            </a:r>
            <a:r>
              <a:rPr lang="cs-CZ" dirty="0" err="1" smtClean="0"/>
              <a:t>lm</a:t>
            </a:r>
            <a:endParaRPr lang="cs-CZ" dirty="0" smtClean="0"/>
          </a:p>
          <a:p>
            <a:r>
              <a:rPr lang="cs-CZ" dirty="0" smtClean="0"/>
              <a:t>Nízká cena</a:t>
            </a:r>
          </a:p>
          <a:p>
            <a:r>
              <a:rPr lang="cs-CZ" dirty="0" smtClean="0"/>
              <a:t>Barevná teplota v oblasti teplého světla  2700 – 2800 K</a:t>
            </a:r>
          </a:p>
          <a:p>
            <a:r>
              <a:rPr lang="cs-CZ" dirty="0" smtClean="0"/>
              <a:t>Velká výhřevnost – nehodí se do vitrín</a:t>
            </a:r>
          </a:p>
          <a:p>
            <a:r>
              <a:rPr lang="cs-CZ" dirty="0" smtClean="0"/>
              <a:t>Nízká životnost – v současné době jsou nahrazovány energeticky úspornými zářivkami (dle EU ukončen prodej žárovek do r. 2012)</a:t>
            </a:r>
          </a:p>
          <a:p>
            <a:endParaRPr lang="cs-CZ" dirty="0"/>
          </a:p>
        </p:txBody>
      </p:sp>
      <p:pic>
        <p:nvPicPr>
          <p:cNvPr id="4" name="Obrázek 3" descr="zarovk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264" y="1500174"/>
            <a:ext cx="2182208" cy="16430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Halogenové žárovky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688034"/>
          </a:xfrm>
        </p:spPr>
        <p:txBody>
          <a:bodyPr>
            <a:normAutofit/>
          </a:bodyPr>
          <a:lstStyle/>
          <a:p>
            <a:r>
              <a:rPr lang="cs-CZ" dirty="0" smtClean="0"/>
              <a:t>Halogenová žárovka je vylepšená klasická žárovka, která obsahuje příměs halogenu. </a:t>
            </a:r>
          </a:p>
          <a:p>
            <a:r>
              <a:rPr lang="cs-CZ" dirty="0" smtClean="0"/>
              <a:t>Vynikající podání barev </a:t>
            </a:r>
            <a:r>
              <a:rPr lang="cs-CZ" dirty="0" err="1" smtClean="0"/>
              <a:t>Ra</a:t>
            </a:r>
            <a:r>
              <a:rPr lang="cs-CZ" dirty="0" smtClean="0"/>
              <a:t> 100</a:t>
            </a:r>
          </a:p>
          <a:p>
            <a:r>
              <a:rPr lang="cs-CZ" dirty="0" smtClean="0"/>
              <a:t>Barevná teplota cca 3000 K</a:t>
            </a:r>
          </a:p>
          <a:p>
            <a:r>
              <a:rPr lang="cs-CZ" dirty="0" smtClean="0"/>
              <a:t>Vysoký podíl UV záření – 100 až 200 µW/</a:t>
            </a:r>
            <a:r>
              <a:rPr lang="cs-CZ" dirty="0" err="1" smtClean="0"/>
              <a:t>lm</a:t>
            </a:r>
            <a:r>
              <a:rPr lang="cs-CZ" dirty="0" smtClean="0"/>
              <a:t> </a:t>
            </a:r>
          </a:p>
          <a:p>
            <a:r>
              <a:rPr lang="cs-CZ" dirty="0" smtClean="0"/>
              <a:t>Halogenové žárovky jsou úspornější než ty klasické,  až o 30%</a:t>
            </a:r>
          </a:p>
          <a:p>
            <a:r>
              <a:rPr lang="cs-CZ" dirty="0" smtClean="0"/>
              <a:t>Vyšší životnost (cca 2 000 hod.)</a:t>
            </a:r>
          </a:p>
          <a:p>
            <a:r>
              <a:rPr lang="cs-CZ" dirty="0" smtClean="0"/>
              <a:t>5x vyšší pořizovací cena </a:t>
            </a:r>
          </a:p>
          <a:p>
            <a:endParaRPr lang="cs-CZ" dirty="0"/>
          </a:p>
        </p:txBody>
      </p:sp>
      <p:pic>
        <p:nvPicPr>
          <p:cNvPr id="4" name="Obrázek 3" descr="halogenová žárovk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3702" y="4429132"/>
            <a:ext cx="1495425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Zářivky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Horší podání barev – </a:t>
            </a:r>
            <a:r>
              <a:rPr lang="cs-CZ" dirty="0" err="1" smtClean="0"/>
              <a:t>Ra</a:t>
            </a:r>
            <a:r>
              <a:rPr lang="cs-CZ" dirty="0" smtClean="0"/>
              <a:t> 50-60; některé typy 90-95 ... „ploché světlo“</a:t>
            </a:r>
          </a:p>
          <a:p>
            <a:r>
              <a:rPr lang="cs-CZ" dirty="0" smtClean="0"/>
              <a:t>Barevná teplota – dle různých typů od 3000-6500 K</a:t>
            </a:r>
          </a:p>
          <a:p>
            <a:r>
              <a:rPr lang="cs-CZ" dirty="0" smtClean="0"/>
              <a:t>Podíl UV záření 75 – 100 µW/</a:t>
            </a:r>
            <a:r>
              <a:rPr lang="cs-CZ" dirty="0" err="1" smtClean="0"/>
              <a:t>lm</a:t>
            </a:r>
            <a:r>
              <a:rPr lang="cs-CZ" dirty="0" smtClean="0"/>
              <a:t> </a:t>
            </a:r>
          </a:p>
          <a:p>
            <a:r>
              <a:rPr lang="cs-CZ" dirty="0" smtClean="0"/>
              <a:t>Velká životnost (cca 10 000 hod.)</a:t>
            </a:r>
          </a:p>
          <a:p>
            <a:r>
              <a:rPr lang="cs-CZ" dirty="0" smtClean="0"/>
              <a:t>Velký měrný světelný výkon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5" name="Obrázek 4" descr="zářivk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43570" y="4000504"/>
            <a:ext cx="2833707" cy="2125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Kompaktní zářivky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Kompaktní zářivky = úsporné zářivky</a:t>
            </a:r>
          </a:p>
          <a:p>
            <a:r>
              <a:rPr lang="cs-CZ" dirty="0" smtClean="0"/>
              <a:t>Velká životnost (10 000 hod.)</a:t>
            </a:r>
          </a:p>
          <a:p>
            <a:r>
              <a:rPr lang="cs-CZ" dirty="0" smtClean="0"/>
              <a:t>Dobré podání barev </a:t>
            </a:r>
            <a:r>
              <a:rPr lang="cs-CZ" dirty="0" err="1" smtClean="0"/>
              <a:t>Ra</a:t>
            </a:r>
            <a:r>
              <a:rPr lang="cs-CZ" dirty="0" smtClean="0"/>
              <a:t> 85</a:t>
            </a:r>
          </a:p>
          <a:p>
            <a:r>
              <a:rPr lang="cs-CZ" dirty="0" smtClean="0"/>
              <a:t>Barevná teplota od 2700 – 5000 K</a:t>
            </a:r>
          </a:p>
          <a:p>
            <a:r>
              <a:rPr lang="cs-CZ" dirty="0" smtClean="0"/>
              <a:t>Podíl UV záření 100 – 150 µW/</a:t>
            </a:r>
            <a:r>
              <a:rPr lang="cs-CZ" dirty="0" err="1" smtClean="0"/>
              <a:t>lm</a:t>
            </a:r>
            <a:endParaRPr lang="cs-CZ" dirty="0" smtClean="0"/>
          </a:p>
          <a:p>
            <a:r>
              <a:rPr lang="cs-CZ" dirty="0" smtClean="0"/>
              <a:t>Malá výhřevnost</a:t>
            </a:r>
          </a:p>
          <a:p>
            <a:r>
              <a:rPr lang="cs-CZ" dirty="0" smtClean="0"/>
              <a:t>Vyšší cena (cca 10 x vyšší než klasická žárovka)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Obrázek 3" descr="kompaktní zářivk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6578" y="1928802"/>
            <a:ext cx="1876425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Halogenidové výbojky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Světelné spektrum vzniklé obloukovým výbojem rtuťových par, zlepšené přidáním jodidu (popř. bromidu) kovu  </a:t>
            </a:r>
          </a:p>
          <a:p>
            <a:r>
              <a:rPr lang="cs-CZ" dirty="0" err="1" smtClean="0"/>
              <a:t>Tc</a:t>
            </a:r>
            <a:r>
              <a:rPr lang="cs-CZ" dirty="0" smtClean="0"/>
              <a:t> 3000 – 4000 K</a:t>
            </a:r>
          </a:p>
          <a:p>
            <a:r>
              <a:rPr lang="cs-CZ" dirty="0" smtClean="0"/>
              <a:t>Velká životnost – 5 000 – 10 000 hod.</a:t>
            </a:r>
          </a:p>
          <a:p>
            <a:r>
              <a:rPr lang="cs-CZ" dirty="0" smtClean="0"/>
              <a:t>Podání barev – různé (pod 65 až 90)</a:t>
            </a:r>
          </a:p>
          <a:p>
            <a:r>
              <a:rPr lang="cs-CZ" dirty="0" smtClean="0"/>
              <a:t>Výborné bodové světlo</a:t>
            </a:r>
          </a:p>
          <a:p>
            <a:r>
              <a:rPr lang="cs-CZ" dirty="0" smtClean="0"/>
              <a:t>Vysoký podíl UV záření</a:t>
            </a:r>
          </a:p>
          <a:p>
            <a:r>
              <a:rPr lang="cs-CZ" dirty="0" smtClean="0"/>
              <a:t>vysoký měrný světelný výkon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600" dirty="0" smtClean="0"/>
              <a:t>LED osvětlení</a:t>
            </a:r>
            <a:br>
              <a:rPr lang="cs-CZ" sz="3600" dirty="0" smtClean="0"/>
            </a:br>
            <a:r>
              <a:rPr lang="cs-CZ" sz="3600" dirty="0" smtClean="0"/>
              <a:t>(</a:t>
            </a:r>
            <a:r>
              <a:rPr lang="cs-CZ" sz="3600" dirty="0" err="1" smtClean="0"/>
              <a:t>light</a:t>
            </a:r>
            <a:r>
              <a:rPr lang="cs-CZ" sz="3600" dirty="0" smtClean="0"/>
              <a:t> </a:t>
            </a:r>
            <a:r>
              <a:rPr lang="cs-CZ" sz="3600" dirty="0" err="1" smtClean="0"/>
              <a:t>emitting</a:t>
            </a:r>
            <a:r>
              <a:rPr lang="cs-CZ" sz="3600" dirty="0" smtClean="0"/>
              <a:t> </a:t>
            </a:r>
            <a:r>
              <a:rPr lang="cs-CZ" sz="3600" dirty="0" err="1" smtClean="0"/>
              <a:t>diode</a:t>
            </a:r>
            <a:r>
              <a:rPr lang="cs-CZ" sz="3600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Vysoce efektivní výbojový zdroj světla</a:t>
            </a:r>
          </a:p>
          <a:p>
            <a:r>
              <a:rPr lang="cs-CZ" dirty="0" smtClean="0"/>
              <a:t>Vysoká životnost (10 000 – 80 000 hod.)</a:t>
            </a:r>
          </a:p>
          <a:p>
            <a:r>
              <a:rPr lang="cs-CZ" dirty="0" smtClean="0"/>
              <a:t>Vynikající podání barev </a:t>
            </a:r>
            <a:r>
              <a:rPr lang="cs-CZ" dirty="0" err="1" smtClean="0"/>
              <a:t>Ra</a:t>
            </a:r>
            <a:r>
              <a:rPr lang="cs-CZ" dirty="0" smtClean="0"/>
              <a:t> 70 – 90</a:t>
            </a:r>
          </a:p>
          <a:p>
            <a:r>
              <a:rPr lang="cs-CZ" dirty="0" smtClean="0"/>
              <a:t>Barevná teplota – variabilní, cca 3000 – 3500 K</a:t>
            </a:r>
          </a:p>
          <a:p>
            <a:r>
              <a:rPr lang="cs-CZ" dirty="0" smtClean="0"/>
              <a:t>Nízký podíl UV záření 0 – 75 µW/</a:t>
            </a:r>
            <a:r>
              <a:rPr lang="cs-CZ" dirty="0" err="1" smtClean="0"/>
              <a:t>lm</a:t>
            </a:r>
            <a:endParaRPr lang="cs-CZ" dirty="0" smtClean="0"/>
          </a:p>
          <a:p>
            <a:r>
              <a:rPr lang="cs-CZ" dirty="0" smtClean="0"/>
              <a:t>Malá výhřevnost</a:t>
            </a:r>
          </a:p>
          <a:p>
            <a:r>
              <a:rPr lang="cs-CZ" dirty="0" smtClean="0"/>
              <a:t>Vhodné do vitrín </a:t>
            </a:r>
          </a:p>
          <a:p>
            <a:r>
              <a:rPr lang="cs-CZ" dirty="0" smtClean="0"/>
              <a:t>Výborný bodový zdroj  </a:t>
            </a:r>
          </a:p>
          <a:p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4071942"/>
            <a:ext cx="29241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Obrázek 4" descr="LED - modré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021302" y="4480159"/>
            <a:ext cx="1959442" cy="1143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Optická vlákna – </a:t>
            </a:r>
            <a:r>
              <a:rPr lang="cs-CZ" dirty="0" err="1" smtClean="0"/>
              <a:t>světlovodné</a:t>
            </a:r>
            <a:r>
              <a:rPr lang="cs-CZ" dirty="0" smtClean="0"/>
              <a:t> kabely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Světlo je vedeno ze světelného generátoru (halogenová žárovka nebo vysokotlaká výbojka, </a:t>
            </a:r>
            <a:r>
              <a:rPr lang="cs-CZ" dirty="0" err="1" smtClean="0"/>
              <a:t>stmívač</a:t>
            </a:r>
            <a:r>
              <a:rPr lang="cs-CZ" dirty="0" smtClean="0"/>
              <a:t>, filtr) optickými vlákny</a:t>
            </a:r>
          </a:p>
          <a:p>
            <a:r>
              <a:rPr lang="cs-CZ" dirty="0" smtClean="0"/>
              <a:t>Nulový podíl UV záření</a:t>
            </a:r>
          </a:p>
          <a:p>
            <a:r>
              <a:rPr lang="cs-CZ" dirty="0" smtClean="0"/>
              <a:t>Velmi variabilní možnosti osvětlení </a:t>
            </a:r>
          </a:p>
          <a:p>
            <a:r>
              <a:rPr lang="cs-CZ" dirty="0" smtClean="0"/>
              <a:t>Bezpečné osvětlení -  vhodné do vitrín</a:t>
            </a:r>
          </a:p>
          <a:p>
            <a:r>
              <a:rPr lang="cs-CZ" dirty="0" smtClean="0"/>
              <a:t>Vysoká cena</a:t>
            </a:r>
            <a:endParaRPr lang="cs-CZ" dirty="0"/>
          </a:p>
        </p:txBody>
      </p:sp>
      <p:pic>
        <p:nvPicPr>
          <p:cNvPr id="4" name="Obrázek 3" descr="fibre-optic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4286256"/>
            <a:ext cx="2868800" cy="2000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Kontrola světla, UV, IČ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 fontScale="92500" lnSpcReduction="10000"/>
          </a:bodyPr>
          <a:lstStyle/>
          <a:p>
            <a:r>
              <a:rPr lang="cs-CZ" sz="2400" dirty="0" smtClean="0"/>
              <a:t>Stanovit pravidla pro hodnoty osvětlení a UV záření</a:t>
            </a:r>
          </a:p>
          <a:p>
            <a:pPr lvl="1"/>
            <a:r>
              <a:rPr lang="cs-CZ" sz="2000" dirty="0" smtClean="0"/>
              <a:t>Zařazení sbírek do kategorií dle jejich citlivosti  vůči světlu</a:t>
            </a:r>
          </a:p>
          <a:p>
            <a:pPr lvl="1"/>
            <a:r>
              <a:rPr lang="cs-CZ" sz="2000" dirty="0" smtClean="0"/>
              <a:t>Zavedení kritéria pro „rychlost vyblednutí“ (JNF) – 100, 30, 300, atd. .. let </a:t>
            </a:r>
          </a:p>
          <a:p>
            <a:pPr lvl="1"/>
            <a:r>
              <a:rPr lang="cs-CZ" sz="2000" dirty="0" smtClean="0"/>
              <a:t>Určení max. přípustné doby expozice</a:t>
            </a:r>
          </a:p>
          <a:p>
            <a:pPr lvl="1"/>
            <a:r>
              <a:rPr lang="cs-CZ" sz="2000" dirty="0" smtClean="0"/>
              <a:t>Zvážit možnost větších hodnot intenzity osvětlení (méně citlivé materiály) a zkrácení celkové doby osvitu (zlepšení </a:t>
            </a:r>
            <a:r>
              <a:rPr lang="cs-CZ" sz="1800" dirty="0" smtClean="0"/>
              <a:t>kontrastu, návštěvy seniorů apod.)</a:t>
            </a:r>
          </a:p>
          <a:p>
            <a:r>
              <a:rPr lang="cs-CZ" sz="2000" dirty="0" smtClean="0"/>
              <a:t>Nevystavovat předměty v exteriéru</a:t>
            </a:r>
            <a:r>
              <a:rPr lang="cs-CZ" sz="2800" dirty="0" smtClean="0"/>
              <a:t> </a:t>
            </a:r>
          </a:p>
          <a:p>
            <a:r>
              <a:rPr lang="cs-CZ" sz="2000" dirty="0" smtClean="0"/>
              <a:t>Vypínat  zdroje osvětlení v nepřítomnosti návštěvníků (používat </a:t>
            </a:r>
            <a:r>
              <a:rPr lang="cs-CZ" sz="2000" dirty="0" err="1" smtClean="0"/>
              <a:t>stmívače</a:t>
            </a:r>
            <a:r>
              <a:rPr lang="cs-CZ" sz="2000" dirty="0" smtClean="0"/>
              <a:t>)</a:t>
            </a:r>
          </a:p>
          <a:p>
            <a:r>
              <a:rPr lang="cs-CZ" sz="2000" dirty="0" smtClean="0"/>
              <a:t> Přikrytí vitrín v nepřítomnosti návštěvníků</a:t>
            </a:r>
          </a:p>
          <a:p>
            <a:r>
              <a:rPr lang="cs-CZ" sz="2000" dirty="0" smtClean="0"/>
              <a:t>Umísťovat předměty mimo dosah přímého venkovního osvětlení </a:t>
            </a:r>
          </a:p>
          <a:p>
            <a:r>
              <a:rPr lang="cs-CZ" sz="2400" dirty="0" smtClean="0"/>
              <a:t>Oddělit světlé vstupní prostory od expozic adaptační zónou</a:t>
            </a:r>
          </a:p>
          <a:p>
            <a:pPr>
              <a:buNone/>
            </a:pPr>
            <a:endParaRPr lang="cs-CZ" sz="1600" dirty="0" smtClean="0"/>
          </a:p>
          <a:p>
            <a:pPr lvl="1"/>
            <a:endParaRPr lang="cs-CZ" sz="1400" dirty="0" smtClean="0"/>
          </a:p>
          <a:p>
            <a:pPr lvl="1"/>
            <a:endParaRPr lang="cs-CZ" sz="1500" dirty="0" smtClean="0"/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Kontrola UV záření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400" dirty="0" smtClean="0"/>
              <a:t>Využívat odraženého světla od bílých stěn s nátěrem zinkové nebo titanové běloby (absorpce UV)</a:t>
            </a:r>
            <a:r>
              <a:rPr lang="cs-CZ" sz="2800" dirty="0" smtClean="0"/>
              <a:t> </a:t>
            </a:r>
          </a:p>
          <a:p>
            <a:r>
              <a:rPr lang="cs-CZ" sz="2400" dirty="0" smtClean="0"/>
              <a:t>Používat UV filtry u zdroj</a:t>
            </a:r>
            <a:r>
              <a:rPr lang="cs-CZ" sz="2000" dirty="0" smtClean="0"/>
              <a:t>ů světla s vyšším podílem UV </a:t>
            </a:r>
          </a:p>
          <a:p>
            <a:r>
              <a:rPr lang="cs-CZ" sz="2400" dirty="0" smtClean="0"/>
              <a:t>Na okna používat záclony, závěsy, rolety, UV filmy:</a:t>
            </a:r>
          </a:p>
          <a:p>
            <a:pPr lvl="1"/>
            <a:r>
              <a:rPr lang="cs-CZ" sz="2000" dirty="0" smtClean="0"/>
              <a:t>Tradiční silikátové sklo pohlcuje UV B a UV C; většinu UV A ale propustí.</a:t>
            </a:r>
          </a:p>
          <a:p>
            <a:pPr lvl="1"/>
            <a:r>
              <a:rPr lang="cs-CZ" sz="2000" dirty="0" smtClean="0"/>
              <a:t>Vrstevné sklo (sendvič) spojení silikátového skla a fólie </a:t>
            </a:r>
            <a:r>
              <a:rPr lang="cs-CZ" sz="2000" dirty="0" err="1" smtClean="0"/>
              <a:t>polyvinylbutyralu</a:t>
            </a:r>
            <a:r>
              <a:rPr lang="cs-CZ" sz="2000" dirty="0" smtClean="0"/>
              <a:t> (pohlcuje až 99 % UV) – velmi odolné</a:t>
            </a:r>
          </a:p>
          <a:p>
            <a:pPr lvl="1"/>
            <a:r>
              <a:rPr lang="cs-CZ" sz="2000" dirty="0" smtClean="0"/>
              <a:t> Desky plastů: </a:t>
            </a:r>
            <a:r>
              <a:rPr lang="cs-CZ" sz="2000" dirty="0" err="1" smtClean="0"/>
              <a:t>polymethylmetakrylát</a:t>
            </a:r>
            <a:r>
              <a:rPr lang="cs-CZ" sz="2000" dirty="0" smtClean="0"/>
              <a:t> (PMMA - </a:t>
            </a:r>
            <a:r>
              <a:rPr lang="cs-CZ" sz="2000" dirty="0" err="1" smtClean="0"/>
              <a:t>Perspex</a:t>
            </a:r>
            <a:r>
              <a:rPr lang="cs-CZ" sz="2000" dirty="0" smtClean="0"/>
              <a:t>) a polykarbonát (PC) –  vitríny, ochrana obrazů – hrozí poškrábání</a:t>
            </a:r>
          </a:p>
          <a:p>
            <a:pPr lvl="1"/>
            <a:r>
              <a:rPr lang="cs-CZ" sz="2000" dirty="0" smtClean="0"/>
              <a:t>Filmy plastů: </a:t>
            </a:r>
            <a:r>
              <a:rPr lang="cs-CZ" sz="2000" dirty="0" err="1" smtClean="0"/>
              <a:t>polyethylentereftalát</a:t>
            </a:r>
            <a:r>
              <a:rPr lang="cs-CZ" sz="2000" dirty="0" smtClean="0"/>
              <a:t> (PET) – pokrytí vnitřního povrchu oken (bezpečnostní, reflexní, UV </a:t>
            </a:r>
            <a:r>
              <a:rPr lang="cs-CZ" sz="2000" dirty="0" err="1" smtClean="0"/>
              <a:t>absorbce</a:t>
            </a:r>
            <a:r>
              <a:rPr lang="cs-CZ" sz="2000" dirty="0" smtClean="0"/>
              <a:t> apod.), životnost je závislá na technologii aplikace (lepení) cca 5 let i více    </a:t>
            </a:r>
          </a:p>
          <a:p>
            <a:pPr lvl="1"/>
            <a:endParaRPr lang="cs-CZ" sz="2000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Poškození  světlem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1"/>
          </p:nvPr>
        </p:nvSpPr>
        <p:spPr>
          <a:xfrm>
            <a:off x="285720" y="1571612"/>
            <a:ext cx="8501122" cy="3071834"/>
          </a:xfrm>
        </p:spPr>
        <p:txBody>
          <a:bodyPr>
            <a:normAutofit fontScale="77500" lnSpcReduction="20000"/>
          </a:bodyPr>
          <a:lstStyle/>
          <a:p>
            <a:r>
              <a:rPr lang="cs-CZ" sz="2200" b="1" dirty="0" smtClean="0"/>
              <a:t>Fotochemické poškození </a:t>
            </a:r>
            <a:r>
              <a:rPr lang="cs-CZ" sz="2200" dirty="0" smtClean="0"/>
              <a:t>(blednutí barev) – energie fotonů 2 – 3 </a:t>
            </a:r>
            <a:r>
              <a:rPr lang="cs-CZ" sz="2200" dirty="0" err="1" smtClean="0"/>
              <a:t>eV</a:t>
            </a:r>
            <a:endParaRPr lang="cs-CZ" sz="2200" dirty="0" smtClean="0"/>
          </a:p>
          <a:p>
            <a:r>
              <a:rPr lang="cs-CZ" sz="2200" b="1" dirty="0" smtClean="0"/>
              <a:t>Fotomechanické poškození </a:t>
            </a:r>
            <a:r>
              <a:rPr lang="cs-CZ" sz="2200" dirty="0" smtClean="0"/>
              <a:t>(strukturální změny) - energie fotonů &gt; 3 </a:t>
            </a:r>
            <a:r>
              <a:rPr lang="cs-CZ" sz="2200" dirty="0" err="1" smtClean="0"/>
              <a:t>eV</a:t>
            </a:r>
            <a:r>
              <a:rPr lang="cs-CZ" sz="2200" dirty="0" smtClean="0"/>
              <a:t>, tj. UV záření: žloutnutí, </a:t>
            </a:r>
            <a:r>
              <a:rPr lang="cs-CZ" sz="2200" dirty="0" err="1" smtClean="0"/>
              <a:t>křídovatění</a:t>
            </a:r>
            <a:r>
              <a:rPr lang="cs-CZ" sz="2200" dirty="0" smtClean="0"/>
              <a:t> nátěrů, zeslabení/rozpad materiálů</a:t>
            </a:r>
          </a:p>
          <a:p>
            <a:r>
              <a:rPr lang="cs-CZ" sz="2200" b="1" dirty="0" smtClean="0"/>
              <a:t>Termodynamické poškození</a:t>
            </a:r>
            <a:r>
              <a:rPr lang="cs-CZ" sz="2200" dirty="0" smtClean="0"/>
              <a:t> (dilatace materiálů) – účinek IČ, zahřívání povrchu materiálů, urychlení fotochemických reakcí</a:t>
            </a:r>
          </a:p>
          <a:p>
            <a:pPr lvl="1"/>
            <a:r>
              <a:rPr lang="cs-CZ" dirty="0" smtClean="0"/>
              <a:t>Rozsah poškození závisí na:</a:t>
            </a:r>
          </a:p>
          <a:p>
            <a:pPr lvl="2"/>
            <a:r>
              <a:rPr lang="cs-CZ" sz="2200" dirty="0" smtClean="0"/>
              <a:t>intenzitě osvětlení – E (lux)</a:t>
            </a:r>
          </a:p>
          <a:p>
            <a:pPr lvl="2"/>
            <a:r>
              <a:rPr lang="cs-CZ" sz="2200" dirty="0" smtClean="0"/>
              <a:t>vlnové délce dopadajícího světla – (</a:t>
            </a:r>
            <a:r>
              <a:rPr lang="cs-CZ" sz="2200" dirty="0" err="1" smtClean="0"/>
              <a:t>nm</a:t>
            </a:r>
            <a:r>
              <a:rPr lang="cs-CZ" sz="2200" dirty="0" smtClean="0"/>
              <a:t>)</a:t>
            </a:r>
          </a:p>
          <a:p>
            <a:pPr lvl="2"/>
            <a:r>
              <a:rPr lang="cs-CZ" sz="2200" dirty="0" smtClean="0"/>
              <a:t>celkové expozici (</a:t>
            </a:r>
            <a:r>
              <a:rPr lang="cs-CZ" sz="2200" dirty="0" err="1" smtClean="0"/>
              <a:t>Mlxh</a:t>
            </a:r>
            <a:r>
              <a:rPr lang="cs-CZ" sz="2200" dirty="0" smtClean="0"/>
              <a:t>/rok)</a:t>
            </a:r>
          </a:p>
          <a:p>
            <a:pPr lvl="2"/>
            <a:r>
              <a:rPr lang="cs-CZ" sz="2200" dirty="0" smtClean="0"/>
              <a:t>charakteru materiálu</a:t>
            </a:r>
          </a:p>
          <a:p>
            <a:pPr lvl="2"/>
            <a:r>
              <a:rPr lang="cs-CZ" sz="2200" dirty="0" smtClean="0"/>
              <a:t>aktuálním stavu materiálu (stupni poškození)</a:t>
            </a:r>
            <a:endParaRPr lang="cs-CZ" sz="2200" dirty="0"/>
          </a:p>
        </p:txBody>
      </p:sp>
      <p:pic>
        <p:nvPicPr>
          <p:cNvPr id="5" name="Obrázek 4" descr="venus_and_jun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4429132"/>
            <a:ext cx="4929222" cy="1928826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7072330" y="3929066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5929322" y="5500702"/>
            <a:ext cx="2571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i="1" dirty="0" smtClean="0"/>
              <a:t>Tapisérie z 17. stol., vyblednutí barev po dlouhodobé expozici  </a:t>
            </a:r>
            <a:endParaRPr lang="cs-CZ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UV fólie</a:t>
            </a:r>
            <a:endParaRPr lang="cs-CZ" dirty="0"/>
          </a:p>
        </p:txBody>
      </p:sp>
      <p:pic>
        <p:nvPicPr>
          <p:cNvPr id="8" name="Zástupný symbol pro obsah 7" descr="polyester Ceiba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64813" y="1500174"/>
            <a:ext cx="3207056" cy="2571768"/>
          </a:xfrm>
        </p:spPr>
      </p:pic>
      <p:pic>
        <p:nvPicPr>
          <p:cNvPr id="5" name="Obrázek 4" descr="199_m-dum-u-cerne-matky-bozi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007" y="2214554"/>
            <a:ext cx="3695823" cy="2786082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642910" y="4071942"/>
            <a:ext cx="2357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Polyesterová UV fólie </a:t>
            </a:r>
            <a:r>
              <a:rPr lang="cs-CZ" dirty="0" err="1" smtClean="0"/>
              <a:t>Ceiba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5143504" y="5000636"/>
            <a:ext cx="3571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Termoizolační</a:t>
            </a:r>
            <a:r>
              <a:rPr lang="cs-CZ" dirty="0" smtClean="0"/>
              <a:t> fólie s UV </a:t>
            </a:r>
            <a:r>
              <a:rPr lang="cs-CZ" dirty="0" err="1" smtClean="0"/>
              <a:t>absorbérem</a:t>
            </a:r>
            <a:r>
              <a:rPr lang="cs-CZ" dirty="0" smtClean="0"/>
              <a:t>, fa </a:t>
            </a:r>
            <a:r>
              <a:rPr lang="cs-CZ" dirty="0" err="1" smtClean="0"/>
              <a:t>Madico</a:t>
            </a:r>
            <a:endParaRPr lang="cs-CZ" dirty="0" smtClean="0"/>
          </a:p>
          <a:p>
            <a:r>
              <a:rPr lang="cs-CZ" dirty="0" smtClean="0"/>
              <a:t>Dům U Černé matky boží, NG.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Měření osvětlení UV, IČ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sz="1800" dirty="0" smtClean="0"/>
              <a:t>Intenzita osvětlení </a:t>
            </a:r>
            <a:r>
              <a:rPr lang="cs-CZ" sz="1800" b="1" dirty="0" smtClean="0"/>
              <a:t>– luxmetr</a:t>
            </a:r>
            <a:r>
              <a:rPr lang="cs-CZ" sz="2000" dirty="0" smtClean="0"/>
              <a:t>, měří množství světla (</a:t>
            </a:r>
            <a:r>
              <a:rPr lang="cs-CZ" sz="2000" dirty="0" err="1" smtClean="0"/>
              <a:t>lm</a:t>
            </a:r>
            <a:r>
              <a:rPr lang="cs-CZ" sz="2000" dirty="0" smtClean="0"/>
              <a:t>) dopadající na jednotku plochy (m</a:t>
            </a:r>
            <a:r>
              <a:rPr lang="cs-CZ" sz="2000" baseline="30000" dirty="0" smtClean="0"/>
              <a:t>2</a:t>
            </a:r>
            <a:r>
              <a:rPr lang="cs-CZ" sz="2000" dirty="0" smtClean="0"/>
              <a:t>)</a:t>
            </a:r>
          </a:p>
          <a:p>
            <a:r>
              <a:rPr lang="cs-CZ" sz="2000" dirty="0" smtClean="0"/>
              <a:t>Podíl UV záření – </a:t>
            </a:r>
            <a:r>
              <a:rPr lang="cs-CZ" sz="2000" b="1" dirty="0" smtClean="0"/>
              <a:t>UV metry</a:t>
            </a:r>
            <a:r>
              <a:rPr lang="cs-CZ" sz="2000" dirty="0" smtClean="0"/>
              <a:t>, měří množství energie svazku UV záření v každém </a:t>
            </a:r>
            <a:r>
              <a:rPr lang="cs-CZ" sz="2000" dirty="0" err="1" smtClean="0"/>
              <a:t>lumenu</a:t>
            </a:r>
            <a:r>
              <a:rPr lang="cs-CZ" sz="2000" dirty="0" smtClean="0"/>
              <a:t> světla ; intenzita UV záření (W/m2)</a:t>
            </a:r>
          </a:p>
          <a:p>
            <a:r>
              <a:rPr lang="cs-CZ" sz="2000" dirty="0" smtClean="0"/>
              <a:t>IČ záření – způsobuje zahřívání povrchu předmětů, lze zjistit jednoduše přiložením </a:t>
            </a:r>
            <a:r>
              <a:rPr lang="cs-CZ" sz="2000" b="1" dirty="0" smtClean="0"/>
              <a:t>teploměru </a:t>
            </a:r>
            <a:r>
              <a:rPr lang="cs-CZ" sz="2000" dirty="0" smtClean="0"/>
              <a:t>k měřenému povrchu </a:t>
            </a:r>
          </a:p>
          <a:p>
            <a:r>
              <a:rPr lang="cs-CZ" sz="2000" dirty="0" smtClean="0"/>
              <a:t>Celková expozice – měří se </a:t>
            </a:r>
            <a:r>
              <a:rPr lang="cs-CZ" sz="2000" b="1" dirty="0" smtClean="0"/>
              <a:t>aktinometry</a:t>
            </a:r>
            <a:r>
              <a:rPr lang="cs-CZ" sz="2000" dirty="0" smtClean="0"/>
              <a:t> (</a:t>
            </a:r>
            <a:r>
              <a:rPr lang="cs-CZ" sz="2000" dirty="0" err="1" smtClean="0"/>
              <a:t>klxhod</a:t>
            </a:r>
            <a:r>
              <a:rPr lang="cs-CZ" sz="2000" dirty="0" smtClean="0"/>
              <a:t>./rok); pro nízké úrovně osvětlení lze využít dozimetry </a:t>
            </a:r>
            <a:r>
              <a:rPr lang="cs-CZ" sz="2000" dirty="0" err="1" smtClean="0"/>
              <a:t>Light</a:t>
            </a:r>
            <a:r>
              <a:rPr lang="cs-CZ" sz="2000" dirty="0" smtClean="0"/>
              <a:t> </a:t>
            </a:r>
            <a:r>
              <a:rPr lang="cs-CZ" sz="2000" dirty="0" err="1" smtClean="0"/>
              <a:t>Check</a:t>
            </a:r>
            <a:endParaRPr lang="cs-CZ" sz="2000" dirty="0" smtClean="0"/>
          </a:p>
          <a:p>
            <a:pPr>
              <a:buNone/>
            </a:pPr>
            <a:endParaRPr lang="cs-CZ" dirty="0" smtClean="0"/>
          </a:p>
          <a:p>
            <a:endParaRPr lang="cs-CZ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357694"/>
            <a:ext cx="2238375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 descr="lid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4357694"/>
            <a:ext cx="2634332" cy="1785950"/>
          </a:xfrm>
          <a:prstGeom prst="rect">
            <a:avLst/>
          </a:prstGeom>
          <a:noFill/>
        </p:spPr>
      </p:pic>
      <p:pic>
        <p:nvPicPr>
          <p:cNvPr id="9" name="Picture 6" descr="uv_lx_i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4" y="4214818"/>
            <a:ext cx="838116" cy="20050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Light</a:t>
            </a:r>
            <a:r>
              <a:rPr lang="cs-CZ" dirty="0" smtClean="0"/>
              <a:t> </a:t>
            </a:r>
            <a:r>
              <a:rPr lang="cs-CZ" dirty="0" err="1" smtClean="0"/>
              <a:t>Check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22610" y="2214555"/>
            <a:ext cx="5955284" cy="2946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Měření celkové expozice</a:t>
            </a:r>
            <a:endParaRPr lang="cs-CZ" dirty="0"/>
          </a:p>
        </p:txBody>
      </p:sp>
      <p:grpSp>
        <p:nvGrpSpPr>
          <p:cNvPr id="4" name="Group 2"/>
          <p:cNvGrpSpPr>
            <a:grpSpLocks noGrp="1"/>
          </p:cNvGrpSpPr>
          <p:nvPr>
            <p:ph sz="quarter" idx="1"/>
          </p:nvPr>
        </p:nvGrpSpPr>
        <p:grpSpPr bwMode="auto">
          <a:xfrm>
            <a:off x="1142976" y="2500306"/>
            <a:ext cx="7162821" cy="3616337"/>
            <a:chOff x="-3" y="-3"/>
            <a:chExt cx="2894" cy="2484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0"/>
              <a:ext cx="2888" cy="2478"/>
              <a:chOff x="0" y="0"/>
              <a:chExt cx="2888" cy="2478"/>
            </a:xfrm>
          </p:grpSpPr>
          <p:grpSp>
            <p:nvGrpSpPr>
              <p:cNvPr id="7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988" cy="463"/>
                <a:chOff x="0" y="0"/>
                <a:chExt cx="988" cy="463"/>
              </a:xfrm>
            </p:grpSpPr>
            <p:sp>
              <p:nvSpPr>
                <p:cNvPr id="63" name="Rectangle 5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988" cy="463"/>
                </a:xfrm>
                <a:prstGeom prst="rect">
                  <a:avLst/>
                </a:prstGeom>
                <a:solidFill>
                  <a:srgbClr val="99CC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grpSp>
              <p:nvGrpSpPr>
                <p:cNvPr id="64" name="Group 6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988" cy="343"/>
                  <a:chOff x="0" y="0"/>
                  <a:chExt cx="988" cy="343"/>
                </a:xfrm>
              </p:grpSpPr>
              <p:sp>
                <p:nvSpPr>
                  <p:cNvPr id="65" name="Rectangle 7"/>
                  <p:cNvSpPr>
                    <a:spLocks noChangeArrowheads="1"/>
                  </p:cNvSpPr>
                  <p:nvPr/>
                </p:nvSpPr>
                <p:spPr bwMode="auto">
                  <a:xfrm>
                    <a:off x="30" y="30"/>
                    <a:ext cx="928" cy="283"/>
                  </a:xfrm>
                  <a:prstGeom prst="rect">
                    <a:avLst/>
                  </a:prstGeom>
                  <a:solidFill>
                    <a:srgbClr val="99CCCC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defTabSz="762000" eaLnBrk="0" hangingPunct="0"/>
                    <a:r>
                      <a:rPr lang="cs-CZ" sz="1400" b="1" dirty="0" err="1">
                        <a:latin typeface="Times New Roman" pitchFamily="18" charset="0"/>
                        <a:cs typeface="Times New Roman" pitchFamily="18" charset="0"/>
                      </a:rPr>
                      <a:t>LightCheck</a:t>
                    </a:r>
                    <a:r>
                      <a:rPr lang="cs-CZ" sz="1400" b="1" dirty="0">
                        <a:latin typeface="Times New Roman" pitchFamily="18" charset="0"/>
                        <a:cs typeface="Times New Roman" pitchFamily="18" charset="0"/>
                      </a:rPr>
                      <a:t> Ultra</a:t>
                    </a:r>
                    <a:endParaRPr lang="cs-CZ" sz="1400" b="1" dirty="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66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988" cy="34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</p:grpSp>
          </p:grpSp>
          <p:grpSp>
            <p:nvGrpSpPr>
              <p:cNvPr id="8" name="Group 9"/>
              <p:cNvGrpSpPr>
                <a:grpSpLocks/>
              </p:cNvGrpSpPr>
              <p:nvPr/>
            </p:nvGrpSpPr>
            <p:grpSpPr bwMode="auto">
              <a:xfrm>
                <a:off x="988" y="0"/>
                <a:ext cx="1900" cy="463"/>
                <a:chOff x="988" y="0"/>
                <a:chExt cx="1900" cy="463"/>
              </a:xfrm>
            </p:grpSpPr>
            <p:sp>
              <p:nvSpPr>
                <p:cNvPr id="59" name="Rectangle 10"/>
                <p:cNvSpPr>
                  <a:spLocks noChangeArrowheads="1"/>
                </p:cNvSpPr>
                <p:nvPr/>
              </p:nvSpPr>
              <p:spPr bwMode="auto">
                <a:xfrm>
                  <a:off x="988" y="0"/>
                  <a:ext cx="1900" cy="463"/>
                </a:xfrm>
                <a:prstGeom prst="rect">
                  <a:avLst/>
                </a:prstGeom>
                <a:solidFill>
                  <a:srgbClr val="99CC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grpSp>
              <p:nvGrpSpPr>
                <p:cNvPr id="60" name="Group 11"/>
                <p:cNvGrpSpPr>
                  <a:grpSpLocks/>
                </p:cNvGrpSpPr>
                <p:nvPr/>
              </p:nvGrpSpPr>
              <p:grpSpPr bwMode="auto">
                <a:xfrm>
                  <a:off x="988" y="0"/>
                  <a:ext cx="1900" cy="343"/>
                  <a:chOff x="988" y="0"/>
                  <a:chExt cx="1900" cy="343"/>
                </a:xfrm>
              </p:grpSpPr>
              <p:sp>
                <p:nvSpPr>
                  <p:cNvPr id="61" name="Rectangle 12"/>
                  <p:cNvSpPr>
                    <a:spLocks noChangeArrowheads="1"/>
                  </p:cNvSpPr>
                  <p:nvPr/>
                </p:nvSpPr>
                <p:spPr bwMode="auto">
                  <a:xfrm>
                    <a:off x="1018" y="30"/>
                    <a:ext cx="1840" cy="283"/>
                  </a:xfrm>
                  <a:prstGeom prst="rect">
                    <a:avLst/>
                  </a:prstGeom>
                  <a:solidFill>
                    <a:srgbClr val="99CCCC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algn="ctr" defTabSz="762000" eaLnBrk="0" hangingPunct="0"/>
                    <a:r>
                      <a:rPr lang="cs-CZ" sz="1400" b="1" dirty="0">
                        <a:latin typeface="Times New Roman" pitchFamily="18" charset="0"/>
                        <a:cs typeface="Times New Roman" pitchFamily="18" charset="0"/>
                      </a:rPr>
                      <a:t>osvit (</a:t>
                    </a:r>
                    <a:r>
                      <a:rPr lang="cs-CZ" sz="1400" b="1" dirty="0" err="1" smtClean="0">
                        <a:latin typeface="Times New Roman" pitchFamily="18" charset="0"/>
                        <a:cs typeface="Times New Roman" pitchFamily="18" charset="0"/>
                      </a:rPr>
                      <a:t>lx.h</a:t>
                    </a:r>
                    <a:r>
                      <a:rPr lang="cs-CZ" sz="1400" b="1" dirty="0">
                        <a:latin typeface="Times New Roman" pitchFamily="18" charset="0"/>
                        <a:cs typeface="Times New Roman" pitchFamily="18" charset="0"/>
                      </a:rPr>
                      <a:t>)</a:t>
                    </a:r>
                    <a:endParaRPr lang="cs-CZ" sz="1400" b="1" dirty="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62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988" y="0"/>
                    <a:ext cx="1900" cy="34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</p:grpSp>
          </p:grpSp>
          <p:grpSp>
            <p:nvGrpSpPr>
              <p:cNvPr id="9" name="Group 14"/>
              <p:cNvGrpSpPr>
                <a:grpSpLocks/>
              </p:cNvGrpSpPr>
              <p:nvPr/>
            </p:nvGrpSpPr>
            <p:grpSpPr bwMode="auto">
              <a:xfrm>
                <a:off x="0" y="403"/>
                <a:ext cx="988" cy="463"/>
                <a:chOff x="0" y="403"/>
                <a:chExt cx="988" cy="463"/>
              </a:xfrm>
            </p:grpSpPr>
            <p:sp>
              <p:nvSpPr>
                <p:cNvPr id="55" name="Rectangle 15"/>
                <p:cNvSpPr>
                  <a:spLocks noChangeArrowheads="1"/>
                </p:cNvSpPr>
                <p:nvPr/>
              </p:nvSpPr>
              <p:spPr bwMode="auto">
                <a:xfrm>
                  <a:off x="0" y="403"/>
                  <a:ext cx="988" cy="463"/>
                </a:xfrm>
                <a:prstGeom prst="rect">
                  <a:avLst/>
                </a:prstGeom>
                <a:solidFill>
                  <a:srgbClr val="CCCC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grpSp>
              <p:nvGrpSpPr>
                <p:cNvPr id="56" name="Group 16"/>
                <p:cNvGrpSpPr>
                  <a:grpSpLocks/>
                </p:cNvGrpSpPr>
                <p:nvPr/>
              </p:nvGrpSpPr>
              <p:grpSpPr bwMode="auto">
                <a:xfrm>
                  <a:off x="0" y="403"/>
                  <a:ext cx="988" cy="343"/>
                  <a:chOff x="0" y="403"/>
                  <a:chExt cx="988" cy="343"/>
                </a:xfrm>
              </p:grpSpPr>
              <p:sp>
                <p:nvSpPr>
                  <p:cNvPr id="57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30" y="433"/>
                    <a:ext cx="928" cy="283"/>
                  </a:xfrm>
                  <a:prstGeom prst="rect">
                    <a:avLst/>
                  </a:prstGeom>
                  <a:solidFill>
                    <a:srgbClr val="CCCCCC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 defTabSz="762000" eaLnBrk="0" hangingPunct="0"/>
                    <a:r>
                      <a:rPr lang="cs-CZ" sz="1200">
                        <a:latin typeface="Times New Roman" pitchFamily="18" charset="0"/>
                        <a:cs typeface="Times New Roman" pitchFamily="18" charset="0"/>
                      </a:rPr>
                      <a:t>4U</a:t>
                    </a:r>
                  </a:p>
                  <a:p>
                    <a:pPr algn="ctr" defTabSz="762000" eaLnBrk="0" hangingPunct="0"/>
                    <a:endParaRPr lang="cs-CZ" sz="2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58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0" y="403"/>
                    <a:ext cx="988" cy="34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</p:grpSp>
          </p:grpSp>
          <p:grpSp>
            <p:nvGrpSpPr>
              <p:cNvPr id="10" name="Group 19"/>
              <p:cNvGrpSpPr>
                <a:grpSpLocks/>
              </p:cNvGrpSpPr>
              <p:nvPr/>
            </p:nvGrpSpPr>
            <p:grpSpPr bwMode="auto">
              <a:xfrm>
                <a:off x="988" y="403"/>
                <a:ext cx="1900" cy="463"/>
                <a:chOff x="988" y="403"/>
                <a:chExt cx="1900" cy="463"/>
              </a:xfrm>
            </p:grpSpPr>
            <p:sp>
              <p:nvSpPr>
                <p:cNvPr id="51" name="Rectangle 20"/>
                <p:cNvSpPr>
                  <a:spLocks noChangeArrowheads="1"/>
                </p:cNvSpPr>
                <p:nvPr/>
              </p:nvSpPr>
              <p:spPr bwMode="auto">
                <a:xfrm>
                  <a:off x="988" y="403"/>
                  <a:ext cx="1900" cy="463"/>
                </a:xfrm>
                <a:prstGeom prst="rect">
                  <a:avLst/>
                </a:prstGeom>
                <a:solidFill>
                  <a:srgbClr val="CCCC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grpSp>
              <p:nvGrpSpPr>
                <p:cNvPr id="52" name="Group 21"/>
                <p:cNvGrpSpPr>
                  <a:grpSpLocks/>
                </p:cNvGrpSpPr>
                <p:nvPr/>
              </p:nvGrpSpPr>
              <p:grpSpPr bwMode="auto">
                <a:xfrm>
                  <a:off x="988" y="403"/>
                  <a:ext cx="1900" cy="343"/>
                  <a:chOff x="988" y="403"/>
                  <a:chExt cx="1900" cy="343"/>
                </a:xfrm>
              </p:grpSpPr>
              <p:sp>
                <p:nvSpPr>
                  <p:cNvPr id="53" name="Rectangle 22"/>
                  <p:cNvSpPr>
                    <a:spLocks noChangeArrowheads="1"/>
                  </p:cNvSpPr>
                  <p:nvPr/>
                </p:nvSpPr>
                <p:spPr bwMode="auto">
                  <a:xfrm>
                    <a:off x="1018" y="433"/>
                    <a:ext cx="1840" cy="283"/>
                  </a:xfrm>
                  <a:prstGeom prst="rect">
                    <a:avLst/>
                  </a:prstGeom>
                  <a:solidFill>
                    <a:srgbClr val="CCCCCC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 defTabSz="762000" eaLnBrk="0" hangingPunct="0"/>
                    <a:r>
                      <a:rPr lang="cs-CZ" sz="1200">
                        <a:latin typeface="Times New Roman" pitchFamily="18" charset="0"/>
                        <a:cs typeface="Times New Roman" pitchFamily="18" charset="0"/>
                      </a:rPr>
                      <a:t>75 000 - 100 000</a:t>
                    </a:r>
                  </a:p>
                  <a:p>
                    <a:pPr algn="ctr" defTabSz="762000" eaLnBrk="0" hangingPunct="0"/>
                    <a:endParaRPr lang="cs-CZ" sz="2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54" name="Rectangle 23"/>
                  <p:cNvSpPr>
                    <a:spLocks noChangeArrowheads="1"/>
                  </p:cNvSpPr>
                  <p:nvPr/>
                </p:nvSpPr>
                <p:spPr bwMode="auto">
                  <a:xfrm>
                    <a:off x="988" y="403"/>
                    <a:ext cx="1900" cy="34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</p:grpSp>
          </p:grpSp>
          <p:grpSp>
            <p:nvGrpSpPr>
              <p:cNvPr id="11" name="Group 24"/>
              <p:cNvGrpSpPr>
                <a:grpSpLocks/>
              </p:cNvGrpSpPr>
              <p:nvPr/>
            </p:nvGrpSpPr>
            <p:grpSpPr bwMode="auto">
              <a:xfrm>
                <a:off x="0" y="806"/>
                <a:ext cx="988" cy="463"/>
                <a:chOff x="0" y="806"/>
                <a:chExt cx="988" cy="463"/>
              </a:xfrm>
            </p:grpSpPr>
            <p:sp>
              <p:nvSpPr>
                <p:cNvPr id="47" name="Rectangle 25"/>
                <p:cNvSpPr>
                  <a:spLocks noChangeArrowheads="1"/>
                </p:cNvSpPr>
                <p:nvPr/>
              </p:nvSpPr>
              <p:spPr bwMode="auto">
                <a:xfrm>
                  <a:off x="0" y="806"/>
                  <a:ext cx="988" cy="463"/>
                </a:xfrm>
                <a:prstGeom prst="rect">
                  <a:avLst/>
                </a:prstGeom>
                <a:solidFill>
                  <a:srgbClr val="E6E6E6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grpSp>
              <p:nvGrpSpPr>
                <p:cNvPr id="48" name="Group 26"/>
                <p:cNvGrpSpPr>
                  <a:grpSpLocks/>
                </p:cNvGrpSpPr>
                <p:nvPr/>
              </p:nvGrpSpPr>
              <p:grpSpPr bwMode="auto">
                <a:xfrm>
                  <a:off x="0" y="806"/>
                  <a:ext cx="988" cy="343"/>
                  <a:chOff x="0" y="806"/>
                  <a:chExt cx="988" cy="343"/>
                </a:xfrm>
              </p:grpSpPr>
              <p:sp>
                <p:nvSpPr>
                  <p:cNvPr id="49" name="Rectangle 27"/>
                  <p:cNvSpPr>
                    <a:spLocks noChangeArrowheads="1"/>
                  </p:cNvSpPr>
                  <p:nvPr/>
                </p:nvSpPr>
                <p:spPr bwMode="auto">
                  <a:xfrm>
                    <a:off x="30" y="836"/>
                    <a:ext cx="928" cy="283"/>
                  </a:xfrm>
                  <a:prstGeom prst="rect">
                    <a:avLst/>
                  </a:prstGeom>
                  <a:solidFill>
                    <a:srgbClr val="E6E6E6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 defTabSz="762000" eaLnBrk="0" hangingPunct="0"/>
                    <a:r>
                      <a:rPr lang="cs-CZ" sz="1200">
                        <a:latin typeface="Times New Roman" pitchFamily="18" charset="0"/>
                        <a:cs typeface="Times New Roman" pitchFamily="18" charset="0"/>
                      </a:rPr>
                      <a:t>3U</a:t>
                    </a:r>
                  </a:p>
                  <a:p>
                    <a:pPr algn="ctr" defTabSz="762000" eaLnBrk="0" hangingPunct="0"/>
                    <a:endParaRPr lang="cs-CZ" sz="2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50" name="Rectangle 28"/>
                  <p:cNvSpPr>
                    <a:spLocks noChangeArrowheads="1"/>
                  </p:cNvSpPr>
                  <p:nvPr/>
                </p:nvSpPr>
                <p:spPr bwMode="auto">
                  <a:xfrm>
                    <a:off x="0" y="806"/>
                    <a:ext cx="988" cy="34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</p:grpSp>
          </p:grpSp>
          <p:grpSp>
            <p:nvGrpSpPr>
              <p:cNvPr id="12" name="Group 29"/>
              <p:cNvGrpSpPr>
                <a:grpSpLocks/>
              </p:cNvGrpSpPr>
              <p:nvPr/>
            </p:nvGrpSpPr>
            <p:grpSpPr bwMode="auto">
              <a:xfrm>
                <a:off x="988" y="806"/>
                <a:ext cx="1900" cy="463"/>
                <a:chOff x="988" y="806"/>
                <a:chExt cx="1900" cy="463"/>
              </a:xfrm>
            </p:grpSpPr>
            <p:sp>
              <p:nvSpPr>
                <p:cNvPr id="43" name="Rectangle 30"/>
                <p:cNvSpPr>
                  <a:spLocks noChangeArrowheads="1"/>
                </p:cNvSpPr>
                <p:nvPr/>
              </p:nvSpPr>
              <p:spPr bwMode="auto">
                <a:xfrm>
                  <a:off x="988" y="806"/>
                  <a:ext cx="1900" cy="463"/>
                </a:xfrm>
                <a:prstGeom prst="rect">
                  <a:avLst/>
                </a:prstGeom>
                <a:solidFill>
                  <a:srgbClr val="E6E6E6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grpSp>
              <p:nvGrpSpPr>
                <p:cNvPr id="44" name="Group 31"/>
                <p:cNvGrpSpPr>
                  <a:grpSpLocks/>
                </p:cNvGrpSpPr>
                <p:nvPr/>
              </p:nvGrpSpPr>
              <p:grpSpPr bwMode="auto">
                <a:xfrm>
                  <a:off x="988" y="806"/>
                  <a:ext cx="1900" cy="343"/>
                  <a:chOff x="988" y="806"/>
                  <a:chExt cx="1900" cy="343"/>
                </a:xfrm>
              </p:grpSpPr>
              <p:sp>
                <p:nvSpPr>
                  <p:cNvPr id="45" name="Rectangle 32"/>
                  <p:cNvSpPr>
                    <a:spLocks noChangeArrowheads="1"/>
                  </p:cNvSpPr>
                  <p:nvPr/>
                </p:nvSpPr>
                <p:spPr bwMode="auto">
                  <a:xfrm>
                    <a:off x="1018" y="836"/>
                    <a:ext cx="1840" cy="283"/>
                  </a:xfrm>
                  <a:prstGeom prst="rect">
                    <a:avLst/>
                  </a:prstGeom>
                  <a:solidFill>
                    <a:srgbClr val="E6E6E6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 defTabSz="762000" eaLnBrk="0" hangingPunct="0"/>
                    <a:r>
                      <a:rPr lang="cs-CZ" sz="1200">
                        <a:latin typeface="Times New Roman" pitchFamily="18" charset="0"/>
                        <a:cs typeface="Times New Roman" pitchFamily="18" charset="0"/>
                      </a:rPr>
                      <a:t>45 000 - 75 000</a:t>
                    </a:r>
                  </a:p>
                  <a:p>
                    <a:pPr algn="ctr" defTabSz="762000" eaLnBrk="0" hangingPunct="0"/>
                    <a:endParaRPr lang="cs-CZ" sz="2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46" name="Rectangle 33"/>
                  <p:cNvSpPr>
                    <a:spLocks noChangeArrowheads="1"/>
                  </p:cNvSpPr>
                  <p:nvPr/>
                </p:nvSpPr>
                <p:spPr bwMode="auto">
                  <a:xfrm>
                    <a:off x="988" y="806"/>
                    <a:ext cx="1900" cy="34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</p:grpSp>
          </p:grpSp>
          <p:grpSp>
            <p:nvGrpSpPr>
              <p:cNvPr id="13" name="Group 34"/>
              <p:cNvGrpSpPr>
                <a:grpSpLocks/>
              </p:cNvGrpSpPr>
              <p:nvPr/>
            </p:nvGrpSpPr>
            <p:grpSpPr bwMode="auto">
              <a:xfrm>
                <a:off x="0" y="1209"/>
                <a:ext cx="988" cy="463"/>
                <a:chOff x="0" y="1209"/>
                <a:chExt cx="988" cy="463"/>
              </a:xfrm>
            </p:grpSpPr>
            <p:sp>
              <p:nvSpPr>
                <p:cNvPr id="39" name="Rectangle 35"/>
                <p:cNvSpPr>
                  <a:spLocks noChangeArrowheads="1"/>
                </p:cNvSpPr>
                <p:nvPr/>
              </p:nvSpPr>
              <p:spPr bwMode="auto">
                <a:xfrm>
                  <a:off x="0" y="1209"/>
                  <a:ext cx="988" cy="463"/>
                </a:xfrm>
                <a:prstGeom prst="rect">
                  <a:avLst/>
                </a:prstGeom>
                <a:solidFill>
                  <a:srgbClr val="CCCC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grpSp>
              <p:nvGrpSpPr>
                <p:cNvPr id="40" name="Group 36"/>
                <p:cNvGrpSpPr>
                  <a:grpSpLocks/>
                </p:cNvGrpSpPr>
                <p:nvPr/>
              </p:nvGrpSpPr>
              <p:grpSpPr bwMode="auto">
                <a:xfrm>
                  <a:off x="0" y="1209"/>
                  <a:ext cx="988" cy="343"/>
                  <a:chOff x="0" y="1209"/>
                  <a:chExt cx="988" cy="343"/>
                </a:xfrm>
              </p:grpSpPr>
              <p:sp>
                <p:nvSpPr>
                  <p:cNvPr id="41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30" y="1239"/>
                    <a:ext cx="928" cy="283"/>
                  </a:xfrm>
                  <a:prstGeom prst="rect">
                    <a:avLst/>
                  </a:prstGeom>
                  <a:solidFill>
                    <a:srgbClr val="CCCCCC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 defTabSz="762000" eaLnBrk="0" hangingPunct="0"/>
                    <a:r>
                      <a:rPr lang="cs-CZ" sz="1200">
                        <a:latin typeface="Times New Roman" pitchFamily="18" charset="0"/>
                        <a:cs typeface="Times New Roman" pitchFamily="18" charset="0"/>
                      </a:rPr>
                      <a:t>2U</a:t>
                    </a:r>
                  </a:p>
                  <a:p>
                    <a:pPr algn="ctr" defTabSz="762000" eaLnBrk="0" hangingPunct="0"/>
                    <a:endParaRPr lang="cs-CZ" sz="2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42" name="Rectangle 38"/>
                  <p:cNvSpPr>
                    <a:spLocks noChangeArrowheads="1"/>
                  </p:cNvSpPr>
                  <p:nvPr/>
                </p:nvSpPr>
                <p:spPr bwMode="auto">
                  <a:xfrm>
                    <a:off x="0" y="1209"/>
                    <a:ext cx="988" cy="34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</p:grpSp>
          </p:grpSp>
          <p:grpSp>
            <p:nvGrpSpPr>
              <p:cNvPr id="14" name="Group 39"/>
              <p:cNvGrpSpPr>
                <a:grpSpLocks/>
              </p:cNvGrpSpPr>
              <p:nvPr/>
            </p:nvGrpSpPr>
            <p:grpSpPr bwMode="auto">
              <a:xfrm>
                <a:off x="988" y="1209"/>
                <a:ext cx="1900" cy="463"/>
                <a:chOff x="988" y="1209"/>
                <a:chExt cx="1900" cy="463"/>
              </a:xfrm>
            </p:grpSpPr>
            <p:sp>
              <p:nvSpPr>
                <p:cNvPr id="35" name="Rectangle 40"/>
                <p:cNvSpPr>
                  <a:spLocks noChangeArrowheads="1"/>
                </p:cNvSpPr>
                <p:nvPr/>
              </p:nvSpPr>
              <p:spPr bwMode="auto">
                <a:xfrm>
                  <a:off x="988" y="1209"/>
                  <a:ext cx="1900" cy="463"/>
                </a:xfrm>
                <a:prstGeom prst="rect">
                  <a:avLst/>
                </a:prstGeom>
                <a:solidFill>
                  <a:srgbClr val="CCCC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grpSp>
              <p:nvGrpSpPr>
                <p:cNvPr id="36" name="Group 41"/>
                <p:cNvGrpSpPr>
                  <a:grpSpLocks/>
                </p:cNvGrpSpPr>
                <p:nvPr/>
              </p:nvGrpSpPr>
              <p:grpSpPr bwMode="auto">
                <a:xfrm>
                  <a:off x="988" y="1209"/>
                  <a:ext cx="1900" cy="343"/>
                  <a:chOff x="988" y="1209"/>
                  <a:chExt cx="1900" cy="343"/>
                </a:xfrm>
              </p:grpSpPr>
              <p:sp>
                <p:nvSpPr>
                  <p:cNvPr id="37" name="Rectangle 42"/>
                  <p:cNvSpPr>
                    <a:spLocks noChangeArrowheads="1"/>
                  </p:cNvSpPr>
                  <p:nvPr/>
                </p:nvSpPr>
                <p:spPr bwMode="auto">
                  <a:xfrm>
                    <a:off x="1018" y="1239"/>
                    <a:ext cx="1840" cy="283"/>
                  </a:xfrm>
                  <a:prstGeom prst="rect">
                    <a:avLst/>
                  </a:prstGeom>
                  <a:solidFill>
                    <a:srgbClr val="CCCCCC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 defTabSz="762000" eaLnBrk="0" hangingPunct="0"/>
                    <a:r>
                      <a:rPr lang="cs-CZ" sz="1200">
                        <a:latin typeface="Times New Roman" pitchFamily="18" charset="0"/>
                        <a:cs typeface="Times New Roman" pitchFamily="18" charset="0"/>
                      </a:rPr>
                      <a:t>30 000 - 45 000</a:t>
                    </a:r>
                  </a:p>
                  <a:p>
                    <a:pPr algn="ctr" defTabSz="762000" eaLnBrk="0" hangingPunct="0"/>
                    <a:endParaRPr lang="cs-CZ" sz="2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38" name="Rectangle 43"/>
                  <p:cNvSpPr>
                    <a:spLocks noChangeArrowheads="1"/>
                  </p:cNvSpPr>
                  <p:nvPr/>
                </p:nvSpPr>
                <p:spPr bwMode="auto">
                  <a:xfrm>
                    <a:off x="988" y="1209"/>
                    <a:ext cx="1900" cy="34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</p:grpSp>
          </p:grpSp>
          <p:grpSp>
            <p:nvGrpSpPr>
              <p:cNvPr id="15" name="Group 44"/>
              <p:cNvGrpSpPr>
                <a:grpSpLocks/>
              </p:cNvGrpSpPr>
              <p:nvPr/>
            </p:nvGrpSpPr>
            <p:grpSpPr bwMode="auto">
              <a:xfrm>
                <a:off x="0" y="1612"/>
                <a:ext cx="988" cy="463"/>
                <a:chOff x="0" y="1612"/>
                <a:chExt cx="988" cy="463"/>
              </a:xfrm>
            </p:grpSpPr>
            <p:sp>
              <p:nvSpPr>
                <p:cNvPr id="31" name="Rectangle 45"/>
                <p:cNvSpPr>
                  <a:spLocks noChangeArrowheads="1"/>
                </p:cNvSpPr>
                <p:nvPr/>
              </p:nvSpPr>
              <p:spPr bwMode="auto">
                <a:xfrm>
                  <a:off x="0" y="1612"/>
                  <a:ext cx="988" cy="463"/>
                </a:xfrm>
                <a:prstGeom prst="rect">
                  <a:avLst/>
                </a:prstGeom>
                <a:solidFill>
                  <a:srgbClr val="E6E6E6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grpSp>
              <p:nvGrpSpPr>
                <p:cNvPr id="32" name="Group 46"/>
                <p:cNvGrpSpPr>
                  <a:grpSpLocks/>
                </p:cNvGrpSpPr>
                <p:nvPr/>
              </p:nvGrpSpPr>
              <p:grpSpPr bwMode="auto">
                <a:xfrm>
                  <a:off x="0" y="1612"/>
                  <a:ext cx="988" cy="343"/>
                  <a:chOff x="0" y="1612"/>
                  <a:chExt cx="988" cy="343"/>
                </a:xfrm>
              </p:grpSpPr>
              <p:sp>
                <p:nvSpPr>
                  <p:cNvPr id="33" name="Rectangle 47"/>
                  <p:cNvSpPr>
                    <a:spLocks noChangeArrowheads="1"/>
                  </p:cNvSpPr>
                  <p:nvPr/>
                </p:nvSpPr>
                <p:spPr bwMode="auto">
                  <a:xfrm>
                    <a:off x="30" y="1642"/>
                    <a:ext cx="928" cy="283"/>
                  </a:xfrm>
                  <a:prstGeom prst="rect">
                    <a:avLst/>
                  </a:prstGeom>
                  <a:solidFill>
                    <a:srgbClr val="E6E6E6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 defTabSz="762000" eaLnBrk="0" hangingPunct="0"/>
                    <a:r>
                      <a:rPr lang="cs-CZ" sz="1200">
                        <a:latin typeface="Times New Roman" pitchFamily="18" charset="0"/>
                        <a:cs typeface="Times New Roman" pitchFamily="18" charset="0"/>
                      </a:rPr>
                      <a:t>1U</a:t>
                    </a:r>
                  </a:p>
                  <a:p>
                    <a:pPr algn="ctr" defTabSz="762000" eaLnBrk="0" hangingPunct="0"/>
                    <a:endParaRPr lang="cs-CZ" sz="2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34" name="Rectangle 48"/>
                  <p:cNvSpPr>
                    <a:spLocks noChangeArrowheads="1"/>
                  </p:cNvSpPr>
                  <p:nvPr/>
                </p:nvSpPr>
                <p:spPr bwMode="auto">
                  <a:xfrm>
                    <a:off x="0" y="1612"/>
                    <a:ext cx="988" cy="34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</p:grpSp>
          </p:grpSp>
          <p:grpSp>
            <p:nvGrpSpPr>
              <p:cNvPr id="16" name="Group 49"/>
              <p:cNvGrpSpPr>
                <a:grpSpLocks/>
              </p:cNvGrpSpPr>
              <p:nvPr/>
            </p:nvGrpSpPr>
            <p:grpSpPr bwMode="auto">
              <a:xfrm>
                <a:off x="988" y="1612"/>
                <a:ext cx="1900" cy="463"/>
                <a:chOff x="988" y="1612"/>
                <a:chExt cx="1900" cy="463"/>
              </a:xfrm>
            </p:grpSpPr>
            <p:sp>
              <p:nvSpPr>
                <p:cNvPr id="27" name="Rectangle 50"/>
                <p:cNvSpPr>
                  <a:spLocks noChangeArrowheads="1"/>
                </p:cNvSpPr>
                <p:nvPr/>
              </p:nvSpPr>
              <p:spPr bwMode="auto">
                <a:xfrm>
                  <a:off x="988" y="1612"/>
                  <a:ext cx="1900" cy="463"/>
                </a:xfrm>
                <a:prstGeom prst="rect">
                  <a:avLst/>
                </a:prstGeom>
                <a:solidFill>
                  <a:srgbClr val="E6E6E6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grpSp>
              <p:nvGrpSpPr>
                <p:cNvPr id="28" name="Group 51"/>
                <p:cNvGrpSpPr>
                  <a:grpSpLocks/>
                </p:cNvGrpSpPr>
                <p:nvPr/>
              </p:nvGrpSpPr>
              <p:grpSpPr bwMode="auto">
                <a:xfrm>
                  <a:off x="988" y="1612"/>
                  <a:ext cx="1900" cy="343"/>
                  <a:chOff x="988" y="1612"/>
                  <a:chExt cx="1900" cy="343"/>
                </a:xfrm>
              </p:grpSpPr>
              <p:sp>
                <p:nvSpPr>
                  <p:cNvPr id="29" name="Rectangle 52"/>
                  <p:cNvSpPr>
                    <a:spLocks noChangeArrowheads="1"/>
                  </p:cNvSpPr>
                  <p:nvPr/>
                </p:nvSpPr>
                <p:spPr bwMode="auto">
                  <a:xfrm>
                    <a:off x="1018" y="1642"/>
                    <a:ext cx="1840" cy="283"/>
                  </a:xfrm>
                  <a:prstGeom prst="rect">
                    <a:avLst/>
                  </a:prstGeom>
                  <a:solidFill>
                    <a:srgbClr val="E6E6E6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 defTabSz="762000" eaLnBrk="0" hangingPunct="0"/>
                    <a:r>
                      <a:rPr lang="cs-CZ" sz="1200">
                        <a:latin typeface="Times New Roman" pitchFamily="18" charset="0"/>
                        <a:cs typeface="Times New Roman" pitchFamily="18" charset="0"/>
                      </a:rPr>
                      <a:t>5 000 - 30 000</a:t>
                    </a:r>
                  </a:p>
                  <a:p>
                    <a:pPr algn="ctr" defTabSz="762000" eaLnBrk="0" hangingPunct="0"/>
                    <a:endParaRPr lang="cs-CZ" sz="2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30" name="Rectangle 53"/>
                  <p:cNvSpPr>
                    <a:spLocks noChangeArrowheads="1"/>
                  </p:cNvSpPr>
                  <p:nvPr/>
                </p:nvSpPr>
                <p:spPr bwMode="auto">
                  <a:xfrm>
                    <a:off x="988" y="1612"/>
                    <a:ext cx="1900" cy="34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</p:grpSp>
          </p:grpSp>
          <p:grpSp>
            <p:nvGrpSpPr>
              <p:cNvPr id="17" name="Group 54"/>
              <p:cNvGrpSpPr>
                <a:grpSpLocks/>
              </p:cNvGrpSpPr>
              <p:nvPr/>
            </p:nvGrpSpPr>
            <p:grpSpPr bwMode="auto">
              <a:xfrm>
                <a:off x="0" y="2015"/>
                <a:ext cx="988" cy="463"/>
                <a:chOff x="0" y="2015"/>
                <a:chExt cx="988" cy="463"/>
              </a:xfrm>
            </p:grpSpPr>
            <p:sp>
              <p:nvSpPr>
                <p:cNvPr id="23" name="Rectangle 55"/>
                <p:cNvSpPr>
                  <a:spLocks noChangeArrowheads="1"/>
                </p:cNvSpPr>
                <p:nvPr/>
              </p:nvSpPr>
              <p:spPr bwMode="auto">
                <a:xfrm>
                  <a:off x="0" y="2015"/>
                  <a:ext cx="988" cy="463"/>
                </a:xfrm>
                <a:prstGeom prst="rect">
                  <a:avLst/>
                </a:prstGeom>
                <a:solidFill>
                  <a:srgbClr val="E6E6E6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grpSp>
              <p:nvGrpSpPr>
                <p:cNvPr id="24" name="Group 56"/>
                <p:cNvGrpSpPr>
                  <a:grpSpLocks/>
                </p:cNvGrpSpPr>
                <p:nvPr/>
              </p:nvGrpSpPr>
              <p:grpSpPr bwMode="auto">
                <a:xfrm>
                  <a:off x="0" y="2015"/>
                  <a:ext cx="988" cy="343"/>
                  <a:chOff x="0" y="2015"/>
                  <a:chExt cx="988" cy="343"/>
                </a:xfrm>
              </p:grpSpPr>
              <p:sp>
                <p:nvSpPr>
                  <p:cNvPr id="25" name="Rectangle 57"/>
                  <p:cNvSpPr>
                    <a:spLocks noChangeArrowheads="1"/>
                  </p:cNvSpPr>
                  <p:nvPr/>
                </p:nvSpPr>
                <p:spPr bwMode="auto">
                  <a:xfrm>
                    <a:off x="30" y="2045"/>
                    <a:ext cx="928" cy="283"/>
                  </a:xfrm>
                  <a:prstGeom prst="rect">
                    <a:avLst/>
                  </a:prstGeom>
                  <a:solidFill>
                    <a:srgbClr val="E6E6E6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 defTabSz="762000" eaLnBrk="0" hangingPunct="0"/>
                    <a:r>
                      <a:rPr lang="cs-CZ" sz="1200">
                        <a:latin typeface="Times New Roman" pitchFamily="18" charset="0"/>
                        <a:cs typeface="Times New Roman" pitchFamily="18" charset="0"/>
                      </a:rPr>
                      <a:t>0U</a:t>
                    </a:r>
                  </a:p>
                  <a:p>
                    <a:pPr algn="ctr" defTabSz="762000" eaLnBrk="0" hangingPunct="0"/>
                    <a:endParaRPr lang="cs-CZ" sz="2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26" name="Rectangle 58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015"/>
                    <a:ext cx="988" cy="34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</p:grpSp>
          </p:grpSp>
          <p:grpSp>
            <p:nvGrpSpPr>
              <p:cNvPr id="18" name="Group 59"/>
              <p:cNvGrpSpPr>
                <a:grpSpLocks/>
              </p:cNvGrpSpPr>
              <p:nvPr/>
            </p:nvGrpSpPr>
            <p:grpSpPr bwMode="auto">
              <a:xfrm>
                <a:off x="988" y="2015"/>
                <a:ext cx="1900" cy="463"/>
                <a:chOff x="988" y="2015"/>
                <a:chExt cx="1900" cy="463"/>
              </a:xfrm>
            </p:grpSpPr>
            <p:sp>
              <p:nvSpPr>
                <p:cNvPr id="19" name="Rectangle 60"/>
                <p:cNvSpPr>
                  <a:spLocks noChangeArrowheads="1"/>
                </p:cNvSpPr>
                <p:nvPr/>
              </p:nvSpPr>
              <p:spPr bwMode="auto">
                <a:xfrm>
                  <a:off x="988" y="2015"/>
                  <a:ext cx="1900" cy="463"/>
                </a:xfrm>
                <a:prstGeom prst="rect">
                  <a:avLst/>
                </a:prstGeom>
                <a:solidFill>
                  <a:srgbClr val="E6E6E6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grpSp>
              <p:nvGrpSpPr>
                <p:cNvPr id="20" name="Group 61"/>
                <p:cNvGrpSpPr>
                  <a:grpSpLocks/>
                </p:cNvGrpSpPr>
                <p:nvPr/>
              </p:nvGrpSpPr>
              <p:grpSpPr bwMode="auto">
                <a:xfrm>
                  <a:off x="988" y="2015"/>
                  <a:ext cx="1900" cy="343"/>
                  <a:chOff x="988" y="2015"/>
                  <a:chExt cx="1900" cy="343"/>
                </a:xfrm>
              </p:grpSpPr>
              <p:sp>
                <p:nvSpPr>
                  <p:cNvPr id="21" name="Rectangle 62"/>
                  <p:cNvSpPr>
                    <a:spLocks noChangeArrowheads="1"/>
                  </p:cNvSpPr>
                  <p:nvPr/>
                </p:nvSpPr>
                <p:spPr bwMode="auto">
                  <a:xfrm>
                    <a:off x="1018" y="2045"/>
                    <a:ext cx="1840" cy="283"/>
                  </a:xfrm>
                  <a:prstGeom prst="rect">
                    <a:avLst/>
                  </a:prstGeom>
                  <a:solidFill>
                    <a:srgbClr val="E6E6E6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 defTabSz="762000" eaLnBrk="0" hangingPunct="0"/>
                    <a:r>
                      <a:rPr lang="cs-CZ" sz="1200">
                        <a:latin typeface="Times New Roman" pitchFamily="18" charset="0"/>
                        <a:cs typeface="Times New Roman" pitchFamily="18" charset="0"/>
                      </a:rPr>
                      <a:t>0 - 5 000</a:t>
                    </a:r>
                  </a:p>
                  <a:p>
                    <a:pPr algn="ctr" defTabSz="762000" eaLnBrk="0" hangingPunct="0"/>
                    <a:endParaRPr lang="cs-CZ" sz="2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22" name="Rectangle 63"/>
                  <p:cNvSpPr>
                    <a:spLocks noChangeArrowheads="1"/>
                  </p:cNvSpPr>
                  <p:nvPr/>
                </p:nvSpPr>
                <p:spPr bwMode="auto">
                  <a:xfrm>
                    <a:off x="988" y="2015"/>
                    <a:ext cx="1900" cy="34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</p:grpSp>
          </p:grpSp>
        </p:grpSp>
        <p:sp>
          <p:nvSpPr>
            <p:cNvPr id="6" name="Rectangle 64"/>
            <p:cNvSpPr>
              <a:spLocks noChangeArrowheads="1"/>
            </p:cNvSpPr>
            <p:nvPr/>
          </p:nvSpPr>
          <p:spPr bwMode="auto">
            <a:xfrm>
              <a:off x="-3" y="-3"/>
              <a:ext cx="2894" cy="2484"/>
            </a:xfrm>
            <a:prstGeom prst="rect">
              <a:avLst/>
            </a:prstGeom>
            <a:noFill/>
            <a:ln w="9525">
              <a:solidFill>
                <a:srgbClr val="A0A0A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67" name="Obdélník 66"/>
          <p:cNvSpPr/>
          <p:nvPr/>
        </p:nvSpPr>
        <p:spPr>
          <a:xfrm>
            <a:off x="2000232" y="150017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762000" eaLnBrk="0" hangingPunct="0">
              <a:spcBef>
                <a:spcPct val="50000"/>
              </a:spcBef>
            </a:pPr>
            <a:r>
              <a:rPr lang="cs-CZ" b="1" dirty="0" err="1" smtClean="0">
                <a:latin typeface="Times New Roman CE" charset="-18"/>
                <a:cs typeface="Times New Roman" pitchFamily="18" charset="0"/>
              </a:rPr>
              <a:t>LightCheck</a:t>
            </a:r>
            <a:r>
              <a:rPr lang="cs-CZ" b="1" dirty="0" smtClean="0">
                <a:latin typeface="Times New Roman CE" charset="-18"/>
                <a:cs typeface="Times New Roman" pitchFamily="18" charset="0"/>
              </a:rPr>
              <a:t> ® Ultra</a:t>
            </a:r>
            <a:r>
              <a:rPr lang="cs-CZ" dirty="0" smtClean="0">
                <a:latin typeface="Times New Roman CE" charset="-18"/>
                <a:cs typeface="Times New Roman" pitchFamily="18" charset="0"/>
              </a:rPr>
              <a:t> použitelné do maximálně 120 000 </a:t>
            </a:r>
            <a:r>
              <a:rPr lang="cs-CZ" dirty="0" err="1" smtClean="0">
                <a:latin typeface="Times New Roman CE" charset="-18"/>
                <a:cs typeface="Times New Roman" pitchFamily="18" charset="0"/>
              </a:rPr>
              <a:t>lx</a:t>
            </a:r>
            <a:r>
              <a:rPr lang="cs-CZ" dirty="0" smtClean="0">
                <a:latin typeface="Times New Roman CE" charset="-18"/>
                <a:cs typeface="Times New Roman" pitchFamily="18" charset="0"/>
              </a:rPr>
              <a:t>/h </a:t>
            </a:r>
            <a:r>
              <a:rPr lang="cs-CZ" dirty="0" smtClean="0">
                <a:latin typeface="Times New Roman CE" charset="-18"/>
              </a:rPr>
              <a:t/>
            </a:r>
            <a:br>
              <a:rPr lang="cs-CZ" dirty="0" smtClean="0">
                <a:latin typeface="Times New Roman CE" charset="-18"/>
              </a:rPr>
            </a:br>
            <a:r>
              <a:rPr lang="cs-CZ" dirty="0" smtClean="0">
                <a:latin typeface="Times New Roman CE" charset="-18"/>
                <a:cs typeface="Times New Roman" pitchFamily="18" charset="0"/>
              </a:rPr>
              <a:t>(do vyblednutí)</a:t>
            </a:r>
            <a:r>
              <a:rPr lang="cs-CZ" dirty="0" smtClean="0">
                <a:latin typeface="Times New Roman CE" charset="-18"/>
              </a:rPr>
              <a:t> </a:t>
            </a:r>
            <a:endParaRPr lang="cs-CZ" dirty="0">
              <a:latin typeface="Times New Roman CE" charset="-1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Nadpis 6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Měření osvětlení</a:t>
            </a:r>
            <a:endParaRPr lang="cs-CZ" dirty="0"/>
          </a:p>
        </p:txBody>
      </p:sp>
      <p:grpSp>
        <p:nvGrpSpPr>
          <p:cNvPr id="4" name="Group 3"/>
          <p:cNvGrpSpPr>
            <a:grpSpLocks noGrp="1"/>
          </p:cNvGrpSpPr>
          <p:nvPr>
            <p:ph sz="quarter" idx="1"/>
          </p:nvPr>
        </p:nvGrpSpPr>
        <p:grpSpPr bwMode="auto">
          <a:xfrm>
            <a:off x="1214414" y="2357430"/>
            <a:ext cx="7234259" cy="3544899"/>
            <a:chOff x="-3" y="-3"/>
            <a:chExt cx="2893" cy="2484"/>
          </a:xfrm>
        </p:grpSpPr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0" y="0"/>
              <a:ext cx="2887" cy="2478"/>
              <a:chOff x="0" y="0"/>
              <a:chExt cx="2887" cy="2478"/>
            </a:xfrm>
          </p:grpSpPr>
          <p:grpSp>
            <p:nvGrpSpPr>
              <p:cNvPr id="7" name="Group 5"/>
              <p:cNvGrpSpPr>
                <a:grpSpLocks/>
              </p:cNvGrpSpPr>
              <p:nvPr/>
            </p:nvGrpSpPr>
            <p:grpSpPr bwMode="auto">
              <a:xfrm>
                <a:off x="0" y="0"/>
                <a:ext cx="1016" cy="463"/>
                <a:chOff x="0" y="0"/>
                <a:chExt cx="1016" cy="463"/>
              </a:xfrm>
            </p:grpSpPr>
            <p:sp>
              <p:nvSpPr>
                <p:cNvPr id="63" name="Rectangle 6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016" cy="463"/>
                </a:xfrm>
                <a:prstGeom prst="rect">
                  <a:avLst/>
                </a:prstGeom>
                <a:solidFill>
                  <a:srgbClr val="99CC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grpSp>
              <p:nvGrpSpPr>
                <p:cNvPr id="64" name="Group 7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016" cy="343"/>
                  <a:chOff x="0" y="0"/>
                  <a:chExt cx="1016" cy="343"/>
                </a:xfrm>
              </p:grpSpPr>
              <p:sp>
                <p:nvSpPr>
                  <p:cNvPr id="65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30" y="30"/>
                    <a:ext cx="956" cy="283"/>
                  </a:xfrm>
                  <a:prstGeom prst="rect">
                    <a:avLst/>
                  </a:prstGeom>
                  <a:solidFill>
                    <a:srgbClr val="99CCCC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defTabSz="762000" eaLnBrk="0" hangingPunct="0"/>
                    <a:r>
                      <a:rPr lang="cs-CZ" sz="1400" b="1">
                        <a:latin typeface="Times New Roman" pitchFamily="18" charset="0"/>
                        <a:cs typeface="Times New Roman" pitchFamily="18" charset="0"/>
                      </a:rPr>
                      <a:t>LightCheck Sensitive</a:t>
                    </a:r>
                    <a:endParaRPr lang="cs-CZ" sz="2400" b="1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66" name="Rectangle 9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1016" cy="34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</p:grpSp>
          </p:grpSp>
          <p:grpSp>
            <p:nvGrpSpPr>
              <p:cNvPr id="8" name="Group 10"/>
              <p:cNvGrpSpPr>
                <a:grpSpLocks/>
              </p:cNvGrpSpPr>
              <p:nvPr/>
            </p:nvGrpSpPr>
            <p:grpSpPr bwMode="auto">
              <a:xfrm>
                <a:off x="1016" y="0"/>
                <a:ext cx="1871" cy="463"/>
                <a:chOff x="1016" y="0"/>
                <a:chExt cx="1871" cy="463"/>
              </a:xfrm>
            </p:grpSpPr>
            <p:sp>
              <p:nvSpPr>
                <p:cNvPr id="59" name="Rectangle 11"/>
                <p:cNvSpPr>
                  <a:spLocks noChangeArrowheads="1"/>
                </p:cNvSpPr>
                <p:nvPr/>
              </p:nvSpPr>
              <p:spPr bwMode="auto">
                <a:xfrm>
                  <a:off x="1016" y="0"/>
                  <a:ext cx="1871" cy="463"/>
                </a:xfrm>
                <a:prstGeom prst="rect">
                  <a:avLst/>
                </a:prstGeom>
                <a:solidFill>
                  <a:srgbClr val="99CC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grpSp>
              <p:nvGrpSpPr>
                <p:cNvPr id="60" name="Group 12"/>
                <p:cNvGrpSpPr>
                  <a:grpSpLocks/>
                </p:cNvGrpSpPr>
                <p:nvPr/>
              </p:nvGrpSpPr>
              <p:grpSpPr bwMode="auto">
                <a:xfrm>
                  <a:off x="1016" y="0"/>
                  <a:ext cx="1871" cy="343"/>
                  <a:chOff x="1016" y="0"/>
                  <a:chExt cx="1871" cy="343"/>
                </a:xfrm>
              </p:grpSpPr>
              <p:sp>
                <p:nvSpPr>
                  <p:cNvPr id="61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1046" y="30"/>
                    <a:ext cx="1811" cy="283"/>
                  </a:xfrm>
                  <a:prstGeom prst="rect">
                    <a:avLst/>
                  </a:prstGeom>
                  <a:solidFill>
                    <a:srgbClr val="99CCCC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algn="ctr" defTabSz="762000" eaLnBrk="0" hangingPunct="0"/>
                    <a:r>
                      <a:rPr lang="cs-CZ" sz="1400" b="1" dirty="0">
                        <a:latin typeface="Times New Roman" pitchFamily="18" charset="0"/>
                        <a:cs typeface="Times New Roman" pitchFamily="18" charset="0"/>
                      </a:rPr>
                      <a:t>osvit (</a:t>
                    </a:r>
                    <a:r>
                      <a:rPr lang="cs-CZ" sz="1400" b="1" dirty="0" err="1" smtClean="0">
                        <a:latin typeface="Times New Roman" pitchFamily="18" charset="0"/>
                        <a:cs typeface="Times New Roman" pitchFamily="18" charset="0"/>
                      </a:rPr>
                      <a:t>lx.h</a:t>
                    </a:r>
                    <a:r>
                      <a:rPr lang="cs-CZ" sz="1400" b="1" dirty="0">
                        <a:latin typeface="Times New Roman" pitchFamily="18" charset="0"/>
                        <a:cs typeface="Times New Roman" pitchFamily="18" charset="0"/>
                      </a:rPr>
                      <a:t>)</a:t>
                    </a:r>
                    <a:endParaRPr lang="cs-CZ" sz="1400" b="1" dirty="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62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1016" y="0"/>
                    <a:ext cx="1871" cy="34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</p:grpSp>
          </p:grpSp>
          <p:grpSp>
            <p:nvGrpSpPr>
              <p:cNvPr id="9" name="Group 15"/>
              <p:cNvGrpSpPr>
                <a:grpSpLocks/>
              </p:cNvGrpSpPr>
              <p:nvPr/>
            </p:nvGrpSpPr>
            <p:grpSpPr bwMode="auto">
              <a:xfrm>
                <a:off x="0" y="403"/>
                <a:ext cx="1016" cy="463"/>
                <a:chOff x="0" y="403"/>
                <a:chExt cx="1016" cy="463"/>
              </a:xfrm>
            </p:grpSpPr>
            <p:sp>
              <p:nvSpPr>
                <p:cNvPr id="55" name="Rectangle 16"/>
                <p:cNvSpPr>
                  <a:spLocks noChangeArrowheads="1"/>
                </p:cNvSpPr>
                <p:nvPr/>
              </p:nvSpPr>
              <p:spPr bwMode="auto">
                <a:xfrm>
                  <a:off x="0" y="403"/>
                  <a:ext cx="1016" cy="463"/>
                </a:xfrm>
                <a:prstGeom prst="rect">
                  <a:avLst/>
                </a:prstGeom>
                <a:solidFill>
                  <a:srgbClr val="CCCC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grpSp>
              <p:nvGrpSpPr>
                <p:cNvPr id="56" name="Group 17"/>
                <p:cNvGrpSpPr>
                  <a:grpSpLocks/>
                </p:cNvGrpSpPr>
                <p:nvPr/>
              </p:nvGrpSpPr>
              <p:grpSpPr bwMode="auto">
                <a:xfrm>
                  <a:off x="0" y="403"/>
                  <a:ext cx="1016" cy="343"/>
                  <a:chOff x="0" y="403"/>
                  <a:chExt cx="1016" cy="343"/>
                </a:xfrm>
              </p:grpSpPr>
              <p:sp>
                <p:nvSpPr>
                  <p:cNvPr id="57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30" y="433"/>
                    <a:ext cx="956" cy="283"/>
                  </a:xfrm>
                  <a:prstGeom prst="rect">
                    <a:avLst/>
                  </a:prstGeom>
                  <a:solidFill>
                    <a:srgbClr val="CCCCCC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 defTabSz="762000" eaLnBrk="0" hangingPunct="0"/>
                    <a:r>
                      <a:rPr lang="cs-CZ" sz="1200">
                        <a:latin typeface="Times New Roman" pitchFamily="18" charset="0"/>
                        <a:cs typeface="Times New Roman" pitchFamily="18" charset="0"/>
                      </a:rPr>
                      <a:t>4S</a:t>
                    </a:r>
                  </a:p>
                  <a:p>
                    <a:pPr algn="ctr" defTabSz="762000" eaLnBrk="0" hangingPunct="0"/>
                    <a:endParaRPr lang="cs-CZ" sz="2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58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0" y="403"/>
                    <a:ext cx="1016" cy="34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</p:grpSp>
          </p:grpSp>
          <p:grpSp>
            <p:nvGrpSpPr>
              <p:cNvPr id="10" name="Group 20"/>
              <p:cNvGrpSpPr>
                <a:grpSpLocks/>
              </p:cNvGrpSpPr>
              <p:nvPr/>
            </p:nvGrpSpPr>
            <p:grpSpPr bwMode="auto">
              <a:xfrm>
                <a:off x="1016" y="403"/>
                <a:ext cx="1871" cy="463"/>
                <a:chOff x="1016" y="403"/>
                <a:chExt cx="1871" cy="463"/>
              </a:xfrm>
            </p:grpSpPr>
            <p:sp>
              <p:nvSpPr>
                <p:cNvPr id="51" name="Rectangle 21"/>
                <p:cNvSpPr>
                  <a:spLocks noChangeArrowheads="1"/>
                </p:cNvSpPr>
                <p:nvPr/>
              </p:nvSpPr>
              <p:spPr bwMode="auto">
                <a:xfrm>
                  <a:off x="1016" y="403"/>
                  <a:ext cx="1871" cy="463"/>
                </a:xfrm>
                <a:prstGeom prst="rect">
                  <a:avLst/>
                </a:prstGeom>
                <a:solidFill>
                  <a:srgbClr val="CCCC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grpSp>
              <p:nvGrpSpPr>
                <p:cNvPr id="52" name="Group 22"/>
                <p:cNvGrpSpPr>
                  <a:grpSpLocks/>
                </p:cNvGrpSpPr>
                <p:nvPr/>
              </p:nvGrpSpPr>
              <p:grpSpPr bwMode="auto">
                <a:xfrm>
                  <a:off x="1016" y="403"/>
                  <a:ext cx="1871" cy="343"/>
                  <a:chOff x="1016" y="403"/>
                  <a:chExt cx="1871" cy="343"/>
                </a:xfrm>
              </p:grpSpPr>
              <p:sp>
                <p:nvSpPr>
                  <p:cNvPr id="53" name="Rectangle 23"/>
                  <p:cNvSpPr>
                    <a:spLocks noChangeArrowheads="1"/>
                  </p:cNvSpPr>
                  <p:nvPr/>
                </p:nvSpPr>
                <p:spPr bwMode="auto">
                  <a:xfrm>
                    <a:off x="1046" y="433"/>
                    <a:ext cx="1811" cy="283"/>
                  </a:xfrm>
                  <a:prstGeom prst="rect">
                    <a:avLst/>
                  </a:prstGeom>
                  <a:solidFill>
                    <a:srgbClr val="CCCCCC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 defTabSz="762000" eaLnBrk="0" hangingPunct="0"/>
                    <a:r>
                      <a:rPr lang="cs-CZ" sz="1200">
                        <a:latin typeface="Times New Roman" pitchFamily="18" charset="0"/>
                        <a:cs typeface="Times New Roman" pitchFamily="18" charset="0"/>
                      </a:rPr>
                      <a:t>&gt; 340 000 </a:t>
                    </a:r>
                  </a:p>
                  <a:p>
                    <a:pPr algn="ctr" defTabSz="762000" eaLnBrk="0" hangingPunct="0"/>
                    <a:endParaRPr lang="cs-CZ" sz="2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54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1016" y="403"/>
                    <a:ext cx="1871" cy="34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</p:grpSp>
          </p:grpSp>
          <p:grpSp>
            <p:nvGrpSpPr>
              <p:cNvPr id="11" name="Group 25"/>
              <p:cNvGrpSpPr>
                <a:grpSpLocks/>
              </p:cNvGrpSpPr>
              <p:nvPr/>
            </p:nvGrpSpPr>
            <p:grpSpPr bwMode="auto">
              <a:xfrm>
                <a:off x="0" y="806"/>
                <a:ext cx="1016" cy="463"/>
                <a:chOff x="0" y="806"/>
                <a:chExt cx="1016" cy="463"/>
              </a:xfrm>
            </p:grpSpPr>
            <p:sp>
              <p:nvSpPr>
                <p:cNvPr id="47" name="Rectangle 26"/>
                <p:cNvSpPr>
                  <a:spLocks noChangeArrowheads="1"/>
                </p:cNvSpPr>
                <p:nvPr/>
              </p:nvSpPr>
              <p:spPr bwMode="auto">
                <a:xfrm>
                  <a:off x="0" y="806"/>
                  <a:ext cx="1016" cy="463"/>
                </a:xfrm>
                <a:prstGeom prst="rect">
                  <a:avLst/>
                </a:prstGeom>
                <a:solidFill>
                  <a:srgbClr val="E6E6E6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grpSp>
              <p:nvGrpSpPr>
                <p:cNvPr id="48" name="Group 27"/>
                <p:cNvGrpSpPr>
                  <a:grpSpLocks/>
                </p:cNvGrpSpPr>
                <p:nvPr/>
              </p:nvGrpSpPr>
              <p:grpSpPr bwMode="auto">
                <a:xfrm>
                  <a:off x="0" y="806"/>
                  <a:ext cx="1016" cy="343"/>
                  <a:chOff x="0" y="806"/>
                  <a:chExt cx="1016" cy="343"/>
                </a:xfrm>
              </p:grpSpPr>
              <p:sp>
                <p:nvSpPr>
                  <p:cNvPr id="49" name="Rectangle 28"/>
                  <p:cNvSpPr>
                    <a:spLocks noChangeArrowheads="1"/>
                  </p:cNvSpPr>
                  <p:nvPr/>
                </p:nvSpPr>
                <p:spPr bwMode="auto">
                  <a:xfrm>
                    <a:off x="30" y="836"/>
                    <a:ext cx="956" cy="283"/>
                  </a:xfrm>
                  <a:prstGeom prst="rect">
                    <a:avLst/>
                  </a:prstGeom>
                  <a:solidFill>
                    <a:srgbClr val="E6E6E6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 defTabSz="762000" eaLnBrk="0" hangingPunct="0"/>
                    <a:r>
                      <a:rPr lang="cs-CZ" sz="1200">
                        <a:latin typeface="Times New Roman" pitchFamily="18" charset="0"/>
                        <a:cs typeface="Times New Roman" pitchFamily="18" charset="0"/>
                      </a:rPr>
                      <a:t>3S</a:t>
                    </a:r>
                  </a:p>
                  <a:p>
                    <a:pPr algn="ctr" defTabSz="762000" eaLnBrk="0" hangingPunct="0"/>
                    <a:endParaRPr lang="cs-CZ" sz="2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50" name="Rectangle 29"/>
                  <p:cNvSpPr>
                    <a:spLocks noChangeArrowheads="1"/>
                  </p:cNvSpPr>
                  <p:nvPr/>
                </p:nvSpPr>
                <p:spPr bwMode="auto">
                  <a:xfrm>
                    <a:off x="0" y="806"/>
                    <a:ext cx="1016" cy="34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</p:grpSp>
          </p:grpSp>
          <p:grpSp>
            <p:nvGrpSpPr>
              <p:cNvPr id="12" name="Group 30"/>
              <p:cNvGrpSpPr>
                <a:grpSpLocks/>
              </p:cNvGrpSpPr>
              <p:nvPr/>
            </p:nvGrpSpPr>
            <p:grpSpPr bwMode="auto">
              <a:xfrm>
                <a:off x="1016" y="806"/>
                <a:ext cx="1871" cy="463"/>
                <a:chOff x="1016" y="806"/>
                <a:chExt cx="1871" cy="463"/>
              </a:xfrm>
            </p:grpSpPr>
            <p:sp>
              <p:nvSpPr>
                <p:cNvPr id="43" name="Rectangle 31"/>
                <p:cNvSpPr>
                  <a:spLocks noChangeArrowheads="1"/>
                </p:cNvSpPr>
                <p:nvPr/>
              </p:nvSpPr>
              <p:spPr bwMode="auto">
                <a:xfrm>
                  <a:off x="1016" y="806"/>
                  <a:ext cx="1871" cy="463"/>
                </a:xfrm>
                <a:prstGeom prst="rect">
                  <a:avLst/>
                </a:prstGeom>
                <a:solidFill>
                  <a:srgbClr val="E6E6E6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grpSp>
              <p:nvGrpSpPr>
                <p:cNvPr id="44" name="Group 32"/>
                <p:cNvGrpSpPr>
                  <a:grpSpLocks/>
                </p:cNvGrpSpPr>
                <p:nvPr/>
              </p:nvGrpSpPr>
              <p:grpSpPr bwMode="auto">
                <a:xfrm>
                  <a:off x="1016" y="806"/>
                  <a:ext cx="1871" cy="343"/>
                  <a:chOff x="1016" y="806"/>
                  <a:chExt cx="1871" cy="343"/>
                </a:xfrm>
              </p:grpSpPr>
              <p:sp>
                <p:nvSpPr>
                  <p:cNvPr id="45" name="Rectangle 33"/>
                  <p:cNvSpPr>
                    <a:spLocks noChangeArrowheads="1"/>
                  </p:cNvSpPr>
                  <p:nvPr/>
                </p:nvSpPr>
                <p:spPr bwMode="auto">
                  <a:xfrm>
                    <a:off x="1046" y="836"/>
                    <a:ext cx="1811" cy="283"/>
                  </a:xfrm>
                  <a:prstGeom prst="rect">
                    <a:avLst/>
                  </a:prstGeom>
                  <a:solidFill>
                    <a:srgbClr val="E6E6E6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 defTabSz="762000" eaLnBrk="0" hangingPunct="0"/>
                    <a:r>
                      <a:rPr lang="cs-CZ" sz="1200">
                        <a:latin typeface="Times New Roman" pitchFamily="18" charset="0"/>
                        <a:cs typeface="Times New Roman" pitchFamily="18" charset="0"/>
                      </a:rPr>
                      <a:t>200 000-340 000 </a:t>
                    </a:r>
                  </a:p>
                  <a:p>
                    <a:pPr algn="ctr" defTabSz="762000" eaLnBrk="0" hangingPunct="0"/>
                    <a:endParaRPr lang="cs-CZ" sz="2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46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1016" y="806"/>
                    <a:ext cx="1871" cy="34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</p:grpSp>
          </p:grpSp>
          <p:grpSp>
            <p:nvGrpSpPr>
              <p:cNvPr id="13" name="Group 35"/>
              <p:cNvGrpSpPr>
                <a:grpSpLocks/>
              </p:cNvGrpSpPr>
              <p:nvPr/>
            </p:nvGrpSpPr>
            <p:grpSpPr bwMode="auto">
              <a:xfrm>
                <a:off x="0" y="1209"/>
                <a:ext cx="1016" cy="463"/>
                <a:chOff x="0" y="1209"/>
                <a:chExt cx="1016" cy="463"/>
              </a:xfrm>
            </p:grpSpPr>
            <p:sp>
              <p:nvSpPr>
                <p:cNvPr id="39" name="Rectangle 36"/>
                <p:cNvSpPr>
                  <a:spLocks noChangeArrowheads="1"/>
                </p:cNvSpPr>
                <p:nvPr/>
              </p:nvSpPr>
              <p:spPr bwMode="auto">
                <a:xfrm>
                  <a:off x="0" y="1209"/>
                  <a:ext cx="1016" cy="463"/>
                </a:xfrm>
                <a:prstGeom prst="rect">
                  <a:avLst/>
                </a:prstGeom>
                <a:solidFill>
                  <a:srgbClr val="CCCC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grpSp>
              <p:nvGrpSpPr>
                <p:cNvPr id="40" name="Group 37"/>
                <p:cNvGrpSpPr>
                  <a:grpSpLocks/>
                </p:cNvGrpSpPr>
                <p:nvPr/>
              </p:nvGrpSpPr>
              <p:grpSpPr bwMode="auto">
                <a:xfrm>
                  <a:off x="0" y="1209"/>
                  <a:ext cx="1016" cy="343"/>
                  <a:chOff x="0" y="1209"/>
                  <a:chExt cx="1016" cy="343"/>
                </a:xfrm>
              </p:grpSpPr>
              <p:sp>
                <p:nvSpPr>
                  <p:cNvPr id="41" name="Rectangle 38"/>
                  <p:cNvSpPr>
                    <a:spLocks noChangeArrowheads="1"/>
                  </p:cNvSpPr>
                  <p:nvPr/>
                </p:nvSpPr>
                <p:spPr bwMode="auto">
                  <a:xfrm>
                    <a:off x="30" y="1239"/>
                    <a:ext cx="956" cy="283"/>
                  </a:xfrm>
                  <a:prstGeom prst="rect">
                    <a:avLst/>
                  </a:prstGeom>
                  <a:solidFill>
                    <a:srgbClr val="CCCCCC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 defTabSz="762000" eaLnBrk="0" hangingPunct="0"/>
                    <a:r>
                      <a:rPr lang="cs-CZ" sz="1200">
                        <a:latin typeface="Times New Roman" pitchFamily="18" charset="0"/>
                        <a:cs typeface="Times New Roman" pitchFamily="18" charset="0"/>
                      </a:rPr>
                      <a:t>2S</a:t>
                    </a:r>
                  </a:p>
                  <a:p>
                    <a:pPr algn="ctr" defTabSz="762000" eaLnBrk="0" hangingPunct="0"/>
                    <a:endParaRPr lang="cs-CZ" sz="2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42" name="Rectangle 39"/>
                  <p:cNvSpPr>
                    <a:spLocks noChangeArrowheads="1"/>
                  </p:cNvSpPr>
                  <p:nvPr/>
                </p:nvSpPr>
                <p:spPr bwMode="auto">
                  <a:xfrm>
                    <a:off x="0" y="1209"/>
                    <a:ext cx="1016" cy="34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</p:grpSp>
          </p:grpSp>
          <p:grpSp>
            <p:nvGrpSpPr>
              <p:cNvPr id="14" name="Group 40"/>
              <p:cNvGrpSpPr>
                <a:grpSpLocks/>
              </p:cNvGrpSpPr>
              <p:nvPr/>
            </p:nvGrpSpPr>
            <p:grpSpPr bwMode="auto">
              <a:xfrm>
                <a:off x="1016" y="1209"/>
                <a:ext cx="1871" cy="463"/>
                <a:chOff x="1016" y="1209"/>
                <a:chExt cx="1871" cy="463"/>
              </a:xfrm>
            </p:grpSpPr>
            <p:sp>
              <p:nvSpPr>
                <p:cNvPr id="35" name="Rectangle 41"/>
                <p:cNvSpPr>
                  <a:spLocks noChangeArrowheads="1"/>
                </p:cNvSpPr>
                <p:nvPr/>
              </p:nvSpPr>
              <p:spPr bwMode="auto">
                <a:xfrm>
                  <a:off x="1016" y="1209"/>
                  <a:ext cx="1871" cy="463"/>
                </a:xfrm>
                <a:prstGeom prst="rect">
                  <a:avLst/>
                </a:prstGeom>
                <a:solidFill>
                  <a:srgbClr val="CCCC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grpSp>
              <p:nvGrpSpPr>
                <p:cNvPr id="36" name="Group 42"/>
                <p:cNvGrpSpPr>
                  <a:grpSpLocks/>
                </p:cNvGrpSpPr>
                <p:nvPr/>
              </p:nvGrpSpPr>
              <p:grpSpPr bwMode="auto">
                <a:xfrm>
                  <a:off x="1016" y="1209"/>
                  <a:ext cx="1871" cy="343"/>
                  <a:chOff x="1016" y="1209"/>
                  <a:chExt cx="1871" cy="343"/>
                </a:xfrm>
              </p:grpSpPr>
              <p:sp>
                <p:nvSpPr>
                  <p:cNvPr id="37" name="Rectangle 43"/>
                  <p:cNvSpPr>
                    <a:spLocks noChangeArrowheads="1"/>
                  </p:cNvSpPr>
                  <p:nvPr/>
                </p:nvSpPr>
                <p:spPr bwMode="auto">
                  <a:xfrm>
                    <a:off x="1046" y="1239"/>
                    <a:ext cx="1811" cy="283"/>
                  </a:xfrm>
                  <a:prstGeom prst="rect">
                    <a:avLst/>
                  </a:prstGeom>
                  <a:solidFill>
                    <a:srgbClr val="CCCCCC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 defTabSz="762000" eaLnBrk="0" hangingPunct="0"/>
                    <a:r>
                      <a:rPr lang="cs-CZ" sz="1200">
                        <a:latin typeface="Times New Roman" pitchFamily="18" charset="0"/>
                        <a:cs typeface="Times New Roman" pitchFamily="18" charset="0"/>
                      </a:rPr>
                      <a:t>80 000-240 000 </a:t>
                    </a:r>
                  </a:p>
                  <a:p>
                    <a:pPr algn="ctr" defTabSz="762000" eaLnBrk="0" hangingPunct="0"/>
                    <a:endParaRPr lang="cs-CZ" sz="2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38" name="Rectangle 44"/>
                  <p:cNvSpPr>
                    <a:spLocks noChangeArrowheads="1"/>
                  </p:cNvSpPr>
                  <p:nvPr/>
                </p:nvSpPr>
                <p:spPr bwMode="auto">
                  <a:xfrm>
                    <a:off x="1016" y="1209"/>
                    <a:ext cx="1871" cy="34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</p:grpSp>
          </p:grpSp>
          <p:grpSp>
            <p:nvGrpSpPr>
              <p:cNvPr id="15" name="Group 45"/>
              <p:cNvGrpSpPr>
                <a:grpSpLocks/>
              </p:cNvGrpSpPr>
              <p:nvPr/>
            </p:nvGrpSpPr>
            <p:grpSpPr bwMode="auto">
              <a:xfrm>
                <a:off x="0" y="1612"/>
                <a:ext cx="1016" cy="463"/>
                <a:chOff x="0" y="1612"/>
                <a:chExt cx="1016" cy="463"/>
              </a:xfrm>
            </p:grpSpPr>
            <p:sp>
              <p:nvSpPr>
                <p:cNvPr id="31" name="Rectangle 46"/>
                <p:cNvSpPr>
                  <a:spLocks noChangeArrowheads="1"/>
                </p:cNvSpPr>
                <p:nvPr/>
              </p:nvSpPr>
              <p:spPr bwMode="auto">
                <a:xfrm>
                  <a:off x="0" y="1612"/>
                  <a:ext cx="1016" cy="463"/>
                </a:xfrm>
                <a:prstGeom prst="rect">
                  <a:avLst/>
                </a:prstGeom>
                <a:solidFill>
                  <a:srgbClr val="E6E6E6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grpSp>
              <p:nvGrpSpPr>
                <p:cNvPr id="32" name="Group 47"/>
                <p:cNvGrpSpPr>
                  <a:grpSpLocks/>
                </p:cNvGrpSpPr>
                <p:nvPr/>
              </p:nvGrpSpPr>
              <p:grpSpPr bwMode="auto">
                <a:xfrm>
                  <a:off x="0" y="1612"/>
                  <a:ext cx="1016" cy="343"/>
                  <a:chOff x="0" y="1612"/>
                  <a:chExt cx="1016" cy="343"/>
                </a:xfrm>
              </p:grpSpPr>
              <p:sp>
                <p:nvSpPr>
                  <p:cNvPr id="33" name="Rectangle 48"/>
                  <p:cNvSpPr>
                    <a:spLocks noChangeArrowheads="1"/>
                  </p:cNvSpPr>
                  <p:nvPr/>
                </p:nvSpPr>
                <p:spPr bwMode="auto">
                  <a:xfrm>
                    <a:off x="30" y="1642"/>
                    <a:ext cx="956" cy="283"/>
                  </a:xfrm>
                  <a:prstGeom prst="rect">
                    <a:avLst/>
                  </a:prstGeom>
                  <a:solidFill>
                    <a:srgbClr val="E6E6E6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 defTabSz="762000" eaLnBrk="0" hangingPunct="0"/>
                    <a:r>
                      <a:rPr lang="cs-CZ" sz="1200">
                        <a:latin typeface="Times New Roman" pitchFamily="18" charset="0"/>
                        <a:cs typeface="Times New Roman" pitchFamily="18" charset="0"/>
                      </a:rPr>
                      <a:t>1S</a:t>
                    </a:r>
                  </a:p>
                  <a:p>
                    <a:pPr algn="ctr" defTabSz="762000" eaLnBrk="0" hangingPunct="0"/>
                    <a:endParaRPr lang="cs-CZ" sz="2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34" name="Rectangle 49"/>
                  <p:cNvSpPr>
                    <a:spLocks noChangeArrowheads="1"/>
                  </p:cNvSpPr>
                  <p:nvPr/>
                </p:nvSpPr>
                <p:spPr bwMode="auto">
                  <a:xfrm>
                    <a:off x="0" y="1612"/>
                    <a:ext cx="1016" cy="34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</p:grpSp>
          </p:grpSp>
          <p:grpSp>
            <p:nvGrpSpPr>
              <p:cNvPr id="16" name="Group 50"/>
              <p:cNvGrpSpPr>
                <a:grpSpLocks/>
              </p:cNvGrpSpPr>
              <p:nvPr/>
            </p:nvGrpSpPr>
            <p:grpSpPr bwMode="auto">
              <a:xfrm>
                <a:off x="1016" y="1612"/>
                <a:ext cx="1871" cy="463"/>
                <a:chOff x="1016" y="1612"/>
                <a:chExt cx="1871" cy="463"/>
              </a:xfrm>
            </p:grpSpPr>
            <p:sp>
              <p:nvSpPr>
                <p:cNvPr id="27" name="Rectangle 51"/>
                <p:cNvSpPr>
                  <a:spLocks noChangeArrowheads="1"/>
                </p:cNvSpPr>
                <p:nvPr/>
              </p:nvSpPr>
              <p:spPr bwMode="auto">
                <a:xfrm>
                  <a:off x="1016" y="1612"/>
                  <a:ext cx="1871" cy="463"/>
                </a:xfrm>
                <a:prstGeom prst="rect">
                  <a:avLst/>
                </a:prstGeom>
                <a:solidFill>
                  <a:srgbClr val="E6E6E6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grpSp>
              <p:nvGrpSpPr>
                <p:cNvPr id="28" name="Group 52"/>
                <p:cNvGrpSpPr>
                  <a:grpSpLocks/>
                </p:cNvGrpSpPr>
                <p:nvPr/>
              </p:nvGrpSpPr>
              <p:grpSpPr bwMode="auto">
                <a:xfrm>
                  <a:off x="1016" y="1612"/>
                  <a:ext cx="1871" cy="343"/>
                  <a:chOff x="1016" y="1612"/>
                  <a:chExt cx="1871" cy="343"/>
                </a:xfrm>
              </p:grpSpPr>
              <p:sp>
                <p:nvSpPr>
                  <p:cNvPr id="29" name="Rectangle 53"/>
                  <p:cNvSpPr>
                    <a:spLocks noChangeArrowheads="1"/>
                  </p:cNvSpPr>
                  <p:nvPr/>
                </p:nvSpPr>
                <p:spPr bwMode="auto">
                  <a:xfrm>
                    <a:off x="1046" y="1642"/>
                    <a:ext cx="1811" cy="283"/>
                  </a:xfrm>
                  <a:prstGeom prst="rect">
                    <a:avLst/>
                  </a:prstGeom>
                  <a:solidFill>
                    <a:srgbClr val="E6E6E6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 defTabSz="762000" eaLnBrk="0" hangingPunct="0"/>
                    <a:r>
                      <a:rPr lang="cs-CZ" sz="1200">
                        <a:latin typeface="Times New Roman" pitchFamily="18" charset="0"/>
                        <a:cs typeface="Times New Roman" pitchFamily="18" charset="0"/>
                      </a:rPr>
                      <a:t>60 000-100 000 </a:t>
                    </a:r>
                  </a:p>
                  <a:p>
                    <a:pPr algn="ctr" defTabSz="762000" eaLnBrk="0" hangingPunct="0"/>
                    <a:endParaRPr lang="cs-CZ" sz="2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30" name="Rectangle 54"/>
                  <p:cNvSpPr>
                    <a:spLocks noChangeArrowheads="1"/>
                  </p:cNvSpPr>
                  <p:nvPr/>
                </p:nvSpPr>
                <p:spPr bwMode="auto">
                  <a:xfrm>
                    <a:off x="1016" y="1612"/>
                    <a:ext cx="1871" cy="34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</p:grpSp>
          </p:grpSp>
          <p:grpSp>
            <p:nvGrpSpPr>
              <p:cNvPr id="17" name="Group 55"/>
              <p:cNvGrpSpPr>
                <a:grpSpLocks/>
              </p:cNvGrpSpPr>
              <p:nvPr/>
            </p:nvGrpSpPr>
            <p:grpSpPr bwMode="auto">
              <a:xfrm>
                <a:off x="0" y="2015"/>
                <a:ext cx="1016" cy="463"/>
                <a:chOff x="0" y="2015"/>
                <a:chExt cx="1016" cy="463"/>
              </a:xfrm>
            </p:grpSpPr>
            <p:sp>
              <p:nvSpPr>
                <p:cNvPr id="23" name="Rectangle 56"/>
                <p:cNvSpPr>
                  <a:spLocks noChangeArrowheads="1"/>
                </p:cNvSpPr>
                <p:nvPr/>
              </p:nvSpPr>
              <p:spPr bwMode="auto">
                <a:xfrm>
                  <a:off x="0" y="2015"/>
                  <a:ext cx="1016" cy="463"/>
                </a:xfrm>
                <a:prstGeom prst="rect">
                  <a:avLst/>
                </a:prstGeom>
                <a:solidFill>
                  <a:srgbClr val="E6E6E6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grpSp>
              <p:nvGrpSpPr>
                <p:cNvPr id="24" name="Group 57"/>
                <p:cNvGrpSpPr>
                  <a:grpSpLocks/>
                </p:cNvGrpSpPr>
                <p:nvPr/>
              </p:nvGrpSpPr>
              <p:grpSpPr bwMode="auto">
                <a:xfrm>
                  <a:off x="0" y="2015"/>
                  <a:ext cx="1016" cy="343"/>
                  <a:chOff x="0" y="2015"/>
                  <a:chExt cx="1016" cy="343"/>
                </a:xfrm>
              </p:grpSpPr>
              <p:sp>
                <p:nvSpPr>
                  <p:cNvPr id="25" name="Rectangle 58"/>
                  <p:cNvSpPr>
                    <a:spLocks noChangeArrowheads="1"/>
                  </p:cNvSpPr>
                  <p:nvPr/>
                </p:nvSpPr>
                <p:spPr bwMode="auto">
                  <a:xfrm>
                    <a:off x="30" y="2045"/>
                    <a:ext cx="956" cy="283"/>
                  </a:xfrm>
                  <a:prstGeom prst="rect">
                    <a:avLst/>
                  </a:prstGeom>
                  <a:solidFill>
                    <a:srgbClr val="E6E6E6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 defTabSz="762000" eaLnBrk="0" hangingPunct="0"/>
                    <a:r>
                      <a:rPr lang="cs-CZ" sz="1200">
                        <a:latin typeface="Times New Roman" pitchFamily="18" charset="0"/>
                        <a:cs typeface="Times New Roman" pitchFamily="18" charset="0"/>
                      </a:rPr>
                      <a:t>0S</a:t>
                    </a:r>
                  </a:p>
                  <a:p>
                    <a:pPr algn="ctr" defTabSz="762000" eaLnBrk="0" hangingPunct="0"/>
                    <a:endParaRPr lang="cs-CZ" sz="2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26" name="Rectangle 59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015"/>
                    <a:ext cx="1016" cy="34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</p:grpSp>
          </p:grpSp>
          <p:grpSp>
            <p:nvGrpSpPr>
              <p:cNvPr id="18" name="Group 60"/>
              <p:cNvGrpSpPr>
                <a:grpSpLocks/>
              </p:cNvGrpSpPr>
              <p:nvPr/>
            </p:nvGrpSpPr>
            <p:grpSpPr bwMode="auto">
              <a:xfrm>
                <a:off x="1016" y="2015"/>
                <a:ext cx="1871" cy="463"/>
                <a:chOff x="1016" y="2015"/>
                <a:chExt cx="1871" cy="463"/>
              </a:xfrm>
            </p:grpSpPr>
            <p:sp>
              <p:nvSpPr>
                <p:cNvPr id="19" name="Rectangle 61"/>
                <p:cNvSpPr>
                  <a:spLocks noChangeArrowheads="1"/>
                </p:cNvSpPr>
                <p:nvPr/>
              </p:nvSpPr>
              <p:spPr bwMode="auto">
                <a:xfrm>
                  <a:off x="1016" y="2015"/>
                  <a:ext cx="1871" cy="463"/>
                </a:xfrm>
                <a:prstGeom prst="rect">
                  <a:avLst/>
                </a:prstGeom>
                <a:solidFill>
                  <a:srgbClr val="E6E6E6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grpSp>
              <p:nvGrpSpPr>
                <p:cNvPr id="20" name="Group 62"/>
                <p:cNvGrpSpPr>
                  <a:grpSpLocks/>
                </p:cNvGrpSpPr>
                <p:nvPr/>
              </p:nvGrpSpPr>
              <p:grpSpPr bwMode="auto">
                <a:xfrm>
                  <a:off x="1016" y="2015"/>
                  <a:ext cx="1871" cy="343"/>
                  <a:chOff x="1016" y="2015"/>
                  <a:chExt cx="1871" cy="343"/>
                </a:xfrm>
              </p:grpSpPr>
              <p:sp>
                <p:nvSpPr>
                  <p:cNvPr id="21" name="Rectangle 63"/>
                  <p:cNvSpPr>
                    <a:spLocks noChangeArrowheads="1"/>
                  </p:cNvSpPr>
                  <p:nvPr/>
                </p:nvSpPr>
                <p:spPr bwMode="auto">
                  <a:xfrm>
                    <a:off x="1046" y="2045"/>
                    <a:ext cx="1811" cy="283"/>
                  </a:xfrm>
                  <a:prstGeom prst="rect">
                    <a:avLst/>
                  </a:prstGeom>
                  <a:solidFill>
                    <a:srgbClr val="E6E6E6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 defTabSz="762000" eaLnBrk="0" hangingPunct="0"/>
                    <a:r>
                      <a:rPr lang="cs-CZ" sz="1200" dirty="0" smtClean="0">
                        <a:latin typeface="Times New Roman" pitchFamily="18" charset="0"/>
                        <a:cs typeface="Times New Roman" pitchFamily="18" charset="0"/>
                      </a:rPr>
                      <a:t>pod </a:t>
                    </a:r>
                    <a:r>
                      <a:rPr lang="cs-CZ" sz="1200" dirty="0">
                        <a:latin typeface="Times New Roman" pitchFamily="18" charset="0"/>
                        <a:cs typeface="Times New Roman" pitchFamily="18" charset="0"/>
                      </a:rPr>
                      <a:t>60 000 </a:t>
                    </a:r>
                  </a:p>
                  <a:p>
                    <a:pPr algn="ctr" defTabSz="762000" eaLnBrk="0" hangingPunct="0"/>
                    <a:endParaRPr lang="cs-CZ" sz="2400" dirty="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22" name="Rectangle 64"/>
                  <p:cNvSpPr>
                    <a:spLocks noChangeArrowheads="1"/>
                  </p:cNvSpPr>
                  <p:nvPr/>
                </p:nvSpPr>
                <p:spPr bwMode="auto">
                  <a:xfrm>
                    <a:off x="1016" y="2015"/>
                    <a:ext cx="1871" cy="34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</p:grpSp>
          </p:grpSp>
        </p:grpSp>
        <p:sp>
          <p:nvSpPr>
            <p:cNvPr id="6" name="Rectangle 65"/>
            <p:cNvSpPr>
              <a:spLocks noChangeArrowheads="1"/>
            </p:cNvSpPr>
            <p:nvPr/>
          </p:nvSpPr>
          <p:spPr bwMode="auto">
            <a:xfrm>
              <a:off x="-3" y="-3"/>
              <a:ext cx="2893" cy="2484"/>
            </a:xfrm>
            <a:prstGeom prst="rect">
              <a:avLst/>
            </a:prstGeom>
            <a:noFill/>
            <a:ln w="9525">
              <a:solidFill>
                <a:srgbClr val="A0A0A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68" name="Text Box 2"/>
          <p:cNvSpPr txBox="1">
            <a:spLocks noChangeArrowheads="1"/>
          </p:cNvSpPr>
          <p:nvPr/>
        </p:nvSpPr>
        <p:spPr bwMode="auto">
          <a:xfrm>
            <a:off x="857224" y="1428736"/>
            <a:ext cx="7848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762000" eaLnBrk="0" hangingPunct="0">
              <a:spcBef>
                <a:spcPct val="50000"/>
              </a:spcBef>
            </a:pPr>
            <a:r>
              <a:rPr lang="cs-CZ" sz="2000" b="1" dirty="0" err="1">
                <a:latin typeface="Times New Roman CE" charset="-18"/>
                <a:cs typeface="Times New Roman" pitchFamily="18" charset="0"/>
              </a:rPr>
              <a:t>LightCheck</a:t>
            </a:r>
            <a:r>
              <a:rPr lang="cs-CZ" sz="2000" b="1" dirty="0">
                <a:latin typeface="Times New Roman CE" charset="-18"/>
                <a:cs typeface="Times New Roman" pitchFamily="18" charset="0"/>
              </a:rPr>
              <a:t> ® Sensitive</a:t>
            </a:r>
            <a:r>
              <a:rPr lang="cs-CZ" sz="2000" dirty="0">
                <a:latin typeface="Times New Roman CE" charset="-18"/>
                <a:cs typeface="Times New Roman" pitchFamily="18" charset="0"/>
              </a:rPr>
              <a:t> použitelné do maximálně 400 000 </a:t>
            </a:r>
            <a:r>
              <a:rPr lang="cs-CZ" sz="2000" dirty="0" err="1">
                <a:latin typeface="Times New Roman CE" charset="-18"/>
                <a:cs typeface="Times New Roman" pitchFamily="18" charset="0"/>
              </a:rPr>
              <a:t>lx</a:t>
            </a:r>
            <a:r>
              <a:rPr lang="cs-CZ" sz="2000" dirty="0">
                <a:latin typeface="Times New Roman CE" charset="-18"/>
                <a:cs typeface="Times New Roman" pitchFamily="18" charset="0"/>
              </a:rPr>
              <a:t>/h </a:t>
            </a:r>
            <a:r>
              <a:rPr lang="cs-CZ" sz="2000" dirty="0">
                <a:latin typeface="Times New Roman CE" charset="-18"/>
              </a:rPr>
              <a:t/>
            </a:r>
            <a:br>
              <a:rPr lang="cs-CZ" sz="2000" dirty="0">
                <a:latin typeface="Times New Roman CE" charset="-18"/>
              </a:rPr>
            </a:br>
            <a:r>
              <a:rPr lang="cs-CZ" sz="2000" dirty="0">
                <a:latin typeface="Times New Roman CE" charset="-18"/>
                <a:cs typeface="Times New Roman" pitchFamily="18" charset="0"/>
              </a:rPr>
              <a:t>(do vyblednutí)</a:t>
            </a:r>
            <a:r>
              <a:rPr lang="cs-CZ" sz="2000" dirty="0">
                <a:latin typeface="Times New Roman CE" charset="-18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Příklady</a:t>
            </a:r>
            <a:endParaRPr lang="cs-CZ" dirty="0"/>
          </a:p>
        </p:txBody>
      </p:sp>
      <p:pic>
        <p:nvPicPr>
          <p:cNvPr id="4" name="Zástupný symbol pro obsah 3" descr="vitrína s LED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77620" y="1785926"/>
            <a:ext cx="2236992" cy="3357586"/>
          </a:xfrm>
        </p:spPr>
      </p:pic>
      <p:pic>
        <p:nvPicPr>
          <p:cNvPr id="5" name="Obrázek 4" descr="vitrína s optickými kabely - ČM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543" y="1785926"/>
            <a:ext cx="2236991" cy="3357586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3000364" y="5286388"/>
            <a:ext cx="22145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vitrína osvětlená optickými vlákny; Muzeum české hudby NM</a:t>
            </a:r>
            <a:endParaRPr lang="cs-CZ" sz="14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428596" y="5357826"/>
            <a:ext cx="2357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vitrína  s LED osvětlením; Muzeum české hudby NM</a:t>
            </a:r>
            <a:endParaRPr lang="cs-CZ" sz="1400" dirty="0"/>
          </a:p>
        </p:txBody>
      </p:sp>
      <p:pic>
        <p:nvPicPr>
          <p:cNvPr id="11" name="Obrázek 10" descr="modulaire-Z1_lu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6380" y="2071678"/>
            <a:ext cx="3516441" cy="3071834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5357818" y="5286388"/>
            <a:ext cx="3429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řešení osvětlení mimo prostor vitríny přes rozptylovou mřížku</a:t>
            </a:r>
            <a:endParaRPr lang="cs-CZ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Příklady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2285984" y="5572140"/>
            <a:ext cx="5429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Osvětlení exponátů  - NM, Praha</a:t>
            </a:r>
            <a:endParaRPr lang="cs-CZ" dirty="0"/>
          </a:p>
        </p:txBody>
      </p:sp>
      <p:pic>
        <p:nvPicPr>
          <p:cNvPr id="5" name="Obrázek 4" descr="DSC_06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7023" y="1714488"/>
            <a:ext cx="5808151" cy="38576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Příklady</a:t>
            </a:r>
            <a:endParaRPr lang="cs-CZ" dirty="0"/>
          </a:p>
        </p:txBody>
      </p:sp>
      <p:pic>
        <p:nvPicPr>
          <p:cNvPr id="10" name="Obrázek 9" descr="Nelson Atkins muzeu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8793" y="1714488"/>
            <a:ext cx="5377917" cy="3571900"/>
          </a:xfrm>
          <a:prstGeom prst="rect">
            <a:avLst/>
          </a:prstGeom>
        </p:spPr>
      </p:pic>
      <p:sp>
        <p:nvSpPr>
          <p:cNvPr id="13" name="TextovéPole 12"/>
          <p:cNvSpPr txBox="1"/>
          <p:nvPr/>
        </p:nvSpPr>
        <p:spPr>
          <a:xfrm>
            <a:off x="2285984" y="5572140"/>
            <a:ext cx="5429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Osvětlení exponátů  - Nelson </a:t>
            </a:r>
            <a:r>
              <a:rPr lang="cs-CZ" dirty="0" err="1" smtClean="0"/>
              <a:t>Atkins</a:t>
            </a:r>
            <a:r>
              <a:rPr lang="cs-CZ" dirty="0" smtClean="0"/>
              <a:t> Museum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Příklady</a:t>
            </a:r>
            <a:endParaRPr lang="cs-CZ" dirty="0"/>
          </a:p>
        </p:txBody>
      </p:sp>
      <p:pic>
        <p:nvPicPr>
          <p:cNvPr id="4" name="Zástupný symbol pro obsah 3" descr="Museum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57158" y="1428736"/>
            <a:ext cx="4499780" cy="2975305"/>
          </a:xfrm>
        </p:spPr>
      </p:pic>
      <p:sp>
        <p:nvSpPr>
          <p:cNvPr id="5" name="TextovéPole 4"/>
          <p:cNvSpPr txBox="1"/>
          <p:nvPr/>
        </p:nvSpPr>
        <p:spPr>
          <a:xfrm>
            <a:off x="5072066" y="1643050"/>
            <a:ext cx="36433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Nelson</a:t>
            </a:r>
            <a:r>
              <a:rPr lang="cs-CZ" dirty="0" smtClean="0"/>
              <a:t>-</a:t>
            </a:r>
            <a:r>
              <a:rPr lang="cs-CZ" dirty="0" err="1" smtClean="0"/>
              <a:t>Atkins</a:t>
            </a:r>
            <a:r>
              <a:rPr lang="cs-CZ" dirty="0" smtClean="0"/>
              <a:t> Museum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Art</a:t>
            </a:r>
            <a:r>
              <a:rPr lang="cs-CZ" dirty="0" smtClean="0"/>
              <a:t>, Kansas City, USA;   rekonstrukce 1999 – 12007, architekt </a:t>
            </a:r>
            <a:r>
              <a:rPr lang="cs-CZ" dirty="0" err="1" smtClean="0"/>
              <a:t>Steven</a:t>
            </a:r>
            <a:r>
              <a:rPr lang="cs-CZ" dirty="0" smtClean="0"/>
              <a:t> </a:t>
            </a:r>
            <a:r>
              <a:rPr lang="cs-CZ" dirty="0" err="1" smtClean="0"/>
              <a:t>Holl</a:t>
            </a:r>
            <a:endParaRPr lang="cs-CZ" dirty="0"/>
          </a:p>
        </p:txBody>
      </p:sp>
      <p:pic>
        <p:nvPicPr>
          <p:cNvPr id="6" name="Obrázek 5" descr="architecture_tou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80" y="3714752"/>
            <a:ext cx="3429000" cy="2238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Původní/novodobé prvky odstínění</a:t>
            </a:r>
            <a:endParaRPr lang="cs-CZ" dirty="0"/>
          </a:p>
        </p:txBody>
      </p:sp>
      <p:pic>
        <p:nvPicPr>
          <p:cNvPr id="4" name="Zástupný symbol pro obsah 3" descr="IMG_726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1428736"/>
            <a:ext cx="2506142" cy="3759213"/>
          </a:xfrm>
        </p:spPr>
      </p:pic>
      <p:pic>
        <p:nvPicPr>
          <p:cNvPr id="5" name="Obrázek 4" descr="Ranní salón 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571612"/>
            <a:ext cx="3500430" cy="233362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3714744" y="4857760"/>
            <a:ext cx="4286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Ranní salón, SZ Hluboká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534400" cy="758952"/>
          </a:xfrm>
        </p:spPr>
        <p:txBody>
          <a:bodyPr>
            <a:noAutofit/>
          </a:bodyPr>
          <a:lstStyle/>
          <a:p>
            <a:r>
              <a:rPr lang="cs-CZ" sz="3200" dirty="0" smtClean="0"/>
              <a:t>Poškození světlem -(nejcitlivější materiály</a:t>
            </a:r>
            <a:r>
              <a:rPr lang="cs-CZ" sz="3600" dirty="0" smtClean="0"/>
              <a:t>)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sz="2800" b="1" dirty="0" smtClean="0"/>
              <a:t>Textil </a:t>
            </a:r>
            <a:r>
              <a:rPr lang="cs-CZ" sz="2800" dirty="0" smtClean="0"/>
              <a:t>– blednutí barev, křehnutí a rozpad materiálu </a:t>
            </a:r>
          </a:p>
          <a:p>
            <a:pPr lvl="1"/>
            <a:r>
              <a:rPr lang="cs-CZ" sz="2000" dirty="0" smtClean="0"/>
              <a:t>Textil z období 19. stol. (anilínová barviva) – velmi náchylná na blednutí (purpurová, modrá, zelená)</a:t>
            </a:r>
          </a:p>
          <a:p>
            <a:r>
              <a:rPr lang="cs-CZ" sz="2800" b="1" dirty="0" smtClean="0"/>
              <a:t>Vodové barvy  </a:t>
            </a:r>
            <a:r>
              <a:rPr lang="cs-CZ" sz="2800" dirty="0" smtClean="0"/>
              <a:t>- organické pigmenty (rostlinného nebo živočišného původu), výrazné blednutí barev </a:t>
            </a:r>
          </a:p>
          <a:p>
            <a:pPr lvl="1"/>
            <a:r>
              <a:rPr lang="cs-CZ" sz="1800" dirty="0" smtClean="0"/>
              <a:t>Jsou součástí i temperových barev, olejová vrstva je ale silnější a poskytuje větší ochranu proti světlu. </a:t>
            </a:r>
            <a:endParaRPr lang="cs-CZ" sz="2400" dirty="0" smtClean="0"/>
          </a:p>
          <a:p>
            <a:r>
              <a:rPr lang="cs-CZ" sz="2800" b="1" dirty="0" smtClean="0"/>
              <a:t>Papír </a:t>
            </a:r>
            <a:r>
              <a:rPr lang="cs-CZ" sz="2800" dirty="0" smtClean="0"/>
              <a:t>– moderní novinový papír (vysoký obsah ligninu), žloutnutí, křehnutí a rozpad papíru</a:t>
            </a:r>
          </a:p>
          <a:p>
            <a:pPr lvl="1"/>
            <a:r>
              <a:rPr lang="cs-CZ" sz="2000" dirty="0" smtClean="0"/>
              <a:t>Lignin je velmi náchylný na fotochemické poškození.</a:t>
            </a: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Literatura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sz="2400" dirty="0" err="1" smtClean="0"/>
              <a:t>Zelinger</a:t>
            </a:r>
            <a:r>
              <a:rPr lang="cs-CZ" sz="2400" dirty="0" smtClean="0"/>
              <a:t> J.: Poškození muzejních sbírek vlivem světla a ochrana proti němu, Sborník přednášek z odborného semináře 6. – 8. 4. 2000, Národní muzeum, Praha, s. 37 – 55.</a:t>
            </a:r>
          </a:p>
          <a:p>
            <a:r>
              <a:rPr lang="cs-CZ" sz="2400" dirty="0" smtClean="0"/>
              <a:t>Preventivní ochrana sbírkových předmětů, Národní muzeum, Praha, 2000.</a:t>
            </a:r>
          </a:p>
          <a:p>
            <a:r>
              <a:rPr lang="cs-CZ" sz="2400" dirty="0" err="1" smtClean="0"/>
              <a:t>Mudroň</a:t>
            </a:r>
            <a:r>
              <a:rPr lang="cs-CZ" sz="2400" dirty="0" smtClean="0"/>
              <a:t> L.: Osvětlení expozic muzeí a galerií, </a:t>
            </a:r>
            <a:r>
              <a:rPr lang="cs-CZ" sz="2400" dirty="0" err="1" smtClean="0"/>
              <a:t>Artlite</a:t>
            </a:r>
            <a:r>
              <a:rPr lang="cs-CZ" sz="2400" dirty="0" smtClean="0"/>
              <a:t> Studio, s.r.o., Světlo 2009/4.</a:t>
            </a:r>
          </a:p>
          <a:p>
            <a:r>
              <a:rPr lang="cs-CZ" sz="2400" dirty="0" err="1" smtClean="0"/>
              <a:t>Michalski</a:t>
            </a:r>
            <a:r>
              <a:rPr lang="cs-CZ" sz="2400" dirty="0" smtClean="0"/>
              <a:t> S.: </a:t>
            </a:r>
            <a:r>
              <a:rPr lang="cs-CZ" sz="2400" dirty="0" err="1" smtClean="0"/>
              <a:t>Light</a:t>
            </a:r>
            <a:r>
              <a:rPr lang="cs-CZ" sz="2400" dirty="0" smtClean="0"/>
              <a:t>, </a:t>
            </a:r>
            <a:r>
              <a:rPr lang="cs-CZ" sz="2400" dirty="0" err="1" smtClean="0"/>
              <a:t>Ultraviolet</a:t>
            </a:r>
            <a:r>
              <a:rPr lang="cs-CZ" sz="2400" dirty="0" smtClean="0"/>
              <a:t> </a:t>
            </a:r>
            <a:r>
              <a:rPr lang="cs-CZ" sz="2400" dirty="0" err="1" smtClean="0"/>
              <a:t>and</a:t>
            </a:r>
            <a:r>
              <a:rPr lang="cs-CZ" sz="2400" dirty="0" smtClean="0"/>
              <a:t> </a:t>
            </a:r>
            <a:r>
              <a:rPr lang="cs-CZ" sz="2400" dirty="0" err="1" smtClean="0"/>
              <a:t>Infrared</a:t>
            </a:r>
            <a:r>
              <a:rPr lang="cs-CZ" sz="2400" dirty="0" smtClean="0"/>
              <a:t>, CCI, http:</a:t>
            </a:r>
          </a:p>
          <a:p>
            <a:r>
              <a:rPr lang="cs-CZ" sz="2400" dirty="0" smtClean="0"/>
              <a:t> </a:t>
            </a:r>
            <a:r>
              <a:rPr lang="cs-CZ" sz="2400" dirty="0" err="1" smtClean="0"/>
              <a:t>Conserve</a:t>
            </a:r>
            <a:r>
              <a:rPr lang="cs-CZ" sz="2400" dirty="0" smtClean="0"/>
              <a:t> O Gram, </a:t>
            </a:r>
            <a:r>
              <a:rPr lang="cs-CZ" sz="2400" dirty="0" err="1" smtClean="0"/>
              <a:t>Choosing</a:t>
            </a:r>
            <a:r>
              <a:rPr lang="cs-CZ" sz="2400" dirty="0" smtClean="0"/>
              <a:t> UV-</a:t>
            </a:r>
            <a:r>
              <a:rPr lang="cs-CZ" sz="2400" dirty="0" err="1" smtClean="0"/>
              <a:t>Filtering</a:t>
            </a:r>
            <a:r>
              <a:rPr lang="cs-CZ" sz="2400" dirty="0" smtClean="0"/>
              <a:t> </a:t>
            </a:r>
            <a:r>
              <a:rPr lang="cs-CZ" sz="2400" dirty="0" err="1" smtClean="0"/>
              <a:t>Window</a:t>
            </a:r>
            <a:r>
              <a:rPr lang="cs-CZ" sz="2400" dirty="0" smtClean="0"/>
              <a:t> </a:t>
            </a:r>
            <a:r>
              <a:rPr lang="cs-CZ" sz="2400" dirty="0" err="1" smtClean="0"/>
              <a:t>Films</a:t>
            </a:r>
            <a:r>
              <a:rPr lang="cs-CZ" sz="2400" dirty="0" smtClean="0"/>
              <a:t>, August 2004, </a:t>
            </a:r>
            <a:r>
              <a:rPr lang="cs-CZ" sz="2400" dirty="0" err="1" smtClean="0"/>
              <a:t>Number</a:t>
            </a:r>
            <a:r>
              <a:rPr lang="cs-CZ" sz="2400" dirty="0" smtClean="0"/>
              <a:t> 3/10.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Poškození světlem</a:t>
            </a:r>
            <a:endParaRPr lang="cs-CZ" dirty="0"/>
          </a:p>
        </p:txBody>
      </p:sp>
      <p:pic>
        <p:nvPicPr>
          <p:cNvPr id="4" name="Zástupný symbol pro obsah 3" descr="Řím, 1996 (vlevo po 3 dnech slunce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928926" y="1857364"/>
            <a:ext cx="5567962" cy="3786214"/>
          </a:xfrm>
        </p:spPr>
      </p:pic>
      <p:sp>
        <p:nvSpPr>
          <p:cNvPr id="5" name="TextovéPole 4"/>
          <p:cNvSpPr txBox="1"/>
          <p:nvPr/>
        </p:nvSpPr>
        <p:spPr>
          <a:xfrm>
            <a:off x="428596" y="4000504"/>
            <a:ext cx="2571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Novinový papír po 3 dnech expozice na přímém slunci (vlevo), ICCROM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Definice pojmů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200" b="1" dirty="0" smtClean="0"/>
              <a:t>Intenzita ozáření </a:t>
            </a:r>
            <a:r>
              <a:rPr lang="cs-CZ" sz="2200" dirty="0" smtClean="0"/>
              <a:t>(W. m</a:t>
            </a:r>
            <a:r>
              <a:rPr lang="cs-CZ" sz="2200" baseline="30000" dirty="0" smtClean="0"/>
              <a:t>-2</a:t>
            </a:r>
            <a:r>
              <a:rPr lang="cs-CZ" sz="2200" dirty="0" smtClean="0"/>
              <a:t>): množství světelné energie dopadající na jednotku plochy</a:t>
            </a:r>
          </a:p>
          <a:p>
            <a:r>
              <a:rPr lang="cs-CZ" sz="2200" b="1" dirty="0" smtClean="0"/>
              <a:t>Intenzita osvětlení </a:t>
            </a:r>
            <a:r>
              <a:rPr lang="cs-CZ" sz="2200" dirty="0" smtClean="0"/>
              <a:t>E (lux): </a:t>
            </a:r>
            <a:r>
              <a:rPr lang="cs-CZ" sz="1900" dirty="0" smtClean="0"/>
              <a:t>plošná hustota světelného toku dopadající na jednotku plochy </a:t>
            </a:r>
            <a:r>
              <a:rPr lang="cs-CZ" sz="1900" dirty="0" err="1" smtClean="0"/>
              <a:t>lm</a:t>
            </a:r>
            <a:r>
              <a:rPr lang="cs-CZ" sz="1900" dirty="0" smtClean="0"/>
              <a:t> . m-2 [</a:t>
            </a:r>
            <a:r>
              <a:rPr lang="cs-CZ" sz="1900" dirty="0" err="1" smtClean="0"/>
              <a:t>lx</a:t>
            </a:r>
            <a:r>
              <a:rPr lang="cs-CZ" sz="1900" dirty="0" smtClean="0"/>
              <a:t>], měří se luxmetry</a:t>
            </a:r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sz="2400" dirty="0" smtClean="0"/>
          </a:p>
          <a:p>
            <a:pPr lvl="1"/>
            <a:r>
              <a:rPr lang="cs-CZ" sz="1900" dirty="0" smtClean="0"/>
              <a:t>Intenzita osvětlení klesá se čtvercem vzdálenosti od zdroje:</a:t>
            </a:r>
          </a:p>
          <a:p>
            <a:pPr lvl="1"/>
            <a:r>
              <a:rPr lang="cs-CZ" sz="1900" dirty="0" smtClean="0"/>
              <a:t>Př.: Pozorovatel vnímá intenzitu osvětlení 100 </a:t>
            </a:r>
            <a:r>
              <a:rPr lang="cs-CZ" sz="1900" dirty="0" err="1" smtClean="0"/>
              <a:t>lx</a:t>
            </a:r>
            <a:r>
              <a:rPr lang="cs-CZ" sz="1900" dirty="0" smtClean="0"/>
              <a:t> ve vzdálenosti 1 m od zdroje; 25 </a:t>
            </a:r>
            <a:r>
              <a:rPr lang="cs-CZ" sz="1900" dirty="0" err="1" smtClean="0"/>
              <a:t>lx</a:t>
            </a:r>
            <a:r>
              <a:rPr lang="cs-CZ" sz="1900" dirty="0" smtClean="0"/>
              <a:t> ve vzdálenosti 2 m; 11 </a:t>
            </a:r>
            <a:r>
              <a:rPr lang="cs-CZ" sz="1900" dirty="0" err="1" smtClean="0"/>
              <a:t>lx</a:t>
            </a:r>
            <a:r>
              <a:rPr lang="cs-CZ" sz="1900" dirty="0" smtClean="0"/>
              <a:t> ve vzdálenosti 3 m.</a:t>
            </a:r>
          </a:p>
          <a:p>
            <a:pPr lvl="1"/>
            <a:r>
              <a:rPr lang="cs-CZ" sz="1900" dirty="0" smtClean="0"/>
              <a:t>Intenzita osvětlení je tím nižší, čím šikměji dopadají paprsky na danou plochu.</a:t>
            </a:r>
          </a:p>
          <a:p>
            <a:endParaRPr lang="cs-CZ" sz="2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857496"/>
            <a:ext cx="561022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Definice pojmů – Zákon převrácených čtverců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1"/>
            <a:r>
              <a:rPr lang="cs-CZ" sz="1900" dirty="0" smtClean="0"/>
              <a:t>Intenzita osvětlení klesá se čtvercem vzdálenosti od zdroje:</a:t>
            </a:r>
          </a:p>
          <a:p>
            <a:pPr lvl="1"/>
            <a:r>
              <a:rPr lang="cs-CZ" sz="1900" dirty="0" smtClean="0"/>
              <a:t>Př.: Pozorovatel vnímá intenzitu osvětlení 100 </a:t>
            </a:r>
            <a:r>
              <a:rPr lang="cs-CZ" sz="1900" dirty="0" err="1" smtClean="0"/>
              <a:t>lx</a:t>
            </a:r>
            <a:r>
              <a:rPr lang="cs-CZ" sz="1900" dirty="0" smtClean="0"/>
              <a:t> ve vzdálenosti 1 m od zdroje; 25 </a:t>
            </a:r>
            <a:r>
              <a:rPr lang="cs-CZ" sz="1900" dirty="0" err="1" smtClean="0"/>
              <a:t>lx</a:t>
            </a:r>
            <a:r>
              <a:rPr lang="cs-CZ" sz="1900" dirty="0" smtClean="0"/>
              <a:t> ve vzdálenosti 2 m; 11 </a:t>
            </a:r>
            <a:r>
              <a:rPr lang="cs-CZ" sz="1900" dirty="0" err="1" smtClean="0"/>
              <a:t>lx</a:t>
            </a:r>
            <a:r>
              <a:rPr lang="cs-CZ" sz="1900" dirty="0" smtClean="0"/>
              <a:t> ve vzdálenosti 3 m.</a:t>
            </a:r>
          </a:p>
          <a:p>
            <a:endParaRPr lang="cs-CZ" sz="2400" dirty="0"/>
          </a:p>
        </p:txBody>
      </p:sp>
      <p:pic>
        <p:nvPicPr>
          <p:cNvPr id="7" name="Obrázek 6" descr="inverse_square_law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46" y="2714620"/>
            <a:ext cx="3810000" cy="3448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Definice pojmů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sz="2400" b="1" dirty="0" smtClean="0"/>
              <a:t>Světelná expozice</a:t>
            </a:r>
            <a:r>
              <a:rPr lang="cs-CZ" sz="2400" dirty="0" smtClean="0"/>
              <a:t>: součin intenzity osvětlení (záření) a času, v praxi se měří v </a:t>
            </a:r>
            <a:r>
              <a:rPr lang="cs-CZ" sz="2400" dirty="0" err="1" smtClean="0"/>
              <a:t>lx.h</a:t>
            </a:r>
            <a:r>
              <a:rPr lang="cs-CZ" sz="2400" dirty="0" smtClean="0"/>
              <a:t> (</a:t>
            </a:r>
            <a:r>
              <a:rPr lang="cs-CZ" sz="2400" dirty="0" err="1" smtClean="0"/>
              <a:t>klxh</a:t>
            </a:r>
            <a:r>
              <a:rPr lang="cs-CZ" sz="2400" dirty="0" smtClean="0"/>
              <a:t> - </a:t>
            </a:r>
            <a:r>
              <a:rPr lang="cs-CZ" sz="2400" dirty="0" err="1" smtClean="0"/>
              <a:t>kiloluxhodiny</a:t>
            </a:r>
            <a:r>
              <a:rPr lang="cs-CZ" sz="2400" dirty="0" smtClean="0"/>
              <a:t> nebo </a:t>
            </a:r>
            <a:r>
              <a:rPr lang="cs-CZ" sz="2400" dirty="0" err="1" smtClean="0"/>
              <a:t>Mlxh</a:t>
            </a:r>
            <a:r>
              <a:rPr lang="cs-CZ" sz="2400" dirty="0" smtClean="0"/>
              <a:t>. </a:t>
            </a:r>
            <a:r>
              <a:rPr lang="cs-CZ" sz="2400" dirty="0" err="1" smtClean="0"/>
              <a:t>megaluxhodiny</a:t>
            </a:r>
            <a:r>
              <a:rPr lang="cs-CZ" sz="2400" dirty="0" smtClean="0"/>
              <a:t>) </a:t>
            </a:r>
          </a:p>
          <a:p>
            <a:pPr lvl="1">
              <a:buNone/>
            </a:pPr>
            <a:r>
              <a:rPr lang="cs-CZ" sz="2000" dirty="0" smtClean="0"/>
              <a:t>Dle recipročního principu platí:  světelná expozice při 300 </a:t>
            </a:r>
            <a:r>
              <a:rPr lang="cs-CZ" sz="2000" dirty="0" err="1" smtClean="0"/>
              <a:t>lx</a:t>
            </a:r>
            <a:r>
              <a:rPr lang="cs-CZ" sz="2000" dirty="0" smtClean="0"/>
              <a:t> po dobu</a:t>
            </a:r>
          </a:p>
          <a:p>
            <a:pPr lvl="1">
              <a:buNone/>
            </a:pPr>
            <a:r>
              <a:rPr lang="cs-CZ" sz="2000" dirty="0" smtClean="0"/>
              <a:t>1 hod. je rovnocenná světelné expozici při 50 </a:t>
            </a:r>
            <a:r>
              <a:rPr lang="cs-CZ" sz="2000" dirty="0" err="1" smtClean="0"/>
              <a:t>lx</a:t>
            </a:r>
            <a:r>
              <a:rPr lang="cs-CZ" sz="2000" dirty="0" smtClean="0"/>
              <a:t> po dobu 6 hod</a:t>
            </a:r>
            <a:r>
              <a:rPr lang="cs-CZ" sz="1800" dirty="0" smtClean="0"/>
              <a:t>. </a:t>
            </a:r>
          </a:p>
          <a:p>
            <a:r>
              <a:rPr lang="cs-CZ" sz="2400" b="1" dirty="0" smtClean="0"/>
              <a:t>Roční světelná expozice</a:t>
            </a:r>
            <a:r>
              <a:rPr lang="cs-CZ" sz="2400" dirty="0" smtClean="0"/>
              <a:t>: </a:t>
            </a:r>
            <a:r>
              <a:rPr lang="cs-CZ" sz="2400" dirty="0" err="1" smtClean="0"/>
              <a:t>Mlx.h</a:t>
            </a:r>
            <a:r>
              <a:rPr lang="cs-CZ" sz="2400" dirty="0" smtClean="0"/>
              <a:t>/rok</a:t>
            </a:r>
          </a:p>
          <a:p>
            <a:r>
              <a:rPr lang="cs-CZ" sz="2400" b="1" dirty="0" smtClean="0"/>
              <a:t>Podíl UV záření</a:t>
            </a:r>
            <a:r>
              <a:rPr lang="cs-CZ" sz="2400" dirty="0" smtClean="0"/>
              <a:t>: podíl UV záření v rámci světelného toku viditelného světla (µW/</a:t>
            </a:r>
            <a:r>
              <a:rPr lang="cs-CZ" sz="2400" dirty="0" err="1" smtClean="0"/>
              <a:t>lm</a:t>
            </a:r>
            <a:r>
              <a:rPr lang="cs-CZ" sz="2400" dirty="0" smtClean="0"/>
              <a:t>); měří se UV – metry, doporučená hodnota do 75 µW/</a:t>
            </a:r>
            <a:r>
              <a:rPr lang="cs-CZ" sz="2400" dirty="0" err="1" smtClean="0"/>
              <a:t>lm</a:t>
            </a:r>
            <a:r>
              <a:rPr lang="cs-CZ" sz="2400" dirty="0" smtClean="0"/>
              <a:t> (dnes již UV pod 50 µW/</a:t>
            </a:r>
            <a:r>
              <a:rPr lang="cs-CZ" sz="2400" dirty="0" err="1" smtClean="0"/>
              <a:t>lm</a:t>
            </a:r>
            <a:r>
              <a:rPr lang="cs-CZ" sz="2400" dirty="0" smtClean="0"/>
              <a:t>, s filtrací 5 – 10 µW/</a:t>
            </a:r>
            <a:r>
              <a:rPr lang="cs-CZ" sz="2400" dirty="0" err="1" smtClean="0"/>
              <a:t>lm</a:t>
            </a:r>
            <a:r>
              <a:rPr lang="cs-CZ" sz="2400" dirty="0" smtClean="0"/>
              <a:t>)</a:t>
            </a:r>
          </a:p>
          <a:p>
            <a:endParaRPr lang="cs-CZ" sz="2400" dirty="0" smtClean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Příklad výpočtu světlené expozice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dirty="0" smtClean="0"/>
              <a:t>Vypočítejte světelnou expozici (</a:t>
            </a:r>
            <a:r>
              <a:rPr lang="cs-CZ" dirty="0" err="1" smtClean="0"/>
              <a:t>lxhod</a:t>
            </a:r>
            <a:r>
              <a:rPr lang="cs-CZ" dirty="0" smtClean="0"/>
              <a:t>.) u historické fotografie, která je vystavena 24 týdnů v muzeu, jenž je otevřené 6 hod. denně, 6 dnů v týdnu a dopadá na ni světlo 150 </a:t>
            </a:r>
            <a:r>
              <a:rPr lang="cs-CZ" dirty="0" err="1" smtClean="0"/>
              <a:t>lx</a:t>
            </a:r>
            <a:r>
              <a:rPr lang="cs-CZ" dirty="0" smtClean="0"/>
              <a:t>. </a:t>
            </a:r>
          </a:p>
          <a:p>
            <a:pPr lvl="0" algn="ctr">
              <a:buNone/>
            </a:pPr>
            <a:endParaRPr lang="cs-CZ" b="1" dirty="0" smtClean="0"/>
          </a:p>
          <a:p>
            <a:pPr lvl="0" algn="ctr">
              <a:buNone/>
            </a:pPr>
            <a:r>
              <a:rPr lang="cs-CZ" b="1" dirty="0" smtClean="0"/>
              <a:t>6 x 6 x 24 = 864 hod.</a:t>
            </a:r>
          </a:p>
          <a:p>
            <a:pPr lvl="0" algn="ctr">
              <a:buNone/>
            </a:pPr>
            <a:endParaRPr lang="cs-CZ" b="1" dirty="0" smtClean="0"/>
          </a:p>
          <a:p>
            <a:pPr lvl="0" algn="ctr">
              <a:buNone/>
            </a:pPr>
            <a:r>
              <a:rPr lang="cs-CZ" b="1" dirty="0" smtClean="0"/>
              <a:t>884 x 150 = 129 600 </a:t>
            </a:r>
            <a:r>
              <a:rPr lang="cs-CZ" b="1" dirty="0" err="1" smtClean="0"/>
              <a:t>lxhod</a:t>
            </a:r>
            <a:r>
              <a:rPr lang="cs-CZ" b="1" dirty="0" smtClean="0"/>
              <a:t>. = 129,6 </a:t>
            </a:r>
            <a:r>
              <a:rPr lang="cs-CZ" b="1" dirty="0" err="1" smtClean="0"/>
              <a:t>klxh</a:t>
            </a:r>
            <a:r>
              <a:rPr lang="cs-CZ" b="1" dirty="0" smtClean="0"/>
              <a:t>. = 0,1296 </a:t>
            </a:r>
            <a:r>
              <a:rPr lang="cs-CZ" b="1" dirty="0" err="1" smtClean="0"/>
              <a:t>Mlxh</a:t>
            </a:r>
            <a:r>
              <a:rPr lang="cs-CZ" b="1" dirty="0" smtClean="0"/>
              <a:t>. 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1782</TotalTime>
  <Words>2452</Words>
  <Application>Microsoft Office PowerPoint</Application>
  <PresentationFormat>Předvádění na obrazovce (4:3)</PresentationFormat>
  <Paragraphs>331</Paragraphs>
  <Slides>40</Slides>
  <Notes>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40</vt:i4>
      </vt:variant>
    </vt:vector>
  </HeadingPairs>
  <TitlesOfParts>
    <vt:vector size="41" baseType="lpstr">
      <vt:lpstr>Administrativní</vt:lpstr>
      <vt:lpstr>Světlo</vt:lpstr>
      <vt:lpstr>Podstata světla</vt:lpstr>
      <vt:lpstr>Poškození  světlem</vt:lpstr>
      <vt:lpstr>Poškození světlem -(nejcitlivější materiály)</vt:lpstr>
      <vt:lpstr>Poškození světlem</vt:lpstr>
      <vt:lpstr>Definice pojmů</vt:lpstr>
      <vt:lpstr>Definice pojmů – Zákon převrácených čtverců</vt:lpstr>
      <vt:lpstr>Definice pojmů</vt:lpstr>
      <vt:lpstr>Příklad výpočtu světlené expozice</vt:lpstr>
      <vt:lpstr>Definice pojmů</vt:lpstr>
      <vt:lpstr>Definice pojmů</vt:lpstr>
      <vt:lpstr>Správná pozice nasvícení exponátu </vt:lpstr>
      <vt:lpstr>Citlivost muzejních předmětů na světlo</vt:lpstr>
      <vt:lpstr>Kategorizace citlivosti muzejních předmětů  dle ISO R105 – Blue Wool Standards</vt:lpstr>
      <vt:lpstr>Celková expozice</vt:lpstr>
      <vt:lpstr>Doporučené maximální roční expozice světlem</vt:lpstr>
      <vt:lpstr>Doporučené hodnoty expozice pro sbírkové předměty TMB</vt:lpstr>
      <vt:lpstr>Zdroje světla</vt:lpstr>
      <vt:lpstr>Umělé osvětlení</vt:lpstr>
      <vt:lpstr>Denní světlo – přirozené sluneční</vt:lpstr>
      <vt:lpstr>Žárovky</vt:lpstr>
      <vt:lpstr>Halogenové žárovky</vt:lpstr>
      <vt:lpstr>Zářivky</vt:lpstr>
      <vt:lpstr>Kompaktní zářivky</vt:lpstr>
      <vt:lpstr>Halogenidové výbojky</vt:lpstr>
      <vt:lpstr>LED osvětlení (light emitting diode)</vt:lpstr>
      <vt:lpstr>Optická vlákna – světlovodné kabely</vt:lpstr>
      <vt:lpstr>Kontrola světla, UV, IČ</vt:lpstr>
      <vt:lpstr>Kontrola UV záření</vt:lpstr>
      <vt:lpstr>UV fólie</vt:lpstr>
      <vt:lpstr>Měření osvětlení UV, IČ</vt:lpstr>
      <vt:lpstr>Light Check</vt:lpstr>
      <vt:lpstr>Měření celkové expozice</vt:lpstr>
      <vt:lpstr>Měření osvětlení</vt:lpstr>
      <vt:lpstr>Příklady</vt:lpstr>
      <vt:lpstr>Příklady</vt:lpstr>
      <vt:lpstr>Příklady</vt:lpstr>
      <vt:lpstr>Příklady</vt:lpstr>
      <vt:lpstr>Původní/novodobé prvky odstínění</vt:lpstr>
      <vt:lpstr>Literatura</vt:lpstr>
    </vt:vector>
  </TitlesOfParts>
  <Company>Aguna s.r.o.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Světlo</dc:title>
  <dc:creator>Aguna</dc:creator>
  <cp:lastModifiedBy>Selucká</cp:lastModifiedBy>
  <cp:revision>136</cp:revision>
  <dcterms:created xsi:type="dcterms:W3CDTF">2010-03-29T19:11:21Z</dcterms:created>
  <dcterms:modified xsi:type="dcterms:W3CDTF">2014-10-10T11:01:33Z</dcterms:modified>
</cp:coreProperties>
</file>