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77"/>
  </p:notesMasterIdLst>
  <p:handoutMasterIdLst>
    <p:handoutMasterId r:id="rId78"/>
  </p:handoutMasterIdLst>
  <p:sldIdLst>
    <p:sldId id="256" r:id="rId2"/>
    <p:sldId id="257" r:id="rId3"/>
    <p:sldId id="258" r:id="rId4"/>
    <p:sldId id="331" r:id="rId5"/>
    <p:sldId id="330" r:id="rId6"/>
    <p:sldId id="310" r:id="rId7"/>
    <p:sldId id="260" r:id="rId8"/>
    <p:sldId id="261" r:id="rId9"/>
    <p:sldId id="329" r:id="rId10"/>
    <p:sldId id="262" r:id="rId11"/>
    <p:sldId id="263" r:id="rId12"/>
    <p:sldId id="264" r:id="rId13"/>
    <p:sldId id="265" r:id="rId14"/>
    <p:sldId id="315" r:id="rId15"/>
    <p:sldId id="314" r:id="rId16"/>
    <p:sldId id="266" r:id="rId17"/>
    <p:sldId id="267" r:id="rId18"/>
    <p:sldId id="268" r:id="rId19"/>
    <p:sldId id="269" r:id="rId20"/>
    <p:sldId id="316" r:id="rId21"/>
    <p:sldId id="335" r:id="rId22"/>
    <p:sldId id="311" r:id="rId23"/>
    <p:sldId id="326" r:id="rId24"/>
    <p:sldId id="272" r:id="rId25"/>
    <p:sldId id="312" r:id="rId26"/>
    <p:sldId id="271" r:id="rId27"/>
    <p:sldId id="313" r:id="rId28"/>
    <p:sldId id="273" r:id="rId29"/>
    <p:sldId id="274" r:id="rId30"/>
    <p:sldId id="275" r:id="rId31"/>
    <p:sldId id="341" r:id="rId32"/>
    <p:sldId id="277" r:id="rId33"/>
    <p:sldId id="276" r:id="rId34"/>
    <p:sldId id="309" r:id="rId35"/>
    <p:sldId id="279" r:id="rId36"/>
    <p:sldId id="278" r:id="rId37"/>
    <p:sldId id="336" r:id="rId38"/>
    <p:sldId id="337" r:id="rId39"/>
    <p:sldId id="338" r:id="rId40"/>
    <p:sldId id="280" r:id="rId41"/>
    <p:sldId id="281" r:id="rId42"/>
    <p:sldId id="284" r:id="rId43"/>
    <p:sldId id="282" r:id="rId44"/>
    <p:sldId id="283" r:id="rId45"/>
    <p:sldId id="319" r:id="rId46"/>
    <p:sldId id="285" r:id="rId47"/>
    <p:sldId id="286" r:id="rId48"/>
    <p:sldId id="292" r:id="rId49"/>
    <p:sldId id="298" r:id="rId50"/>
    <p:sldId id="299" r:id="rId51"/>
    <p:sldId id="328" r:id="rId52"/>
    <p:sldId id="287" r:id="rId53"/>
    <p:sldId id="320" r:id="rId54"/>
    <p:sldId id="288" r:id="rId55"/>
    <p:sldId id="321" r:id="rId56"/>
    <p:sldId id="317" r:id="rId57"/>
    <p:sldId id="327" r:id="rId58"/>
    <p:sldId id="332" r:id="rId59"/>
    <p:sldId id="291" r:id="rId60"/>
    <p:sldId id="297" r:id="rId61"/>
    <p:sldId id="323" r:id="rId62"/>
    <p:sldId id="294" r:id="rId63"/>
    <p:sldId id="295" r:id="rId64"/>
    <p:sldId id="296" r:id="rId65"/>
    <p:sldId id="300" r:id="rId66"/>
    <p:sldId id="305" r:id="rId67"/>
    <p:sldId id="306" r:id="rId68"/>
    <p:sldId id="307" r:id="rId69"/>
    <p:sldId id="308" r:id="rId70"/>
    <p:sldId id="333" r:id="rId71"/>
    <p:sldId id="324" r:id="rId72"/>
    <p:sldId id="325" r:id="rId73"/>
    <p:sldId id="339" r:id="rId74"/>
    <p:sldId id="340" r:id="rId75"/>
    <p:sldId id="302" r:id="rId76"/>
  </p:sldIdLst>
  <p:sldSz cx="9144000" cy="6858000" type="screen4x3"/>
  <p:notesSz cx="6797675" cy="992822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6" d="100"/>
          <a:sy n="66" d="100"/>
        </p:scale>
        <p:origin x="-1494" y="-96"/>
      </p:cViewPr>
      <p:guideLst>
        <p:guide orient="horz" pos="2160"/>
        <p:guide pos="2880"/>
      </p:guideLst>
    </p:cSldViewPr>
  </p:slideViewPr>
  <p:notesTextViewPr>
    <p:cViewPr>
      <p:scale>
        <a:sx n="100" d="100"/>
        <a:sy n="100" d="100"/>
      </p:scale>
      <p:origin x="0" y="0"/>
    </p:cViewPr>
  </p:notesTextViewPr>
  <p:notesViewPr>
    <p:cSldViewPr>
      <p:cViewPr varScale="1">
        <p:scale>
          <a:sx n="51" d="100"/>
          <a:sy n="51" d="100"/>
        </p:scale>
        <p:origin x="-2958" y="-96"/>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5A3C787E-CA33-47C2-9EA8-5E3036CE35E3}" type="datetimeFigureOut">
              <a:rPr lang="cs-CZ" smtClean="0"/>
              <a:pPr/>
              <a:t>10.8.2016</a:t>
            </a:fld>
            <a:endParaRPr lang="cs-CZ"/>
          </a:p>
        </p:txBody>
      </p:sp>
      <p:sp>
        <p:nvSpPr>
          <p:cNvPr id="4" name="Zástupný symbol pro zápatí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0A177516-DF74-492C-81A4-CAED45912484}" type="slidenum">
              <a:rPr lang="cs-CZ" smtClean="0"/>
              <a:pPr/>
              <a:t>‹#›</a:t>
            </a:fld>
            <a:endParaRPr lang="cs-CZ"/>
          </a:p>
        </p:txBody>
      </p:sp>
    </p:spTree>
    <p:extLst>
      <p:ext uri="{BB962C8B-B14F-4D97-AF65-F5344CB8AC3E}">
        <p14:creationId xmlns:p14="http://schemas.microsoft.com/office/powerpoint/2010/main" xmlns="" val="1963857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63B4B70E-82AE-4652-88E3-C58112EB3DC6}" type="datetimeFigureOut">
              <a:rPr lang="cs-CZ" smtClean="0"/>
              <a:pPr/>
              <a:t>10.8.2016</a:t>
            </a:fld>
            <a:endParaRPr lang="cs-CZ"/>
          </a:p>
        </p:txBody>
      </p:sp>
      <p:sp>
        <p:nvSpPr>
          <p:cNvPr id="4" name="Zástupný symbol pro obrázek snímk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BB6F0699-2F64-456D-9044-60E4FF501CC9}" type="slidenum">
              <a:rPr lang="cs-CZ" smtClean="0"/>
              <a:pPr/>
              <a:t>‹#›</a:t>
            </a:fld>
            <a:endParaRPr lang="cs-CZ"/>
          </a:p>
        </p:txBody>
      </p:sp>
    </p:spTree>
    <p:extLst>
      <p:ext uri="{BB962C8B-B14F-4D97-AF65-F5344CB8AC3E}">
        <p14:creationId xmlns:p14="http://schemas.microsoft.com/office/powerpoint/2010/main" xmlns="" val="2399532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10</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11</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12</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Čím vyšší je teplota vzduchu, tím  je potřeba většího množství vodní páry k jeho nasycení.</a:t>
            </a:r>
            <a:endParaRPr lang="cs-CZ" dirty="0"/>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13</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14</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15</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16</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Diagram je grafickým </a:t>
            </a:r>
            <a:r>
              <a:rPr lang="cs-CZ" dirty="0" err="1" smtClean="0"/>
              <a:t>znázoreněním</a:t>
            </a:r>
            <a:r>
              <a:rPr lang="cs-CZ" dirty="0" smtClean="0"/>
              <a:t> vztahu mezi RV, měrnou vlhkostí, teplotou a entalpií (energetická veličina, která zajímá zejména </a:t>
            </a:r>
            <a:r>
              <a:rPr lang="cs-CZ" dirty="0" err="1" smtClean="0"/>
              <a:t>odbiorníky</a:t>
            </a:r>
            <a:r>
              <a:rPr lang="cs-CZ" dirty="0" smtClean="0"/>
              <a:t>). Na obrázku je </a:t>
            </a:r>
            <a:r>
              <a:rPr lang="cs-CZ" dirty="0" err="1" smtClean="0"/>
              <a:t>zjendodušený</a:t>
            </a:r>
            <a:r>
              <a:rPr lang="cs-CZ" dirty="0" smtClean="0"/>
              <a:t> </a:t>
            </a:r>
            <a:r>
              <a:rPr lang="cs-CZ" dirty="0" err="1" smtClean="0"/>
              <a:t>Mollierův</a:t>
            </a:r>
            <a:r>
              <a:rPr lang="cs-CZ" dirty="0" smtClean="0"/>
              <a:t> graf (</a:t>
            </a:r>
            <a:r>
              <a:rPr lang="cs-CZ" dirty="0" err="1" smtClean="0"/>
              <a:t>psestavován</a:t>
            </a:r>
            <a:r>
              <a:rPr lang="cs-CZ" dirty="0" smtClean="0"/>
              <a:t> pro určitý barometrický tlak – </a:t>
            </a:r>
            <a:r>
              <a:rPr lang="cs-CZ" dirty="0" err="1" smtClean="0"/>
              <a:t>tyda</a:t>
            </a:r>
            <a:r>
              <a:rPr lang="cs-CZ" dirty="0" smtClean="0"/>
              <a:t> je to průměrná hodnota </a:t>
            </a:r>
            <a:r>
              <a:rPr lang="cs-CZ" dirty="0" err="1" smtClean="0"/>
              <a:t>atmosferického</a:t>
            </a:r>
            <a:r>
              <a:rPr lang="cs-CZ" dirty="0" smtClean="0"/>
              <a:t> tlaku). S rostoucí tlakem klesá RV při dané teplotě. Z diagramu je patrná závislost obsahu vodní páry ve vzduchu na teplotě.</a:t>
            </a:r>
            <a:endParaRPr lang="cs-CZ" dirty="0"/>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17</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18</a:t>
            </a:fld>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19</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2</a:t>
            </a:fld>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 dřevařském průmyslu se podle sorpčních </a:t>
            </a:r>
            <a:r>
              <a:rPr lang="cs-CZ" dirty="0" err="1" smtClean="0"/>
              <a:t>izoterm</a:t>
            </a:r>
            <a:r>
              <a:rPr lang="cs-CZ" dirty="0" smtClean="0"/>
              <a:t> nastavuje požadovaná vlhkost vzduchu.  Materiály, které jsou dlouhodobě zvyklé na určité klima  ( i když jsou tyto podmínky vzdálené optimálním) není vhodné náhle přemisťovat do odlišných podmínek ( z kostela do depozitáře).</a:t>
            </a:r>
            <a:endParaRPr lang="cs-CZ" dirty="0"/>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20</a:t>
            </a:fld>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44035" name="Zástupný symbol pro poznámky 2"/>
          <p:cNvSpPr>
            <a:spLocks noGrp="1"/>
          </p:cNvSpPr>
          <p:nvPr>
            <p:ph type="body" idx="1"/>
          </p:nvPr>
        </p:nvSpPr>
        <p:spPr>
          <a:noFill/>
          <a:ln/>
        </p:spPr>
        <p:txBody>
          <a:bodyPr>
            <a:normAutofit fontScale="92500"/>
          </a:bodyPr>
          <a:lstStyle/>
          <a:p>
            <a:pPr eaLnBrk="1" hangingPunct="1">
              <a:spcBef>
                <a:spcPct val="0"/>
              </a:spcBef>
            </a:pPr>
            <a:r>
              <a:rPr lang="cs-CZ" dirty="0" smtClean="0"/>
              <a:t>Zpátky k podstatné otázce: Jaké jsou mezní hodnoty pro přijatelné fluktuace RV a T?</a:t>
            </a:r>
          </a:p>
          <a:p>
            <a:pPr>
              <a:spcBef>
                <a:spcPct val="0"/>
              </a:spcBef>
            </a:pPr>
            <a:r>
              <a:rPr lang="cs-CZ" dirty="0" smtClean="0"/>
              <a:t>Organické hygroskopické materiály patří mezi materiály, které velmi citlivě reagují na okolní klimatické podmínky – vlhkost z okolí přijímají nebo uvolňují s cílem dosáhnout rovnováhy mezi vlhkostí materiálu a okolním prostředím. Analýza chování těchto materiálů je proto základem pro nastavení doporučených podmínek jejich uchovávání.  </a:t>
            </a:r>
            <a:r>
              <a:rPr lang="cs-CZ" b="1" dirty="0" smtClean="0"/>
              <a:t>Grafické znázornění závislost rovnovážné vlhkosti hygroskopických materiálu na okolní RV udávají sorpční izotermy. </a:t>
            </a:r>
            <a:r>
              <a:rPr lang="cs-CZ" dirty="0" smtClean="0"/>
              <a:t>Jejich tvar se může lišit pro různé materiály papír-dřevo-textil, ale platí, že  v oblasti středních hodnot RV v </a:t>
            </a:r>
            <a:r>
              <a:rPr lang="cs-CZ" b="1" dirty="0" smtClean="0"/>
              <a:t>rozmezí 40 – 60 %</a:t>
            </a:r>
            <a:r>
              <a:rPr lang="cs-CZ" dirty="0" smtClean="0"/>
              <a:t> jsou sklony křivek nejmírnější a tudíž i změny v obsahu vlhkosti malé, což  přímo i ovlivňuje rozměrovou stálost předmětů. Z tvaru sorpční izotermy dřeva je ale zřejmé, </a:t>
            </a:r>
            <a:r>
              <a:rPr lang="cs-CZ" dirty="0" err="1" smtClean="0"/>
              <a:t>žejejí</a:t>
            </a:r>
            <a:r>
              <a:rPr lang="cs-CZ" dirty="0" smtClean="0"/>
              <a:t> sklon se strmě zvyšuje při RV nad 60 – 70 % což znamená i  velké změny obsahu vlhkosti v materiálu </a:t>
            </a:r>
            <a:r>
              <a:rPr lang="cs-CZ" b="1" dirty="0" smtClean="0"/>
              <a:t>(</a:t>
            </a:r>
            <a:r>
              <a:rPr lang="cs-CZ" dirty="0" smtClean="0"/>
              <a:t>tzn. Že výkyvy v této oblasti  RV jsou pro dřevo velice riskantní. To dokladují i  aktuální výsledky laboratorních testů, které byly publikovány v knize </a:t>
            </a:r>
            <a:r>
              <a:rPr lang="cs-CZ" dirty="0" err="1" smtClean="0"/>
              <a:t>Daria</a:t>
            </a:r>
            <a:r>
              <a:rPr lang="cs-CZ" dirty="0" smtClean="0"/>
              <a:t> </a:t>
            </a:r>
            <a:r>
              <a:rPr lang="cs-CZ" dirty="0" err="1" smtClean="0"/>
              <a:t>Camuffa</a:t>
            </a:r>
            <a:r>
              <a:rPr lang="cs-CZ" dirty="0" smtClean="0"/>
              <a:t>, na niž je odkaz v literatuře,:  obrázek představuje syntézu těchto výsledků -  oblast elastické deformace je vymezena zelenou oblastí, v rámci které je zřejmé, že okamžité změny RV přesahující +/- 15 % od střední hodnoty RV 50 % vyvolávají napětí přesahující mez pružnosti dřeva  a způsobují trvalou – plastickou deformaci (žlutá oblast). Pokud dochází k výkyvům RV v oblasti nad 70 %, toto pole elastické deformace se velmi zužuje a odpovídá v zásadě mezní hodnotě +/- 5 %.</a:t>
            </a:r>
          </a:p>
          <a:p>
            <a:pPr>
              <a:spcBef>
                <a:spcPct val="0"/>
              </a:spcBef>
            </a:pPr>
            <a:r>
              <a:rPr lang="cs-CZ" dirty="0" smtClean="0"/>
              <a:t>Další faktor, který je nutno vzít v potaz je závislost sorpčních izoterem </a:t>
            </a:r>
            <a:r>
              <a:rPr lang="cs-CZ" b="1" dirty="0" smtClean="0"/>
              <a:t>na teplotě. </a:t>
            </a:r>
            <a:r>
              <a:rPr lang="cs-CZ" dirty="0" smtClean="0"/>
              <a:t>V běžné praxi se tento vliv zanedbává, ale pokud se předměty pohybují  v prostředí s výrazným rozdílem teplot (např. 5 – 25 °C), nutno počítat s tím, že u těchto materiálů dochází k navyšování obsahu vlhkosti s poklesem teploty. </a:t>
            </a:r>
          </a:p>
          <a:p>
            <a:pPr>
              <a:spcBef>
                <a:spcPct val="0"/>
              </a:spcBef>
            </a:pPr>
            <a:r>
              <a:rPr lang="cs-CZ" dirty="0" smtClean="0"/>
              <a:t> Jakkoliv jsou tyto testy velice užitečné, nelze je brát jako 100% měřítko, jelikož jsou prováděny pouze na laboratorních vzorcích dřeva a postihují celou šíři problematiky různorodosti materiálů – dřevo lakované, intarzované, malované , zeslabené červotoči… apod.</a:t>
            </a:r>
            <a:endParaRPr lang="en-US" dirty="0" smtClean="0"/>
          </a:p>
        </p:txBody>
      </p:sp>
      <p:sp>
        <p:nvSpPr>
          <p:cNvPr id="44036" name="Zástupný symbol pro číslo snímku 3"/>
          <p:cNvSpPr txBox="1">
            <a:spLocks noGrp="1"/>
          </p:cNvSpPr>
          <p:nvPr/>
        </p:nvSpPr>
        <p:spPr bwMode="auto">
          <a:xfrm>
            <a:off x="3849862" y="9429780"/>
            <a:ext cx="2946275" cy="496751"/>
          </a:xfrm>
          <a:prstGeom prst="rect">
            <a:avLst/>
          </a:prstGeom>
          <a:noFill/>
          <a:ln w="9525">
            <a:noFill/>
            <a:miter lim="800000"/>
            <a:headEnd/>
            <a:tailEnd/>
          </a:ln>
        </p:spPr>
        <p:txBody>
          <a:bodyPr lIns="86302" tIns="43151" rIns="86302" bIns="43151" anchor="b"/>
          <a:lstStyle/>
          <a:p>
            <a:pPr algn="r" defTabSz="863029"/>
            <a:fld id="{16A91D74-A126-4F9A-82C5-FB84A31E64D9}" type="slidenum">
              <a:rPr lang="en-US" sz="1200"/>
              <a:pPr algn="r" defTabSz="863029"/>
              <a:t>21</a:t>
            </a:fld>
            <a:endParaRPr lang="en-US"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22</a:t>
            </a:fld>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23</a:t>
            </a:fld>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Alkálie se dávaly do sklářské suroviny ke snížení teploty tavení skla. Alkalické oxidy jsou velmi hygroskopické, reagují se vzdušnou vlhkostí, polutanty vznikají korozní produkty skla. </a:t>
            </a:r>
            <a:endParaRPr lang="cs-CZ" dirty="0"/>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24</a:t>
            </a:fld>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Kyselá hydrolýza papíru – štěpení vazeb celulózy, snižuje se pevnost papíru – papír je kyselý již z výroby – zejména papír od </a:t>
            </a:r>
            <a:r>
              <a:rPr lang="cs-CZ" dirty="0" err="1" smtClean="0"/>
              <a:t>pol</a:t>
            </a:r>
            <a:r>
              <a:rPr lang="cs-CZ" dirty="0" smtClean="0"/>
              <a:t>. 19. stol. (klížený kalafunou a kamencem, s vysokým podílem dřevoviny (do té doby byl papír vyráběn z hadrů a klížen neutrálně klihem nebo škrobem).</a:t>
            </a:r>
            <a:endParaRPr lang="cs-CZ" dirty="0"/>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25</a:t>
            </a:fld>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26</a:t>
            </a:fld>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27</a:t>
            </a:fld>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28</a:t>
            </a:fld>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29</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3</a:t>
            </a:fld>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30</a:t>
            </a:fld>
            <a:endParaRPr 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200" kern="1200" dirty="0" smtClean="0">
                <a:solidFill>
                  <a:schemeClr val="tx1"/>
                </a:solidFill>
                <a:latin typeface="+mn-lt"/>
                <a:ea typeface="+mn-ea"/>
                <a:cs typeface="+mn-cs"/>
              </a:rPr>
              <a:t>Obr. ..... :  Vstupní dveře na terasu nad modrým salonem – místnost č. 161; degradace dýhy vnitřní </a:t>
            </a:r>
          </a:p>
          <a:p>
            <a:r>
              <a:rPr lang="cs-CZ" sz="1200" kern="1200" dirty="0" smtClean="0">
                <a:solidFill>
                  <a:schemeClr val="tx1"/>
                </a:solidFill>
                <a:latin typeface="+mn-lt"/>
                <a:ea typeface="+mn-ea"/>
                <a:cs typeface="+mn-cs"/>
              </a:rPr>
              <a:t>výplně dýhované konstrukce (vnější strana) způsobená patrně kombinací působení přímého </a:t>
            </a:r>
          </a:p>
          <a:p>
            <a:r>
              <a:rPr lang="cs-CZ" sz="1200" kern="1200" dirty="0" smtClean="0">
                <a:solidFill>
                  <a:schemeClr val="tx1"/>
                </a:solidFill>
                <a:latin typeface="+mn-lt"/>
                <a:ea typeface="+mn-ea"/>
                <a:cs typeface="+mn-cs"/>
              </a:rPr>
              <a:t>slunečního svitu s působením kondenzátu.</a:t>
            </a:r>
            <a:endParaRPr lang="cs-CZ" sz="1200" kern="1200" smtClean="0">
              <a:solidFill>
                <a:schemeClr val="tx1"/>
              </a:solidFill>
              <a:latin typeface="+mn-lt"/>
              <a:ea typeface="+mn-ea"/>
              <a:cs typeface="+mn-cs"/>
            </a:endParaRPr>
          </a:p>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31</a:t>
            </a:fld>
            <a:endParaRPr 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32</a:t>
            </a:fld>
            <a:endParaRPr 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33</a:t>
            </a:fld>
            <a:endParaRPr 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34</a:t>
            </a:fld>
            <a:endParaRPr 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35</a:t>
            </a:fld>
            <a:endParaRPr 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36</a:t>
            </a:fld>
            <a:endParaRPr 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44035" name="Zástupný symbol pro poznámky 2"/>
          <p:cNvSpPr>
            <a:spLocks noGrp="1"/>
          </p:cNvSpPr>
          <p:nvPr>
            <p:ph type="body" idx="1"/>
          </p:nvPr>
        </p:nvSpPr>
        <p:spPr>
          <a:noFill/>
          <a:ln/>
        </p:spPr>
        <p:txBody>
          <a:bodyPr/>
          <a:lstStyle/>
          <a:p>
            <a:pPr>
              <a:spcBef>
                <a:spcPct val="0"/>
              </a:spcBef>
            </a:pPr>
            <a:r>
              <a:rPr lang="cs-CZ" dirty="0" smtClean="0"/>
              <a:t>Jednoduše řečeno, neexistuje jednoznačná odpověď na otázku doporučených hodnot RV a T – to co je vhodné pro hygroskopické materiály, nemusí být vždy to pravé pro jednotlivé předměty zhotovené z těchto materiálů. Tuto skutečnost do jisté míry reflektuje nová norma ČSN 15757 z. r. 2011: ochrana kulturního dědictví – Požadavky na teplotu a relativní vlhkost prostředí s cílem zamezit mechanickému poškozování organických hygroskopických materiálů, k němuž dochází důsledkem klimatu, která zavádí nový koncept tzv. </a:t>
            </a:r>
            <a:r>
              <a:rPr lang="cs-CZ" b="1" dirty="0" smtClean="0"/>
              <a:t>historického klimatu (nebo historie klimatu</a:t>
            </a:r>
            <a:r>
              <a:rPr lang="cs-CZ" dirty="0" smtClean="0"/>
              <a:t>). Ten je založen na předpokladu, že riziko fyzického poškození vlivem fluktuací, které nepřesahují historicky ověřený rozsah je velmi nízké.  Lidově řečeno staré hygroskopické předměty, které se adaptovaly na určité okolní podmínky  si vytvořily již  komplex vnitřního systému napětí, ztratily již původní elasticitu a jejich adaptace na nové podmínky je velmi riskantní a tudíž se je doporučuje ponechávat v původních neměnných podmínkách (obdobně jako v běžném životě čím jsme starší, tím hůře snášíme jakékoliv změny).</a:t>
            </a:r>
          </a:p>
          <a:p>
            <a:pPr>
              <a:spcBef>
                <a:spcPct val="0"/>
              </a:spcBef>
            </a:pPr>
            <a:r>
              <a:rPr lang="cs-CZ" dirty="0" smtClean="0"/>
              <a:t>Tato norma je vhodná pro analýzu klimatu historických budov, kde jsou prokazatelně předměty dlouhodobě uloženy a rozhoduje se napři v rámci rekonstrukce a zřízení klimatizovaných prostor. V těchto případech je na místě nejprve zvážit toto historické klima v konfrontaci se stavem předmětů a příp. upřednostnit původní klimatické podmínky než vnucovat budově tzv. ideální muzejní klima. Obdobně i analýza historie klimatu  se hodí při nastavování aklimatizačních postupů či změně režimu využívání objektů jako jsou historické zámky či hrady (vytápění během zimy).</a:t>
            </a:r>
            <a:endParaRPr lang="en-US" dirty="0" smtClean="0"/>
          </a:p>
        </p:txBody>
      </p:sp>
      <p:sp>
        <p:nvSpPr>
          <p:cNvPr id="44036" name="Zástupný symbol pro číslo snímku 3"/>
          <p:cNvSpPr txBox="1">
            <a:spLocks noGrp="1"/>
          </p:cNvSpPr>
          <p:nvPr/>
        </p:nvSpPr>
        <p:spPr bwMode="auto">
          <a:xfrm>
            <a:off x="3849862" y="9429780"/>
            <a:ext cx="2946275" cy="496751"/>
          </a:xfrm>
          <a:prstGeom prst="rect">
            <a:avLst/>
          </a:prstGeom>
          <a:noFill/>
          <a:ln w="9525">
            <a:noFill/>
            <a:miter lim="800000"/>
            <a:headEnd/>
            <a:tailEnd/>
          </a:ln>
        </p:spPr>
        <p:txBody>
          <a:bodyPr lIns="86302" tIns="43151" rIns="86302" bIns="43151" anchor="b"/>
          <a:lstStyle/>
          <a:p>
            <a:pPr algn="r" defTabSz="863029"/>
            <a:fld id="{16A91D74-A126-4F9A-82C5-FB84A31E64D9}" type="slidenum">
              <a:rPr lang="en-US" sz="1200"/>
              <a:pPr algn="r" defTabSz="863029"/>
              <a:t>37</a:t>
            </a:fld>
            <a:endParaRPr lang="en-US" sz="12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44035" name="Zástupný symbol pro poznámky 2"/>
          <p:cNvSpPr>
            <a:spLocks noGrp="1"/>
          </p:cNvSpPr>
          <p:nvPr>
            <p:ph type="body" idx="1"/>
          </p:nvPr>
        </p:nvSpPr>
        <p:spPr>
          <a:noFill/>
          <a:ln/>
        </p:spPr>
        <p:txBody>
          <a:bodyPr/>
          <a:lstStyle/>
          <a:p>
            <a:pPr>
              <a:spcBef>
                <a:spcPct val="0"/>
              </a:spcBef>
            </a:pPr>
            <a:r>
              <a:rPr lang="cs-CZ" dirty="0" smtClean="0"/>
              <a:t>Střední klouzavý průměr MA je aritmetickým průměrem hodnot RV měřených 15 dnů před a 15 dnů po datu, ke kterému je průměr počítán. Pro statistické zpracování celoročního záznamu je však potřeba 30 dnů navíc tj. 15 dnů na začátku roku a 15 po skončení roku tedy celkem 395 dní. (doporučeno je zaznamenávat hodnoty RV max. v 1 hod. intervalech (pro našeho hodnocení jme měly nastaven 30 min. snímací cyklus)</a:t>
            </a:r>
          </a:p>
          <a:p>
            <a:pPr>
              <a:spcBef>
                <a:spcPct val="0"/>
              </a:spcBef>
            </a:pPr>
            <a:r>
              <a:rPr lang="cs-CZ" dirty="0" smtClean="0"/>
              <a:t>Př.: 1 hod. záznam: 24 x 15 = 360 ….. 360 x 2 + 1 = 721</a:t>
            </a:r>
          </a:p>
          <a:p>
            <a:pPr>
              <a:spcBef>
                <a:spcPct val="0"/>
              </a:spcBef>
            </a:pPr>
            <a:endParaRPr lang="cs-CZ" dirty="0" smtClean="0"/>
          </a:p>
          <a:p>
            <a:pPr>
              <a:spcBef>
                <a:spcPct val="0"/>
              </a:spcBef>
            </a:pPr>
            <a:r>
              <a:rPr lang="cs-CZ" dirty="0" smtClean="0"/>
              <a:t>MA = (</a:t>
            </a:r>
            <a:r>
              <a:rPr lang="cs-CZ" dirty="0" err="1" smtClean="0"/>
              <a:t>Rvaktual</a:t>
            </a:r>
            <a:r>
              <a:rPr lang="cs-CZ" dirty="0" smtClean="0"/>
              <a:t> + RV </a:t>
            </a:r>
            <a:r>
              <a:rPr lang="cs-CZ" dirty="0" err="1" smtClean="0"/>
              <a:t>aktual</a:t>
            </a:r>
            <a:r>
              <a:rPr lang="cs-CZ" dirty="0" smtClean="0"/>
              <a:t>-1 + RV </a:t>
            </a:r>
            <a:r>
              <a:rPr lang="cs-CZ" dirty="0" err="1" smtClean="0"/>
              <a:t>aktual</a:t>
            </a:r>
            <a:r>
              <a:rPr lang="cs-CZ" dirty="0" smtClean="0"/>
              <a:t>-360…RV </a:t>
            </a:r>
            <a:r>
              <a:rPr lang="cs-CZ" dirty="0" err="1" smtClean="0"/>
              <a:t>aktual</a:t>
            </a:r>
            <a:r>
              <a:rPr lang="cs-CZ" dirty="0" smtClean="0"/>
              <a:t> +1  …. + RV aktual360+1/721</a:t>
            </a:r>
          </a:p>
          <a:p>
            <a:pPr>
              <a:spcBef>
                <a:spcPct val="0"/>
              </a:spcBef>
            </a:pPr>
            <a:endParaRPr lang="cs-CZ" dirty="0" smtClean="0"/>
          </a:p>
          <a:p>
            <a:pPr>
              <a:spcBef>
                <a:spcPct val="0"/>
              </a:spcBef>
            </a:pPr>
            <a:r>
              <a:rPr lang="cs-CZ" dirty="0" smtClean="0"/>
              <a:t>Střední klouzavý průměr zvýrazňuje dlouhodobé trendy (sezónní cykly) a zvýrazňuje krátkodobé výkyvy.</a:t>
            </a:r>
          </a:p>
          <a:p>
            <a:pPr>
              <a:spcBef>
                <a:spcPct val="0"/>
              </a:spcBef>
            </a:pPr>
            <a:endParaRPr lang="cs-CZ" dirty="0" smtClean="0"/>
          </a:p>
          <a:p>
            <a:pPr>
              <a:spcBef>
                <a:spcPct val="0"/>
              </a:spcBef>
            </a:pPr>
            <a:r>
              <a:rPr lang="cs-CZ" dirty="0" smtClean="0"/>
              <a:t>Hranice pro bezpečný krátkodobý výkyv jsou stanoveny jako 7. a 93. percentil výkyvů RV zaznamenaných ve sledovaném období.</a:t>
            </a:r>
          </a:p>
          <a:p>
            <a:pPr>
              <a:spcBef>
                <a:spcPct val="0"/>
              </a:spcBef>
            </a:pPr>
            <a:endParaRPr lang="cs-CZ" dirty="0" smtClean="0"/>
          </a:p>
          <a:p>
            <a:pPr>
              <a:spcBef>
                <a:spcPct val="0"/>
              </a:spcBef>
            </a:pPr>
            <a:r>
              <a:rPr lang="cs-CZ" dirty="0" smtClean="0"/>
              <a:t>Pokud je hodnota MA stabilní (má stabilní průběh) připouští se +/- 10 % výkyv RV za přípustný.</a:t>
            </a:r>
          </a:p>
          <a:p>
            <a:pPr>
              <a:spcBef>
                <a:spcPct val="0"/>
              </a:spcBef>
            </a:pPr>
            <a:endParaRPr lang="cs-CZ" dirty="0" smtClean="0"/>
          </a:p>
          <a:p>
            <a:pPr>
              <a:spcBef>
                <a:spcPct val="0"/>
              </a:spcBef>
            </a:pPr>
            <a:r>
              <a:rPr lang="cs-CZ" dirty="0" smtClean="0"/>
              <a:t>     </a:t>
            </a:r>
            <a:endParaRPr lang="en-US" dirty="0" smtClean="0"/>
          </a:p>
        </p:txBody>
      </p:sp>
      <p:sp>
        <p:nvSpPr>
          <p:cNvPr id="44036" name="Zástupný symbol pro číslo snímku 3"/>
          <p:cNvSpPr txBox="1">
            <a:spLocks noGrp="1"/>
          </p:cNvSpPr>
          <p:nvPr/>
        </p:nvSpPr>
        <p:spPr bwMode="auto">
          <a:xfrm>
            <a:off x="3849862" y="9429780"/>
            <a:ext cx="2946275" cy="496751"/>
          </a:xfrm>
          <a:prstGeom prst="rect">
            <a:avLst/>
          </a:prstGeom>
          <a:noFill/>
          <a:ln w="9525">
            <a:noFill/>
            <a:miter lim="800000"/>
            <a:headEnd/>
            <a:tailEnd/>
          </a:ln>
        </p:spPr>
        <p:txBody>
          <a:bodyPr lIns="86302" tIns="43151" rIns="86302" bIns="43151" anchor="b"/>
          <a:lstStyle/>
          <a:p>
            <a:pPr algn="r" defTabSz="863029"/>
            <a:fld id="{16A91D74-A126-4F9A-82C5-FB84A31E64D9}" type="slidenum">
              <a:rPr lang="en-US" sz="1200"/>
              <a:pPr algn="r" defTabSz="863029"/>
              <a:t>38</a:t>
            </a:fld>
            <a:endParaRPr lang="en-US" sz="12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44035" name="Zástupný symbol pro poznámky 2"/>
          <p:cNvSpPr>
            <a:spLocks noGrp="1"/>
          </p:cNvSpPr>
          <p:nvPr>
            <p:ph type="body" idx="1"/>
          </p:nvPr>
        </p:nvSpPr>
        <p:spPr>
          <a:noFill/>
          <a:ln/>
        </p:spPr>
        <p:txBody>
          <a:bodyPr/>
          <a:lstStyle/>
          <a:p>
            <a:pPr eaLnBrk="1" hangingPunct="1">
              <a:spcBef>
                <a:spcPct val="0"/>
              </a:spcBef>
            </a:pPr>
            <a:endParaRPr lang="en-US" dirty="0" smtClean="0"/>
          </a:p>
        </p:txBody>
      </p:sp>
      <p:sp>
        <p:nvSpPr>
          <p:cNvPr id="44036" name="Zástupný symbol pro číslo snímku 3"/>
          <p:cNvSpPr txBox="1">
            <a:spLocks noGrp="1"/>
          </p:cNvSpPr>
          <p:nvPr/>
        </p:nvSpPr>
        <p:spPr bwMode="auto">
          <a:xfrm>
            <a:off x="3849862" y="9429780"/>
            <a:ext cx="2946275" cy="496751"/>
          </a:xfrm>
          <a:prstGeom prst="rect">
            <a:avLst/>
          </a:prstGeom>
          <a:noFill/>
          <a:ln w="9525">
            <a:noFill/>
            <a:miter lim="800000"/>
            <a:headEnd/>
            <a:tailEnd/>
          </a:ln>
        </p:spPr>
        <p:txBody>
          <a:bodyPr lIns="86302" tIns="43151" rIns="86302" bIns="43151" anchor="b"/>
          <a:lstStyle/>
          <a:p>
            <a:pPr algn="r" defTabSz="863029"/>
            <a:fld id="{16A91D74-A126-4F9A-82C5-FB84A31E64D9}" type="slidenum">
              <a:rPr lang="en-US" sz="1200"/>
              <a:pPr algn="r" defTabSz="863029"/>
              <a:t>39</a:t>
            </a:fld>
            <a:endParaRPr 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77827"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smtClean="0"/>
              <a:t>Acetátové filmy (acetylcelulóza) CTA bezpečná podložka poč. 20. Stol. – podléhají autodegradaci, hydrolýzou se uvolňuje kyselina octová – film se vlní, uvolňuje se kyselý zápach (octový syndrom), film ztrácí pružnost, odlupuje se emulze.</a:t>
            </a:r>
          </a:p>
          <a:p>
            <a:r>
              <a:rPr lang="cs-CZ" smtClean="0"/>
              <a:t>Fotografický materiál bledne i v tmavém prostředí (bez přístupu světla) – spontánní rozklad chemických látek</a:t>
            </a:r>
          </a:p>
          <a:p>
            <a:r>
              <a:rPr lang="cs-CZ" smtClean="0"/>
              <a:t>Kyselý papír – žloutne, fotooxidace ligninu (změna optických vlASTNOSTÍ)</a:t>
            </a:r>
          </a:p>
          <a:p>
            <a:endParaRPr lang="cs-CZ" smtClean="0"/>
          </a:p>
          <a:p>
            <a:endParaRPr lang="cs-CZ" smtClean="0"/>
          </a:p>
        </p:txBody>
      </p:sp>
      <p:sp>
        <p:nvSpPr>
          <p:cNvPr id="7782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0BD697-4D51-4D68-8C96-2F4D76E5BBA2}" type="slidenum">
              <a:rPr lang="cs-CZ" smtClean="0">
                <a:latin typeface="Times New Roman" pitchFamily="18" charset="0"/>
              </a:rPr>
              <a:pPr/>
              <a:t>4</a:t>
            </a:fld>
            <a:endParaRPr lang="cs-CZ" smtClean="0">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40</a:t>
            </a:fld>
            <a:endParaRPr 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Otáčivý psychrometr, </a:t>
            </a:r>
            <a:r>
              <a:rPr lang="cs-CZ" smtClean="0"/>
              <a:t>hodnota vlhkosti </a:t>
            </a:r>
            <a:r>
              <a:rPr lang="cs-CZ" dirty="0" smtClean="0"/>
              <a:t>je proměřována pomocí rozdílu teplot suchého a mokrého teploměru na základě změny výparného tepla. Čím je okolní vzduch sušší tím je pokles teploty u mokrého teploměru výraznější (více se odpařuje voda).</a:t>
            </a:r>
            <a:endParaRPr lang="cs-CZ" dirty="0"/>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41</a:t>
            </a:fld>
            <a:endParaRPr 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42</a:t>
            </a:fld>
            <a:endParaRPr 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43</a:t>
            </a:fld>
            <a:endParaRPr 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44</a:t>
            </a:fld>
            <a:endParaRPr 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45</a:t>
            </a:fld>
            <a:endParaRPr lang="cs-CZ"/>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46</a:t>
            </a:fld>
            <a:endParaRPr lang="cs-CZ"/>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47</a:t>
            </a:fld>
            <a:endParaRPr lang="cs-CZ"/>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48</a:t>
            </a:fld>
            <a:endParaRPr lang="cs-CZ"/>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49</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5</a:t>
            </a:fld>
            <a:endParaRPr lang="cs-CZ"/>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50</a:t>
            </a:fld>
            <a:endParaRPr lang="cs-CZ"/>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51</a:t>
            </a:fld>
            <a:endParaRPr lang="cs-CZ"/>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52</a:t>
            </a:fld>
            <a:endParaRPr lang="cs-CZ"/>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53</a:t>
            </a:fld>
            <a:endParaRPr lang="cs-CZ"/>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54</a:t>
            </a:fld>
            <a:endParaRPr lang="cs-CZ"/>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55</a:t>
            </a:fld>
            <a:endParaRPr lang="cs-CZ"/>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56</a:t>
            </a:fld>
            <a:endParaRPr lang="cs-CZ"/>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57</a:t>
            </a:fld>
            <a:endParaRPr lang="cs-CZ"/>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58</a:t>
            </a:fld>
            <a:endParaRPr lang="cs-CZ"/>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err="1" smtClean="0"/>
              <a:t>Silikagem</a:t>
            </a:r>
            <a:r>
              <a:rPr lang="cs-CZ" dirty="0" smtClean="0"/>
              <a:t> – forma oxidu křemíku v podobě tvrdých </a:t>
            </a:r>
            <a:r>
              <a:rPr lang="cs-CZ" dirty="0" err="1" smtClean="0"/>
              <a:t>zrnb</a:t>
            </a:r>
            <a:r>
              <a:rPr lang="cs-CZ" dirty="0" smtClean="0"/>
              <a:t> </a:t>
            </a:r>
            <a:r>
              <a:rPr lang="cs-CZ" dirty="0" err="1" smtClean="0"/>
              <a:t>beo</a:t>
            </a:r>
            <a:r>
              <a:rPr lang="cs-CZ" dirty="0" smtClean="0"/>
              <a:t> kuliček. Porézní struktura propojených dutin poskytuje vysokou povrchovou plochu (800 m2 na g). Používá se pro </a:t>
            </a:r>
            <a:r>
              <a:rPr lang="cs-CZ" dirty="0" err="1" smtClean="0"/>
              <a:t>adsorbci</a:t>
            </a:r>
            <a:r>
              <a:rPr lang="cs-CZ" dirty="0" smtClean="0"/>
              <a:t> vodní páry na jeho povrchu (drží molekuly pomocí fyzikálních vazeb – </a:t>
            </a:r>
            <a:r>
              <a:rPr lang="cs-CZ" dirty="0" err="1" smtClean="0"/>
              <a:t>adsorbce</a:t>
            </a:r>
            <a:r>
              <a:rPr lang="cs-CZ" dirty="0" smtClean="0"/>
              <a:t> , chemické vlastnosti látka se nemění na rozdíl od </a:t>
            </a:r>
            <a:r>
              <a:rPr lang="cs-CZ" dirty="0" err="1" smtClean="0"/>
              <a:t>absorbce</a:t>
            </a:r>
            <a:r>
              <a:rPr lang="cs-CZ" dirty="0" smtClean="0"/>
              <a:t>, kdy molekuly </a:t>
            </a:r>
            <a:r>
              <a:rPr lang="cs-CZ" smtClean="0"/>
              <a:t>absorbované látky vnikají </a:t>
            </a:r>
            <a:r>
              <a:rPr lang="cs-CZ" dirty="0" smtClean="0"/>
              <a:t>do celého objemu jiné látky </a:t>
            </a:r>
            <a:endParaRPr lang="cs-CZ" dirty="0"/>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59</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6</a:t>
            </a:fld>
            <a:endParaRPr lang="cs-CZ"/>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60</a:t>
            </a:fld>
            <a:endParaRPr lang="cs-CZ"/>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61</a:t>
            </a:fld>
            <a:endParaRPr lang="cs-CZ"/>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62</a:t>
            </a:fld>
            <a:endParaRPr lang="cs-CZ"/>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63</a:t>
            </a:fld>
            <a:endParaRPr lang="cs-CZ"/>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64</a:t>
            </a:fld>
            <a:endParaRPr lang="cs-CZ"/>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65</a:t>
            </a:fld>
            <a:endParaRPr lang="cs-CZ"/>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66</a:t>
            </a:fld>
            <a:endParaRPr lang="cs-CZ"/>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67</a:t>
            </a:fld>
            <a:endParaRPr lang="cs-CZ"/>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68</a:t>
            </a:fld>
            <a:endParaRPr lang="cs-CZ"/>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69</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7</a:t>
            </a:fld>
            <a:endParaRPr lang="cs-CZ"/>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70</a:t>
            </a:fld>
            <a:endParaRPr lang="cs-CZ"/>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71</a:t>
            </a:fld>
            <a:endParaRPr lang="cs-CZ"/>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72</a:t>
            </a:fld>
            <a:endParaRPr lang="cs-CZ"/>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73</a:t>
            </a:fld>
            <a:endParaRPr lang="cs-CZ"/>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74</a:t>
            </a:fld>
            <a:endParaRPr lang="cs-CZ"/>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75</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BB6F0699-2F64-456D-9044-60E4FF501CC9}" type="slidenum">
              <a:rPr lang="cs-CZ" smtClean="0"/>
              <a:pPr/>
              <a:t>8</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Lepidlo z </a:t>
            </a:r>
            <a:r>
              <a:rPr lang="cs-CZ" dirty="0" err="1" smtClean="0"/>
              <a:t>králíčí</a:t>
            </a:r>
            <a:r>
              <a:rPr lang="cs-CZ" dirty="0" smtClean="0"/>
              <a:t> kůže – používané v renesanci (výborné lepidlo)</a:t>
            </a:r>
          </a:p>
          <a:p>
            <a:r>
              <a:rPr lang="cs-CZ" dirty="0" smtClean="0"/>
              <a:t>Žlutá okrová (oxidy železa)</a:t>
            </a:r>
          </a:p>
          <a:p>
            <a:r>
              <a:rPr lang="cs-CZ" dirty="0" smtClean="0"/>
              <a:t>Změna délky je lineární funkcí teploty.</a:t>
            </a:r>
            <a:endParaRPr lang="cs-CZ" dirty="0"/>
          </a:p>
        </p:txBody>
      </p:sp>
      <p:sp>
        <p:nvSpPr>
          <p:cNvPr id="4" name="Zástupný symbol pro číslo snímku 3"/>
          <p:cNvSpPr>
            <a:spLocks noGrp="1"/>
          </p:cNvSpPr>
          <p:nvPr>
            <p:ph type="sldNum" sz="quarter" idx="10"/>
          </p:nvPr>
        </p:nvSpPr>
        <p:spPr/>
        <p:txBody>
          <a:bodyPr/>
          <a:lstStyle/>
          <a:p>
            <a:pPr>
              <a:defRPr/>
            </a:pPr>
            <a:fld id="{D9CA51C2-4EED-4039-878B-9C5F694D4A32}" type="slidenum">
              <a:rPr lang="cs-CZ" smtClean="0"/>
              <a:pPr>
                <a:defRPr/>
              </a:pPr>
              <a:t>9</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1">
        <a:schemeClr val="bg2"/>
      </p:bgRef>
    </p:bg>
    <p:spTree>
      <p:nvGrpSpPr>
        <p:cNvPr id="1" name=""/>
        <p:cNvGrpSpPr/>
        <p:nvPr/>
      </p:nvGrpSpPr>
      <p:grpSpPr>
        <a:xfrm>
          <a:off x="0" y="0"/>
          <a:ext cx="0" cy="0"/>
          <a:chOff x="0" y="0"/>
          <a:chExt cx="0" cy="0"/>
        </a:xfrm>
      </p:grpSpPr>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Podnadpis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Zástupný symbol pro datum 27"/>
          <p:cNvSpPr>
            <a:spLocks noGrp="1"/>
          </p:cNvSpPr>
          <p:nvPr>
            <p:ph type="dt" sz="half" idx="10"/>
          </p:nvPr>
        </p:nvSpPr>
        <p:spPr/>
        <p:txBody>
          <a:bodyPr/>
          <a:lstStyle/>
          <a:p>
            <a:fld id="{9312AEEC-90BE-404F-81F2-B8DD45A876F3}" type="datetimeFigureOut">
              <a:rPr lang="cs-CZ" smtClean="0"/>
              <a:pPr/>
              <a:t>10.8.2016</a:t>
            </a:fld>
            <a:endParaRPr lang="cs-CZ"/>
          </a:p>
        </p:txBody>
      </p:sp>
      <p:sp>
        <p:nvSpPr>
          <p:cNvPr id="17" name="Zástupný symbol pro zápatí 16"/>
          <p:cNvSpPr>
            <a:spLocks noGrp="1"/>
          </p:cNvSpPr>
          <p:nvPr>
            <p:ph type="ftr" sz="quarter" idx="11"/>
          </p:nvPr>
        </p:nvSpPr>
        <p:spPr/>
        <p:txBody>
          <a:bodyPr/>
          <a:lstStyle/>
          <a:p>
            <a:endParaRPr lang="cs-CZ"/>
          </a:p>
        </p:txBody>
      </p:sp>
      <p:sp>
        <p:nvSpPr>
          <p:cNvPr id="7" name="Přímá spojovací čára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Elipsa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Elipsa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Zástupný symbol pro číslo snímku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5D4014DB-5EFF-4ACB-B8BC-FAB0E1C4D237}" type="slidenum">
              <a:rPr lang="cs-CZ" smtClean="0"/>
              <a:pPr/>
              <a:t>‹#›</a:t>
            </a:fld>
            <a:endParaRPr lang="cs-CZ"/>
          </a:p>
        </p:txBody>
      </p:sp>
      <p:sp>
        <p:nvSpPr>
          <p:cNvPr id="8" name="Nadpis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9312AEEC-90BE-404F-81F2-B8DD45A876F3}" type="datetimeFigureOut">
              <a:rPr lang="cs-CZ" smtClean="0"/>
              <a:pPr/>
              <a:t>10.8.2016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D4014DB-5EFF-4ACB-B8BC-FAB0E1C4D237}"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bg>
      <p:bgRef idx="1001">
        <a:schemeClr val="bg2"/>
      </p:bgRef>
    </p:bg>
    <p:spTree>
      <p:nvGrpSpPr>
        <p:cNvPr id="1" name=""/>
        <p:cNvGrpSpPr/>
        <p:nvPr/>
      </p:nvGrpSpPr>
      <p:grpSpPr>
        <a:xfrm>
          <a:off x="0" y="0"/>
          <a:ext cx="0" cy="0"/>
          <a:chOff x="0" y="0"/>
          <a:chExt cx="0" cy="0"/>
        </a:xfrm>
      </p:grpSpPr>
      <p:sp>
        <p:nvSpPr>
          <p:cNvPr id="7" name="Obdélní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Obdélník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Přímá spojovací čára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Elipsa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ipsa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Zástupný symbol pro číslo snímku 5"/>
          <p:cNvSpPr>
            <a:spLocks noGrp="1"/>
          </p:cNvSpPr>
          <p:nvPr>
            <p:ph type="sldNum" sz="quarter" idx="12"/>
          </p:nvPr>
        </p:nvSpPr>
        <p:spPr>
          <a:xfrm>
            <a:off x="6915912" y="3009901"/>
            <a:ext cx="457200" cy="441325"/>
          </a:xfrm>
        </p:spPr>
        <p:txBody>
          <a:bodyPr/>
          <a:lstStyle/>
          <a:p>
            <a:fld id="{5D4014DB-5EFF-4ACB-B8BC-FAB0E1C4D237}" type="slidenum">
              <a:rPr lang="cs-CZ" smtClean="0"/>
              <a:pPr/>
              <a:t>‹#›</a:t>
            </a:fld>
            <a:endParaRPr lang="cs-CZ"/>
          </a:p>
        </p:txBody>
      </p:sp>
      <p:sp>
        <p:nvSpPr>
          <p:cNvPr id="3" name="Zástupný symbol pro svislý text 2"/>
          <p:cNvSpPr>
            <a:spLocks noGrp="1"/>
          </p:cNvSpPr>
          <p:nvPr>
            <p:ph type="body" orient="vert" idx="1"/>
          </p:nvPr>
        </p:nvSpPr>
        <p:spPr>
          <a:xfrm>
            <a:off x="304800" y="304800"/>
            <a:ext cx="6553200" cy="5821366"/>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9312AEEC-90BE-404F-81F2-B8DD45A876F3}" type="datetimeFigureOut">
              <a:rPr lang="cs-CZ" smtClean="0"/>
              <a:pPr/>
              <a:t>10.8.2016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2" name="Svislý nadpis 1"/>
          <p:cNvSpPr>
            <a:spLocks noGrp="1"/>
          </p:cNvSpPr>
          <p:nvPr>
            <p:ph type="title" orient="vert"/>
          </p:nvPr>
        </p:nvSpPr>
        <p:spPr>
          <a:xfrm>
            <a:off x="7391400" y="304801"/>
            <a:ext cx="1447800" cy="5851525"/>
          </a:xfrm>
        </p:spPr>
        <p:txBody>
          <a:bodyPr vert="eaVert"/>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solidFill>
                  <a:schemeClr val="accent3">
                    <a:shade val="75000"/>
                  </a:schemeClr>
                </a:solidFill>
              </a:defRPr>
            </a:lvl1pPr>
          </a:lstStyle>
          <a:p>
            <a:r>
              <a:rPr kumimoji="0" lang="cs-CZ" smtClean="0"/>
              <a:t>Klepnutím lze upravit styl předlohy nadpisů.</a:t>
            </a:r>
            <a:endParaRPr kumimoji="0" lang="en-US"/>
          </a:p>
        </p:txBody>
      </p:sp>
      <p:sp>
        <p:nvSpPr>
          <p:cNvPr id="4" name="Zástupný symbol pro datum 3"/>
          <p:cNvSpPr>
            <a:spLocks noGrp="1"/>
          </p:cNvSpPr>
          <p:nvPr>
            <p:ph type="dt" sz="half" idx="10"/>
          </p:nvPr>
        </p:nvSpPr>
        <p:spPr/>
        <p:txBody>
          <a:bodyPr/>
          <a:lstStyle/>
          <a:p>
            <a:fld id="{9312AEEC-90BE-404F-81F2-B8DD45A876F3}" type="datetimeFigureOut">
              <a:rPr lang="cs-CZ" smtClean="0"/>
              <a:pPr/>
              <a:t>10.8.2016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a:xfrm>
            <a:off x="4361688" y="1026372"/>
            <a:ext cx="457200" cy="441325"/>
          </a:xfrm>
        </p:spPr>
        <p:txBody>
          <a:bodyPr/>
          <a:lstStyle/>
          <a:p>
            <a:fld id="{5D4014DB-5EFF-4ACB-B8BC-FAB0E1C4D237}" type="slidenum">
              <a:rPr lang="cs-CZ" smtClean="0"/>
              <a:pPr/>
              <a:t>‹#›</a:t>
            </a:fld>
            <a:endParaRPr lang="cs-CZ"/>
          </a:p>
        </p:txBody>
      </p:sp>
      <p:sp>
        <p:nvSpPr>
          <p:cNvPr id="8" name="Zástupný symbol pro obsah 7"/>
          <p:cNvSpPr>
            <a:spLocks noGrp="1"/>
          </p:cNvSpPr>
          <p:nvPr>
            <p:ph sz="quarter" idx="1"/>
          </p:nvPr>
        </p:nvSpPr>
        <p:spPr>
          <a:xfrm>
            <a:off x="301752" y="1527048"/>
            <a:ext cx="8503920"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1"/>
      </p:bgRef>
    </p:bg>
    <p:spTree>
      <p:nvGrpSpPr>
        <p:cNvPr id="1" name=""/>
        <p:cNvGrpSpPr/>
        <p:nvPr/>
      </p:nvGrpSpPr>
      <p:grpSpPr>
        <a:xfrm>
          <a:off x="0" y="0"/>
          <a:ext cx="0" cy="0"/>
          <a:chOff x="0" y="0"/>
          <a:chExt cx="0" cy="0"/>
        </a:xfrm>
      </p:grpSpPr>
      <p:sp>
        <p:nvSpPr>
          <p:cNvPr id="17" name="Obdélní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Zástupný symbol pro text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13" name="Obdélník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Obdélník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Zástupný symbol pro zápatí 4"/>
          <p:cNvSpPr>
            <a:spLocks noGrp="1"/>
          </p:cNvSpPr>
          <p:nvPr>
            <p:ph type="ftr" sz="quarter" idx="11"/>
          </p:nvPr>
        </p:nvSpPr>
        <p:spPr/>
        <p:txBody>
          <a:bodyPr/>
          <a:lstStyle/>
          <a:p>
            <a:endParaRPr lang="cs-CZ"/>
          </a:p>
        </p:txBody>
      </p:sp>
      <p:sp>
        <p:nvSpPr>
          <p:cNvPr id="4" name="Zástupný symbol pro datum 3"/>
          <p:cNvSpPr>
            <a:spLocks noGrp="1"/>
          </p:cNvSpPr>
          <p:nvPr>
            <p:ph type="dt" sz="half" idx="10"/>
          </p:nvPr>
        </p:nvSpPr>
        <p:spPr/>
        <p:txBody>
          <a:bodyPr/>
          <a:lstStyle/>
          <a:p>
            <a:fld id="{9312AEEC-90BE-404F-81F2-B8DD45A876F3}" type="datetimeFigureOut">
              <a:rPr lang="cs-CZ" smtClean="0"/>
              <a:pPr/>
              <a:t>10.8.2016</a:t>
            </a:fld>
            <a:endParaRPr lang="cs-CZ"/>
          </a:p>
        </p:txBody>
      </p:sp>
      <p:sp>
        <p:nvSpPr>
          <p:cNvPr id="8" name="Přímá spojovací čára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lipsa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ipsa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Zástupný symbol pro číslo snímku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5D4014DB-5EFF-4ACB-B8BC-FAB0E1C4D237}" type="slidenum">
              <a:rPr lang="cs-CZ" smtClean="0"/>
              <a:pPr/>
              <a:t>‹#›</a:t>
            </a:fld>
            <a:endParaRPr lang="cs-CZ"/>
          </a:p>
        </p:txBody>
      </p:sp>
      <p:sp>
        <p:nvSpPr>
          <p:cNvPr id="2" name="Nadpis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758952"/>
          </a:xfrm>
        </p:spPr>
        <p:txBody>
          <a:bodyPr/>
          <a:lstStyle/>
          <a:p>
            <a:r>
              <a:rPr kumimoji="0" lang="cs-CZ" smtClean="0"/>
              <a:t>Klepnutím lze upravit styl předlohy nadpisů.</a:t>
            </a:r>
            <a:endParaRPr kumimoji="0" lang="en-US"/>
          </a:p>
        </p:txBody>
      </p:sp>
      <p:sp>
        <p:nvSpPr>
          <p:cNvPr id="5" name="Zástupný symbol pro datum 4"/>
          <p:cNvSpPr>
            <a:spLocks noGrp="1"/>
          </p:cNvSpPr>
          <p:nvPr>
            <p:ph type="dt" sz="half" idx="10"/>
          </p:nvPr>
        </p:nvSpPr>
        <p:spPr>
          <a:xfrm>
            <a:off x="5791200" y="6409944"/>
            <a:ext cx="3044952" cy="365760"/>
          </a:xfrm>
        </p:spPr>
        <p:txBody>
          <a:bodyPr/>
          <a:lstStyle/>
          <a:p>
            <a:fld id="{9312AEEC-90BE-404F-81F2-B8DD45A876F3}" type="datetimeFigureOut">
              <a:rPr lang="cs-CZ" smtClean="0"/>
              <a:pPr/>
              <a:t>10.8.2016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D4014DB-5EFF-4ACB-B8BC-FAB0E1C4D237}" type="slidenum">
              <a:rPr lang="cs-CZ" smtClean="0"/>
              <a:pPr/>
              <a:t>‹#›</a:t>
            </a:fld>
            <a:endParaRPr lang="cs-CZ"/>
          </a:p>
        </p:txBody>
      </p:sp>
      <p:sp>
        <p:nvSpPr>
          <p:cNvPr id="8" name="Přímá spojovací čára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Zástupný symbol pro obsah 9"/>
          <p:cNvSpPr>
            <a:spLocks noGrp="1"/>
          </p:cNvSpPr>
          <p:nvPr>
            <p:ph sz="half" idx="1"/>
          </p:nvPr>
        </p:nvSpPr>
        <p:spPr>
          <a:xfrm>
            <a:off x="301752" y="1371600"/>
            <a:ext cx="4038600" cy="4681728"/>
          </a:xfrm>
        </p:spPr>
        <p:txBody>
          <a:bodyPr/>
          <a:lstStyle>
            <a:lvl1pPr>
              <a:defRPr sz="2500"/>
            </a:lvl1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2" name="Zástupný symbol pro obsah 11"/>
          <p:cNvSpPr>
            <a:spLocks noGrp="1"/>
          </p:cNvSpPr>
          <p:nvPr>
            <p:ph sz="half" idx="2"/>
          </p:nvPr>
        </p:nvSpPr>
        <p:spPr>
          <a:xfrm>
            <a:off x="4800600" y="1371600"/>
            <a:ext cx="4038600" cy="4681728"/>
          </a:xfrm>
        </p:spPr>
        <p:txBody>
          <a:bodyPr/>
          <a:lstStyle>
            <a:lvl1pPr>
              <a:defRPr sz="2500"/>
            </a:lvl1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bg>
      <p:bgRef idx="1001">
        <a:schemeClr val="bg2"/>
      </p:bgRef>
    </p:bg>
    <p:spTree>
      <p:nvGrpSpPr>
        <p:cNvPr id="1" name=""/>
        <p:cNvGrpSpPr/>
        <p:nvPr/>
      </p:nvGrpSpPr>
      <p:grpSpPr>
        <a:xfrm>
          <a:off x="0" y="0"/>
          <a:ext cx="0" cy="0"/>
          <a:chOff x="0" y="0"/>
          <a:chExt cx="0" cy="0"/>
        </a:xfrm>
      </p:grpSpPr>
      <p:sp>
        <p:nvSpPr>
          <p:cNvPr id="10" name="Přímá spojovací čára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Obdélník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Obdélník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Obdélník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Obdélník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bdélník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Zástupný symbol pro text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7" name="Zástupný symbol pro datum 6"/>
          <p:cNvSpPr>
            <a:spLocks noGrp="1"/>
          </p:cNvSpPr>
          <p:nvPr>
            <p:ph type="dt" sz="half" idx="10"/>
          </p:nvPr>
        </p:nvSpPr>
        <p:spPr/>
        <p:txBody>
          <a:bodyPr/>
          <a:lstStyle/>
          <a:p>
            <a:fld id="{9312AEEC-90BE-404F-81F2-B8DD45A876F3}" type="datetimeFigureOut">
              <a:rPr lang="cs-CZ" smtClean="0"/>
              <a:pPr/>
              <a:t>10.8.2016</a:t>
            </a:fld>
            <a:endParaRPr lang="cs-CZ"/>
          </a:p>
        </p:txBody>
      </p:sp>
      <p:sp>
        <p:nvSpPr>
          <p:cNvPr id="8" name="Zástupný symbol pro zápatí 7"/>
          <p:cNvSpPr>
            <a:spLocks noGrp="1"/>
          </p:cNvSpPr>
          <p:nvPr>
            <p:ph type="ftr" sz="quarter" idx="11"/>
          </p:nvPr>
        </p:nvSpPr>
        <p:spPr>
          <a:xfrm>
            <a:off x="304800" y="6409944"/>
            <a:ext cx="3581400" cy="365760"/>
          </a:xfrm>
        </p:spPr>
        <p:txBody>
          <a:bodyPr/>
          <a:lstStyle/>
          <a:p>
            <a:endParaRPr lang="cs-CZ"/>
          </a:p>
        </p:txBody>
      </p:sp>
      <p:sp>
        <p:nvSpPr>
          <p:cNvPr id="15" name="Přímá spojovací čára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Zástupný symbol pro obsah 23"/>
          <p:cNvSpPr>
            <a:spLocks noGrp="1"/>
          </p:cNvSpPr>
          <p:nvPr>
            <p:ph sz="quarter" idx="2"/>
          </p:nvPr>
        </p:nvSpPr>
        <p:spPr>
          <a:xfrm>
            <a:off x="301752" y="2471383"/>
            <a:ext cx="4041648" cy="3818404"/>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6" name="Zástupný symbol pro obsah 25"/>
          <p:cNvSpPr>
            <a:spLocks noGrp="1"/>
          </p:cNvSpPr>
          <p:nvPr>
            <p:ph sz="quarter" idx="4"/>
          </p:nvPr>
        </p:nvSpPr>
        <p:spPr>
          <a:xfrm>
            <a:off x="4800600" y="2471383"/>
            <a:ext cx="4038600" cy="3822192"/>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5" name="Elipsa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Elipsa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Zástupný symbol pro číslo snímku 8"/>
          <p:cNvSpPr>
            <a:spLocks noGrp="1"/>
          </p:cNvSpPr>
          <p:nvPr>
            <p:ph type="sldNum" sz="quarter" idx="12"/>
          </p:nvPr>
        </p:nvSpPr>
        <p:spPr>
          <a:xfrm>
            <a:off x="4343400" y="1042416"/>
            <a:ext cx="457200" cy="441325"/>
          </a:xfrm>
        </p:spPr>
        <p:txBody>
          <a:bodyPr/>
          <a:lstStyle>
            <a:lvl1pPr algn="ctr">
              <a:defRPr/>
            </a:lvl1pPr>
          </a:lstStyle>
          <a:p>
            <a:fld id="{5D4014DB-5EFF-4ACB-B8BC-FAB0E1C4D237}" type="slidenum">
              <a:rPr lang="cs-CZ" smtClean="0"/>
              <a:pPr/>
              <a:t>‹#›</a:t>
            </a:fld>
            <a:endParaRPr lang="cs-CZ"/>
          </a:p>
        </p:txBody>
      </p:sp>
      <p:sp>
        <p:nvSpPr>
          <p:cNvPr id="23" name="Nadpis 22"/>
          <p:cNvSpPr>
            <a:spLocks noGrp="1"/>
          </p:cNvSpPr>
          <p:nvPr>
            <p:ph type="title"/>
          </p:nvPr>
        </p:nvSpPr>
        <p:spPr/>
        <p:txBody>
          <a:bodyPr rtlCol="0" anchor="b" anchorCtr="0"/>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p:txBody>
          <a:bodyPr/>
          <a:lstStyle/>
          <a:p>
            <a:fld id="{9312AEEC-90BE-404F-81F2-B8DD45A876F3}" type="datetimeFigureOut">
              <a:rPr lang="cs-CZ" smtClean="0"/>
              <a:pPr/>
              <a:t>10.8.2016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a:xfrm>
            <a:off x="4343400" y="1036020"/>
            <a:ext cx="457200" cy="441325"/>
          </a:xfrm>
        </p:spPr>
        <p:txBody>
          <a:bodyPr/>
          <a:lstStyle/>
          <a:p>
            <a:fld id="{5D4014DB-5EFF-4ACB-B8BC-FAB0E1C4D237}"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7" name="Obdélní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Obdélník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Obdélník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Zástupný symbol pro datum 1"/>
          <p:cNvSpPr>
            <a:spLocks noGrp="1"/>
          </p:cNvSpPr>
          <p:nvPr>
            <p:ph type="dt" sz="half" idx="10"/>
          </p:nvPr>
        </p:nvSpPr>
        <p:spPr/>
        <p:txBody>
          <a:bodyPr/>
          <a:lstStyle/>
          <a:p>
            <a:fld id="{9312AEEC-90BE-404F-81F2-B8DD45A876F3}" type="datetimeFigureOut">
              <a:rPr lang="cs-CZ" smtClean="0"/>
              <a:pPr/>
              <a:t>10.8.2016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a:xfrm>
            <a:off x="4267200" y="6324600"/>
            <a:ext cx="609600" cy="441324"/>
          </a:xfrm>
        </p:spPr>
        <p:txBody>
          <a:bodyPr/>
          <a:lstStyle>
            <a:lvl1pPr>
              <a:defRPr>
                <a:solidFill>
                  <a:srgbClr val="FFFFFF"/>
                </a:solidFill>
              </a:defRPr>
            </a:lvl1pPr>
          </a:lstStyle>
          <a:p>
            <a:fld id="{5D4014DB-5EFF-4ACB-B8BC-FAB0E1C4D237}"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bg>
      <p:bgRef idx="1001">
        <a:schemeClr val="bg1"/>
      </p:bgRef>
    </p:bg>
    <p:spTree>
      <p:nvGrpSpPr>
        <p:cNvPr id="1" name=""/>
        <p:cNvGrpSpPr/>
        <p:nvPr/>
      </p:nvGrpSpPr>
      <p:grpSpPr>
        <a:xfrm>
          <a:off x="0" y="0"/>
          <a:ext cx="0" cy="0"/>
          <a:chOff x="0" y="0"/>
          <a:chExt cx="0" cy="0"/>
        </a:xfrm>
      </p:grpSpPr>
      <p:sp>
        <p:nvSpPr>
          <p:cNvPr id="19" name="Obdélník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Obdélní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Obdélník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8" name="Obdélník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Přímá spojovací čára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Zástupný symbol pro obsah 19"/>
          <p:cNvSpPr>
            <a:spLocks noGrp="1"/>
          </p:cNvSpPr>
          <p:nvPr>
            <p:ph sz="quarter" idx="1"/>
          </p:nvPr>
        </p:nvSpPr>
        <p:spPr>
          <a:xfrm>
            <a:off x="3124200" y="685800"/>
            <a:ext cx="5638800" cy="54102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0" name="Elipsa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ipsa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Zástupný symbol pro číslo snímku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5D4014DB-5EFF-4ACB-B8BC-FAB0E1C4D237}" type="slidenum">
              <a:rPr lang="cs-CZ" smtClean="0"/>
              <a:pPr/>
              <a:t>‹#›</a:t>
            </a:fld>
            <a:endParaRPr lang="cs-CZ"/>
          </a:p>
        </p:txBody>
      </p:sp>
      <p:sp>
        <p:nvSpPr>
          <p:cNvPr id="21" name="Obdélník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Zástupný symbol pro datum 4"/>
          <p:cNvSpPr>
            <a:spLocks noGrp="1"/>
          </p:cNvSpPr>
          <p:nvPr>
            <p:ph type="dt" sz="half" idx="10"/>
          </p:nvPr>
        </p:nvSpPr>
        <p:spPr/>
        <p:txBody>
          <a:bodyPr/>
          <a:lstStyle/>
          <a:p>
            <a:fld id="{9312AEEC-90BE-404F-81F2-B8DD45A876F3}" type="datetimeFigureOut">
              <a:rPr lang="cs-CZ" smtClean="0"/>
              <a:pPr/>
              <a:t>10.8.2016</a:t>
            </a:fld>
            <a:endParaRPr lang="cs-CZ"/>
          </a:p>
        </p:txBody>
      </p:sp>
      <p:sp>
        <p:nvSpPr>
          <p:cNvPr id="6" name="Zástupný symbol pro zápatí 5"/>
          <p:cNvSpPr>
            <a:spLocks noGrp="1"/>
          </p:cNvSpPr>
          <p:nvPr>
            <p:ph type="ftr" sz="quarter" idx="11"/>
          </p:nvPr>
        </p:nvSpPr>
        <p:spPr>
          <a:xfrm>
            <a:off x="301752" y="6410848"/>
            <a:ext cx="3383280" cy="365760"/>
          </a:xfrm>
        </p:spPr>
        <p:txBody>
          <a:bodyPr/>
          <a:lstStyle/>
          <a:p>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1" name="Přímá spojovací čára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Obdélník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Obdélník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bdélník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Elipsa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Elipsa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Zástupný symbol pro číslo snímku 6"/>
          <p:cNvSpPr>
            <a:spLocks noGrp="1"/>
          </p:cNvSpPr>
          <p:nvPr>
            <p:ph type="sldNum" sz="quarter" idx="12"/>
          </p:nvPr>
        </p:nvSpPr>
        <p:spPr>
          <a:xfrm>
            <a:off x="1371600" y="312738"/>
            <a:ext cx="457200" cy="441325"/>
          </a:xfrm>
        </p:spPr>
        <p:txBody>
          <a:bodyPr/>
          <a:lstStyle/>
          <a:p>
            <a:fld id="{5D4014DB-5EFF-4ACB-B8BC-FAB0E1C4D237}" type="slidenum">
              <a:rPr lang="cs-CZ" smtClean="0"/>
              <a:pPr/>
              <a:t>‹#›</a:t>
            </a:fld>
            <a:endParaRPr lang="cs-CZ"/>
          </a:p>
        </p:txBody>
      </p:sp>
      <p:sp>
        <p:nvSpPr>
          <p:cNvPr id="2" name="Nadpis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cs-CZ" smtClean="0"/>
              <a:t>Klepnutím lze upravit styl předlohy nadpisů.</a:t>
            </a:r>
            <a:endParaRPr kumimoji="0" lang="en-US"/>
          </a:p>
        </p:txBody>
      </p:sp>
      <p:sp>
        <p:nvSpPr>
          <p:cNvPr id="3" name="Zástupný symbol pro obrázek 2"/>
          <p:cNvSpPr>
            <a:spLocks noGrp="1"/>
          </p:cNvSpPr>
          <p:nvPr>
            <p:ph type="pic" idx="1"/>
          </p:nvPr>
        </p:nvSpPr>
        <p:spPr>
          <a:xfrm>
            <a:off x="3000375" y="609600"/>
            <a:ext cx="5867400" cy="4267200"/>
          </a:xfrm>
        </p:spPr>
        <p:txBody>
          <a:bodyPr/>
          <a:lstStyle>
            <a:lvl1pPr marL="0" indent="0">
              <a:buNone/>
              <a:defRPr sz="3200"/>
            </a:lvl1pPr>
          </a:lstStyle>
          <a:p>
            <a:r>
              <a:rPr kumimoji="0" lang="cs-CZ" smtClean="0"/>
              <a:t>Klepnutím na ikonu přidáte obrázek.</a:t>
            </a:r>
            <a:endParaRPr kumimoji="0" lang="en-US" dirty="0"/>
          </a:p>
        </p:txBody>
      </p:sp>
      <p:sp>
        <p:nvSpPr>
          <p:cNvPr id="4" name="Zástupný symbol pro text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22" name="Obdélník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Zástupný symbol pro datum 4"/>
          <p:cNvSpPr>
            <a:spLocks noGrp="1"/>
          </p:cNvSpPr>
          <p:nvPr>
            <p:ph type="dt" sz="half" idx="10"/>
          </p:nvPr>
        </p:nvSpPr>
        <p:spPr>
          <a:xfrm>
            <a:off x="5788152" y="6404984"/>
            <a:ext cx="3044952" cy="365760"/>
          </a:xfrm>
        </p:spPr>
        <p:txBody>
          <a:bodyPr/>
          <a:lstStyle/>
          <a:p>
            <a:fld id="{9312AEEC-90BE-404F-81F2-B8DD45A876F3}" type="datetimeFigureOut">
              <a:rPr lang="cs-CZ" smtClean="0"/>
              <a:pPr/>
              <a:t>10.8.2016</a:t>
            </a:fld>
            <a:endParaRPr lang="cs-CZ"/>
          </a:p>
        </p:txBody>
      </p:sp>
      <p:sp>
        <p:nvSpPr>
          <p:cNvPr id="6" name="Zástupný symbol pro zápatí 5"/>
          <p:cNvSpPr>
            <a:spLocks noGrp="1"/>
          </p:cNvSpPr>
          <p:nvPr>
            <p:ph type="ftr" sz="quarter" idx="11"/>
          </p:nvPr>
        </p:nvSpPr>
        <p:spPr>
          <a:xfrm>
            <a:off x="301752" y="6410848"/>
            <a:ext cx="3584448" cy="365760"/>
          </a:xfrm>
        </p:spPr>
        <p:txBody>
          <a:bodyPr/>
          <a:lstStyle/>
          <a:p>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Obdélník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Zástupný symbol pro datum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9312AEEC-90BE-404F-81F2-B8DD45A876F3}" type="datetimeFigureOut">
              <a:rPr lang="cs-CZ" smtClean="0"/>
              <a:pPr/>
              <a:t>10.8.2016</a:t>
            </a:fld>
            <a:endParaRPr lang="cs-CZ"/>
          </a:p>
        </p:txBody>
      </p:sp>
      <p:sp>
        <p:nvSpPr>
          <p:cNvPr id="3" name="Zástupný symbol pro zápatí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cs-CZ"/>
          </a:p>
        </p:txBody>
      </p:sp>
      <p:sp>
        <p:nvSpPr>
          <p:cNvPr id="8" name="Obdélník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Přímá spojovací čára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Elipsa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ipsa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Zástupný symbol pro číslo snímku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5D4014DB-5EFF-4ACB-B8BC-FAB0E1C4D237}" type="slidenum">
              <a:rPr lang="cs-CZ" smtClean="0"/>
              <a:pPr/>
              <a:t>‹#›</a:t>
            </a:fld>
            <a:endParaRPr lang="cs-CZ"/>
          </a:p>
        </p:txBody>
      </p:sp>
      <p:sp>
        <p:nvSpPr>
          <p:cNvPr id="22" name="Zástupný symbol pro nadpis 21"/>
          <p:cNvSpPr>
            <a:spLocks noGrp="1"/>
          </p:cNvSpPr>
          <p:nvPr>
            <p:ph type="title"/>
          </p:nvPr>
        </p:nvSpPr>
        <p:spPr>
          <a:xfrm>
            <a:off x="301752" y="228600"/>
            <a:ext cx="8534400" cy="758952"/>
          </a:xfrm>
          <a:prstGeom prst="rect">
            <a:avLst/>
          </a:prstGeom>
        </p:spPr>
        <p:txBody>
          <a:bodyPr vert="horz" anchor="b">
            <a:normAutofit/>
          </a:body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9.jpeg"/><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5.xml.rels><?xml version="1.0" encoding="UTF-8" standalone="yes"?>
<Relationships xmlns="http://schemas.openxmlformats.org/package/2006/relationships"><Relationship Id="rId3" Type="http://schemas.openxmlformats.org/officeDocument/2006/relationships/hyperlink" Target="http://www.conservationphysics.org/appx/pubs.php"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p:txBody>
          <a:bodyPr>
            <a:normAutofit/>
          </a:bodyPr>
          <a:lstStyle/>
          <a:p>
            <a:r>
              <a:rPr lang="cs-CZ" dirty="0" smtClean="0"/>
              <a:t>Kurz preventivní konzervace</a:t>
            </a:r>
          </a:p>
          <a:p>
            <a:r>
              <a:rPr lang="cs-CZ" dirty="0" smtClean="0"/>
              <a:t>Metodického centra konzervace</a:t>
            </a:r>
          </a:p>
          <a:p>
            <a:r>
              <a:rPr lang="cs-CZ" dirty="0" smtClean="0"/>
              <a:t>Technického muzea v brně</a:t>
            </a:r>
          </a:p>
          <a:p>
            <a:r>
              <a:rPr lang="cs-CZ" dirty="0" smtClean="0"/>
              <a:t>Ing. </a:t>
            </a:r>
            <a:r>
              <a:rPr lang="cs-CZ" smtClean="0"/>
              <a:t>Alena Selucká</a:t>
            </a:r>
            <a:endParaRPr lang="cs-CZ" dirty="0" smtClean="0"/>
          </a:p>
          <a:p>
            <a:endParaRPr lang="cs-CZ" dirty="0" smtClean="0"/>
          </a:p>
          <a:p>
            <a:endParaRPr lang="cs-CZ" dirty="0"/>
          </a:p>
        </p:txBody>
      </p:sp>
      <p:sp>
        <p:nvSpPr>
          <p:cNvPr id="2" name="Nadpis 1"/>
          <p:cNvSpPr>
            <a:spLocks noGrp="1"/>
          </p:cNvSpPr>
          <p:nvPr>
            <p:ph type="ctrTitle"/>
          </p:nvPr>
        </p:nvSpPr>
        <p:spPr/>
        <p:txBody>
          <a:bodyPr/>
          <a:lstStyle/>
          <a:p>
            <a:r>
              <a:rPr lang="cs-CZ" dirty="0" smtClean="0"/>
              <a:t>Teplota a vlhkost</a:t>
            </a:r>
            <a:endParaRPr lang="cs-CZ" dirty="0"/>
          </a:p>
        </p:txBody>
      </p:sp>
      <p:pic>
        <p:nvPicPr>
          <p:cNvPr id="4" name="Obrázek 0" descr="logo_MCK_barva_pozitiv.jpg"/>
          <p:cNvPicPr/>
          <p:nvPr/>
        </p:nvPicPr>
        <p:blipFill>
          <a:blip r:embed="rId3"/>
          <a:stretch>
            <a:fillRect/>
          </a:stretch>
        </p:blipFill>
        <p:spPr>
          <a:xfrm>
            <a:off x="285720" y="214290"/>
            <a:ext cx="1571636" cy="71438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Možné příčiny nesprávné teploty </a:t>
            </a:r>
            <a:endParaRPr lang="cs-CZ" dirty="0"/>
          </a:p>
        </p:txBody>
      </p:sp>
      <p:sp>
        <p:nvSpPr>
          <p:cNvPr id="3" name="Zástupný symbol pro obsah 2"/>
          <p:cNvSpPr>
            <a:spLocks noGrp="1"/>
          </p:cNvSpPr>
          <p:nvPr>
            <p:ph sz="quarter" idx="1"/>
          </p:nvPr>
        </p:nvSpPr>
        <p:spPr/>
        <p:txBody>
          <a:bodyPr>
            <a:normAutofit fontScale="92500"/>
          </a:bodyPr>
          <a:lstStyle/>
          <a:p>
            <a:r>
              <a:rPr lang="cs-CZ" sz="2400" b="1" dirty="0" smtClean="0"/>
              <a:t>Sluneční světlo</a:t>
            </a:r>
          </a:p>
          <a:p>
            <a:pPr lvl="1"/>
            <a:r>
              <a:rPr lang="cs-CZ" sz="2000" dirty="0" smtClean="0"/>
              <a:t>teplota povrchu materiálů obrácených vůči přímému světlu může dosáhnout 40 – 75 °C (i vyšších hodnot v uzavřených vitrínách); většina vitrín je z materiálů (sklo, ocel), které mají špatnou tepelnou izolaci.</a:t>
            </a:r>
          </a:p>
          <a:p>
            <a:r>
              <a:rPr lang="cs-CZ" sz="2400" dirty="0" smtClean="0"/>
              <a:t> Umělé</a:t>
            </a:r>
            <a:r>
              <a:rPr lang="cs-CZ" sz="2400" b="1" dirty="0" smtClean="0"/>
              <a:t> osvětlení</a:t>
            </a:r>
          </a:p>
          <a:p>
            <a:pPr lvl="1"/>
            <a:r>
              <a:rPr lang="cs-CZ" sz="2000" dirty="0" smtClean="0"/>
              <a:t>zejména žárovky, některé halogenové lampy (vysoký podíl IČ záření)</a:t>
            </a:r>
          </a:p>
          <a:p>
            <a:r>
              <a:rPr lang="cs-CZ" sz="2500" dirty="0" smtClean="0"/>
              <a:t>Budovy a jejich systém regulace klimatu</a:t>
            </a:r>
          </a:p>
          <a:p>
            <a:pPr lvl="1"/>
            <a:r>
              <a:rPr lang="cs-CZ" sz="2000" dirty="0" smtClean="0"/>
              <a:t>Lokální zdroje tepla, ventilátory, chladné stěny a podlahy ... (platí zejména v prostorách s nízkou cirkulací vzduchu)</a:t>
            </a:r>
          </a:p>
          <a:p>
            <a:r>
              <a:rPr lang="cs-CZ" sz="2500" dirty="0" smtClean="0"/>
              <a:t>Transport předmětů</a:t>
            </a:r>
          </a:p>
          <a:p>
            <a:pPr lvl="1"/>
            <a:r>
              <a:rPr lang="cs-CZ" sz="2000" dirty="0" smtClean="0"/>
              <a:t>V letních měsících může být teplota uvnitř dopravních prostředků mnohem vyšší než venkovní, v zimě může teplota klesnout na nízkou hodnotu – nebezpečné zejména pro obrazy.  </a:t>
            </a:r>
            <a:endParaRPr lang="cs-CZ" sz="2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Opatření pro regulaci nesprávné teploty</a:t>
            </a:r>
            <a:endParaRPr lang="cs-CZ" b="1" dirty="0"/>
          </a:p>
        </p:txBody>
      </p:sp>
      <p:sp>
        <p:nvSpPr>
          <p:cNvPr id="3" name="Zástupný symbol pro obsah 2"/>
          <p:cNvSpPr>
            <a:spLocks noGrp="1"/>
          </p:cNvSpPr>
          <p:nvPr>
            <p:ph sz="quarter" idx="1"/>
          </p:nvPr>
        </p:nvSpPr>
        <p:spPr/>
        <p:txBody>
          <a:bodyPr>
            <a:normAutofit lnSpcReduction="10000"/>
          </a:bodyPr>
          <a:lstStyle/>
          <a:p>
            <a:pPr algn="just"/>
            <a:r>
              <a:rPr lang="cs-CZ" sz="2800" dirty="0" smtClean="0"/>
              <a:t>Nevystavovat předměty </a:t>
            </a:r>
            <a:r>
              <a:rPr lang="cs-CZ" sz="2800" b="1" dirty="0" smtClean="0"/>
              <a:t>přímému slunečnímu záření.</a:t>
            </a:r>
          </a:p>
          <a:p>
            <a:pPr algn="just"/>
            <a:r>
              <a:rPr lang="cs-CZ" sz="2800" dirty="0" smtClean="0"/>
              <a:t>Správná teplota by měla být udržována zejména </a:t>
            </a:r>
            <a:r>
              <a:rPr lang="cs-CZ" sz="2800" b="1" dirty="0" smtClean="0"/>
              <a:t>kvalitní izolací </a:t>
            </a:r>
            <a:r>
              <a:rPr lang="cs-CZ" sz="2800" dirty="0" smtClean="0"/>
              <a:t>něž vytápěním a ochlazováním.</a:t>
            </a:r>
          </a:p>
          <a:p>
            <a:pPr algn="just"/>
            <a:r>
              <a:rPr lang="cs-CZ" sz="2800" dirty="0" smtClean="0"/>
              <a:t>Depozitáře by měly být pouze </a:t>
            </a:r>
            <a:r>
              <a:rPr lang="cs-CZ" sz="2800" b="1" dirty="0" smtClean="0"/>
              <a:t>temperovány </a:t>
            </a:r>
            <a:r>
              <a:rPr lang="cs-CZ" sz="2800" dirty="0" smtClean="0"/>
              <a:t>a ne vytápěny.</a:t>
            </a:r>
          </a:p>
          <a:p>
            <a:pPr algn="just"/>
            <a:r>
              <a:rPr lang="cs-CZ" sz="2800" dirty="0" smtClean="0"/>
              <a:t>Předměty umisťovat </a:t>
            </a:r>
            <a:r>
              <a:rPr lang="cs-CZ" sz="2800" b="1" dirty="0" smtClean="0"/>
              <a:t>alespoň 10 cm </a:t>
            </a:r>
            <a:r>
              <a:rPr lang="cs-CZ" sz="2800" dirty="0" smtClean="0"/>
              <a:t>od obvodových stěn, chladných podlah.</a:t>
            </a:r>
          </a:p>
          <a:p>
            <a:pPr algn="just"/>
            <a:r>
              <a:rPr lang="cs-CZ" sz="2800" dirty="0" smtClean="0"/>
              <a:t> Přesun předmětů přizpůsobit </a:t>
            </a:r>
            <a:r>
              <a:rPr lang="cs-CZ" sz="2800" b="1" dirty="0" smtClean="0"/>
              <a:t>aktuálním klimatickým podmínkám. </a:t>
            </a:r>
            <a:endParaRPr lang="cs-CZ" sz="28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Vlhkost</a:t>
            </a:r>
            <a:endParaRPr lang="cs-CZ" b="1" dirty="0"/>
          </a:p>
        </p:txBody>
      </p:sp>
      <p:sp>
        <p:nvSpPr>
          <p:cNvPr id="3" name="Zástupný symbol pro obsah 2"/>
          <p:cNvSpPr>
            <a:spLocks noGrp="1"/>
          </p:cNvSpPr>
          <p:nvPr>
            <p:ph sz="quarter" idx="1"/>
          </p:nvPr>
        </p:nvSpPr>
        <p:spPr/>
        <p:txBody>
          <a:bodyPr>
            <a:normAutofit/>
          </a:bodyPr>
          <a:lstStyle/>
          <a:p>
            <a:r>
              <a:rPr lang="cs-CZ" sz="2000" b="1" dirty="0" smtClean="0"/>
              <a:t>Vlhkost vzduchu</a:t>
            </a:r>
            <a:r>
              <a:rPr lang="cs-CZ" sz="2000" dirty="0" smtClean="0"/>
              <a:t/>
            </a:r>
            <a:br>
              <a:rPr lang="cs-CZ" sz="2000" dirty="0" smtClean="0"/>
            </a:br>
            <a:r>
              <a:rPr lang="cs-CZ" sz="2000" dirty="0" smtClean="0"/>
              <a:t>Vlhkost vzduchu je základní meteorologický prvek popisující množství vodní páry ve vzduchu. </a:t>
            </a:r>
          </a:p>
          <a:p>
            <a:pPr lvl="1"/>
            <a:r>
              <a:rPr lang="cs-CZ" sz="1800" dirty="0" smtClean="0"/>
              <a:t>Zdroje vlhkosti ve vzduchu</a:t>
            </a:r>
          </a:p>
          <a:p>
            <a:pPr lvl="2"/>
            <a:r>
              <a:rPr lang="cs-CZ" sz="1600" dirty="0" smtClean="0"/>
              <a:t>Déšť, vodní zdroje</a:t>
            </a:r>
          </a:p>
          <a:p>
            <a:pPr lvl="2"/>
            <a:r>
              <a:rPr lang="cs-CZ" sz="1600" dirty="0" smtClean="0"/>
              <a:t>Vlhká půda</a:t>
            </a:r>
          </a:p>
          <a:p>
            <a:pPr lvl="2"/>
            <a:r>
              <a:rPr lang="cs-CZ" sz="1600" dirty="0" smtClean="0"/>
              <a:t>Vlhké zdi</a:t>
            </a:r>
          </a:p>
          <a:p>
            <a:pPr lvl="2"/>
            <a:r>
              <a:rPr lang="cs-CZ" sz="1600" dirty="0" smtClean="0"/>
              <a:t>Lidské tělo (člověk v klidu vyprodukuje cca 50 g vodní páry za hodinu)</a:t>
            </a:r>
          </a:p>
          <a:p>
            <a:pPr lvl="2"/>
            <a:r>
              <a:rPr lang="cs-CZ" sz="1600" dirty="0" smtClean="0"/>
              <a:t>Organické materiály (rostliny)</a:t>
            </a:r>
          </a:p>
          <a:p>
            <a:pPr lvl="2"/>
            <a:r>
              <a:rPr lang="cs-CZ" sz="1600" dirty="0" smtClean="0"/>
              <a:t>Uklízecí práce</a:t>
            </a:r>
          </a:p>
          <a:p>
            <a:pPr lvl="2"/>
            <a:r>
              <a:rPr lang="cs-CZ" sz="1600" dirty="0" smtClean="0"/>
              <a:t>Kondenzace vody</a:t>
            </a:r>
          </a:p>
          <a:p>
            <a:pPr lvl="1">
              <a:buNone/>
            </a:pPr>
            <a:r>
              <a:rPr lang="cs-CZ" sz="1800" dirty="0" smtClean="0"/>
              <a:t>                                      </a:t>
            </a:r>
          </a:p>
          <a:p>
            <a:pPr lvl="1">
              <a:buNone/>
            </a:pPr>
            <a:endParaRPr lang="cs-CZ" sz="1800" dirty="0" smtClean="0"/>
          </a:p>
        </p:txBody>
      </p:sp>
      <p:sp>
        <p:nvSpPr>
          <p:cNvPr id="5" name="Elipsa 4"/>
          <p:cNvSpPr/>
          <p:nvPr/>
        </p:nvSpPr>
        <p:spPr>
          <a:xfrm>
            <a:off x="3500430" y="4500570"/>
            <a:ext cx="500066" cy="50006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Elipsa 6"/>
          <p:cNvSpPr/>
          <p:nvPr/>
        </p:nvSpPr>
        <p:spPr>
          <a:xfrm>
            <a:off x="5286380" y="4500570"/>
            <a:ext cx="571504" cy="500066"/>
          </a:xfrm>
          <a:prstGeom prst="ellips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p:cNvSpPr txBox="1"/>
          <p:nvPr/>
        </p:nvSpPr>
        <p:spPr>
          <a:xfrm>
            <a:off x="2928926" y="5357826"/>
            <a:ext cx="1428760" cy="307777"/>
          </a:xfrm>
          <a:prstGeom prst="rect">
            <a:avLst/>
          </a:prstGeom>
          <a:noFill/>
        </p:spPr>
        <p:txBody>
          <a:bodyPr wrap="square" rtlCol="0">
            <a:spAutoFit/>
          </a:bodyPr>
          <a:lstStyle/>
          <a:p>
            <a:r>
              <a:rPr lang="cs-CZ" sz="1400" dirty="0" smtClean="0"/>
              <a:t>voda - kapalina</a:t>
            </a:r>
            <a:endParaRPr lang="cs-CZ" sz="1400" dirty="0"/>
          </a:p>
        </p:txBody>
      </p:sp>
      <p:sp>
        <p:nvSpPr>
          <p:cNvPr id="9" name="TextovéPole 8"/>
          <p:cNvSpPr txBox="1"/>
          <p:nvPr/>
        </p:nvSpPr>
        <p:spPr>
          <a:xfrm>
            <a:off x="5072066" y="5429264"/>
            <a:ext cx="1428760" cy="307777"/>
          </a:xfrm>
          <a:prstGeom prst="rect">
            <a:avLst/>
          </a:prstGeom>
          <a:noFill/>
        </p:spPr>
        <p:txBody>
          <a:bodyPr wrap="square" rtlCol="0">
            <a:spAutoFit/>
          </a:bodyPr>
          <a:lstStyle/>
          <a:p>
            <a:r>
              <a:rPr lang="cs-CZ" sz="1400" dirty="0" smtClean="0"/>
              <a:t>voda - pára</a:t>
            </a:r>
            <a:endParaRPr lang="cs-CZ" sz="1400" dirty="0"/>
          </a:p>
        </p:txBody>
      </p:sp>
      <p:sp>
        <p:nvSpPr>
          <p:cNvPr id="10" name="TextovéPole 9"/>
          <p:cNvSpPr txBox="1"/>
          <p:nvPr/>
        </p:nvSpPr>
        <p:spPr>
          <a:xfrm>
            <a:off x="4000496" y="4286256"/>
            <a:ext cx="1428760" cy="307777"/>
          </a:xfrm>
          <a:prstGeom prst="rect">
            <a:avLst/>
          </a:prstGeom>
          <a:noFill/>
        </p:spPr>
        <p:txBody>
          <a:bodyPr wrap="square" rtlCol="0">
            <a:spAutoFit/>
          </a:bodyPr>
          <a:lstStyle/>
          <a:p>
            <a:r>
              <a:rPr lang="cs-CZ" sz="1400" dirty="0" smtClean="0"/>
              <a:t>vypařování</a:t>
            </a:r>
            <a:endParaRPr lang="cs-CZ" sz="1400" dirty="0"/>
          </a:p>
        </p:txBody>
      </p:sp>
      <p:sp>
        <p:nvSpPr>
          <p:cNvPr id="12" name="Šipka doleva 11"/>
          <p:cNvSpPr/>
          <p:nvPr/>
        </p:nvSpPr>
        <p:spPr>
          <a:xfrm>
            <a:off x="4143372" y="4857760"/>
            <a:ext cx="978408" cy="2143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doprava 12"/>
          <p:cNvSpPr/>
          <p:nvPr/>
        </p:nvSpPr>
        <p:spPr>
          <a:xfrm>
            <a:off x="4214810" y="4572008"/>
            <a:ext cx="835532"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ovéPole 13"/>
          <p:cNvSpPr txBox="1"/>
          <p:nvPr/>
        </p:nvSpPr>
        <p:spPr>
          <a:xfrm>
            <a:off x="4143372" y="5072074"/>
            <a:ext cx="1428760" cy="307777"/>
          </a:xfrm>
          <a:prstGeom prst="rect">
            <a:avLst/>
          </a:prstGeom>
          <a:noFill/>
        </p:spPr>
        <p:txBody>
          <a:bodyPr wrap="square" rtlCol="0">
            <a:spAutoFit/>
          </a:bodyPr>
          <a:lstStyle/>
          <a:p>
            <a:r>
              <a:rPr lang="cs-CZ" sz="1400" dirty="0" smtClean="0"/>
              <a:t>kondenzace</a:t>
            </a:r>
            <a:endParaRPr lang="cs-CZ" sz="1400" dirty="0"/>
          </a:p>
        </p:txBody>
      </p:sp>
      <p:pic>
        <p:nvPicPr>
          <p:cNvPr id="27650" name="Picture 2"/>
          <p:cNvPicPr>
            <a:picLocks noChangeAspect="1" noChangeArrowheads="1"/>
          </p:cNvPicPr>
          <p:nvPr/>
        </p:nvPicPr>
        <p:blipFill>
          <a:blip r:embed="rId4" cstate="print"/>
          <a:srcRect/>
          <a:stretch>
            <a:fillRect/>
          </a:stretch>
        </p:blipFill>
        <p:spPr bwMode="auto">
          <a:xfrm>
            <a:off x="5929322" y="4000504"/>
            <a:ext cx="3000396" cy="13989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Charakteristiky vlhkosti</a:t>
            </a:r>
            <a:endParaRPr lang="cs-CZ" b="1" dirty="0"/>
          </a:p>
        </p:txBody>
      </p:sp>
      <p:sp>
        <p:nvSpPr>
          <p:cNvPr id="3" name="Zástupný symbol pro obsah 2"/>
          <p:cNvSpPr>
            <a:spLocks noGrp="1"/>
          </p:cNvSpPr>
          <p:nvPr>
            <p:ph sz="quarter" idx="1"/>
          </p:nvPr>
        </p:nvSpPr>
        <p:spPr>
          <a:noFill/>
          <a:ln>
            <a:solidFill>
              <a:schemeClr val="accent2">
                <a:lumMod val="40000"/>
                <a:lumOff val="60000"/>
              </a:schemeClr>
            </a:solidFill>
          </a:ln>
        </p:spPr>
        <p:txBody>
          <a:bodyPr>
            <a:normAutofit/>
          </a:bodyPr>
          <a:lstStyle/>
          <a:p>
            <a:pPr lvl="1"/>
            <a:r>
              <a:rPr lang="cs-CZ" sz="1800" b="1" dirty="0" smtClean="0"/>
              <a:t>Rosný bod </a:t>
            </a:r>
            <a:r>
              <a:rPr lang="cs-CZ" sz="1800" dirty="0" smtClean="0"/>
              <a:t>(teplota rosného bodu) je teplota, při které je vzduch maximálně nasycen vodními parami (RV 100 %). Pokud teplota klesne pod tento bod, nastává </a:t>
            </a:r>
            <a:r>
              <a:rPr lang="cs-CZ" sz="1800" b="1" dirty="0" smtClean="0"/>
              <a:t>kondenzace.</a:t>
            </a:r>
          </a:p>
          <a:p>
            <a:pPr lvl="2"/>
            <a:r>
              <a:rPr lang="cs-CZ" sz="1800" dirty="0" smtClean="0"/>
              <a:t>Při teplotě 30°C obsahuje vzduch max. 31 g/m</a:t>
            </a:r>
            <a:r>
              <a:rPr lang="cs-CZ" sz="1800" baseline="30000" dirty="0" smtClean="0"/>
              <a:t>3</a:t>
            </a:r>
            <a:r>
              <a:rPr lang="cs-CZ" sz="1800" dirty="0" smtClean="0"/>
              <a:t> vodní páry; při 20°C max. 18 g/m</a:t>
            </a:r>
            <a:r>
              <a:rPr lang="cs-CZ" sz="1800" baseline="30000" dirty="0" smtClean="0"/>
              <a:t>3</a:t>
            </a:r>
            <a:r>
              <a:rPr lang="cs-CZ" sz="1800" dirty="0" smtClean="0"/>
              <a:t>; při 10°C max. 10 g/m</a:t>
            </a:r>
            <a:r>
              <a:rPr lang="cs-CZ" sz="1800" baseline="30000" dirty="0" smtClean="0"/>
              <a:t>3</a:t>
            </a:r>
            <a:r>
              <a:rPr lang="cs-CZ" sz="1800" dirty="0" smtClean="0"/>
              <a:t>; při 5°C max. 7 g/m</a:t>
            </a:r>
            <a:r>
              <a:rPr lang="cs-CZ" sz="1800" baseline="30000" dirty="0" smtClean="0"/>
              <a:t>3</a:t>
            </a:r>
          </a:p>
          <a:p>
            <a:pPr lvl="2"/>
            <a:r>
              <a:rPr lang="cs-CZ" sz="1800" dirty="0" smtClean="0"/>
              <a:t> Jestliže se m</a:t>
            </a:r>
            <a:r>
              <a:rPr lang="cs-CZ" sz="1800" baseline="30000" dirty="0" smtClean="0"/>
              <a:t>3</a:t>
            </a:r>
            <a:r>
              <a:rPr lang="cs-CZ" sz="1800" dirty="0" smtClean="0"/>
              <a:t> nasyceného vzduchu při teplotě 30 °C ochladí na 20 °C, zkondenzuje 13 g vody (31   -  18 = 13 g)</a:t>
            </a:r>
          </a:p>
          <a:p>
            <a:pPr lvl="2">
              <a:buNone/>
            </a:pPr>
            <a:endParaRPr lang="cs-CZ" sz="2100" dirty="0" smtClean="0"/>
          </a:p>
          <a:p>
            <a:endParaRPr lang="cs-CZ" dirty="0"/>
          </a:p>
        </p:txBody>
      </p:sp>
      <p:pic>
        <p:nvPicPr>
          <p:cNvPr id="5" name="Obrázek 4" descr="kapky_na_skle_0150.jpg"/>
          <p:cNvPicPr>
            <a:picLocks noChangeAspect="1"/>
          </p:cNvPicPr>
          <p:nvPr/>
        </p:nvPicPr>
        <p:blipFill>
          <a:blip r:embed="rId3"/>
          <a:stretch>
            <a:fillRect/>
          </a:stretch>
        </p:blipFill>
        <p:spPr>
          <a:xfrm>
            <a:off x="3786182" y="3714752"/>
            <a:ext cx="1857388" cy="259030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Charakteristiky vlhkosti</a:t>
            </a:r>
            <a:endParaRPr lang="cs-CZ" b="1" dirty="0"/>
          </a:p>
        </p:txBody>
      </p:sp>
      <p:sp>
        <p:nvSpPr>
          <p:cNvPr id="3" name="Zástupný symbol pro obsah 2"/>
          <p:cNvSpPr>
            <a:spLocks noGrp="1"/>
          </p:cNvSpPr>
          <p:nvPr>
            <p:ph sz="quarter" idx="1"/>
          </p:nvPr>
        </p:nvSpPr>
        <p:spPr/>
        <p:txBody>
          <a:bodyPr>
            <a:normAutofit/>
          </a:bodyPr>
          <a:lstStyle/>
          <a:p>
            <a:pPr lvl="1"/>
            <a:r>
              <a:rPr lang="cs-CZ" sz="2000" b="1" dirty="0" smtClean="0"/>
              <a:t>Absolutní vlhkost (AV)</a:t>
            </a:r>
            <a:r>
              <a:rPr lang="cs-CZ" sz="2000" dirty="0" smtClean="0"/>
              <a:t> - udává hmotnost vodní páry obsažené v jednotce objemu vzduchu (g/m3) (vzduch není vždy nasycený).</a:t>
            </a:r>
          </a:p>
          <a:p>
            <a:pPr lvl="2"/>
            <a:r>
              <a:rPr lang="cs-CZ" dirty="0" smtClean="0"/>
              <a:t>Příklad: Vitrína o objemu m3 obsahuje při 30°C 10 g vodní páry, ochlazená na 20 °C obsahuje stále 10 g vodní páry, stejně tak při 10°C. Pokud dojde ale k ochlazení na 5 °C, bude vitrína obsahovat 7 g vodní páry a 3g zkondenzované vody (max. množství vodní páry obsažené ve vzduchu při 5°C je 7 g/m3).</a:t>
            </a:r>
          </a:p>
          <a:p>
            <a:pPr lvl="2"/>
            <a:endParaRPr lang="cs-CZ" sz="2100" dirty="0" smtClean="0"/>
          </a:p>
          <a:p>
            <a:endParaRPr lang="cs-CZ" dirty="0"/>
          </a:p>
        </p:txBody>
      </p:sp>
      <p:pic>
        <p:nvPicPr>
          <p:cNvPr id="4" name="Picture 2" descr="C:\Alena II\PK\RV-T\relativehumidityball.gif"/>
          <p:cNvPicPr>
            <a:picLocks noChangeAspect="1" noChangeArrowheads="1"/>
          </p:cNvPicPr>
          <p:nvPr/>
        </p:nvPicPr>
        <p:blipFill rotWithShape="1">
          <a:blip r:embed="rId3"/>
          <a:srcRect b="30516"/>
          <a:stretch/>
        </p:blipFill>
        <p:spPr bwMode="auto">
          <a:xfrm>
            <a:off x="611560" y="3861048"/>
            <a:ext cx="4814689" cy="1740922"/>
          </a:xfrm>
          <a:prstGeom prst="rect">
            <a:avLst/>
          </a:prstGeom>
          <a:noFill/>
        </p:spPr>
      </p:pic>
      <p:sp>
        <p:nvSpPr>
          <p:cNvPr id="6" name="TextovéPole 5"/>
          <p:cNvSpPr txBox="1"/>
          <p:nvPr/>
        </p:nvSpPr>
        <p:spPr>
          <a:xfrm>
            <a:off x="-540568" y="5666972"/>
            <a:ext cx="6043748" cy="646331"/>
          </a:xfrm>
          <a:prstGeom prst="rect">
            <a:avLst/>
          </a:prstGeom>
          <a:noFill/>
        </p:spPr>
        <p:txBody>
          <a:bodyPr wrap="square" rtlCol="0">
            <a:spAutoFit/>
          </a:bodyPr>
          <a:lstStyle/>
          <a:p>
            <a:r>
              <a:rPr lang="cs-CZ" dirty="0" smtClean="0"/>
              <a:t>                     RV 100 %                  RV 55 %                 RV 33 %</a:t>
            </a:r>
          </a:p>
          <a:p>
            <a:r>
              <a:rPr lang="cs-CZ" dirty="0" smtClean="0"/>
              <a:t>                      AV 10 g                       AV 10 g                  AV 10 g   </a:t>
            </a:r>
            <a:endParaRPr lang="cs-CZ" dirty="0"/>
          </a:p>
        </p:txBody>
      </p:sp>
      <p:sp>
        <p:nvSpPr>
          <p:cNvPr id="7" name="TextovéPole 6"/>
          <p:cNvSpPr txBox="1"/>
          <p:nvPr/>
        </p:nvSpPr>
        <p:spPr>
          <a:xfrm>
            <a:off x="5652120" y="4275084"/>
            <a:ext cx="2880320" cy="1323439"/>
          </a:xfrm>
          <a:prstGeom prst="rect">
            <a:avLst/>
          </a:prstGeom>
          <a:noFill/>
        </p:spPr>
        <p:txBody>
          <a:bodyPr wrap="square" rtlCol="0">
            <a:spAutoFit/>
          </a:bodyPr>
          <a:lstStyle/>
          <a:p>
            <a:r>
              <a:rPr lang="cs-CZ" sz="2000" dirty="0" smtClean="0"/>
              <a:t>Teplejší vzduch pojme větší množství vodní páry než chladný objem vzduchu</a:t>
            </a:r>
            <a:endParaRPr lang="cs-CZ"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Relativní vlhkost</a:t>
            </a:r>
            <a:endParaRPr lang="cs-CZ" b="1" dirty="0"/>
          </a:p>
        </p:txBody>
      </p:sp>
      <p:sp>
        <p:nvSpPr>
          <p:cNvPr id="8" name="Obdélník 7"/>
          <p:cNvSpPr/>
          <p:nvPr/>
        </p:nvSpPr>
        <p:spPr>
          <a:xfrm>
            <a:off x="395537" y="1988840"/>
            <a:ext cx="8352928" cy="2492990"/>
          </a:xfrm>
          <a:prstGeom prst="rect">
            <a:avLst/>
          </a:prstGeom>
        </p:spPr>
        <p:txBody>
          <a:bodyPr wrap="square">
            <a:spAutoFit/>
          </a:bodyPr>
          <a:lstStyle/>
          <a:p>
            <a:pPr lvl="1"/>
            <a:r>
              <a:rPr lang="cs-CZ" sz="2400" b="1" dirty="0"/>
              <a:t>Relativní vlhkost (RV), </a:t>
            </a:r>
            <a:r>
              <a:rPr lang="cs-CZ" sz="2400" dirty="0"/>
              <a:t>poměrná vlhkost - je mírou nasycení vzduchu vodní parou. Udává se v procentech a patří k nejčastěji používaným charakteristikám vlhkosti vzduchu.</a:t>
            </a:r>
          </a:p>
          <a:p>
            <a:pPr lvl="1">
              <a:buNone/>
            </a:pPr>
            <a:r>
              <a:rPr lang="cs-CZ" sz="2000" dirty="0"/>
              <a:t>    </a:t>
            </a:r>
          </a:p>
          <a:p>
            <a:pPr lvl="1">
              <a:buNone/>
            </a:pPr>
            <a:r>
              <a:rPr lang="cs-CZ" sz="2000" b="1" dirty="0"/>
              <a:t>RV =  (absolutní vlhkost/obsah vodní páry při nasycení ) . 100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Relativní vlhkost</a:t>
            </a:r>
            <a:endParaRPr lang="cs-CZ" b="1" dirty="0"/>
          </a:p>
        </p:txBody>
      </p:sp>
      <p:sp>
        <p:nvSpPr>
          <p:cNvPr id="3" name="Zástupný symbol pro obsah 2"/>
          <p:cNvSpPr>
            <a:spLocks noGrp="1"/>
          </p:cNvSpPr>
          <p:nvPr>
            <p:ph sz="quarter" idx="1"/>
          </p:nvPr>
        </p:nvSpPr>
        <p:spPr/>
        <p:txBody>
          <a:bodyPr>
            <a:normAutofit lnSpcReduction="10000"/>
          </a:bodyPr>
          <a:lstStyle/>
          <a:p>
            <a:r>
              <a:rPr lang="cs-CZ" dirty="0" smtClean="0"/>
              <a:t>Relativní vlhkost je vždy závislá na teplotě. </a:t>
            </a:r>
            <a:br>
              <a:rPr lang="cs-CZ" dirty="0" smtClean="0"/>
            </a:br>
            <a:r>
              <a:rPr lang="cs-CZ" dirty="0" smtClean="0"/>
              <a:t>V uzavřeném systému pokud teplota stoupá, RV klesá; opačně se snižující se teplotou roste RV. </a:t>
            </a:r>
          </a:p>
          <a:p>
            <a:pPr lvl="1"/>
            <a:r>
              <a:rPr lang="cs-CZ" dirty="0" smtClean="0"/>
              <a:t>Při teplotě 30°C má vitrína o objemu m3 obsahující 10 g vodní páry  RV 33 % (RV = (10 / 31) . 100 %)</a:t>
            </a:r>
          </a:p>
          <a:p>
            <a:pPr lvl="1"/>
            <a:r>
              <a:rPr lang="cs-CZ" dirty="0" smtClean="0"/>
              <a:t>Při teplotě 20°C má tato vitrína  RV 55 % (RV = (10 / 18) . 100 %)</a:t>
            </a:r>
          </a:p>
          <a:p>
            <a:pPr lvl="1"/>
            <a:r>
              <a:rPr lang="cs-CZ" dirty="0" smtClean="0"/>
              <a:t>Při 10 °C je RV 100 % (RV = (10/10) . 100 %)</a:t>
            </a:r>
          </a:p>
          <a:p>
            <a:pPr lvl="1"/>
            <a:r>
              <a:rPr lang="cs-CZ" dirty="0" smtClean="0"/>
              <a:t>Při 5 °C je RV 100 % (+ kondenzace 3 g vody)</a:t>
            </a:r>
          </a:p>
          <a:p>
            <a:r>
              <a:rPr lang="cs-CZ" dirty="0" smtClean="0"/>
              <a:t>Jak udržet konstantní RV při měnící se teplotě?</a:t>
            </a:r>
          </a:p>
          <a:p>
            <a:pPr lvl="1"/>
            <a:r>
              <a:rPr lang="cs-CZ" dirty="0" smtClean="0"/>
              <a:t>Přidávat do systému vodu při zvyšování teploty; odebírat vodu ze systému při snižování teploty. </a:t>
            </a:r>
            <a:endParaRPr lang="cs-CZ"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2400" b="1" dirty="0" smtClean="0"/>
              <a:t>Psychrometrické tabulky  </a:t>
            </a:r>
            <a:br>
              <a:rPr lang="cs-CZ" sz="2400" b="1" dirty="0" smtClean="0"/>
            </a:br>
            <a:r>
              <a:rPr lang="cs-CZ" sz="2400" b="1" dirty="0" smtClean="0"/>
              <a:t>hygrometrický graf</a:t>
            </a:r>
            <a:endParaRPr lang="cs-CZ" sz="2400" b="1" dirty="0"/>
          </a:p>
        </p:txBody>
      </p:sp>
      <p:sp>
        <p:nvSpPr>
          <p:cNvPr id="3" name="Zástupný symbol pro obsah 2"/>
          <p:cNvSpPr>
            <a:spLocks noGrp="1"/>
          </p:cNvSpPr>
          <p:nvPr>
            <p:ph sz="quarter" idx="1"/>
          </p:nvPr>
        </p:nvSpPr>
        <p:spPr/>
        <p:txBody>
          <a:bodyPr/>
          <a:lstStyle/>
          <a:p>
            <a:r>
              <a:rPr lang="cs-CZ" sz="2000" dirty="0" smtClean="0"/>
              <a:t>Vzájemnou závislost mezi RV, AV a teplotu udává hygrometrický graf </a:t>
            </a:r>
            <a:r>
              <a:rPr lang="cs-CZ" sz="1600" dirty="0" smtClean="0"/>
              <a:t>(</a:t>
            </a:r>
            <a:r>
              <a:rPr lang="cs-CZ" sz="2400" dirty="0" err="1" smtClean="0"/>
              <a:t>Mollierův</a:t>
            </a:r>
            <a:r>
              <a:rPr lang="cs-CZ" sz="2400" dirty="0" smtClean="0"/>
              <a:t> graf).  </a:t>
            </a:r>
            <a:endParaRPr lang="cs-CZ" dirty="0"/>
          </a:p>
        </p:txBody>
      </p:sp>
      <p:pic>
        <p:nvPicPr>
          <p:cNvPr id="4" name="Picture 3" descr="hygrometrický graf1"/>
          <p:cNvPicPr>
            <a:picLocks noChangeAspect="1" noChangeArrowheads="1"/>
          </p:cNvPicPr>
          <p:nvPr/>
        </p:nvPicPr>
        <p:blipFill>
          <a:blip r:embed="rId3" cstate="print"/>
          <a:srcRect/>
          <a:stretch>
            <a:fillRect/>
          </a:stretch>
        </p:blipFill>
        <p:spPr bwMode="auto">
          <a:xfrm>
            <a:off x="3286116" y="2143116"/>
            <a:ext cx="5487577" cy="4214842"/>
          </a:xfrm>
          <a:prstGeom prst="rect">
            <a:avLst/>
          </a:prstGeom>
          <a:noFill/>
        </p:spPr>
      </p:pic>
      <p:sp>
        <p:nvSpPr>
          <p:cNvPr id="9" name="Šipka doleva 8"/>
          <p:cNvSpPr/>
          <p:nvPr/>
        </p:nvSpPr>
        <p:spPr>
          <a:xfrm>
            <a:off x="4929190" y="4143380"/>
            <a:ext cx="857256" cy="2143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p:cNvSpPr txBox="1"/>
          <p:nvPr/>
        </p:nvSpPr>
        <p:spPr>
          <a:xfrm>
            <a:off x="285720" y="2500306"/>
            <a:ext cx="2714644" cy="3108543"/>
          </a:xfrm>
          <a:prstGeom prst="rect">
            <a:avLst/>
          </a:prstGeom>
          <a:noFill/>
        </p:spPr>
        <p:txBody>
          <a:bodyPr wrap="square" rtlCol="0">
            <a:spAutoFit/>
          </a:bodyPr>
          <a:lstStyle/>
          <a:p>
            <a:r>
              <a:rPr lang="cs-CZ" b="1" dirty="0" smtClean="0"/>
              <a:t>Příklad</a:t>
            </a:r>
            <a:r>
              <a:rPr lang="cs-CZ" dirty="0" smtClean="0"/>
              <a:t>:</a:t>
            </a:r>
          </a:p>
          <a:p>
            <a:r>
              <a:rPr lang="cs-CZ" sz="1600" dirty="0" smtClean="0"/>
              <a:t>Větrání v jarních teplých měsících (např. T 20°C, RV 50 %) v nevytápěných objektech – teplý venkovní vzduch se v blízkosti chladných stěn ochladí (např. na 10 °C) a přebytečná vodní pára zkondenzuje – stěny se orosí. </a:t>
            </a:r>
          </a:p>
          <a:p>
            <a:endParaRPr lang="cs-CZ" dirty="0"/>
          </a:p>
        </p:txBody>
      </p:sp>
    </p:spTree>
  </p:cSld>
  <p:clrMapOvr>
    <a:masterClrMapping/>
  </p:clrMapOvr>
  <p:transition>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Hygrometrický graf</a:t>
            </a:r>
            <a:endParaRPr lang="cs-CZ" b="1" dirty="0"/>
          </a:p>
        </p:txBody>
      </p:sp>
      <p:pic>
        <p:nvPicPr>
          <p:cNvPr id="4" name="Picture 3" descr="hygrometrický graf1"/>
          <p:cNvPicPr>
            <a:picLocks noGrp="1" noChangeAspect="1" noChangeArrowheads="1"/>
          </p:cNvPicPr>
          <p:nvPr>
            <p:ph sz="quarter" idx="1"/>
          </p:nvPr>
        </p:nvPicPr>
        <p:blipFill>
          <a:blip r:embed="rId3" cstate="print"/>
          <a:stretch>
            <a:fillRect/>
          </a:stretch>
        </p:blipFill>
        <p:spPr bwMode="auto">
          <a:xfrm>
            <a:off x="3571868" y="1571612"/>
            <a:ext cx="4987636" cy="3927764"/>
          </a:xfrm>
          <a:prstGeom prst="rect">
            <a:avLst/>
          </a:prstGeom>
          <a:noFill/>
        </p:spPr>
      </p:pic>
      <p:sp>
        <p:nvSpPr>
          <p:cNvPr id="6" name="TextovéPole 5"/>
          <p:cNvSpPr txBox="1"/>
          <p:nvPr/>
        </p:nvSpPr>
        <p:spPr>
          <a:xfrm>
            <a:off x="357158" y="2500306"/>
            <a:ext cx="3071834" cy="2862322"/>
          </a:xfrm>
          <a:prstGeom prst="rect">
            <a:avLst/>
          </a:prstGeom>
          <a:noFill/>
        </p:spPr>
        <p:txBody>
          <a:bodyPr wrap="square" rtlCol="0">
            <a:spAutoFit/>
          </a:bodyPr>
          <a:lstStyle/>
          <a:p>
            <a:r>
              <a:rPr lang="cs-CZ" b="1" dirty="0" smtClean="0"/>
              <a:t>Příklad:</a:t>
            </a:r>
          </a:p>
          <a:p>
            <a:r>
              <a:rPr lang="cs-CZ" dirty="0" smtClean="0"/>
              <a:t>Změna RV vlivem denního vypínání a zapínání topení – expozice je vytápěna na 20°C (v m3 je 8,5 g vodní páry tzn. RV 50 %), během večera se teplota ochladí na 15°C a RV se zvýší na 65% - tzn.  denní výkyv RV je ±15 %!</a:t>
            </a:r>
            <a:endParaRPr lang="cs-CZ" dirty="0"/>
          </a:p>
        </p:txBody>
      </p:sp>
      <p:sp>
        <p:nvSpPr>
          <p:cNvPr id="7" name="Obousměrná vodorovná šipka 6"/>
          <p:cNvSpPr/>
          <p:nvPr/>
        </p:nvSpPr>
        <p:spPr>
          <a:xfrm>
            <a:off x="5357818" y="3643314"/>
            <a:ext cx="571504" cy="14287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Vliv vlhkosti na vlastnosti materiálů</a:t>
            </a:r>
            <a:endParaRPr lang="cs-CZ" b="1" dirty="0"/>
          </a:p>
        </p:txBody>
      </p:sp>
      <p:sp>
        <p:nvSpPr>
          <p:cNvPr id="3" name="Zástupný symbol pro obsah 2"/>
          <p:cNvSpPr>
            <a:spLocks noGrp="1"/>
          </p:cNvSpPr>
          <p:nvPr>
            <p:ph sz="quarter" idx="1"/>
          </p:nvPr>
        </p:nvSpPr>
        <p:spPr/>
        <p:txBody>
          <a:bodyPr>
            <a:normAutofit/>
          </a:bodyPr>
          <a:lstStyle/>
          <a:p>
            <a:r>
              <a:rPr lang="cs-CZ" sz="2000" b="1" dirty="0" smtClean="0"/>
              <a:t>Organické materiály </a:t>
            </a:r>
            <a:r>
              <a:rPr lang="cs-CZ" sz="2000" dirty="0" smtClean="0"/>
              <a:t>jsou </a:t>
            </a:r>
            <a:r>
              <a:rPr lang="cs-CZ" sz="2000" b="1" dirty="0" smtClean="0"/>
              <a:t>hygroskopické</a:t>
            </a:r>
            <a:r>
              <a:rPr lang="cs-CZ" sz="2000" dirty="0" smtClean="0"/>
              <a:t> - mají schopnost přijímat vodu z okolí nebo ji naopak do něj odevzdávat. K této výměně dochází tak dlouho, dokud se neustaví difuzní rovnováha mezi přirozeným obsahem vody v materiálu a okolním prostředí (rovnovážný obsah vlhkosti).</a:t>
            </a:r>
          </a:p>
          <a:p>
            <a:pPr lvl="1"/>
            <a:r>
              <a:rPr lang="cs-CZ" sz="1600" dirty="0" smtClean="0"/>
              <a:t>Je-li vlhkost prostředí stálá a neměnná, organický materiál dosáhne určitý stupeň rovnováhy a je relativně stálý.</a:t>
            </a:r>
          </a:p>
          <a:p>
            <a:pPr lvl="1"/>
            <a:r>
              <a:rPr lang="cs-CZ" sz="1600" dirty="0" smtClean="0"/>
              <a:t>Je-li vlhkost prostředí příliš vysoká či nízká nebo dochází k jejímu kolísání, organický materiál reaguje změnou fyzikálních parametrů až do stadia poškození (deformace, praskání, zvlnění, změna mechanických vlastností apod.)</a:t>
            </a:r>
          </a:p>
        </p:txBody>
      </p:sp>
      <p:pic>
        <p:nvPicPr>
          <p:cNvPr id="7" name="Obrázek 6" descr="dřevo letokruhy.jpg"/>
          <p:cNvPicPr>
            <a:picLocks noChangeAspect="1"/>
          </p:cNvPicPr>
          <p:nvPr/>
        </p:nvPicPr>
        <p:blipFill>
          <a:blip r:embed="rId3" cstate="print"/>
          <a:stretch>
            <a:fillRect/>
          </a:stretch>
        </p:blipFill>
        <p:spPr>
          <a:xfrm>
            <a:off x="4714876" y="4500570"/>
            <a:ext cx="2381266" cy="1714512"/>
          </a:xfrm>
          <a:prstGeom prst="rect">
            <a:avLst/>
          </a:prstGeom>
        </p:spPr>
      </p:pic>
      <p:sp>
        <p:nvSpPr>
          <p:cNvPr id="8" name="TextovéPole 7"/>
          <p:cNvSpPr txBox="1"/>
          <p:nvPr/>
        </p:nvSpPr>
        <p:spPr>
          <a:xfrm>
            <a:off x="7286644" y="5572140"/>
            <a:ext cx="1500198" cy="584775"/>
          </a:xfrm>
          <a:prstGeom prst="rect">
            <a:avLst/>
          </a:prstGeom>
          <a:noFill/>
        </p:spPr>
        <p:txBody>
          <a:bodyPr wrap="square" rtlCol="0">
            <a:spAutoFit/>
          </a:bodyPr>
          <a:lstStyle/>
          <a:p>
            <a:r>
              <a:rPr lang="cs-CZ" sz="1600" i="1" dirty="0" smtClean="0"/>
              <a:t>letokruhy dřeva</a:t>
            </a:r>
            <a:endParaRPr lang="cs-CZ" sz="1600" i="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Teplota - definice</a:t>
            </a:r>
            <a:endParaRPr lang="cs-CZ" dirty="0"/>
          </a:p>
        </p:txBody>
      </p:sp>
      <p:sp>
        <p:nvSpPr>
          <p:cNvPr id="3" name="Zástupný symbol pro obsah 2"/>
          <p:cNvSpPr>
            <a:spLocks noGrp="1"/>
          </p:cNvSpPr>
          <p:nvPr>
            <p:ph sz="quarter" idx="1"/>
          </p:nvPr>
        </p:nvSpPr>
        <p:spPr>
          <a:xfrm>
            <a:off x="301752" y="1527048"/>
            <a:ext cx="8503920" cy="4759472"/>
          </a:xfrm>
        </p:spPr>
        <p:txBody>
          <a:bodyPr>
            <a:normAutofit/>
          </a:bodyPr>
          <a:lstStyle/>
          <a:p>
            <a:r>
              <a:rPr lang="cs-CZ" sz="2400" dirty="0" smtClean="0"/>
              <a:t>V obecném významu teplota určuje, jak horké nebo chladné materiály jsou - teplota vyjadřuje pohyb molekul v materiálu. </a:t>
            </a:r>
          </a:p>
          <a:p>
            <a:pPr lvl="1"/>
            <a:r>
              <a:rPr lang="cs-CZ" sz="2000" dirty="0" smtClean="0"/>
              <a:t>Se vzrůstající teplotou se pohyb molekul zvyšuje – materiál se roztahuje; s klesající teplotou se jejich pohyb zmenšuje a materiál se zkracuje.</a:t>
            </a:r>
          </a:p>
          <a:p>
            <a:pPr lvl="1">
              <a:buNone/>
            </a:pPr>
            <a:endParaRPr lang="cs-CZ" sz="2000" dirty="0" smtClean="0"/>
          </a:p>
          <a:p>
            <a:r>
              <a:rPr lang="cs-CZ" sz="2400" dirty="0" smtClean="0"/>
              <a:t>Teplota (T) se měří ve stupních Celsia (°C), v USA a VB ve stupních Fahrenheita (°F);  ve fyzice se používá jednotka Kelvin (K). </a:t>
            </a:r>
          </a:p>
        </p:txBody>
      </p:sp>
      <p:pic>
        <p:nvPicPr>
          <p:cNvPr id="4" name="Obrázek 0" descr="logo_MCK_barva_pozitiv.jpg"/>
          <p:cNvPicPr/>
          <p:nvPr/>
        </p:nvPicPr>
        <p:blipFill>
          <a:blip r:embed="rId3"/>
          <a:stretch>
            <a:fillRect/>
          </a:stretch>
        </p:blipFill>
        <p:spPr>
          <a:xfrm>
            <a:off x="214282" y="285728"/>
            <a:ext cx="1492464" cy="590550"/>
          </a:xfrm>
          <a:prstGeom prst="rect">
            <a:avLst/>
          </a:prstGeom>
        </p:spPr>
      </p:pic>
      <p:pic>
        <p:nvPicPr>
          <p:cNvPr id="5" name="Obrázek 4" descr="teplo_radiator.jpg"/>
          <p:cNvPicPr>
            <a:picLocks noChangeAspect="1"/>
          </p:cNvPicPr>
          <p:nvPr/>
        </p:nvPicPr>
        <p:blipFill>
          <a:blip r:embed="rId4"/>
          <a:stretch>
            <a:fillRect/>
          </a:stretch>
        </p:blipFill>
        <p:spPr>
          <a:xfrm>
            <a:off x="6143636" y="4500570"/>
            <a:ext cx="2143140" cy="160735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Vliv vlhkosti na vlastnosti materiálů</a:t>
            </a:r>
            <a:endParaRPr lang="cs-CZ" b="1" dirty="0"/>
          </a:p>
        </p:txBody>
      </p:sp>
      <p:sp>
        <p:nvSpPr>
          <p:cNvPr id="3" name="Zástupný symbol pro obsah 2"/>
          <p:cNvSpPr>
            <a:spLocks noGrp="1"/>
          </p:cNvSpPr>
          <p:nvPr>
            <p:ph sz="quarter" idx="1"/>
          </p:nvPr>
        </p:nvSpPr>
        <p:spPr/>
        <p:txBody>
          <a:bodyPr>
            <a:normAutofit/>
          </a:bodyPr>
          <a:lstStyle/>
          <a:p>
            <a:r>
              <a:rPr lang="cs-CZ" sz="1800" b="1" dirty="0" smtClean="0"/>
              <a:t>Obsah vlhkosti </a:t>
            </a:r>
            <a:r>
              <a:rPr lang="cs-CZ" sz="1800" dirty="0" smtClean="0"/>
              <a:t>v materiálu je dán poměrem hmotnosti obsažené vody k celkové hmotnosti vlhkého vzorku (popř. hmotnosti sušiny)</a:t>
            </a:r>
          </a:p>
          <a:p>
            <a:pPr algn="ctr">
              <a:buNone/>
            </a:pPr>
            <a:r>
              <a:rPr lang="cs-CZ" sz="1800" b="1" dirty="0" smtClean="0"/>
              <a:t> w = </a:t>
            </a:r>
            <a:r>
              <a:rPr lang="cs-CZ" sz="1800" b="1" dirty="0" err="1" smtClean="0"/>
              <a:t>m</a:t>
            </a:r>
            <a:r>
              <a:rPr lang="cs-CZ" sz="1800" b="1" baseline="-25000" dirty="0" err="1" smtClean="0"/>
              <a:t>v</a:t>
            </a:r>
            <a:r>
              <a:rPr lang="cs-CZ" sz="1800" b="1" dirty="0" smtClean="0"/>
              <a:t>/m . 100 [%]</a:t>
            </a:r>
          </a:p>
          <a:p>
            <a:r>
              <a:rPr lang="cs-CZ" sz="1800" b="1" dirty="0" smtClean="0"/>
              <a:t>Rovnovážná vlhkost materiálu</a:t>
            </a:r>
            <a:r>
              <a:rPr lang="cs-CZ" sz="1800" dirty="0" smtClean="0"/>
              <a:t> – vlhkost materiálu odpovídající obsahu vlhkosti v okolním  vzduchu – tato závislost je vyjádřena </a:t>
            </a:r>
            <a:r>
              <a:rPr lang="cs-CZ" sz="1800" b="1" dirty="0" smtClean="0"/>
              <a:t>sorpční izotermou. </a:t>
            </a:r>
          </a:p>
          <a:p>
            <a:pPr algn="ctr">
              <a:buNone/>
            </a:pPr>
            <a:endParaRPr lang="cs-CZ" sz="1800" b="1" dirty="0" smtClean="0"/>
          </a:p>
          <a:p>
            <a:pPr algn="ctr">
              <a:buNone/>
            </a:pPr>
            <a:endParaRPr lang="cs-CZ" sz="1800" b="1" dirty="0" smtClean="0"/>
          </a:p>
          <a:p>
            <a:pPr algn="ctr">
              <a:buNone/>
            </a:pPr>
            <a:endParaRPr lang="cs-CZ" sz="1800" b="1" dirty="0" smtClean="0"/>
          </a:p>
          <a:p>
            <a:pPr>
              <a:buNone/>
            </a:pPr>
            <a:endParaRPr lang="cs-CZ" sz="1800" b="1" dirty="0" smtClean="0"/>
          </a:p>
          <a:p>
            <a:pPr algn="ctr">
              <a:buNone/>
            </a:pPr>
            <a:endParaRPr lang="cs-CZ" sz="1800" b="1" dirty="0" smtClean="0"/>
          </a:p>
          <a:p>
            <a:pPr algn="ctr">
              <a:buNone/>
            </a:pPr>
            <a:endParaRPr lang="cs-CZ" sz="1800" b="1" dirty="0" smtClean="0"/>
          </a:p>
        </p:txBody>
      </p:sp>
      <p:pic>
        <p:nvPicPr>
          <p:cNvPr id="6" name="Obrázek 5" descr="35_sorpcni_izoterma.jpg"/>
          <p:cNvPicPr>
            <a:picLocks noChangeAspect="1"/>
          </p:cNvPicPr>
          <p:nvPr/>
        </p:nvPicPr>
        <p:blipFill>
          <a:blip r:embed="rId3"/>
          <a:stretch>
            <a:fillRect/>
          </a:stretch>
        </p:blipFill>
        <p:spPr>
          <a:xfrm>
            <a:off x="357158" y="3214686"/>
            <a:ext cx="4143404" cy="3101634"/>
          </a:xfrm>
          <a:prstGeom prst="rect">
            <a:avLst/>
          </a:prstGeom>
        </p:spPr>
      </p:pic>
      <p:sp>
        <p:nvSpPr>
          <p:cNvPr id="9" name="TextovéPole 8"/>
          <p:cNvSpPr txBox="1"/>
          <p:nvPr/>
        </p:nvSpPr>
        <p:spPr>
          <a:xfrm>
            <a:off x="785786" y="6273225"/>
            <a:ext cx="2571768" cy="584775"/>
          </a:xfrm>
          <a:prstGeom prst="rect">
            <a:avLst/>
          </a:prstGeom>
          <a:noFill/>
        </p:spPr>
        <p:txBody>
          <a:bodyPr wrap="square" rtlCol="0">
            <a:spAutoFit/>
          </a:bodyPr>
          <a:lstStyle/>
          <a:p>
            <a:r>
              <a:rPr lang="cs-CZ" sz="1600" dirty="0" smtClean="0"/>
              <a:t>Sorpční izoterma dřeva při různých teplotách</a:t>
            </a:r>
            <a:endParaRPr lang="cs-CZ" sz="1600" dirty="0"/>
          </a:p>
        </p:txBody>
      </p:sp>
      <p:pic>
        <p:nvPicPr>
          <p:cNvPr id="17409" name="Picture 1"/>
          <p:cNvPicPr>
            <a:picLocks noChangeAspect="1" noChangeArrowheads="1"/>
          </p:cNvPicPr>
          <p:nvPr/>
        </p:nvPicPr>
        <p:blipFill>
          <a:blip r:embed="rId4"/>
          <a:srcRect/>
          <a:stretch>
            <a:fillRect/>
          </a:stretch>
        </p:blipFill>
        <p:spPr bwMode="auto">
          <a:xfrm>
            <a:off x="4643438" y="3214686"/>
            <a:ext cx="4058880" cy="28575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3"/>
          <p:cNvSpPr>
            <a:spLocks noChangeShapeType="1"/>
          </p:cNvSpPr>
          <p:nvPr/>
        </p:nvSpPr>
        <p:spPr bwMode="auto">
          <a:xfrm flipV="1">
            <a:off x="747713" y="914400"/>
            <a:ext cx="7481887" cy="9525"/>
          </a:xfrm>
          <a:prstGeom prst="line">
            <a:avLst/>
          </a:prstGeom>
          <a:noFill/>
          <a:ln w="57150">
            <a:solidFill>
              <a:srgbClr val="003366"/>
            </a:solidFill>
            <a:round/>
            <a:headEnd/>
            <a:tailEnd/>
          </a:ln>
        </p:spPr>
        <p:txBody>
          <a:bodyPr/>
          <a:lstStyle/>
          <a:p>
            <a:endParaRPr lang="cs-CZ"/>
          </a:p>
        </p:txBody>
      </p:sp>
      <p:pic>
        <p:nvPicPr>
          <p:cNvPr id="8200" name="Obrázek 20" descr="logo_MCK_barva_pozitiv.jpg"/>
          <p:cNvPicPr>
            <a:picLocks noChangeAspect="1"/>
          </p:cNvPicPr>
          <p:nvPr/>
        </p:nvPicPr>
        <p:blipFill>
          <a:blip r:embed="rId3"/>
          <a:srcRect/>
          <a:stretch>
            <a:fillRect/>
          </a:stretch>
        </p:blipFill>
        <p:spPr bwMode="auto">
          <a:xfrm>
            <a:off x="6786563" y="0"/>
            <a:ext cx="2166937" cy="857250"/>
          </a:xfrm>
          <a:prstGeom prst="rect">
            <a:avLst/>
          </a:prstGeom>
          <a:noFill/>
          <a:ln w="9525">
            <a:noFill/>
            <a:miter lim="800000"/>
            <a:headEnd/>
            <a:tailEnd/>
          </a:ln>
        </p:spPr>
      </p:pic>
      <p:sp>
        <p:nvSpPr>
          <p:cNvPr id="6" name="Text Box 8"/>
          <p:cNvSpPr txBox="1">
            <a:spLocks noChangeArrowheads="1"/>
          </p:cNvSpPr>
          <p:nvPr/>
        </p:nvSpPr>
        <p:spPr bwMode="auto">
          <a:xfrm>
            <a:off x="642910" y="0"/>
            <a:ext cx="5000660" cy="830997"/>
          </a:xfrm>
          <a:prstGeom prst="rect">
            <a:avLst/>
          </a:prstGeom>
          <a:noFill/>
          <a:ln w="9525">
            <a:noFill/>
            <a:miter lim="800000"/>
            <a:headEnd/>
            <a:tailEnd/>
          </a:ln>
        </p:spPr>
        <p:txBody>
          <a:bodyPr wrap="square">
            <a:spAutoFit/>
          </a:bodyPr>
          <a:lstStyle/>
          <a:p>
            <a:r>
              <a:rPr lang="cs-CZ" sz="2400" b="1" dirty="0" smtClean="0">
                <a:solidFill>
                  <a:srgbClr val="003366"/>
                </a:solidFill>
              </a:rPr>
              <a:t>Jaké jsou mezní hodnoty </a:t>
            </a:r>
            <a:br>
              <a:rPr lang="cs-CZ" sz="2400" b="1" dirty="0" smtClean="0">
                <a:solidFill>
                  <a:srgbClr val="003366"/>
                </a:solidFill>
              </a:rPr>
            </a:br>
            <a:r>
              <a:rPr lang="cs-CZ" sz="2400" b="1" dirty="0" smtClean="0">
                <a:solidFill>
                  <a:srgbClr val="003366"/>
                </a:solidFill>
              </a:rPr>
              <a:t>pro přijatelné fluktuace?</a:t>
            </a:r>
            <a:endParaRPr lang="cs-CZ" sz="2400" b="1" dirty="0">
              <a:solidFill>
                <a:srgbClr val="003366"/>
              </a:solidFill>
            </a:endParaRPr>
          </a:p>
        </p:txBody>
      </p:sp>
      <p:sp>
        <p:nvSpPr>
          <p:cNvPr id="7" name="TextovéPole 6"/>
          <p:cNvSpPr txBox="1"/>
          <p:nvPr/>
        </p:nvSpPr>
        <p:spPr>
          <a:xfrm>
            <a:off x="714348" y="1142984"/>
            <a:ext cx="7643866" cy="707886"/>
          </a:xfrm>
          <a:prstGeom prst="rect">
            <a:avLst/>
          </a:prstGeom>
          <a:noFill/>
        </p:spPr>
        <p:txBody>
          <a:bodyPr wrap="square" rtlCol="0">
            <a:spAutoFit/>
          </a:bodyPr>
          <a:lstStyle/>
          <a:p>
            <a:pPr marL="342900" indent="-342900">
              <a:buFont typeface="Arial" pitchFamily="34" charset="0"/>
              <a:buChar char="•"/>
            </a:pPr>
            <a:r>
              <a:rPr lang="cs-CZ" sz="2000" b="1" dirty="0" smtClean="0">
                <a:solidFill>
                  <a:schemeClr val="tx2"/>
                </a:solidFill>
              </a:rPr>
              <a:t>Organické hygroskopické materiály (dřevo, textil, papír, useň, …) – pohlcují nebo uvolňují vlhkost  s cílem dosáhnout rovnováhy</a:t>
            </a:r>
            <a:endParaRPr lang="cs-CZ" sz="2000" b="1" dirty="0">
              <a:solidFill>
                <a:schemeClr val="tx2"/>
              </a:solidFill>
            </a:endParaRPr>
          </a:p>
        </p:txBody>
      </p:sp>
      <p:pic>
        <p:nvPicPr>
          <p:cNvPr id="2" name="obrázek 1" descr="35_sorpcni_izoterma.jpg"/>
          <p:cNvPicPr>
            <a:picLocks noChangeAspect="1" noChangeArrowheads="1"/>
          </p:cNvPicPr>
          <p:nvPr/>
        </p:nvPicPr>
        <p:blipFill>
          <a:blip r:embed="rId4"/>
          <a:stretch>
            <a:fillRect/>
          </a:stretch>
        </p:blipFill>
        <p:spPr bwMode="auto">
          <a:xfrm>
            <a:off x="214282" y="1857364"/>
            <a:ext cx="5072098" cy="3397066"/>
          </a:xfrm>
          <a:prstGeom prst="rect">
            <a:avLst/>
          </a:prstGeom>
          <a:noFill/>
          <a:ln w="9525">
            <a:noFill/>
            <a:miter lim="800000"/>
            <a:headEnd/>
            <a:tailEnd/>
          </a:ln>
        </p:spPr>
      </p:pic>
      <p:sp>
        <p:nvSpPr>
          <p:cNvPr id="9" name="TextovéPole 8"/>
          <p:cNvSpPr txBox="1"/>
          <p:nvPr/>
        </p:nvSpPr>
        <p:spPr>
          <a:xfrm>
            <a:off x="5143504" y="1857364"/>
            <a:ext cx="3429024" cy="2308324"/>
          </a:xfrm>
          <a:prstGeom prst="rect">
            <a:avLst/>
          </a:prstGeom>
          <a:noFill/>
        </p:spPr>
        <p:txBody>
          <a:bodyPr wrap="square" rtlCol="0">
            <a:spAutoFit/>
          </a:bodyPr>
          <a:lstStyle/>
          <a:p>
            <a:pPr marL="342900" indent="-342900"/>
            <a:r>
              <a:rPr lang="cs-CZ" b="1" dirty="0" smtClean="0">
                <a:solidFill>
                  <a:schemeClr val="tx2"/>
                </a:solidFill>
              </a:rPr>
              <a:t>Sorpční izotermy dřeva: </a:t>
            </a:r>
          </a:p>
          <a:p>
            <a:pPr marL="342900" indent="-342900">
              <a:buFont typeface="Arial" pitchFamily="34" charset="0"/>
              <a:buChar char="•"/>
            </a:pPr>
            <a:r>
              <a:rPr lang="cs-CZ" b="1" dirty="0" smtClean="0">
                <a:solidFill>
                  <a:schemeClr val="tx2"/>
                </a:solidFill>
              </a:rPr>
              <a:t>přijatelná </a:t>
            </a:r>
            <a:r>
              <a:rPr lang="cs-CZ" b="1" dirty="0" smtClean="0">
                <a:solidFill>
                  <a:srgbClr val="FF0000"/>
                </a:solidFill>
              </a:rPr>
              <a:t>pozvolná </a:t>
            </a:r>
            <a:r>
              <a:rPr lang="cs-CZ" b="1" dirty="0" smtClean="0">
                <a:solidFill>
                  <a:schemeClr val="tx2"/>
                </a:solidFill>
              </a:rPr>
              <a:t>fluktuace RV 40 – 60 % </a:t>
            </a:r>
            <a:br>
              <a:rPr lang="cs-CZ" b="1" dirty="0" smtClean="0">
                <a:solidFill>
                  <a:schemeClr val="tx2"/>
                </a:solidFill>
              </a:rPr>
            </a:br>
            <a:r>
              <a:rPr lang="cs-CZ" b="1" dirty="0" smtClean="0">
                <a:solidFill>
                  <a:schemeClr val="tx2"/>
                </a:solidFill>
              </a:rPr>
              <a:t>při T cca 20 °C</a:t>
            </a:r>
          </a:p>
          <a:p>
            <a:pPr marL="342900" indent="-342900">
              <a:buFont typeface="Arial" pitchFamily="34" charset="0"/>
              <a:buChar char="•"/>
            </a:pPr>
            <a:r>
              <a:rPr lang="cs-CZ" b="1" dirty="0" smtClean="0">
                <a:solidFill>
                  <a:schemeClr val="tx2"/>
                </a:solidFill>
              </a:rPr>
              <a:t>zvýšení rovnovážné vlhkosti dřeva při RV ˃ 70 % a  T˂</a:t>
            </a:r>
          </a:p>
          <a:p>
            <a:pPr marL="342900" indent="-342900">
              <a:buFont typeface="Arial" pitchFamily="34" charset="0"/>
              <a:buChar char="•"/>
            </a:pPr>
            <a:endParaRPr lang="cs-CZ" b="1" dirty="0" smtClean="0">
              <a:solidFill>
                <a:schemeClr val="tx2"/>
              </a:solidFill>
            </a:endParaRPr>
          </a:p>
          <a:p>
            <a:pPr marL="342900" indent="-342900">
              <a:buFont typeface="Arial" pitchFamily="34" charset="0"/>
              <a:buChar char="•"/>
            </a:pPr>
            <a:endParaRPr lang="cs-CZ" b="1" dirty="0">
              <a:solidFill>
                <a:schemeClr val="tx2"/>
              </a:solidFill>
            </a:endParaRPr>
          </a:p>
        </p:txBody>
      </p:sp>
      <p:pic>
        <p:nvPicPr>
          <p:cNvPr id="11" name="Obrázek 10" descr="Mechanisms of Humidity Degradation.jpg"/>
          <p:cNvPicPr>
            <a:picLocks noChangeAspect="1"/>
          </p:cNvPicPr>
          <p:nvPr/>
        </p:nvPicPr>
        <p:blipFill>
          <a:blip r:embed="rId5" cstate="print"/>
          <a:srcRect t="7500"/>
          <a:stretch>
            <a:fillRect/>
          </a:stretch>
        </p:blipFill>
        <p:spPr>
          <a:xfrm>
            <a:off x="5357818" y="4071942"/>
            <a:ext cx="3089350" cy="2300566"/>
          </a:xfrm>
          <a:prstGeom prst="rect">
            <a:avLst/>
          </a:prstGeom>
        </p:spPr>
      </p:pic>
      <p:sp>
        <p:nvSpPr>
          <p:cNvPr id="12" name="TextovéPole 11"/>
          <p:cNvSpPr txBox="1"/>
          <p:nvPr/>
        </p:nvSpPr>
        <p:spPr>
          <a:xfrm>
            <a:off x="642910" y="5214950"/>
            <a:ext cx="4000528" cy="1200329"/>
          </a:xfrm>
          <a:prstGeom prst="rect">
            <a:avLst/>
          </a:prstGeom>
          <a:noFill/>
        </p:spPr>
        <p:txBody>
          <a:bodyPr wrap="square" rtlCol="0">
            <a:spAutoFit/>
          </a:bodyPr>
          <a:lstStyle/>
          <a:p>
            <a:pPr marL="342900" indent="-342900">
              <a:buFont typeface="Arial" pitchFamily="34" charset="0"/>
              <a:buChar char="•"/>
            </a:pPr>
            <a:r>
              <a:rPr lang="cs-CZ" b="1" dirty="0" smtClean="0">
                <a:solidFill>
                  <a:schemeClr val="tx2"/>
                </a:solidFill>
              </a:rPr>
              <a:t>Krátkodobé fluktuace &gt;  ± 15 % od RV 50 % vyvolávají trvalá poškození!</a:t>
            </a:r>
            <a:br>
              <a:rPr lang="cs-CZ" b="1" dirty="0" smtClean="0">
                <a:solidFill>
                  <a:schemeClr val="tx2"/>
                </a:solidFill>
              </a:rPr>
            </a:br>
            <a:r>
              <a:rPr lang="cs-CZ" b="1" dirty="0" smtClean="0">
                <a:solidFill>
                  <a:schemeClr val="tx2"/>
                </a:solidFill>
              </a:rPr>
              <a:t>na základě</a:t>
            </a:r>
            <a:r>
              <a:rPr lang="cs-CZ" b="1" dirty="0" smtClean="0">
                <a:solidFill>
                  <a:srgbClr val="FF0000"/>
                </a:solidFill>
              </a:rPr>
              <a:t> laboratorních testů  </a:t>
            </a:r>
            <a:r>
              <a:rPr lang="cs-CZ" dirty="0" smtClean="0"/>
              <a:t>(</a:t>
            </a:r>
            <a:r>
              <a:rPr lang="cs-CZ" dirty="0" err="1" smtClean="0"/>
              <a:t>Camuffo</a:t>
            </a:r>
            <a:r>
              <a:rPr lang="cs-CZ" dirty="0" smtClean="0"/>
              <a:t>, 2014)</a:t>
            </a:r>
            <a:endParaRPr lang="cs-CZ" dirty="0"/>
          </a:p>
        </p:txBody>
      </p:sp>
      <p:sp>
        <p:nvSpPr>
          <p:cNvPr id="13" name="Šipka doprava 12"/>
          <p:cNvSpPr/>
          <p:nvPr/>
        </p:nvSpPr>
        <p:spPr>
          <a:xfrm>
            <a:off x="4857752" y="5429264"/>
            <a:ext cx="428628"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Vliv vlhkosti na vlastnosti materiálů</a:t>
            </a:r>
            <a:endParaRPr lang="cs-CZ" dirty="0"/>
          </a:p>
        </p:txBody>
      </p:sp>
      <p:sp>
        <p:nvSpPr>
          <p:cNvPr id="3" name="Zástupný symbol pro obsah 2"/>
          <p:cNvSpPr>
            <a:spLocks noGrp="1"/>
          </p:cNvSpPr>
          <p:nvPr>
            <p:ph sz="quarter" idx="1"/>
          </p:nvPr>
        </p:nvSpPr>
        <p:spPr/>
        <p:txBody>
          <a:bodyPr/>
          <a:lstStyle/>
          <a:p>
            <a:r>
              <a:rPr lang="cs-CZ" sz="2000" b="1" dirty="0" smtClean="0"/>
              <a:t>Anorganické materiály – </a:t>
            </a:r>
            <a:r>
              <a:rPr lang="cs-CZ" sz="2000" dirty="0" smtClean="0"/>
              <a:t>vlhkost ovlivňuje celou řadu fyzikálně-chemických reakcí: významnější reakce s oxidy síry a jinými polutanty, koroze kovů, </a:t>
            </a:r>
            <a:r>
              <a:rPr lang="cs-CZ" sz="2000" dirty="0" smtClean="0"/>
              <a:t>hydratace </a:t>
            </a:r>
            <a:r>
              <a:rPr lang="cs-CZ" sz="2000" dirty="0" smtClean="0"/>
              <a:t>skla, pohyb solí uvnitř porézní keramice a kameni, rozpad minerálů apod.</a:t>
            </a:r>
          </a:p>
          <a:p>
            <a:pPr lvl="1"/>
            <a:r>
              <a:rPr lang="cs-CZ" sz="1600" b="1" dirty="0" smtClean="0"/>
              <a:t>Některé anorganické materiály  (zejména porézní) jsou také značně hygroskopické např. minerály - chlorid sodný, </a:t>
            </a:r>
            <a:r>
              <a:rPr lang="cs-CZ" sz="1600" b="1" dirty="0" err="1" smtClean="0"/>
              <a:t>sklotvorné</a:t>
            </a:r>
            <a:r>
              <a:rPr lang="cs-CZ" sz="1600" b="1" dirty="0" smtClean="0"/>
              <a:t> látky oxid draselný a sodný, minerál  </a:t>
            </a:r>
            <a:r>
              <a:rPr lang="cs-CZ" sz="1600" b="1" dirty="0" err="1" smtClean="0"/>
              <a:t>akaganeit</a:t>
            </a:r>
            <a:r>
              <a:rPr lang="cs-CZ" sz="1600" b="1" dirty="0" smtClean="0"/>
              <a:t> apod.</a:t>
            </a:r>
          </a:p>
          <a:p>
            <a:endParaRPr lang="cs-CZ" sz="2400" dirty="0" smtClean="0"/>
          </a:p>
          <a:p>
            <a:endParaRPr lang="cs-CZ" dirty="0"/>
          </a:p>
        </p:txBody>
      </p:sp>
      <p:pic>
        <p:nvPicPr>
          <p:cNvPr id="4" name="Obrázek 3" descr="Halite_crystal.jpg"/>
          <p:cNvPicPr>
            <a:picLocks noChangeAspect="1"/>
          </p:cNvPicPr>
          <p:nvPr/>
        </p:nvPicPr>
        <p:blipFill>
          <a:blip r:embed="rId3" cstate="print"/>
          <a:stretch>
            <a:fillRect/>
          </a:stretch>
        </p:blipFill>
        <p:spPr>
          <a:xfrm>
            <a:off x="6500826" y="3714752"/>
            <a:ext cx="2201063" cy="2286016"/>
          </a:xfrm>
          <a:prstGeom prst="rect">
            <a:avLst/>
          </a:prstGeom>
        </p:spPr>
      </p:pic>
      <p:sp>
        <p:nvSpPr>
          <p:cNvPr id="5" name="TextovéPole 4"/>
          <p:cNvSpPr txBox="1"/>
          <p:nvPr/>
        </p:nvSpPr>
        <p:spPr>
          <a:xfrm>
            <a:off x="4143372" y="5072074"/>
            <a:ext cx="2357454" cy="646331"/>
          </a:xfrm>
          <a:prstGeom prst="rect">
            <a:avLst/>
          </a:prstGeom>
          <a:noFill/>
        </p:spPr>
        <p:txBody>
          <a:bodyPr wrap="square" rtlCol="0">
            <a:spAutoFit/>
          </a:bodyPr>
          <a:lstStyle/>
          <a:p>
            <a:r>
              <a:rPr lang="cs-CZ" dirty="0" smtClean="0"/>
              <a:t>krystal </a:t>
            </a:r>
            <a:r>
              <a:rPr lang="cs-CZ" dirty="0" err="1" smtClean="0"/>
              <a:t>halitu</a:t>
            </a:r>
            <a:r>
              <a:rPr lang="cs-CZ" dirty="0" smtClean="0"/>
              <a:t> – </a:t>
            </a:r>
            <a:r>
              <a:rPr lang="cs-CZ" dirty="0" err="1" smtClean="0"/>
              <a:t>NaCl</a:t>
            </a:r>
            <a:r>
              <a:rPr lang="cs-CZ" dirty="0" smtClean="0"/>
              <a:t> (sůl kamenná</a:t>
            </a:r>
            <a:r>
              <a:rPr lang="cs-CZ" sz="1600" dirty="0" smtClean="0"/>
              <a:t>)</a:t>
            </a:r>
            <a:endParaRPr lang="cs-CZ" sz="16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a:xfrm>
            <a:off x="642910" y="0"/>
            <a:ext cx="7772400" cy="1143000"/>
          </a:xfrm>
        </p:spPr>
        <p:txBody>
          <a:bodyPr/>
          <a:lstStyle/>
          <a:p>
            <a:r>
              <a:rPr lang="cs-CZ" b="1" dirty="0" smtClean="0"/>
              <a:t>Vliv vlhkosti</a:t>
            </a:r>
          </a:p>
        </p:txBody>
      </p:sp>
      <p:sp>
        <p:nvSpPr>
          <p:cNvPr id="21507" name="Zástupný symbol pro obsah 2"/>
          <p:cNvSpPr>
            <a:spLocks noGrp="1"/>
          </p:cNvSpPr>
          <p:nvPr>
            <p:ph sz="quarter" idx="1"/>
          </p:nvPr>
        </p:nvSpPr>
        <p:spPr>
          <a:xfrm>
            <a:off x="642910" y="1428736"/>
            <a:ext cx="8286808" cy="4786312"/>
          </a:xfrm>
        </p:spPr>
        <p:txBody>
          <a:bodyPr>
            <a:normAutofit/>
          </a:bodyPr>
          <a:lstStyle/>
          <a:p>
            <a:r>
              <a:rPr lang="cs-CZ" sz="2800" dirty="0" smtClean="0"/>
              <a:t>U většiny materiálů dochází k jejich poškozování vlivem nesprávné  relativní vlhkosti (RV) pokud:</a:t>
            </a:r>
          </a:p>
          <a:p>
            <a:pPr lvl="2"/>
            <a:r>
              <a:rPr lang="cs-CZ" sz="2000" dirty="0" smtClean="0">
                <a:solidFill>
                  <a:srgbClr val="FF0000"/>
                </a:solidFill>
              </a:rPr>
              <a:t>RV je vyšší než 75 %</a:t>
            </a:r>
          </a:p>
          <a:p>
            <a:pPr lvl="2"/>
            <a:r>
              <a:rPr lang="cs-CZ" sz="2000" dirty="0" smtClean="0">
                <a:solidFill>
                  <a:srgbClr val="FF0000"/>
                </a:solidFill>
              </a:rPr>
              <a:t>RV je konstantně nízká cca pod 30 %</a:t>
            </a:r>
          </a:p>
          <a:p>
            <a:pPr lvl="2"/>
            <a:r>
              <a:rPr lang="cs-CZ" sz="2000" dirty="0" smtClean="0">
                <a:solidFill>
                  <a:srgbClr val="FF0000"/>
                </a:solidFill>
              </a:rPr>
              <a:t>náhlé výkyvy RV (± 5 % během několika hodin)</a:t>
            </a:r>
            <a:endParaRPr lang="cs-CZ" sz="2000" dirty="0" smtClean="0"/>
          </a:p>
          <a:p>
            <a:r>
              <a:rPr lang="cs-CZ" sz="2400" dirty="0" smtClean="0"/>
              <a:t>Obecným kompromisem pro uložení většiny muzejních sbírek je RV 50 ± 5 % a teplota 18 – 21°C (tyto hodnoty však nejsou vhodné pro všechny materiály viz tab. 1 !).</a:t>
            </a:r>
          </a:p>
          <a:p>
            <a:pPr lvl="2"/>
            <a:r>
              <a:rPr lang="cs-CZ" sz="2000" dirty="0" smtClean="0"/>
              <a:t>Tolerovaná odchylka RV 45 – 55 % během měsíce </a:t>
            </a:r>
          </a:p>
          <a:p>
            <a:pPr lvl="2"/>
            <a:r>
              <a:rPr lang="cs-CZ" sz="2000" dirty="0" smtClean="0"/>
              <a:t>Výkyvy RV během několika hodin by neměly přesáhnout 5 %</a:t>
            </a:r>
          </a:p>
          <a:p>
            <a:pPr lvl="1">
              <a:buFontTx/>
              <a:buNone/>
            </a:pPr>
            <a:endParaRPr lang="cs-CZ" sz="1800" dirty="0" smtClean="0"/>
          </a:p>
          <a:p>
            <a:pPr lvl="2"/>
            <a:endParaRPr lang="cs-CZ" sz="1700" dirty="0" smtClean="0"/>
          </a:p>
          <a:p>
            <a:pPr lvl="1"/>
            <a:endParaRPr lang="cs-CZ" sz="1900" dirty="0" smtClean="0"/>
          </a:p>
          <a:p>
            <a:pPr>
              <a:buFontTx/>
              <a:buNone/>
            </a:pPr>
            <a:endParaRPr lang="cs-CZ" sz="2400"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Trvale vysoká RV nad 75 %</a:t>
            </a:r>
            <a:endParaRPr lang="cs-CZ" dirty="0"/>
          </a:p>
        </p:txBody>
      </p:sp>
      <p:sp>
        <p:nvSpPr>
          <p:cNvPr id="3" name="Zástupný symbol pro obsah 2"/>
          <p:cNvSpPr>
            <a:spLocks noGrp="1"/>
          </p:cNvSpPr>
          <p:nvPr>
            <p:ph sz="quarter" idx="1"/>
          </p:nvPr>
        </p:nvSpPr>
        <p:spPr/>
        <p:txBody>
          <a:bodyPr>
            <a:normAutofit/>
          </a:bodyPr>
          <a:lstStyle/>
          <a:p>
            <a:r>
              <a:rPr lang="cs-CZ" sz="2400" dirty="0" smtClean="0"/>
              <a:t>růst plísní (rozklad a barevné změny usně, textilu, papíru, dřeva, malby, skla</a:t>
            </a:r>
            <a:r>
              <a:rPr lang="cs-CZ" sz="2800" dirty="0" smtClean="0"/>
              <a:t>); </a:t>
            </a:r>
            <a:r>
              <a:rPr lang="cs-CZ" sz="2400" dirty="0" smtClean="0"/>
              <a:t>zvýšení aktivity hmyzu </a:t>
            </a:r>
          </a:p>
          <a:p>
            <a:pPr lvl="1"/>
            <a:r>
              <a:rPr lang="cs-CZ" sz="1800" dirty="0" smtClean="0"/>
              <a:t>nejcitlivější jsou  materiály obsahující proteiny, škrob, cukr  (useň, kůže, pergamen); škrobený textil, prachem zanesený papír </a:t>
            </a:r>
            <a:endParaRPr lang="cs-CZ" sz="2400" dirty="0" smtClean="0"/>
          </a:p>
          <a:p>
            <a:r>
              <a:rPr lang="cs-CZ" sz="2400" dirty="0" smtClean="0"/>
              <a:t>koroze kovů </a:t>
            </a:r>
          </a:p>
          <a:p>
            <a:pPr lvl="1"/>
            <a:r>
              <a:rPr lang="cs-CZ" sz="1600" dirty="0" smtClean="0"/>
              <a:t>zejména slitiny železa a mědi obsahující  chloridové  soli  - poškození patiny,  lesklé povrchy s otisky prstů,  kontakt různých kovů, slitiny </a:t>
            </a:r>
            <a:r>
              <a:rPr lang="cs-CZ" sz="1600" dirty="0" err="1" smtClean="0"/>
              <a:t>Pb</a:t>
            </a:r>
            <a:r>
              <a:rPr lang="cs-CZ" sz="1600" dirty="0" smtClean="0"/>
              <a:t>, </a:t>
            </a:r>
            <a:r>
              <a:rPr lang="cs-CZ" sz="1600" dirty="0" err="1" smtClean="0"/>
              <a:t>Zn</a:t>
            </a:r>
            <a:r>
              <a:rPr lang="cs-CZ" sz="1600" dirty="0" smtClean="0"/>
              <a:t>, </a:t>
            </a:r>
            <a:r>
              <a:rPr lang="cs-CZ" sz="1600" dirty="0" err="1" smtClean="0"/>
              <a:t>Bi</a:t>
            </a:r>
            <a:r>
              <a:rPr lang="cs-CZ" sz="1600" dirty="0" smtClean="0"/>
              <a:t>  v přítomnosti  organických kyselin  </a:t>
            </a:r>
          </a:p>
          <a:p>
            <a:r>
              <a:rPr lang="cs-CZ" sz="2000" dirty="0" smtClean="0"/>
              <a:t> rozpad nestabilního skla</a:t>
            </a:r>
          </a:p>
          <a:p>
            <a:pPr lvl="1"/>
            <a:r>
              <a:rPr lang="cs-CZ" sz="1600" dirty="0" smtClean="0"/>
              <a:t>koroze skla – vznik  irizujícího zakaleného povlaku,  bílé šupinkovité krusty </a:t>
            </a:r>
          </a:p>
          <a:p>
            <a:pPr lvl="1"/>
            <a:r>
              <a:rPr lang="cs-CZ" sz="1600" dirty="0" smtClean="0"/>
              <a:t>nejvíce bývají poškozená  skla  z období 17. stol.  a středověká skla s vysokým podílem  alkalických oxidů   Na</a:t>
            </a:r>
            <a:r>
              <a:rPr lang="cs-CZ" sz="1600" baseline="-25000" dirty="0" smtClean="0"/>
              <a:t>2</a:t>
            </a:r>
            <a:r>
              <a:rPr lang="cs-CZ" sz="1600" dirty="0" smtClean="0"/>
              <a:t>O a K</a:t>
            </a:r>
            <a:r>
              <a:rPr lang="cs-CZ" sz="1600" baseline="-25000" dirty="0" smtClean="0"/>
              <a:t>2</a:t>
            </a:r>
            <a:r>
              <a:rPr lang="cs-CZ" sz="1600" dirty="0" smtClean="0"/>
              <a:t>O – vymývání alkalických složek;  koroze skla,devitrifikace skla  (odskelnění – krystalizace skla) </a:t>
            </a:r>
          </a:p>
          <a:p>
            <a:pPr>
              <a:buNone/>
            </a:pPr>
            <a:r>
              <a:rPr lang="cs-CZ" sz="2000" dirty="0" smtClean="0"/>
              <a:t> </a:t>
            </a:r>
            <a:endParaRPr lang="cs-CZ" sz="2400" dirty="0" smtClean="0"/>
          </a:p>
          <a:p>
            <a:endParaRPr lang="cs-CZ" sz="2800" dirty="0" smtClean="0"/>
          </a:p>
          <a:p>
            <a:endParaRPr lang="cs-CZ" sz="2800" dirty="0" smtClean="0"/>
          </a:p>
          <a:p>
            <a:endParaRPr lang="cs-CZ"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Trvale vysoká RV nad 75 %</a:t>
            </a:r>
            <a:endParaRPr lang="cs-CZ" dirty="0"/>
          </a:p>
        </p:txBody>
      </p:sp>
      <p:sp>
        <p:nvSpPr>
          <p:cNvPr id="3" name="Zástupný symbol pro obsah 2"/>
          <p:cNvSpPr>
            <a:spLocks noGrp="1"/>
          </p:cNvSpPr>
          <p:nvPr>
            <p:ph sz="quarter" idx="1"/>
          </p:nvPr>
        </p:nvSpPr>
        <p:spPr/>
        <p:txBody>
          <a:bodyPr>
            <a:normAutofit/>
          </a:bodyPr>
          <a:lstStyle/>
          <a:p>
            <a:r>
              <a:rPr lang="cs-CZ" sz="2400" dirty="0" smtClean="0"/>
              <a:t>mechanické změny </a:t>
            </a:r>
          </a:p>
          <a:p>
            <a:pPr lvl="1"/>
            <a:r>
              <a:rPr lang="cs-CZ" sz="1800" dirty="0" smtClean="0"/>
              <a:t>bobtnání  želatinových vrstev – nebezpečí slepení filmů a fotografických záznamů</a:t>
            </a:r>
          </a:p>
          <a:p>
            <a:pPr lvl="1"/>
            <a:r>
              <a:rPr lang="cs-CZ" sz="1800" dirty="0" smtClean="0"/>
              <a:t>poškození dýhovaných vrstev na nábytku, bobtnání dřeva</a:t>
            </a:r>
          </a:p>
          <a:p>
            <a:r>
              <a:rPr lang="cs-CZ" sz="2400" dirty="0" smtClean="0"/>
              <a:t>chemické poškození (např. kyselá hydrolýza, nestabilita barviv, zbytků chemikálií)  </a:t>
            </a:r>
          </a:p>
          <a:p>
            <a:pPr lvl="1"/>
            <a:r>
              <a:rPr lang="cs-CZ" sz="1800" dirty="0" smtClean="0"/>
              <a:t>zkřehnutí, hnědnutí kyselého papíru (zejména  novější méně kvalitní papír)</a:t>
            </a:r>
          </a:p>
          <a:p>
            <a:pPr lvl="1"/>
            <a:r>
              <a:rPr lang="cs-CZ" sz="1800" dirty="0" smtClean="0"/>
              <a:t>zkroucení acetátových filmů, odpadávání obrazové vrstvy</a:t>
            </a:r>
          </a:p>
          <a:p>
            <a:pPr lvl="1"/>
            <a:r>
              <a:rPr lang="cs-CZ" sz="1800" dirty="0" smtClean="0"/>
              <a:t>poškození magnetických záznamů (video, audio, data, diskety)</a:t>
            </a:r>
          </a:p>
          <a:p>
            <a:r>
              <a:rPr lang="cs-CZ" sz="2400" dirty="0" smtClean="0"/>
              <a:t>kondenzace vody na povrchu předmětů při poklesu teploty                                       </a:t>
            </a:r>
          </a:p>
          <a:p>
            <a:endParaRPr lang="cs-CZ" sz="2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Biologické poškození </a:t>
            </a:r>
            <a:endParaRPr lang="cs-CZ" b="1" dirty="0"/>
          </a:p>
        </p:txBody>
      </p:sp>
      <p:pic>
        <p:nvPicPr>
          <p:cNvPr id="5" name="Picture 6" descr="E:\Dočasné soubory\Sbírky NTM - voda 2002\měch3.JPG"/>
          <p:cNvPicPr>
            <a:picLocks noChangeAspect="1" noChangeArrowheads="1"/>
          </p:cNvPicPr>
          <p:nvPr/>
        </p:nvPicPr>
        <p:blipFill>
          <a:blip r:embed="rId3" cstate="print"/>
          <a:srcRect/>
          <a:stretch>
            <a:fillRect/>
          </a:stretch>
        </p:blipFill>
        <p:spPr>
          <a:xfrm>
            <a:off x="3500430" y="2285992"/>
            <a:ext cx="3734158" cy="2500330"/>
          </a:xfrm>
          <a:prstGeom prst="rect">
            <a:avLst/>
          </a:prstGeom>
        </p:spPr>
      </p:pic>
      <p:sp>
        <p:nvSpPr>
          <p:cNvPr id="6" name="TextovéPole 5"/>
          <p:cNvSpPr txBox="1"/>
          <p:nvPr/>
        </p:nvSpPr>
        <p:spPr>
          <a:xfrm>
            <a:off x="4643438" y="4786322"/>
            <a:ext cx="3000396" cy="738664"/>
          </a:xfrm>
          <a:prstGeom prst="rect">
            <a:avLst/>
          </a:prstGeom>
          <a:noFill/>
        </p:spPr>
        <p:txBody>
          <a:bodyPr wrap="square" rtlCol="0">
            <a:spAutoFit/>
          </a:bodyPr>
          <a:lstStyle/>
          <a:p>
            <a:r>
              <a:rPr lang="cs-CZ" sz="1400" i="1" dirty="0" smtClean="0"/>
              <a:t>Staročeský měch ze sbírek NTM, poškozený plísněmi po povodních v r. 2002</a:t>
            </a:r>
            <a:endParaRPr lang="cs-CZ" sz="1400" i="1" dirty="0"/>
          </a:p>
        </p:txBody>
      </p:sp>
      <p:pic>
        <p:nvPicPr>
          <p:cNvPr id="9" name="Obrázek 8" descr="chleb.jpg"/>
          <p:cNvPicPr>
            <a:picLocks noChangeAspect="1"/>
          </p:cNvPicPr>
          <p:nvPr/>
        </p:nvPicPr>
        <p:blipFill>
          <a:blip r:embed="rId4"/>
          <a:stretch>
            <a:fillRect/>
          </a:stretch>
        </p:blipFill>
        <p:spPr>
          <a:xfrm>
            <a:off x="285720" y="1571612"/>
            <a:ext cx="1676400" cy="1435100"/>
          </a:xfrm>
          <a:prstGeom prst="rect">
            <a:avLst/>
          </a:prstGeom>
        </p:spPr>
      </p:pic>
      <p:sp>
        <p:nvSpPr>
          <p:cNvPr id="10" name="TextovéPole 9"/>
          <p:cNvSpPr txBox="1"/>
          <p:nvPr/>
        </p:nvSpPr>
        <p:spPr>
          <a:xfrm>
            <a:off x="2000232" y="1571612"/>
            <a:ext cx="2286016" cy="307777"/>
          </a:xfrm>
          <a:prstGeom prst="rect">
            <a:avLst/>
          </a:prstGeom>
          <a:noFill/>
        </p:spPr>
        <p:txBody>
          <a:bodyPr wrap="square" rtlCol="0">
            <a:spAutoFit/>
          </a:bodyPr>
          <a:lstStyle/>
          <a:p>
            <a:r>
              <a:rPr lang="cs-CZ" sz="1400" i="1" dirty="0" smtClean="0"/>
              <a:t>Chléb - http://plisen.info/</a:t>
            </a:r>
            <a:endParaRPr lang="cs-CZ" sz="1400" i="1" dirty="0"/>
          </a:p>
        </p:txBody>
      </p:sp>
      <p:pic>
        <p:nvPicPr>
          <p:cNvPr id="13" name="Obrázek 12" descr="p_4538.JPG"/>
          <p:cNvPicPr>
            <a:picLocks noChangeAspect="1"/>
          </p:cNvPicPr>
          <p:nvPr/>
        </p:nvPicPr>
        <p:blipFill>
          <a:blip r:embed="rId5" cstate="print"/>
          <a:stretch>
            <a:fillRect/>
          </a:stretch>
        </p:blipFill>
        <p:spPr>
          <a:xfrm rot="5400000">
            <a:off x="-250065" y="3750471"/>
            <a:ext cx="3214710" cy="2143140"/>
          </a:xfrm>
          <a:prstGeom prst="rect">
            <a:avLst/>
          </a:prstGeom>
        </p:spPr>
      </p:pic>
      <p:sp>
        <p:nvSpPr>
          <p:cNvPr id="14" name="TextovéPole 13"/>
          <p:cNvSpPr txBox="1"/>
          <p:nvPr/>
        </p:nvSpPr>
        <p:spPr>
          <a:xfrm>
            <a:off x="2500298" y="5786454"/>
            <a:ext cx="2571768" cy="584775"/>
          </a:xfrm>
          <a:prstGeom prst="rect">
            <a:avLst/>
          </a:prstGeom>
          <a:noFill/>
        </p:spPr>
        <p:txBody>
          <a:bodyPr wrap="square" rtlCol="0">
            <a:spAutoFit/>
          </a:bodyPr>
          <a:lstStyle/>
          <a:p>
            <a:r>
              <a:rPr lang="cs-CZ" sz="1600" i="1" dirty="0" smtClean="0"/>
              <a:t>plísně z muzejního</a:t>
            </a:r>
          </a:p>
          <a:p>
            <a:r>
              <a:rPr lang="cs-CZ" sz="1600" i="1" dirty="0" smtClean="0"/>
              <a:t>depozitáře</a:t>
            </a:r>
            <a:endParaRPr lang="cs-CZ" sz="1600" i="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Biologické poškození</a:t>
            </a:r>
            <a:endParaRPr lang="cs-CZ" dirty="0"/>
          </a:p>
        </p:txBody>
      </p:sp>
      <p:pic>
        <p:nvPicPr>
          <p:cNvPr id="4" name="Zástupný symbol pro obsah 6" descr="CCI plísně.jpg"/>
          <p:cNvPicPr>
            <a:picLocks noGrp="1" noChangeAspect="1"/>
          </p:cNvPicPr>
          <p:nvPr>
            <p:ph sz="quarter" idx="1"/>
          </p:nvPr>
        </p:nvPicPr>
        <p:blipFill>
          <a:blip r:embed="rId3"/>
          <a:stretch>
            <a:fillRect/>
          </a:stretch>
        </p:blipFill>
        <p:spPr>
          <a:xfrm>
            <a:off x="1714480" y="1587572"/>
            <a:ext cx="5855554" cy="3857652"/>
          </a:xfrm>
        </p:spPr>
      </p:pic>
      <p:sp>
        <p:nvSpPr>
          <p:cNvPr id="5" name="TextovéPole 4"/>
          <p:cNvSpPr txBox="1"/>
          <p:nvPr/>
        </p:nvSpPr>
        <p:spPr>
          <a:xfrm>
            <a:off x="2857488" y="5572140"/>
            <a:ext cx="4954872" cy="646331"/>
          </a:xfrm>
          <a:prstGeom prst="rect">
            <a:avLst/>
          </a:prstGeom>
          <a:noFill/>
        </p:spPr>
        <p:txBody>
          <a:bodyPr wrap="square" rtlCol="0">
            <a:spAutoFit/>
          </a:bodyPr>
          <a:lstStyle/>
          <a:p>
            <a:pPr algn="r"/>
            <a:r>
              <a:rPr lang="cs-CZ" i="1" dirty="0" smtClean="0"/>
              <a:t>Časová závislost viditelného růstu </a:t>
            </a:r>
            <a:r>
              <a:rPr lang="cs-CZ" i="1" dirty="0"/>
              <a:t>plísní na </a:t>
            </a:r>
            <a:r>
              <a:rPr lang="cs-CZ" i="1" dirty="0" smtClean="0"/>
              <a:t>RV, dle CCI, www.cci-icc.gc.ca</a:t>
            </a:r>
            <a:endParaRPr lang="cs-CZ" i="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Koroze kovů</a:t>
            </a:r>
            <a:endParaRPr lang="cs-CZ" b="1" dirty="0"/>
          </a:p>
        </p:txBody>
      </p:sp>
      <p:pic>
        <p:nvPicPr>
          <p:cNvPr id="4" name="Picture 6" descr="01"/>
          <p:cNvPicPr>
            <a:picLocks noGrp="1" noChangeAspect="1" noChangeArrowheads="1"/>
          </p:cNvPicPr>
          <p:nvPr>
            <p:ph sz="quarter" idx="1"/>
          </p:nvPr>
        </p:nvPicPr>
        <p:blipFill>
          <a:blip r:embed="rId3" cstate="print"/>
          <a:srcRect/>
          <a:stretch>
            <a:fillRect/>
          </a:stretch>
        </p:blipFill>
        <p:spPr bwMode="auto">
          <a:xfrm>
            <a:off x="500034" y="1571613"/>
            <a:ext cx="2717083" cy="1857388"/>
          </a:xfrm>
          <a:prstGeom prst="rect">
            <a:avLst/>
          </a:prstGeom>
          <a:noFill/>
        </p:spPr>
      </p:pic>
      <p:pic>
        <p:nvPicPr>
          <p:cNvPr id="5" name="Picture 5" descr="Hřebík č"/>
          <p:cNvPicPr>
            <a:picLocks noChangeAspect="1" noChangeArrowheads="1"/>
          </p:cNvPicPr>
          <p:nvPr/>
        </p:nvPicPr>
        <p:blipFill>
          <a:blip r:embed="rId4"/>
          <a:srcRect/>
          <a:stretch>
            <a:fillRect/>
          </a:stretch>
        </p:blipFill>
        <p:spPr bwMode="auto">
          <a:xfrm>
            <a:off x="500034" y="3571876"/>
            <a:ext cx="2691588" cy="1810624"/>
          </a:xfrm>
          <a:prstGeom prst="rect">
            <a:avLst/>
          </a:prstGeom>
          <a:noFill/>
        </p:spPr>
      </p:pic>
      <p:pic>
        <p:nvPicPr>
          <p:cNvPr id="6" name="Obrázek 5" descr="imagerCA4LN2L9.jpg"/>
          <p:cNvPicPr>
            <a:picLocks noChangeAspect="1"/>
          </p:cNvPicPr>
          <p:nvPr/>
        </p:nvPicPr>
        <p:blipFill>
          <a:blip r:embed="rId5"/>
          <a:stretch>
            <a:fillRect/>
          </a:stretch>
        </p:blipFill>
        <p:spPr>
          <a:xfrm>
            <a:off x="5520278" y="1428736"/>
            <a:ext cx="3361788" cy="2286016"/>
          </a:xfrm>
          <a:prstGeom prst="rect">
            <a:avLst/>
          </a:prstGeom>
        </p:spPr>
      </p:pic>
      <p:sp>
        <p:nvSpPr>
          <p:cNvPr id="7" name="TextovéPole 6"/>
          <p:cNvSpPr txBox="1"/>
          <p:nvPr/>
        </p:nvSpPr>
        <p:spPr>
          <a:xfrm>
            <a:off x="5929322" y="3714752"/>
            <a:ext cx="3000396" cy="830997"/>
          </a:xfrm>
          <a:prstGeom prst="rect">
            <a:avLst/>
          </a:prstGeom>
          <a:noFill/>
        </p:spPr>
        <p:txBody>
          <a:bodyPr wrap="square" rtlCol="0">
            <a:spAutoFit/>
          </a:bodyPr>
          <a:lstStyle/>
          <a:p>
            <a:pPr algn="r"/>
            <a:r>
              <a:rPr lang="cs-CZ" sz="1600" i="1" dirty="0" smtClean="0"/>
              <a:t>poškození nemocí bronzu, databáze ICCROM, </a:t>
            </a:r>
            <a:r>
              <a:rPr lang="cs-CZ" sz="1600" i="1" dirty="0" err="1" smtClean="0"/>
              <a:t>Varanasi</a:t>
            </a:r>
            <a:r>
              <a:rPr lang="cs-CZ" sz="1600" i="1" dirty="0" smtClean="0"/>
              <a:t> Indie, 2004,</a:t>
            </a:r>
            <a:endParaRPr lang="cs-CZ" sz="1600" i="1" dirty="0"/>
          </a:p>
        </p:txBody>
      </p:sp>
      <p:sp>
        <p:nvSpPr>
          <p:cNvPr id="8" name="TextovéPole 7"/>
          <p:cNvSpPr txBox="1"/>
          <p:nvPr/>
        </p:nvSpPr>
        <p:spPr>
          <a:xfrm>
            <a:off x="500034" y="5429264"/>
            <a:ext cx="2500330" cy="307777"/>
          </a:xfrm>
          <a:prstGeom prst="rect">
            <a:avLst/>
          </a:prstGeom>
          <a:noFill/>
        </p:spPr>
        <p:txBody>
          <a:bodyPr wrap="square" rtlCol="0">
            <a:spAutoFit/>
          </a:bodyPr>
          <a:lstStyle/>
          <a:p>
            <a:r>
              <a:rPr lang="cs-CZ" sz="1400" i="1" dirty="0" smtClean="0"/>
              <a:t>chloridová koroze železa</a:t>
            </a:r>
            <a:endParaRPr lang="cs-CZ" sz="1400" i="1" dirty="0"/>
          </a:p>
        </p:txBody>
      </p:sp>
      <p:pic>
        <p:nvPicPr>
          <p:cNvPr id="9" name="Obrázek 8" descr="PA180056.bmp"/>
          <p:cNvPicPr>
            <a:picLocks noChangeAspect="1"/>
          </p:cNvPicPr>
          <p:nvPr/>
        </p:nvPicPr>
        <p:blipFill>
          <a:blip r:embed="rId6" cstate="print"/>
          <a:stretch>
            <a:fillRect/>
          </a:stretch>
        </p:blipFill>
        <p:spPr>
          <a:xfrm>
            <a:off x="3714744" y="4143380"/>
            <a:ext cx="1643074" cy="2190766"/>
          </a:xfrm>
          <a:prstGeom prst="rect">
            <a:avLst/>
          </a:prstGeom>
        </p:spPr>
      </p:pic>
      <p:sp>
        <p:nvSpPr>
          <p:cNvPr id="10" name="TextovéPole 9"/>
          <p:cNvSpPr txBox="1"/>
          <p:nvPr/>
        </p:nvSpPr>
        <p:spPr>
          <a:xfrm>
            <a:off x="5500694" y="5715016"/>
            <a:ext cx="3357586" cy="584775"/>
          </a:xfrm>
          <a:prstGeom prst="rect">
            <a:avLst/>
          </a:prstGeom>
          <a:noFill/>
        </p:spPr>
        <p:txBody>
          <a:bodyPr wrap="square" rtlCol="0">
            <a:spAutoFit/>
          </a:bodyPr>
          <a:lstStyle/>
          <a:p>
            <a:r>
              <a:rPr lang="cs-CZ" sz="1600" i="1" dirty="0" smtClean="0"/>
              <a:t>rezivění železných částí šicího stroje při vysoké RV</a:t>
            </a:r>
            <a:endParaRPr lang="cs-CZ" sz="1600" i="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Poškození nestabilního skla</a:t>
            </a:r>
            <a:endParaRPr lang="cs-CZ" b="1" dirty="0"/>
          </a:p>
        </p:txBody>
      </p:sp>
      <p:pic>
        <p:nvPicPr>
          <p:cNvPr id="4" name="Picture 4" descr="D:\Alena-přednáška\09.JPG"/>
          <p:cNvPicPr>
            <a:picLocks noGrp="1" noChangeAspect="1" noChangeArrowheads="1"/>
          </p:cNvPicPr>
          <p:nvPr>
            <p:ph sz="quarter" idx="1"/>
          </p:nvPr>
        </p:nvPicPr>
        <p:blipFill>
          <a:blip r:embed="rId3" cstate="print"/>
          <a:srcRect/>
          <a:stretch>
            <a:fillRect/>
          </a:stretch>
        </p:blipFill>
        <p:spPr>
          <a:xfrm>
            <a:off x="571472" y="1571612"/>
            <a:ext cx="4526280" cy="3169920"/>
          </a:xfrm>
        </p:spPr>
      </p:pic>
      <p:sp>
        <p:nvSpPr>
          <p:cNvPr id="5" name="TextovéPole 4"/>
          <p:cNvSpPr txBox="1"/>
          <p:nvPr/>
        </p:nvSpPr>
        <p:spPr>
          <a:xfrm>
            <a:off x="5072066" y="1571612"/>
            <a:ext cx="2857520" cy="830997"/>
          </a:xfrm>
          <a:prstGeom prst="rect">
            <a:avLst/>
          </a:prstGeom>
          <a:noFill/>
        </p:spPr>
        <p:txBody>
          <a:bodyPr wrap="square" rtlCol="0">
            <a:spAutoFit/>
          </a:bodyPr>
          <a:lstStyle/>
          <a:p>
            <a:r>
              <a:rPr lang="cs-CZ" sz="1600" i="1" dirty="0" smtClean="0"/>
              <a:t> </a:t>
            </a:r>
          </a:p>
          <a:p>
            <a:r>
              <a:rPr lang="cs-CZ" sz="1600" i="1" dirty="0" smtClean="0"/>
              <a:t>Koroze </a:t>
            </a:r>
          </a:p>
          <a:p>
            <a:r>
              <a:rPr lang="cs-CZ" sz="1600" i="1" dirty="0" smtClean="0"/>
              <a:t>historického skla</a:t>
            </a:r>
            <a:endParaRPr lang="cs-CZ" sz="1600" i="1" dirty="0"/>
          </a:p>
        </p:txBody>
      </p:sp>
      <p:pic>
        <p:nvPicPr>
          <p:cNvPr id="6" name="Picture 3" descr="D:\Alena-přednáška\08.JPG"/>
          <p:cNvPicPr>
            <a:picLocks noChangeAspect="1" noChangeArrowheads="1"/>
          </p:cNvPicPr>
          <p:nvPr/>
        </p:nvPicPr>
        <p:blipFill>
          <a:blip r:embed="rId4" cstate="print"/>
          <a:srcRect/>
          <a:stretch>
            <a:fillRect/>
          </a:stretch>
        </p:blipFill>
        <p:spPr bwMode="auto">
          <a:xfrm>
            <a:off x="5429256" y="3714752"/>
            <a:ext cx="3143272" cy="217712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Vliv teploty na muzejní sbírky</a:t>
            </a:r>
            <a:endParaRPr lang="cs-CZ" dirty="0"/>
          </a:p>
        </p:txBody>
      </p:sp>
      <p:sp>
        <p:nvSpPr>
          <p:cNvPr id="3" name="Zástupný symbol pro obsah 2"/>
          <p:cNvSpPr>
            <a:spLocks noGrp="1"/>
          </p:cNvSpPr>
          <p:nvPr>
            <p:ph sz="quarter" idx="1"/>
          </p:nvPr>
        </p:nvSpPr>
        <p:spPr/>
        <p:txBody>
          <a:bodyPr>
            <a:normAutofit lnSpcReduction="10000"/>
          </a:bodyPr>
          <a:lstStyle/>
          <a:p>
            <a:r>
              <a:rPr lang="cs-CZ" sz="2000" dirty="0" smtClean="0"/>
              <a:t>Rychlost chemických reakcí se zvyšuje s teplotou.</a:t>
            </a:r>
          </a:p>
          <a:p>
            <a:pPr lvl="1"/>
            <a:r>
              <a:rPr lang="cs-CZ" sz="1800" dirty="0" smtClean="0"/>
              <a:t>Každé navýšení teploty o 10°C zdvojnásobí rychlost většiny chemických reakcí</a:t>
            </a:r>
          </a:p>
          <a:p>
            <a:r>
              <a:rPr lang="cs-CZ" sz="2000" dirty="0" smtClean="0"/>
              <a:t>Biologická aktivita se zvyšuje se vzrůstající teplotou.</a:t>
            </a:r>
          </a:p>
          <a:p>
            <a:r>
              <a:rPr lang="cs-CZ" sz="2000" dirty="0" smtClean="0"/>
              <a:t>Teplota vždy souvisí s relativní vlhkostí (RV) – pokud se mění T, mění se i RV.</a:t>
            </a:r>
          </a:p>
          <a:p>
            <a:r>
              <a:rPr lang="cs-CZ" sz="2000" dirty="0" smtClean="0"/>
              <a:t>V expozicích, depozitářích, pracovnách – pohoda pracovníků, návštěvníků :</a:t>
            </a:r>
          </a:p>
          <a:p>
            <a:pPr lvl="1"/>
            <a:r>
              <a:rPr lang="cs-CZ" sz="1800" dirty="0" smtClean="0"/>
              <a:t>T =18 – 21°C (max. 25 °C), tolerovaná odchylka ± 3 °C  (± 5 °F)</a:t>
            </a:r>
          </a:p>
          <a:p>
            <a:r>
              <a:rPr lang="cs-CZ" sz="2000" dirty="0" smtClean="0">
                <a:solidFill>
                  <a:schemeClr val="accent1">
                    <a:lumMod val="75000"/>
                  </a:schemeClr>
                </a:solidFill>
              </a:rPr>
              <a:t>Vysoká teplota </a:t>
            </a:r>
            <a:r>
              <a:rPr lang="cs-CZ" sz="2000" dirty="0" smtClean="0"/>
              <a:t>– pro mnoho materiálů je běžná pokojová teplota příliš vysoká (chemické, fyzikální a biologické aspekty poškozování)</a:t>
            </a:r>
          </a:p>
          <a:p>
            <a:r>
              <a:rPr lang="cs-CZ" sz="2000" dirty="0" smtClean="0">
                <a:solidFill>
                  <a:schemeClr val="accent1">
                    <a:lumMod val="75000"/>
                  </a:schemeClr>
                </a:solidFill>
              </a:rPr>
              <a:t>Nízká teplota </a:t>
            </a:r>
            <a:r>
              <a:rPr lang="cs-CZ" sz="2000" dirty="0" smtClean="0"/>
              <a:t>– obecně je nízká teplota pro většinu sbírek prospěšná (polymerní materiály však mohou křehnout)</a:t>
            </a:r>
          </a:p>
          <a:p>
            <a:r>
              <a:rPr lang="cs-CZ" sz="2000" dirty="0" smtClean="0">
                <a:solidFill>
                  <a:schemeClr val="accent1">
                    <a:lumMod val="75000"/>
                  </a:schemeClr>
                </a:solidFill>
              </a:rPr>
              <a:t>Výkyvy teploty</a:t>
            </a:r>
            <a:r>
              <a:rPr lang="cs-CZ" sz="2000" dirty="0" smtClean="0"/>
              <a:t> -  souvisí se změnami RV</a:t>
            </a:r>
          </a:p>
          <a:p>
            <a:endParaRPr lang="cs-CZ" sz="1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Mechanické změny </a:t>
            </a:r>
            <a:endParaRPr lang="cs-CZ" b="1" dirty="0"/>
          </a:p>
        </p:txBody>
      </p:sp>
      <p:pic>
        <p:nvPicPr>
          <p:cNvPr id="4" name="Zástupný symbol pro obsah 3" descr="paper, Roma, ICCROM, 1980.jpg"/>
          <p:cNvPicPr>
            <a:picLocks noGrp="1" noChangeAspect="1"/>
          </p:cNvPicPr>
          <p:nvPr>
            <p:ph sz="quarter" idx="1"/>
          </p:nvPr>
        </p:nvPicPr>
        <p:blipFill>
          <a:blip r:embed="rId3"/>
          <a:stretch>
            <a:fillRect/>
          </a:stretch>
        </p:blipFill>
        <p:spPr>
          <a:xfrm>
            <a:off x="428596" y="1500174"/>
            <a:ext cx="1928826" cy="2944773"/>
          </a:xfrm>
        </p:spPr>
      </p:pic>
      <p:pic>
        <p:nvPicPr>
          <p:cNvPr id="5" name="Obrázek 4" descr="kresba, Řím, ICCROM.jpg"/>
          <p:cNvPicPr>
            <a:picLocks noChangeAspect="1"/>
          </p:cNvPicPr>
          <p:nvPr/>
        </p:nvPicPr>
        <p:blipFill>
          <a:blip r:embed="rId4"/>
          <a:stretch>
            <a:fillRect/>
          </a:stretch>
        </p:blipFill>
        <p:spPr>
          <a:xfrm>
            <a:off x="2714612" y="1714488"/>
            <a:ext cx="2970182" cy="2071702"/>
          </a:xfrm>
          <a:prstGeom prst="rect">
            <a:avLst/>
          </a:prstGeom>
        </p:spPr>
      </p:pic>
      <p:sp>
        <p:nvSpPr>
          <p:cNvPr id="6" name="TextovéPole 5"/>
          <p:cNvSpPr txBox="1"/>
          <p:nvPr/>
        </p:nvSpPr>
        <p:spPr>
          <a:xfrm>
            <a:off x="285720" y="4429132"/>
            <a:ext cx="2928958" cy="1077218"/>
          </a:xfrm>
          <a:prstGeom prst="rect">
            <a:avLst/>
          </a:prstGeom>
          <a:noFill/>
        </p:spPr>
        <p:txBody>
          <a:bodyPr wrap="square" rtlCol="0">
            <a:spAutoFit/>
          </a:bodyPr>
          <a:lstStyle/>
          <a:p>
            <a:r>
              <a:rPr lang="cs-CZ" sz="1600" i="1" dirty="0" smtClean="0"/>
              <a:t>Poškození papíru vlivem nízké a vysoké vlhkosti (ve srovnání se střední hodnotou RV), ICCROM, 1980 </a:t>
            </a:r>
            <a:endParaRPr lang="cs-CZ" sz="1600" i="1" dirty="0"/>
          </a:p>
        </p:txBody>
      </p:sp>
      <p:sp>
        <p:nvSpPr>
          <p:cNvPr id="8" name="TextovéPole 7"/>
          <p:cNvSpPr txBox="1"/>
          <p:nvPr/>
        </p:nvSpPr>
        <p:spPr>
          <a:xfrm>
            <a:off x="3428992" y="3857628"/>
            <a:ext cx="2214578" cy="584775"/>
          </a:xfrm>
          <a:prstGeom prst="rect">
            <a:avLst/>
          </a:prstGeom>
          <a:noFill/>
        </p:spPr>
        <p:txBody>
          <a:bodyPr wrap="square" rtlCol="0">
            <a:spAutoFit/>
          </a:bodyPr>
          <a:lstStyle/>
          <a:p>
            <a:pPr algn="r"/>
            <a:r>
              <a:rPr lang="cs-CZ" sz="1600" i="1" dirty="0" smtClean="0"/>
              <a:t>Krabatění kresby na papíře, ICCROM</a:t>
            </a:r>
            <a:endParaRPr lang="cs-CZ" sz="1600" i="1" dirty="0"/>
          </a:p>
        </p:txBody>
      </p:sp>
      <p:pic>
        <p:nvPicPr>
          <p:cNvPr id="9" name="Picture 4" descr="E:\SaOSF\pro Alenu\JPG\PA180028.JPG"/>
          <p:cNvPicPr>
            <a:picLocks noChangeAspect="1" noChangeArrowheads="1"/>
          </p:cNvPicPr>
          <p:nvPr/>
        </p:nvPicPr>
        <p:blipFill>
          <a:blip r:embed="rId5" cstate="print"/>
          <a:srcRect/>
          <a:stretch>
            <a:fillRect/>
          </a:stretch>
        </p:blipFill>
        <p:spPr>
          <a:xfrm>
            <a:off x="6072198" y="2571744"/>
            <a:ext cx="2844805" cy="3791611"/>
          </a:xfrm>
          <a:prstGeom prst="rect">
            <a:avLst/>
          </a:prstGeom>
        </p:spPr>
      </p:pic>
      <p:sp>
        <p:nvSpPr>
          <p:cNvPr id="10" name="TextovéPole 9"/>
          <p:cNvSpPr txBox="1"/>
          <p:nvPr/>
        </p:nvSpPr>
        <p:spPr>
          <a:xfrm>
            <a:off x="3214678" y="5429264"/>
            <a:ext cx="2857520" cy="830997"/>
          </a:xfrm>
          <a:prstGeom prst="rect">
            <a:avLst/>
          </a:prstGeom>
          <a:noFill/>
        </p:spPr>
        <p:txBody>
          <a:bodyPr wrap="square" rtlCol="0">
            <a:spAutoFit/>
          </a:bodyPr>
          <a:lstStyle/>
          <a:p>
            <a:pPr algn="r"/>
            <a:r>
              <a:rPr lang="cs-CZ" sz="1600" i="1" dirty="0" smtClean="0"/>
              <a:t>deformace dřeva, poškozená dýhovaná vrstva, šicí stroj po povodních,, 2002  </a:t>
            </a:r>
            <a:endParaRPr lang="cs-CZ" sz="1600" i="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Mechanické změny </a:t>
            </a:r>
            <a:endParaRPr lang="cs-CZ" b="1" dirty="0"/>
          </a:p>
        </p:txBody>
      </p:sp>
      <p:pic>
        <p:nvPicPr>
          <p:cNvPr id="93186" name="Obrázek 22"/>
          <p:cNvPicPr>
            <a:picLocks noChangeAspect="1" noChangeArrowheads="1"/>
          </p:cNvPicPr>
          <p:nvPr/>
        </p:nvPicPr>
        <p:blipFill>
          <a:blip r:embed="rId3" cstate="print"/>
          <a:srcRect/>
          <a:stretch>
            <a:fillRect/>
          </a:stretch>
        </p:blipFill>
        <p:spPr bwMode="auto">
          <a:xfrm>
            <a:off x="857224" y="1571612"/>
            <a:ext cx="5963212" cy="33575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Trvalé nízká RV pod 30 %</a:t>
            </a:r>
            <a:endParaRPr lang="cs-CZ" b="1" dirty="0"/>
          </a:p>
        </p:txBody>
      </p:sp>
      <p:sp>
        <p:nvSpPr>
          <p:cNvPr id="3" name="Zástupný symbol pro obsah 2"/>
          <p:cNvSpPr>
            <a:spLocks noGrp="1"/>
          </p:cNvSpPr>
          <p:nvPr>
            <p:ph sz="quarter" idx="1"/>
          </p:nvPr>
        </p:nvSpPr>
        <p:spPr/>
        <p:txBody>
          <a:bodyPr>
            <a:normAutofit/>
          </a:bodyPr>
          <a:lstStyle/>
          <a:p>
            <a:r>
              <a:rPr lang="cs-CZ" sz="2400" dirty="0" smtClean="0"/>
              <a:t>vysušení a zkřehnutí organických materiálů</a:t>
            </a:r>
          </a:p>
          <a:p>
            <a:pPr lvl="1"/>
            <a:r>
              <a:rPr lang="cs-CZ" sz="2000" dirty="0" smtClean="0"/>
              <a:t>sesychání a praskání dřeva, usně, pergamenu,  slonoviny, proutěných košíků apod.</a:t>
            </a:r>
          </a:p>
          <a:p>
            <a:pPr lvl="1"/>
            <a:r>
              <a:rPr lang="cs-CZ" sz="2000" dirty="0" smtClean="0"/>
              <a:t>sesychání  papíru a lepidel  </a:t>
            </a:r>
          </a:p>
          <a:p>
            <a:r>
              <a:rPr lang="cs-CZ" sz="2400" dirty="0" smtClean="0"/>
              <a:t>praskání a odpadávání laků, malby, fotografické emulze </a:t>
            </a:r>
          </a:p>
          <a:p>
            <a:r>
              <a:rPr lang="cs-CZ" sz="2400" dirty="0" smtClean="0"/>
              <a:t>výkvěty solí na povrchu porézních materiálů</a:t>
            </a:r>
            <a:endParaRPr lang="cs-CZ" sz="2400" dirty="0"/>
          </a:p>
        </p:txBody>
      </p:sp>
      <p:pic>
        <p:nvPicPr>
          <p:cNvPr id="5121" name="Picture 1"/>
          <p:cNvPicPr>
            <a:picLocks noChangeAspect="1" noChangeArrowheads="1"/>
          </p:cNvPicPr>
          <p:nvPr/>
        </p:nvPicPr>
        <p:blipFill>
          <a:blip r:embed="rId3" cstate="print"/>
          <a:srcRect/>
          <a:stretch>
            <a:fillRect/>
          </a:stretch>
        </p:blipFill>
        <p:spPr bwMode="auto">
          <a:xfrm>
            <a:off x="6929454" y="3857628"/>
            <a:ext cx="1669949" cy="2286016"/>
          </a:xfrm>
          <a:prstGeom prst="rect">
            <a:avLst/>
          </a:prstGeom>
          <a:noFill/>
          <a:ln w="9525">
            <a:noFill/>
            <a:miter lim="800000"/>
            <a:headEnd/>
            <a:tailEnd/>
          </a:ln>
          <a:effectLst/>
        </p:spPr>
      </p:pic>
      <p:sp>
        <p:nvSpPr>
          <p:cNvPr id="5" name="TextovéPole 4"/>
          <p:cNvSpPr txBox="1"/>
          <p:nvPr/>
        </p:nvSpPr>
        <p:spPr>
          <a:xfrm>
            <a:off x="3929058" y="5286388"/>
            <a:ext cx="2786082" cy="830997"/>
          </a:xfrm>
          <a:prstGeom prst="rect">
            <a:avLst/>
          </a:prstGeom>
          <a:noFill/>
        </p:spPr>
        <p:txBody>
          <a:bodyPr wrap="square" rtlCol="0">
            <a:spAutoFit/>
          </a:bodyPr>
          <a:lstStyle/>
          <a:p>
            <a:pPr algn="r"/>
            <a:r>
              <a:rPr lang="cs-CZ" sz="1600" i="1" dirty="0" smtClean="0"/>
              <a:t>Výkvěty solí na keramice,</a:t>
            </a:r>
          </a:p>
          <a:p>
            <a:pPr algn="r"/>
            <a:r>
              <a:rPr lang="cs-CZ" sz="1600" i="1" dirty="0" smtClean="0"/>
              <a:t>zdroj: IAP </a:t>
            </a:r>
            <a:r>
              <a:rPr lang="cs-CZ" sz="1600" i="1" dirty="0" err="1" smtClean="0"/>
              <a:t>Copenhagen</a:t>
            </a:r>
            <a:r>
              <a:rPr lang="cs-CZ" sz="1600" i="1" dirty="0" smtClean="0"/>
              <a:t>, 2001</a:t>
            </a:r>
            <a:endParaRPr lang="cs-CZ" sz="1600" i="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Výkyvy RV</a:t>
            </a:r>
            <a:endParaRPr lang="cs-CZ" b="1" dirty="0"/>
          </a:p>
        </p:txBody>
      </p:sp>
      <p:sp>
        <p:nvSpPr>
          <p:cNvPr id="3" name="Zástupný symbol pro obsah 2"/>
          <p:cNvSpPr>
            <a:spLocks noGrp="1"/>
          </p:cNvSpPr>
          <p:nvPr>
            <p:ph sz="quarter" idx="1"/>
          </p:nvPr>
        </p:nvSpPr>
        <p:spPr>
          <a:xfrm>
            <a:off x="301752" y="1593304"/>
            <a:ext cx="8503920" cy="4572000"/>
          </a:xfrm>
        </p:spPr>
        <p:txBody>
          <a:bodyPr>
            <a:normAutofit/>
          </a:bodyPr>
          <a:lstStyle/>
          <a:p>
            <a:r>
              <a:rPr lang="cs-CZ" sz="2000" dirty="0" smtClean="0"/>
              <a:t>±5 % RV během několika hodin (??? reálné pouze v regulovaném prostředí)</a:t>
            </a:r>
          </a:p>
          <a:p>
            <a:r>
              <a:rPr lang="cs-CZ" sz="2000" dirty="0" smtClean="0"/>
              <a:t>Objemové změny  a strukturní poškození hygroskopických materiálů</a:t>
            </a:r>
          </a:p>
          <a:p>
            <a:pPr lvl="1"/>
            <a:r>
              <a:rPr lang="cs-CZ" sz="1800" dirty="0" smtClean="0"/>
              <a:t>Bobtnání, praskání dřeva, odlupování  polychromie, intarzií, zlacení</a:t>
            </a:r>
          </a:p>
          <a:p>
            <a:pPr lvl="1"/>
            <a:r>
              <a:rPr lang="cs-CZ" sz="1800" dirty="0" smtClean="0"/>
              <a:t>Smršťování vláken (poškození tapisérií)</a:t>
            </a:r>
          </a:p>
          <a:p>
            <a:pPr lvl="1"/>
            <a:r>
              <a:rPr lang="cs-CZ" sz="1800" dirty="0" smtClean="0"/>
              <a:t>Poškození vrstvených materiálů  -  knižní vazby,  fotografií, negativů, magnetických záznamů; odlupování malby</a:t>
            </a:r>
          </a:p>
          <a:p>
            <a:endParaRPr lang="cs-CZ" sz="2000" dirty="0" smtClean="0"/>
          </a:p>
          <a:p>
            <a:pPr lvl="1"/>
            <a:endParaRPr lang="cs-CZ" sz="1500" dirty="0" smtClean="0"/>
          </a:p>
          <a:p>
            <a:pPr lvl="1"/>
            <a:endParaRPr lang="cs-CZ" sz="1500" dirty="0" smtClean="0"/>
          </a:p>
          <a:p>
            <a:endParaRPr lang="cs-CZ" sz="2000" dirty="0"/>
          </a:p>
        </p:txBody>
      </p:sp>
      <p:pic>
        <p:nvPicPr>
          <p:cNvPr id="7" name="Picture 3" descr="usen"/>
          <p:cNvPicPr>
            <a:picLocks noChangeAspect="1" noChangeArrowheads="1"/>
          </p:cNvPicPr>
          <p:nvPr/>
        </p:nvPicPr>
        <p:blipFill>
          <a:blip r:embed="rId3" cstate="print"/>
          <a:srcRect/>
          <a:stretch>
            <a:fillRect/>
          </a:stretch>
        </p:blipFill>
        <p:spPr bwMode="auto">
          <a:xfrm>
            <a:off x="2285984" y="4149080"/>
            <a:ext cx="2786082" cy="2089562"/>
          </a:xfrm>
          <a:prstGeom prst="rect">
            <a:avLst/>
          </a:prstGeom>
          <a:noFill/>
        </p:spPr>
      </p:pic>
      <p:sp>
        <p:nvSpPr>
          <p:cNvPr id="8" name="TextovéPole 7"/>
          <p:cNvSpPr txBox="1"/>
          <p:nvPr/>
        </p:nvSpPr>
        <p:spPr>
          <a:xfrm>
            <a:off x="5214942" y="5429264"/>
            <a:ext cx="2357454" cy="523220"/>
          </a:xfrm>
          <a:prstGeom prst="rect">
            <a:avLst/>
          </a:prstGeom>
          <a:noFill/>
        </p:spPr>
        <p:txBody>
          <a:bodyPr wrap="square" rtlCol="0">
            <a:spAutoFit/>
          </a:bodyPr>
          <a:lstStyle/>
          <a:p>
            <a:r>
              <a:rPr lang="cs-CZ" sz="1400" i="1" dirty="0" smtClean="0"/>
              <a:t>poškození usně vlivem kolísání RV, foto: I. Berger</a:t>
            </a:r>
            <a:endParaRPr lang="cs-CZ" sz="1400" i="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Výkyvy RV</a:t>
            </a:r>
            <a:endParaRPr lang="cs-CZ" b="1" dirty="0"/>
          </a:p>
        </p:txBody>
      </p:sp>
      <p:sp>
        <p:nvSpPr>
          <p:cNvPr id="3" name="Zástupný symbol pro obsah 2"/>
          <p:cNvSpPr>
            <a:spLocks noGrp="1"/>
          </p:cNvSpPr>
          <p:nvPr>
            <p:ph sz="quarter" idx="1"/>
          </p:nvPr>
        </p:nvSpPr>
        <p:spPr/>
        <p:txBody>
          <a:bodyPr/>
          <a:lstStyle/>
          <a:p>
            <a:r>
              <a:rPr lang="cs-CZ" sz="3200" dirty="0" smtClean="0"/>
              <a:t>Mobilizace solí uvnitř porézních materiálů</a:t>
            </a:r>
          </a:p>
          <a:p>
            <a:pPr lvl="1"/>
            <a:r>
              <a:rPr lang="cs-CZ" sz="2000" dirty="0" smtClean="0"/>
              <a:t>krystalizace ( výkvěty) solí   na povrchu kamene, keramiky  </a:t>
            </a:r>
          </a:p>
          <a:p>
            <a:pPr lvl="1"/>
            <a:r>
              <a:rPr lang="cs-CZ" sz="2000" dirty="0" smtClean="0"/>
              <a:t>poškození nástěnných maleb</a:t>
            </a:r>
          </a:p>
          <a:p>
            <a:endParaRPr lang="cs-CZ" dirty="0"/>
          </a:p>
        </p:txBody>
      </p:sp>
      <p:pic>
        <p:nvPicPr>
          <p:cNvPr id="4" name="Picture 4" descr="koroze_kamen"/>
          <p:cNvPicPr>
            <a:picLocks noChangeAspect="1" noChangeArrowheads="1"/>
          </p:cNvPicPr>
          <p:nvPr/>
        </p:nvPicPr>
        <p:blipFill>
          <a:blip r:embed="rId3"/>
          <a:srcRect/>
          <a:stretch>
            <a:fillRect/>
          </a:stretch>
        </p:blipFill>
        <p:spPr bwMode="auto">
          <a:xfrm>
            <a:off x="6000760" y="2571744"/>
            <a:ext cx="2786082" cy="3717341"/>
          </a:xfrm>
          <a:prstGeom prst="rect">
            <a:avLst/>
          </a:prstGeom>
          <a:noFill/>
        </p:spPr>
      </p:pic>
      <p:sp>
        <p:nvSpPr>
          <p:cNvPr id="5" name="TextovéPole 4"/>
          <p:cNvSpPr txBox="1"/>
          <p:nvPr/>
        </p:nvSpPr>
        <p:spPr>
          <a:xfrm>
            <a:off x="3000364" y="5214950"/>
            <a:ext cx="2786082" cy="738664"/>
          </a:xfrm>
          <a:prstGeom prst="rect">
            <a:avLst/>
          </a:prstGeom>
          <a:noFill/>
        </p:spPr>
        <p:txBody>
          <a:bodyPr wrap="square" rtlCol="0">
            <a:spAutoFit/>
          </a:bodyPr>
          <a:lstStyle/>
          <a:p>
            <a:pPr algn="r"/>
            <a:r>
              <a:rPr lang="cs-CZ" sz="1400" i="1" dirty="0" smtClean="0"/>
              <a:t>krystalizací solí odtržená povrchová krusta na kamenné plastice, foto: I. Berger</a:t>
            </a:r>
            <a:endParaRPr lang="cs-CZ" sz="1400" i="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Poškození vlivem výkyvů RV/T</a:t>
            </a:r>
            <a:endParaRPr lang="cs-CZ" b="1" dirty="0"/>
          </a:p>
        </p:txBody>
      </p:sp>
      <p:pic>
        <p:nvPicPr>
          <p:cNvPr id="4" name="Zástupný symbol pro obsah 3" descr="krakely-staré_0034.jpg"/>
          <p:cNvPicPr>
            <a:picLocks noGrp="1" noChangeAspect="1"/>
          </p:cNvPicPr>
          <p:nvPr>
            <p:ph sz="quarter" idx="1"/>
          </p:nvPr>
        </p:nvPicPr>
        <p:blipFill>
          <a:blip r:embed="rId3" cstate="print"/>
          <a:stretch>
            <a:fillRect/>
          </a:stretch>
        </p:blipFill>
        <p:spPr>
          <a:xfrm>
            <a:off x="714348" y="1428736"/>
            <a:ext cx="3018628" cy="2012418"/>
          </a:xfrm>
        </p:spPr>
      </p:pic>
      <p:pic>
        <p:nvPicPr>
          <p:cNvPr id="5" name="Obrázek 4" descr="opadání_krakely-malba_if2010.jpg"/>
          <p:cNvPicPr>
            <a:picLocks noChangeAspect="1"/>
          </p:cNvPicPr>
          <p:nvPr/>
        </p:nvPicPr>
        <p:blipFill>
          <a:blip r:embed="rId4" cstate="print"/>
          <a:stretch>
            <a:fillRect/>
          </a:stretch>
        </p:blipFill>
        <p:spPr>
          <a:xfrm>
            <a:off x="4786314" y="1500174"/>
            <a:ext cx="3143272" cy="2357454"/>
          </a:xfrm>
          <a:prstGeom prst="rect">
            <a:avLst/>
          </a:prstGeom>
        </p:spPr>
      </p:pic>
      <p:sp>
        <p:nvSpPr>
          <p:cNvPr id="6" name="TextovéPole 5"/>
          <p:cNvSpPr txBox="1"/>
          <p:nvPr/>
        </p:nvSpPr>
        <p:spPr>
          <a:xfrm>
            <a:off x="285720" y="3500438"/>
            <a:ext cx="3429024" cy="584775"/>
          </a:xfrm>
          <a:prstGeom prst="rect">
            <a:avLst/>
          </a:prstGeom>
          <a:noFill/>
        </p:spPr>
        <p:txBody>
          <a:bodyPr wrap="square" rtlCol="0">
            <a:spAutoFit/>
          </a:bodyPr>
          <a:lstStyle/>
          <a:p>
            <a:r>
              <a:rPr lang="cs-CZ" sz="1600" dirty="0" smtClean="0"/>
              <a:t>Poškození malby  (</a:t>
            </a:r>
            <a:r>
              <a:rPr lang="cs-CZ" sz="1600" dirty="0" err="1" smtClean="0"/>
              <a:t>krakely</a:t>
            </a:r>
            <a:r>
              <a:rPr lang="cs-CZ" sz="1600" dirty="0" smtClean="0"/>
              <a:t>) vlivem kolísání RV a T, foto I. Fogaš</a:t>
            </a:r>
            <a:endParaRPr lang="cs-CZ" sz="1600" dirty="0"/>
          </a:p>
        </p:txBody>
      </p:sp>
      <p:pic>
        <p:nvPicPr>
          <p:cNvPr id="7" name="Obrázek 6" descr="krakely-časné_dřevo-0050.jpg"/>
          <p:cNvPicPr>
            <a:picLocks noChangeAspect="1"/>
          </p:cNvPicPr>
          <p:nvPr/>
        </p:nvPicPr>
        <p:blipFill>
          <a:blip r:embed="rId5" cstate="print"/>
          <a:stretch>
            <a:fillRect/>
          </a:stretch>
        </p:blipFill>
        <p:spPr>
          <a:xfrm>
            <a:off x="4929189" y="4071942"/>
            <a:ext cx="3066495" cy="2213993"/>
          </a:xfrm>
          <a:prstGeom prst="rect">
            <a:avLst/>
          </a:prstGeom>
        </p:spPr>
      </p:pic>
      <p:sp>
        <p:nvSpPr>
          <p:cNvPr id="8" name="TextovéPole 7"/>
          <p:cNvSpPr txBox="1"/>
          <p:nvPr/>
        </p:nvSpPr>
        <p:spPr>
          <a:xfrm>
            <a:off x="1714480" y="5500702"/>
            <a:ext cx="3143272" cy="830997"/>
          </a:xfrm>
          <a:prstGeom prst="rect">
            <a:avLst/>
          </a:prstGeom>
          <a:noFill/>
        </p:spPr>
        <p:txBody>
          <a:bodyPr wrap="square" rtlCol="0">
            <a:spAutoFit/>
          </a:bodyPr>
          <a:lstStyle/>
          <a:p>
            <a:pPr algn="r"/>
            <a:r>
              <a:rPr lang="cs-CZ" sz="1600" dirty="0" err="1" smtClean="0"/>
              <a:t>Krakely</a:t>
            </a:r>
            <a:r>
              <a:rPr lang="cs-CZ" sz="1600" dirty="0" smtClean="0"/>
              <a:t> malby na dřevě vzniklé nesprávnou technologií malby, foto I. Fogaš</a:t>
            </a:r>
            <a:endParaRPr lang="cs-CZ" sz="16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68346"/>
          </a:xfrm>
        </p:spPr>
        <p:txBody>
          <a:bodyPr/>
          <a:lstStyle/>
          <a:p>
            <a:r>
              <a:rPr lang="cs-CZ" b="1" dirty="0" smtClean="0"/>
              <a:t>Doporučené hodnoty RV/T</a:t>
            </a:r>
            <a:endParaRPr lang="cs-CZ" b="1" dirty="0"/>
          </a:p>
        </p:txBody>
      </p:sp>
      <p:graphicFrame>
        <p:nvGraphicFramePr>
          <p:cNvPr id="8" name="Zástupný symbol pro obsah 7"/>
          <p:cNvGraphicFramePr>
            <a:graphicFrameLocks noGrp="1"/>
          </p:cNvGraphicFramePr>
          <p:nvPr>
            <p:ph sz="quarter" idx="1"/>
          </p:nvPr>
        </p:nvGraphicFramePr>
        <p:xfrm>
          <a:off x="1714480" y="1285860"/>
          <a:ext cx="5429287" cy="5086239"/>
        </p:xfrm>
        <a:graphic>
          <a:graphicData uri="http://schemas.openxmlformats.org/drawingml/2006/table">
            <a:tbl>
              <a:tblPr firstRow="1" bandRow="1">
                <a:tableStyleId>{5C22544A-7EE6-4342-B048-85BDC9FD1C3A}</a:tableStyleId>
              </a:tblPr>
              <a:tblGrid>
                <a:gridCol w="2234622"/>
                <a:gridCol w="1234302"/>
                <a:gridCol w="1960363"/>
              </a:tblGrid>
              <a:tr h="205497">
                <a:tc>
                  <a:txBody>
                    <a:bodyPr/>
                    <a:lstStyle/>
                    <a:p>
                      <a:pPr algn="ctr">
                        <a:lnSpc>
                          <a:spcPct val="115000"/>
                        </a:lnSpc>
                        <a:spcAft>
                          <a:spcPts val="0"/>
                        </a:spcAft>
                      </a:pPr>
                      <a:r>
                        <a:rPr lang="cs-CZ" sz="1100" b="1" dirty="0">
                          <a:latin typeface="Calibri"/>
                          <a:ea typeface="Times New Roman"/>
                          <a:cs typeface="Calibri"/>
                        </a:rPr>
                        <a:t>materiál</a:t>
                      </a:r>
                      <a:endParaRPr lang="cs-CZ" sz="1100" dirty="0">
                        <a:latin typeface="Calibri"/>
                        <a:ea typeface="Calibri"/>
                        <a:cs typeface="Times New Roman"/>
                      </a:endParaRPr>
                    </a:p>
                  </a:txBody>
                  <a:tcPr marL="68580" marR="68580" marT="0" marB="0"/>
                </a:tc>
                <a:tc>
                  <a:txBody>
                    <a:bodyPr/>
                    <a:lstStyle/>
                    <a:p>
                      <a:pPr algn="ctr">
                        <a:lnSpc>
                          <a:spcPct val="115000"/>
                        </a:lnSpc>
                        <a:spcAft>
                          <a:spcPts val="0"/>
                        </a:spcAft>
                      </a:pPr>
                      <a:r>
                        <a:rPr lang="cs-CZ" sz="1100" b="1" dirty="0">
                          <a:latin typeface="Calibri"/>
                          <a:ea typeface="Times New Roman"/>
                          <a:cs typeface="Calibri"/>
                        </a:rPr>
                        <a:t>teplota [°C]</a:t>
                      </a:r>
                      <a:endParaRPr lang="cs-CZ" sz="1100" dirty="0">
                        <a:latin typeface="Calibri"/>
                        <a:ea typeface="Calibri"/>
                        <a:cs typeface="Times New Roman"/>
                      </a:endParaRPr>
                    </a:p>
                  </a:txBody>
                  <a:tcPr marL="68580" marR="68580" marT="0" marB="0"/>
                </a:tc>
                <a:tc>
                  <a:txBody>
                    <a:bodyPr/>
                    <a:lstStyle/>
                    <a:p>
                      <a:pPr algn="ctr">
                        <a:lnSpc>
                          <a:spcPct val="115000"/>
                        </a:lnSpc>
                        <a:spcAft>
                          <a:spcPts val="0"/>
                        </a:spcAft>
                      </a:pPr>
                      <a:r>
                        <a:rPr lang="cs-CZ" sz="1100" b="1" dirty="0">
                          <a:latin typeface="Calibri"/>
                          <a:ea typeface="Times New Roman"/>
                          <a:cs typeface="Calibri"/>
                        </a:rPr>
                        <a:t>relativní vlhkost [%]</a:t>
                      </a:r>
                      <a:endParaRPr lang="cs-CZ" sz="1100" dirty="0">
                        <a:latin typeface="Calibri"/>
                        <a:ea typeface="Calibri"/>
                        <a:cs typeface="Times New Roman"/>
                      </a:endParaRPr>
                    </a:p>
                  </a:txBody>
                  <a:tcPr marL="68580" marR="68580" marT="0" marB="0"/>
                </a:tc>
              </a:tr>
              <a:tr h="168133">
                <a:tc>
                  <a:txBody>
                    <a:bodyPr/>
                    <a:lstStyle/>
                    <a:p>
                      <a:pPr algn="l">
                        <a:lnSpc>
                          <a:spcPct val="115000"/>
                        </a:lnSpc>
                        <a:spcAft>
                          <a:spcPts val="0"/>
                        </a:spcAft>
                      </a:pPr>
                      <a:r>
                        <a:rPr lang="cs-CZ" sz="900" baseline="0" dirty="0">
                          <a:latin typeface="Calibri"/>
                          <a:ea typeface="Times New Roman"/>
                          <a:cs typeface="Calibri"/>
                        </a:rPr>
                        <a:t>papír</a:t>
                      </a:r>
                      <a:endParaRPr lang="cs-CZ" sz="900" baseline="0" dirty="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15 - 18</a:t>
                      </a:r>
                      <a:endParaRPr lang="cs-CZ" sz="900" baseline="0" dirty="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45 - 55</a:t>
                      </a:r>
                      <a:endParaRPr lang="cs-CZ" sz="900" baseline="0" dirty="0">
                        <a:latin typeface="Calibri"/>
                        <a:ea typeface="Calibri"/>
                        <a:cs typeface="Times New Roman"/>
                      </a:endParaRPr>
                    </a:p>
                  </a:txBody>
                  <a:tcPr marL="68580" marR="68580" marT="0" marB="0"/>
                </a:tc>
              </a:tr>
              <a:tr h="380210">
                <a:tc>
                  <a:txBody>
                    <a:bodyPr/>
                    <a:lstStyle/>
                    <a:p>
                      <a:pPr algn="l">
                        <a:lnSpc>
                          <a:spcPct val="115000"/>
                        </a:lnSpc>
                        <a:spcAft>
                          <a:spcPts val="0"/>
                        </a:spcAft>
                      </a:pPr>
                      <a:r>
                        <a:rPr lang="cs-CZ" sz="900" baseline="0" dirty="0">
                          <a:latin typeface="Calibri"/>
                          <a:ea typeface="Times New Roman"/>
                          <a:cs typeface="Calibri"/>
                        </a:rPr>
                        <a:t>dřevo, kůže, pergamen, textil, slonovina, kosti, zuby</a:t>
                      </a:r>
                      <a:endParaRPr lang="cs-CZ" sz="900" baseline="0" dirty="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15 - 18</a:t>
                      </a:r>
                      <a:endParaRPr lang="cs-CZ" sz="900" baseline="0" dirty="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45 - 60</a:t>
                      </a:r>
                      <a:endParaRPr lang="cs-CZ" sz="900" baseline="0" dirty="0">
                        <a:latin typeface="Calibri"/>
                        <a:ea typeface="Calibri"/>
                        <a:cs typeface="Times New Roman"/>
                      </a:endParaRPr>
                    </a:p>
                  </a:txBody>
                  <a:tcPr marL="68580" marR="68580" marT="0" marB="0"/>
                </a:tc>
              </a:tr>
              <a:tr h="168133">
                <a:tc>
                  <a:txBody>
                    <a:bodyPr/>
                    <a:lstStyle/>
                    <a:p>
                      <a:pPr algn="l">
                        <a:lnSpc>
                          <a:spcPct val="115000"/>
                        </a:lnSpc>
                        <a:spcAft>
                          <a:spcPts val="0"/>
                        </a:spcAft>
                      </a:pPr>
                      <a:r>
                        <a:rPr lang="cs-CZ" sz="900" baseline="0" dirty="0">
                          <a:latin typeface="Calibri"/>
                          <a:ea typeface="Times New Roman"/>
                          <a:cs typeface="Calibri"/>
                        </a:rPr>
                        <a:t>malba na plátně</a:t>
                      </a:r>
                      <a:endParaRPr lang="cs-CZ" sz="900" baseline="0" dirty="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16 - 18</a:t>
                      </a:r>
                      <a:endParaRPr lang="cs-CZ" sz="900" baseline="0" dirty="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50 - 55</a:t>
                      </a:r>
                      <a:endParaRPr lang="cs-CZ" sz="900" baseline="0" dirty="0">
                        <a:latin typeface="Calibri"/>
                        <a:ea typeface="Calibri"/>
                        <a:cs typeface="Times New Roman"/>
                      </a:endParaRPr>
                    </a:p>
                  </a:txBody>
                  <a:tcPr marL="68580" marR="68580" marT="0" marB="0"/>
                </a:tc>
              </a:tr>
              <a:tr h="253473">
                <a:tc>
                  <a:txBody>
                    <a:bodyPr/>
                    <a:lstStyle/>
                    <a:p>
                      <a:pPr algn="l">
                        <a:lnSpc>
                          <a:spcPct val="115000"/>
                        </a:lnSpc>
                        <a:spcAft>
                          <a:spcPts val="0"/>
                        </a:spcAft>
                      </a:pPr>
                      <a:r>
                        <a:rPr lang="cs-CZ" sz="900" baseline="0">
                          <a:latin typeface="Calibri"/>
                          <a:ea typeface="Times New Roman"/>
                          <a:cs typeface="Calibri"/>
                        </a:rPr>
                        <a:t>biologické přírodovědné sbírky</a:t>
                      </a:r>
                      <a:endParaRPr lang="cs-CZ" sz="900" baseline="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15 - 18</a:t>
                      </a:r>
                      <a:endParaRPr lang="cs-CZ" sz="900" baseline="0" dirty="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40 - 60</a:t>
                      </a:r>
                      <a:endParaRPr lang="cs-CZ" sz="900" baseline="0" dirty="0">
                        <a:latin typeface="Calibri"/>
                        <a:ea typeface="Calibri"/>
                        <a:cs typeface="Times New Roman"/>
                      </a:endParaRPr>
                    </a:p>
                  </a:txBody>
                  <a:tcPr marL="68580" marR="68580" marT="0" marB="0"/>
                </a:tc>
              </a:tr>
              <a:tr h="168133">
                <a:tc>
                  <a:txBody>
                    <a:bodyPr/>
                    <a:lstStyle/>
                    <a:p>
                      <a:pPr algn="l">
                        <a:lnSpc>
                          <a:spcPct val="115000"/>
                        </a:lnSpc>
                        <a:spcAft>
                          <a:spcPts val="0"/>
                        </a:spcAft>
                      </a:pPr>
                      <a:endParaRPr lang="cs-CZ" sz="900" baseline="0">
                        <a:latin typeface="Calibri"/>
                        <a:ea typeface="Calibri"/>
                        <a:cs typeface="Times New Roman"/>
                      </a:endParaRPr>
                    </a:p>
                  </a:txBody>
                  <a:tcPr marL="68580" marR="68580" marT="0" marB="0"/>
                </a:tc>
                <a:tc>
                  <a:txBody>
                    <a:bodyPr/>
                    <a:lstStyle/>
                    <a:p>
                      <a:pPr algn="ctr">
                        <a:lnSpc>
                          <a:spcPct val="115000"/>
                        </a:lnSpc>
                        <a:spcAft>
                          <a:spcPts val="0"/>
                        </a:spcAft>
                      </a:pPr>
                      <a:endParaRPr lang="cs-CZ" sz="900" baseline="0" dirty="0">
                        <a:latin typeface="Calibri"/>
                        <a:ea typeface="Calibri"/>
                        <a:cs typeface="Calibri"/>
                      </a:endParaRPr>
                    </a:p>
                  </a:txBody>
                  <a:tcPr marL="68580" marR="68580" marT="0" marB="0"/>
                </a:tc>
                <a:tc>
                  <a:txBody>
                    <a:bodyPr/>
                    <a:lstStyle/>
                    <a:p>
                      <a:pPr algn="ctr">
                        <a:lnSpc>
                          <a:spcPct val="115000"/>
                        </a:lnSpc>
                        <a:spcAft>
                          <a:spcPts val="0"/>
                        </a:spcAft>
                      </a:pPr>
                      <a:endParaRPr lang="cs-CZ" sz="900" baseline="0" dirty="0">
                        <a:latin typeface="Calibri"/>
                        <a:ea typeface="Calibri"/>
                        <a:cs typeface="Calibri"/>
                      </a:endParaRPr>
                    </a:p>
                  </a:txBody>
                  <a:tcPr marL="68580" marR="68580" marT="0" marB="0"/>
                </a:tc>
              </a:tr>
              <a:tr h="143591">
                <a:tc>
                  <a:txBody>
                    <a:bodyPr/>
                    <a:lstStyle/>
                    <a:p>
                      <a:pPr algn="l">
                        <a:lnSpc>
                          <a:spcPct val="115000"/>
                        </a:lnSpc>
                        <a:spcAft>
                          <a:spcPts val="0"/>
                        </a:spcAft>
                      </a:pPr>
                      <a:r>
                        <a:rPr lang="cs-CZ" sz="900" baseline="0">
                          <a:latin typeface="Calibri"/>
                          <a:ea typeface="Times New Roman"/>
                          <a:cs typeface="Calibri"/>
                        </a:rPr>
                        <a:t>paleontologické sbírky</a:t>
                      </a:r>
                      <a:endParaRPr lang="cs-CZ" sz="900" baseline="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18 - 20</a:t>
                      </a:r>
                      <a:endParaRPr lang="cs-CZ" sz="900" baseline="0" dirty="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45 - 55</a:t>
                      </a:r>
                      <a:endParaRPr lang="cs-CZ" sz="900" baseline="0" dirty="0">
                        <a:latin typeface="Calibri"/>
                        <a:ea typeface="Calibri"/>
                        <a:cs typeface="Times New Roman"/>
                      </a:endParaRPr>
                    </a:p>
                  </a:txBody>
                  <a:tcPr marL="68580" marR="68580" marT="0" marB="0"/>
                </a:tc>
              </a:tr>
              <a:tr h="253473">
                <a:tc>
                  <a:txBody>
                    <a:bodyPr/>
                    <a:lstStyle/>
                    <a:p>
                      <a:pPr algn="l">
                        <a:lnSpc>
                          <a:spcPct val="115000"/>
                        </a:lnSpc>
                        <a:spcAft>
                          <a:spcPts val="0"/>
                        </a:spcAft>
                      </a:pPr>
                      <a:r>
                        <a:rPr lang="cs-CZ" sz="900" baseline="0">
                          <a:latin typeface="Calibri"/>
                          <a:ea typeface="Times New Roman"/>
                          <a:cs typeface="Calibri"/>
                        </a:rPr>
                        <a:t>mineralogické sbírky z pyritu</a:t>
                      </a:r>
                      <a:endParaRPr lang="cs-CZ" sz="900" baseline="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18 - 20</a:t>
                      </a:r>
                      <a:endParaRPr lang="cs-CZ" sz="900" baseline="0" dirty="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pod 30 </a:t>
                      </a:r>
                      <a:endParaRPr lang="cs-CZ" sz="900" baseline="0" dirty="0">
                        <a:latin typeface="Calibri"/>
                        <a:ea typeface="Calibri"/>
                        <a:cs typeface="Times New Roman"/>
                      </a:endParaRPr>
                    </a:p>
                  </a:txBody>
                  <a:tcPr marL="68580" marR="68580" marT="0" marB="0"/>
                </a:tc>
              </a:tr>
              <a:tr h="168133">
                <a:tc>
                  <a:txBody>
                    <a:bodyPr/>
                    <a:lstStyle/>
                    <a:p>
                      <a:pPr algn="l">
                        <a:lnSpc>
                          <a:spcPct val="115000"/>
                        </a:lnSpc>
                        <a:spcAft>
                          <a:spcPts val="0"/>
                        </a:spcAft>
                      </a:pPr>
                      <a:r>
                        <a:rPr lang="cs-CZ" sz="900" baseline="0">
                          <a:latin typeface="Calibri"/>
                          <a:ea typeface="Times New Roman"/>
                          <a:cs typeface="Calibri"/>
                        </a:rPr>
                        <a:t>keramika, sklo, kámen</a:t>
                      </a:r>
                      <a:endParaRPr lang="cs-CZ" sz="900" baseline="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18 - 20</a:t>
                      </a:r>
                      <a:endParaRPr lang="cs-CZ" sz="900" baseline="0" dirty="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40 - 55</a:t>
                      </a:r>
                      <a:endParaRPr lang="cs-CZ" sz="900" baseline="0" dirty="0">
                        <a:latin typeface="Calibri"/>
                        <a:ea typeface="Calibri"/>
                        <a:cs typeface="Times New Roman"/>
                      </a:endParaRPr>
                    </a:p>
                  </a:txBody>
                  <a:tcPr marL="68580" marR="68580" marT="0" marB="0"/>
                </a:tc>
              </a:tr>
              <a:tr h="168133">
                <a:tc>
                  <a:txBody>
                    <a:bodyPr/>
                    <a:lstStyle/>
                    <a:p>
                      <a:pPr algn="l">
                        <a:lnSpc>
                          <a:spcPct val="115000"/>
                        </a:lnSpc>
                        <a:spcAft>
                          <a:spcPts val="0"/>
                        </a:spcAft>
                      </a:pPr>
                      <a:r>
                        <a:rPr lang="cs-CZ" sz="900" baseline="0">
                          <a:latin typeface="Calibri"/>
                          <a:ea typeface="Times New Roman"/>
                          <a:cs typeface="Calibri"/>
                        </a:rPr>
                        <a:t>kovy samotné</a:t>
                      </a:r>
                      <a:endParaRPr lang="cs-CZ" sz="900" baseline="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18 - 20</a:t>
                      </a:r>
                      <a:endParaRPr lang="cs-CZ" sz="900" baseline="0" dirty="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30 - 40</a:t>
                      </a:r>
                      <a:endParaRPr lang="cs-CZ" sz="900" baseline="0" dirty="0">
                        <a:latin typeface="Calibri"/>
                        <a:ea typeface="Calibri"/>
                        <a:cs typeface="Times New Roman"/>
                      </a:endParaRPr>
                    </a:p>
                  </a:txBody>
                  <a:tcPr marL="68580" marR="68580" marT="0" marB="0"/>
                </a:tc>
              </a:tr>
              <a:tr h="253473">
                <a:tc>
                  <a:txBody>
                    <a:bodyPr/>
                    <a:lstStyle/>
                    <a:p>
                      <a:pPr algn="l">
                        <a:lnSpc>
                          <a:spcPct val="115000"/>
                        </a:lnSpc>
                        <a:spcAft>
                          <a:spcPts val="0"/>
                        </a:spcAft>
                      </a:pPr>
                      <a:r>
                        <a:rPr lang="cs-CZ" sz="900" baseline="0">
                          <a:latin typeface="Calibri"/>
                          <a:ea typeface="Times New Roman"/>
                          <a:cs typeface="Calibri"/>
                        </a:rPr>
                        <a:t>kovy vykazující aktivní korozi</a:t>
                      </a:r>
                      <a:endParaRPr lang="cs-CZ" sz="900" baseline="0">
                        <a:latin typeface="Calibri"/>
                        <a:ea typeface="Calibri"/>
                        <a:cs typeface="Times New Roman"/>
                      </a:endParaRPr>
                    </a:p>
                  </a:txBody>
                  <a:tcPr marL="68580" marR="68580" marT="0" marB="0"/>
                </a:tc>
                <a:tc>
                  <a:txBody>
                    <a:bodyPr/>
                    <a:lstStyle/>
                    <a:p>
                      <a:pPr algn="ctr">
                        <a:lnSpc>
                          <a:spcPct val="115000"/>
                        </a:lnSpc>
                        <a:spcAft>
                          <a:spcPts val="0"/>
                        </a:spcAft>
                      </a:pPr>
                      <a:endParaRPr lang="cs-CZ" sz="900" baseline="0" dirty="0">
                        <a:latin typeface="Calibri"/>
                        <a:ea typeface="Calibri"/>
                        <a:cs typeface="Calibri"/>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pod 20 </a:t>
                      </a:r>
                      <a:endParaRPr lang="cs-CZ" sz="900" baseline="0" dirty="0">
                        <a:latin typeface="Calibri"/>
                        <a:ea typeface="Calibri"/>
                        <a:cs typeface="Times New Roman"/>
                      </a:endParaRPr>
                    </a:p>
                  </a:txBody>
                  <a:tcPr marL="68580" marR="68580" marT="0" marB="0"/>
                </a:tc>
              </a:tr>
              <a:tr h="380210">
                <a:tc>
                  <a:txBody>
                    <a:bodyPr/>
                    <a:lstStyle/>
                    <a:p>
                      <a:pPr algn="l">
                        <a:lnSpc>
                          <a:spcPct val="115000"/>
                        </a:lnSpc>
                        <a:spcAft>
                          <a:spcPts val="0"/>
                        </a:spcAft>
                      </a:pPr>
                      <a:r>
                        <a:rPr lang="cs-CZ" sz="900" baseline="0" dirty="0">
                          <a:latin typeface="Calibri"/>
                          <a:ea typeface="Times New Roman"/>
                          <a:cs typeface="Calibri"/>
                        </a:rPr>
                        <a:t>kovy v kombinaci s organickým materiálem</a:t>
                      </a:r>
                      <a:endParaRPr lang="cs-CZ" sz="900" baseline="0" dirty="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18 - 20</a:t>
                      </a:r>
                      <a:endParaRPr lang="cs-CZ" sz="900" baseline="0" dirty="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40 - 55</a:t>
                      </a:r>
                      <a:endParaRPr lang="cs-CZ" sz="900" baseline="0" dirty="0">
                        <a:latin typeface="Calibri"/>
                        <a:ea typeface="Calibri"/>
                        <a:cs typeface="Times New Roman"/>
                      </a:endParaRPr>
                    </a:p>
                  </a:txBody>
                  <a:tcPr marL="68580" marR="68580" marT="0" marB="0"/>
                </a:tc>
              </a:tr>
              <a:tr h="168133">
                <a:tc>
                  <a:txBody>
                    <a:bodyPr/>
                    <a:lstStyle/>
                    <a:p>
                      <a:pPr algn="l">
                        <a:lnSpc>
                          <a:spcPct val="115000"/>
                        </a:lnSpc>
                        <a:spcAft>
                          <a:spcPts val="0"/>
                        </a:spcAft>
                      </a:pPr>
                      <a:endParaRPr lang="cs-CZ" sz="900" baseline="0">
                        <a:latin typeface="Calibri"/>
                        <a:ea typeface="Calibri"/>
                        <a:cs typeface="Times New Roman"/>
                      </a:endParaRPr>
                    </a:p>
                  </a:txBody>
                  <a:tcPr marL="68580" marR="68580" marT="0" marB="0"/>
                </a:tc>
                <a:tc>
                  <a:txBody>
                    <a:bodyPr/>
                    <a:lstStyle/>
                    <a:p>
                      <a:pPr algn="ctr">
                        <a:lnSpc>
                          <a:spcPct val="115000"/>
                        </a:lnSpc>
                        <a:spcAft>
                          <a:spcPts val="0"/>
                        </a:spcAft>
                      </a:pPr>
                      <a:endParaRPr lang="cs-CZ" sz="900" baseline="0">
                        <a:latin typeface="Calibri"/>
                        <a:ea typeface="Calibri"/>
                        <a:cs typeface="Calibri"/>
                      </a:endParaRPr>
                    </a:p>
                  </a:txBody>
                  <a:tcPr marL="68580" marR="68580" marT="0" marB="0"/>
                </a:tc>
                <a:tc>
                  <a:txBody>
                    <a:bodyPr/>
                    <a:lstStyle/>
                    <a:p>
                      <a:pPr algn="ctr">
                        <a:lnSpc>
                          <a:spcPct val="115000"/>
                        </a:lnSpc>
                        <a:spcAft>
                          <a:spcPts val="0"/>
                        </a:spcAft>
                      </a:pPr>
                      <a:endParaRPr lang="cs-CZ" sz="900" baseline="0" dirty="0">
                        <a:latin typeface="Calibri"/>
                        <a:ea typeface="Calibri"/>
                        <a:cs typeface="Calibri"/>
                      </a:endParaRPr>
                    </a:p>
                  </a:txBody>
                  <a:tcPr marL="68580" marR="68580" marT="0" marB="0"/>
                </a:tc>
              </a:tr>
              <a:tr h="253473">
                <a:tc>
                  <a:txBody>
                    <a:bodyPr/>
                    <a:lstStyle/>
                    <a:p>
                      <a:pPr algn="l">
                        <a:lnSpc>
                          <a:spcPct val="115000"/>
                        </a:lnSpc>
                        <a:spcAft>
                          <a:spcPts val="0"/>
                        </a:spcAft>
                      </a:pPr>
                      <a:r>
                        <a:rPr lang="cs-CZ" sz="900" baseline="0">
                          <a:latin typeface="Calibri"/>
                          <a:ea typeface="Times New Roman"/>
                          <a:cs typeface="Calibri"/>
                        </a:rPr>
                        <a:t>papírové fotografie černobílé</a:t>
                      </a:r>
                      <a:endParaRPr lang="cs-CZ" sz="900" baseline="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15 - 20</a:t>
                      </a:r>
                      <a:endParaRPr lang="cs-CZ" sz="900" baseline="0" dirty="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30 - 50</a:t>
                      </a:r>
                      <a:endParaRPr lang="cs-CZ" sz="900" baseline="0" dirty="0">
                        <a:latin typeface="Calibri"/>
                        <a:ea typeface="Calibri"/>
                        <a:cs typeface="Times New Roman"/>
                      </a:endParaRPr>
                    </a:p>
                  </a:txBody>
                  <a:tcPr marL="68580" marR="68580" marT="0" marB="0"/>
                </a:tc>
              </a:tr>
              <a:tr h="253473">
                <a:tc>
                  <a:txBody>
                    <a:bodyPr/>
                    <a:lstStyle/>
                    <a:p>
                      <a:pPr algn="l">
                        <a:lnSpc>
                          <a:spcPct val="115000"/>
                        </a:lnSpc>
                        <a:spcAft>
                          <a:spcPts val="0"/>
                        </a:spcAft>
                      </a:pPr>
                      <a:r>
                        <a:rPr lang="cs-CZ" sz="900" baseline="0">
                          <a:latin typeface="Calibri"/>
                          <a:ea typeface="Times New Roman"/>
                          <a:cs typeface="Calibri"/>
                        </a:rPr>
                        <a:t>papírové fotografie barevné</a:t>
                      </a:r>
                      <a:endParaRPr lang="cs-CZ" sz="900" baseline="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do 2</a:t>
                      </a:r>
                      <a:endParaRPr lang="cs-CZ" sz="900" baseline="0" dirty="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30 - 50</a:t>
                      </a:r>
                      <a:endParaRPr lang="cs-CZ" sz="900" baseline="0" dirty="0">
                        <a:latin typeface="Calibri"/>
                        <a:ea typeface="Calibri"/>
                        <a:cs typeface="Times New Roman"/>
                      </a:endParaRPr>
                    </a:p>
                  </a:txBody>
                  <a:tcPr marL="68580" marR="68580" marT="0" marB="0"/>
                </a:tc>
              </a:tr>
              <a:tr h="168133">
                <a:tc>
                  <a:txBody>
                    <a:bodyPr/>
                    <a:lstStyle/>
                    <a:p>
                      <a:pPr algn="l">
                        <a:lnSpc>
                          <a:spcPct val="115000"/>
                        </a:lnSpc>
                        <a:spcAft>
                          <a:spcPts val="0"/>
                        </a:spcAft>
                      </a:pPr>
                      <a:r>
                        <a:rPr lang="cs-CZ" sz="900" baseline="0">
                          <a:latin typeface="Calibri"/>
                          <a:ea typeface="Times New Roman"/>
                          <a:cs typeface="Calibri"/>
                        </a:rPr>
                        <a:t>černobílé filmy</a:t>
                      </a:r>
                      <a:endParaRPr lang="cs-CZ" sz="900" baseline="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do 20</a:t>
                      </a:r>
                      <a:endParaRPr lang="cs-CZ" sz="900" baseline="0" dirty="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30</a:t>
                      </a:r>
                      <a:endParaRPr lang="cs-CZ" sz="900" baseline="0" dirty="0">
                        <a:latin typeface="Calibri"/>
                        <a:ea typeface="Calibri"/>
                        <a:cs typeface="Times New Roman"/>
                      </a:endParaRPr>
                    </a:p>
                  </a:txBody>
                  <a:tcPr marL="68580" marR="68580" marT="0" marB="0"/>
                </a:tc>
              </a:tr>
              <a:tr h="168133">
                <a:tc>
                  <a:txBody>
                    <a:bodyPr/>
                    <a:lstStyle/>
                    <a:p>
                      <a:pPr algn="l">
                        <a:lnSpc>
                          <a:spcPct val="115000"/>
                        </a:lnSpc>
                        <a:spcAft>
                          <a:spcPts val="0"/>
                        </a:spcAft>
                      </a:pPr>
                      <a:r>
                        <a:rPr lang="cs-CZ" sz="900" baseline="0">
                          <a:latin typeface="Calibri"/>
                          <a:ea typeface="Times New Roman"/>
                          <a:cs typeface="Calibri"/>
                        </a:rPr>
                        <a:t>barevné filmy</a:t>
                      </a:r>
                      <a:endParaRPr lang="cs-CZ" sz="900" baseline="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do 2</a:t>
                      </a:r>
                      <a:endParaRPr lang="cs-CZ" sz="900" baseline="0" dirty="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30</a:t>
                      </a:r>
                      <a:endParaRPr lang="cs-CZ" sz="900" baseline="0" dirty="0">
                        <a:latin typeface="Calibri"/>
                        <a:ea typeface="Calibri"/>
                        <a:cs typeface="Times New Roman"/>
                      </a:endParaRPr>
                    </a:p>
                  </a:txBody>
                  <a:tcPr marL="68580" marR="68580" marT="0" marB="0"/>
                </a:tc>
              </a:tr>
              <a:tr h="168133">
                <a:tc>
                  <a:txBody>
                    <a:bodyPr/>
                    <a:lstStyle/>
                    <a:p>
                      <a:pPr algn="l">
                        <a:lnSpc>
                          <a:spcPct val="115000"/>
                        </a:lnSpc>
                        <a:spcAft>
                          <a:spcPts val="0"/>
                        </a:spcAft>
                      </a:pPr>
                      <a:r>
                        <a:rPr lang="cs-CZ" sz="900" baseline="0">
                          <a:latin typeface="Calibri"/>
                          <a:ea typeface="Times New Roman"/>
                          <a:cs typeface="Calibri"/>
                        </a:rPr>
                        <a:t>gramofonové desky</a:t>
                      </a:r>
                      <a:endParaRPr lang="cs-CZ" sz="900" baseline="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10 - 21</a:t>
                      </a:r>
                      <a:endParaRPr lang="cs-CZ" sz="900" baseline="0" dirty="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40 - 55</a:t>
                      </a:r>
                      <a:endParaRPr lang="cs-CZ" sz="900" baseline="0" dirty="0">
                        <a:latin typeface="Calibri"/>
                        <a:ea typeface="Calibri"/>
                        <a:cs typeface="Times New Roman"/>
                      </a:endParaRPr>
                    </a:p>
                  </a:txBody>
                  <a:tcPr marL="68580" marR="68580" marT="0" marB="0"/>
                </a:tc>
              </a:tr>
              <a:tr h="168133">
                <a:tc>
                  <a:txBody>
                    <a:bodyPr/>
                    <a:lstStyle/>
                    <a:p>
                      <a:pPr algn="l">
                        <a:lnSpc>
                          <a:spcPct val="115000"/>
                        </a:lnSpc>
                        <a:spcAft>
                          <a:spcPts val="0"/>
                        </a:spcAft>
                      </a:pPr>
                      <a:r>
                        <a:rPr lang="cs-CZ" sz="900" baseline="0">
                          <a:latin typeface="Calibri"/>
                          <a:ea typeface="Times New Roman"/>
                          <a:cs typeface="Calibri"/>
                        </a:rPr>
                        <a:t>fonografické válečky</a:t>
                      </a:r>
                      <a:endParaRPr lang="cs-CZ" sz="900" baseline="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okolo 15</a:t>
                      </a:r>
                      <a:endParaRPr lang="cs-CZ" sz="900" baseline="0" dirty="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40 - 60</a:t>
                      </a:r>
                      <a:endParaRPr lang="cs-CZ" sz="900" baseline="0" dirty="0">
                        <a:latin typeface="Calibri"/>
                        <a:ea typeface="Calibri"/>
                        <a:cs typeface="Times New Roman"/>
                      </a:endParaRPr>
                    </a:p>
                  </a:txBody>
                  <a:tcPr marL="68580" marR="68580" marT="0" marB="0"/>
                </a:tc>
              </a:tr>
              <a:tr h="380210">
                <a:tc>
                  <a:txBody>
                    <a:bodyPr/>
                    <a:lstStyle/>
                    <a:p>
                      <a:pPr algn="l">
                        <a:lnSpc>
                          <a:spcPct val="115000"/>
                        </a:lnSpc>
                        <a:spcAft>
                          <a:spcPts val="0"/>
                        </a:spcAft>
                      </a:pPr>
                      <a:r>
                        <a:rPr lang="cs-CZ" sz="900" baseline="0">
                          <a:latin typeface="Calibri"/>
                          <a:ea typeface="Times New Roman"/>
                          <a:cs typeface="Calibri"/>
                        </a:rPr>
                        <a:t>zvukové a audiovizuální magnetické záznamy</a:t>
                      </a:r>
                      <a:endParaRPr lang="cs-CZ" sz="900" baseline="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a:latin typeface="Calibri"/>
                          <a:ea typeface="Calibri"/>
                          <a:cs typeface="Calibri"/>
                        </a:rPr>
                        <a:t>18</a:t>
                      </a:r>
                      <a:endParaRPr lang="cs-CZ" sz="900" baseline="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30</a:t>
                      </a:r>
                      <a:endParaRPr lang="cs-CZ" sz="900" baseline="0" dirty="0">
                        <a:latin typeface="Calibri"/>
                        <a:ea typeface="Calibri"/>
                        <a:cs typeface="Times New Roman"/>
                      </a:endParaRPr>
                    </a:p>
                  </a:txBody>
                  <a:tcPr marL="68580" marR="68580" marT="0" marB="0"/>
                </a:tc>
              </a:tr>
              <a:tr h="380210">
                <a:tc>
                  <a:txBody>
                    <a:bodyPr/>
                    <a:lstStyle/>
                    <a:p>
                      <a:pPr algn="l">
                        <a:lnSpc>
                          <a:spcPct val="115000"/>
                        </a:lnSpc>
                        <a:spcAft>
                          <a:spcPts val="0"/>
                        </a:spcAft>
                      </a:pPr>
                      <a:r>
                        <a:rPr lang="cs-CZ" sz="900" baseline="0">
                          <a:latin typeface="Calibri"/>
                          <a:ea typeface="Times New Roman"/>
                          <a:cs typeface="Calibri"/>
                        </a:rPr>
                        <a:t>datové magnetické záznamy (diskety, magnetické pásky)</a:t>
                      </a:r>
                      <a:endParaRPr lang="cs-CZ" sz="900" baseline="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a:latin typeface="Calibri"/>
                          <a:ea typeface="Calibri"/>
                          <a:cs typeface="Calibri"/>
                        </a:rPr>
                        <a:t>18 - 22</a:t>
                      </a:r>
                      <a:endParaRPr lang="cs-CZ" sz="900" baseline="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35 - 45</a:t>
                      </a:r>
                      <a:endParaRPr lang="cs-CZ" sz="900" baseline="0" dirty="0">
                        <a:latin typeface="Calibri"/>
                        <a:ea typeface="Calibri"/>
                        <a:cs typeface="Times New Roman"/>
                      </a:endParaRPr>
                    </a:p>
                  </a:txBody>
                  <a:tcPr marL="68580" marR="68580" marT="0" marB="0"/>
                </a:tc>
              </a:tr>
              <a:tr h="253473">
                <a:tc>
                  <a:txBody>
                    <a:bodyPr/>
                    <a:lstStyle/>
                    <a:p>
                      <a:pPr algn="l">
                        <a:lnSpc>
                          <a:spcPct val="115000"/>
                        </a:lnSpc>
                        <a:spcAft>
                          <a:spcPts val="0"/>
                        </a:spcAft>
                      </a:pPr>
                      <a:r>
                        <a:rPr lang="cs-CZ" sz="900" baseline="0" dirty="0">
                          <a:latin typeface="Calibri"/>
                          <a:ea typeface="Times New Roman"/>
                          <a:cs typeface="Calibri"/>
                        </a:rPr>
                        <a:t>optické kompaktní disky</a:t>
                      </a:r>
                      <a:endParaRPr lang="cs-CZ" sz="900" baseline="0" dirty="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a:latin typeface="Calibri"/>
                          <a:ea typeface="Calibri"/>
                          <a:cs typeface="Calibri"/>
                        </a:rPr>
                        <a:t>15 - 18</a:t>
                      </a:r>
                      <a:endParaRPr lang="cs-CZ" sz="900" baseline="0">
                        <a:latin typeface="Calibri"/>
                        <a:ea typeface="Calibri"/>
                        <a:cs typeface="Times New Roman"/>
                      </a:endParaRPr>
                    </a:p>
                  </a:txBody>
                  <a:tcPr marL="68580" marR="68580" marT="0" marB="0"/>
                </a:tc>
                <a:tc>
                  <a:txBody>
                    <a:bodyPr/>
                    <a:lstStyle/>
                    <a:p>
                      <a:pPr algn="ctr">
                        <a:lnSpc>
                          <a:spcPct val="115000"/>
                        </a:lnSpc>
                        <a:spcAft>
                          <a:spcPts val="0"/>
                        </a:spcAft>
                      </a:pPr>
                      <a:r>
                        <a:rPr lang="cs-CZ" sz="900" baseline="0" dirty="0">
                          <a:latin typeface="Calibri"/>
                          <a:ea typeface="Calibri"/>
                          <a:cs typeface="Calibri"/>
                        </a:rPr>
                        <a:t>45 - 55</a:t>
                      </a:r>
                      <a:endParaRPr lang="cs-CZ" sz="900" baseline="0" dirty="0">
                        <a:latin typeface="Calibri"/>
                        <a:ea typeface="Calibri"/>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3"/>
          <p:cNvSpPr>
            <a:spLocks noChangeShapeType="1"/>
          </p:cNvSpPr>
          <p:nvPr/>
        </p:nvSpPr>
        <p:spPr bwMode="auto">
          <a:xfrm flipV="1">
            <a:off x="785786" y="785794"/>
            <a:ext cx="7481887" cy="9525"/>
          </a:xfrm>
          <a:prstGeom prst="line">
            <a:avLst/>
          </a:prstGeom>
          <a:noFill/>
          <a:ln w="57150">
            <a:solidFill>
              <a:srgbClr val="003366"/>
            </a:solidFill>
            <a:round/>
            <a:headEnd/>
            <a:tailEnd/>
          </a:ln>
        </p:spPr>
        <p:txBody>
          <a:bodyPr/>
          <a:lstStyle/>
          <a:p>
            <a:endParaRPr lang="cs-CZ"/>
          </a:p>
        </p:txBody>
      </p:sp>
      <p:sp>
        <p:nvSpPr>
          <p:cNvPr id="8195" name="Text Box 8"/>
          <p:cNvSpPr txBox="1">
            <a:spLocks noChangeArrowheads="1"/>
          </p:cNvSpPr>
          <p:nvPr/>
        </p:nvSpPr>
        <p:spPr bwMode="auto">
          <a:xfrm>
            <a:off x="642910" y="285728"/>
            <a:ext cx="7300912" cy="461665"/>
          </a:xfrm>
          <a:prstGeom prst="rect">
            <a:avLst/>
          </a:prstGeom>
          <a:noFill/>
          <a:ln w="9525">
            <a:noFill/>
            <a:miter lim="800000"/>
            <a:headEnd/>
            <a:tailEnd/>
          </a:ln>
        </p:spPr>
        <p:txBody>
          <a:bodyPr>
            <a:spAutoFit/>
          </a:bodyPr>
          <a:lstStyle/>
          <a:p>
            <a:r>
              <a:rPr lang="cs-CZ" sz="2400" b="1" dirty="0" smtClean="0">
                <a:solidFill>
                  <a:srgbClr val="003366"/>
                </a:solidFill>
              </a:rPr>
              <a:t>ČSN EN 15757, r. 2011</a:t>
            </a:r>
            <a:endParaRPr lang="cs-CZ" sz="2400" b="1" dirty="0">
              <a:solidFill>
                <a:srgbClr val="003366"/>
              </a:solidFill>
            </a:endParaRPr>
          </a:p>
        </p:txBody>
      </p:sp>
      <p:pic>
        <p:nvPicPr>
          <p:cNvPr id="8200" name="Obrázek 20" descr="logo_MCK_barva_pozitiv.jpg"/>
          <p:cNvPicPr>
            <a:picLocks noChangeAspect="1"/>
          </p:cNvPicPr>
          <p:nvPr/>
        </p:nvPicPr>
        <p:blipFill>
          <a:blip r:embed="rId3"/>
          <a:srcRect/>
          <a:stretch>
            <a:fillRect/>
          </a:stretch>
        </p:blipFill>
        <p:spPr bwMode="auto">
          <a:xfrm>
            <a:off x="6786563" y="0"/>
            <a:ext cx="2166937" cy="857250"/>
          </a:xfrm>
          <a:prstGeom prst="rect">
            <a:avLst/>
          </a:prstGeom>
          <a:noFill/>
          <a:ln w="9525">
            <a:noFill/>
            <a:miter lim="800000"/>
            <a:headEnd/>
            <a:tailEnd/>
          </a:ln>
        </p:spPr>
      </p:pic>
      <p:sp>
        <p:nvSpPr>
          <p:cNvPr id="9" name="TextovéPole 8"/>
          <p:cNvSpPr txBox="1"/>
          <p:nvPr/>
        </p:nvSpPr>
        <p:spPr>
          <a:xfrm>
            <a:off x="714348" y="928671"/>
            <a:ext cx="7643866" cy="5786199"/>
          </a:xfrm>
          <a:prstGeom prst="rect">
            <a:avLst/>
          </a:prstGeom>
          <a:noFill/>
        </p:spPr>
        <p:txBody>
          <a:bodyPr wrap="square" rtlCol="0">
            <a:spAutoFit/>
          </a:bodyPr>
          <a:lstStyle/>
          <a:p>
            <a:pPr marL="342900" indent="-342900" algn="just">
              <a:buFont typeface="Arial" pitchFamily="34" charset="0"/>
              <a:buChar char="•"/>
            </a:pPr>
            <a:r>
              <a:rPr lang="cs-CZ" b="1" dirty="0" smtClean="0">
                <a:solidFill>
                  <a:srgbClr val="003366"/>
                </a:solidFill>
              </a:rPr>
              <a:t>ČSN EN 15757: Ochrana kulturního dědictví – Požadavky na teplotu a relativní vlhkost prostředí s cílem zamezit mechanickému poškozování organických hygroskopických materiálů, k němuž dochází důsledkem klimatu:  </a:t>
            </a:r>
          </a:p>
          <a:p>
            <a:pPr marL="800100" lvl="1" indent="-342900" algn="just"/>
            <a:r>
              <a:rPr lang="cs-CZ" b="1" dirty="0" smtClean="0">
                <a:solidFill>
                  <a:srgbClr val="003366"/>
                </a:solidFill>
              </a:rPr>
              <a:t>                           </a:t>
            </a:r>
          </a:p>
          <a:p>
            <a:pPr marL="800100" lvl="1" indent="-342900" algn="just">
              <a:buFont typeface="Arial" pitchFamily="34" charset="0"/>
              <a:buChar char="•"/>
            </a:pPr>
            <a:r>
              <a:rPr lang="cs-CZ" b="1" dirty="0" smtClean="0">
                <a:solidFill>
                  <a:srgbClr val="003366"/>
                </a:solidFill>
              </a:rPr>
              <a:t>Nový koncept tzv. historického klimatu: </a:t>
            </a:r>
            <a:r>
              <a:rPr lang="cs-CZ" i="1" dirty="0" smtClean="0"/>
              <a:t>„</a:t>
            </a:r>
            <a:r>
              <a:rPr lang="cs-CZ" i="1" dirty="0" smtClean="0">
                <a:solidFill>
                  <a:schemeClr val="tx2"/>
                </a:solidFill>
              </a:rPr>
              <a:t>klimatické podmínky prostředí, ve kterém byly objekty kulturního dědictví vždy drženy, nebo v něm byly ponechány delší dobu (minimálně po dobu jednoho roku) a jsou v něm aklimatizovány.“ </a:t>
            </a:r>
          </a:p>
          <a:p>
            <a:pPr marL="800100" lvl="1" indent="-342900" algn="just"/>
            <a:endParaRPr lang="cs-CZ" i="1" dirty="0" smtClean="0">
              <a:solidFill>
                <a:schemeClr val="tx2"/>
              </a:solidFill>
            </a:endParaRPr>
          </a:p>
          <a:p>
            <a:pPr marL="800100" lvl="1" indent="-342900" algn="just">
              <a:buFont typeface="Arial" pitchFamily="34" charset="0"/>
              <a:buChar char="•"/>
            </a:pPr>
            <a:r>
              <a:rPr lang="cs-CZ" b="1" dirty="0" smtClean="0">
                <a:solidFill>
                  <a:schemeClr val="tx2"/>
                </a:solidFill>
              </a:rPr>
              <a:t>Charakteristiky historického klimatu:</a:t>
            </a:r>
          </a:p>
          <a:p>
            <a:pPr marL="1257300" lvl="2" indent="-342900">
              <a:buFont typeface="Arial" pitchFamily="34" charset="0"/>
              <a:buChar char="•"/>
            </a:pPr>
            <a:r>
              <a:rPr lang="cs-CZ" b="1" dirty="0" smtClean="0">
                <a:solidFill>
                  <a:srgbClr val="003366"/>
                </a:solidFill>
              </a:rPr>
              <a:t>stanovení průměrné roční RV a T</a:t>
            </a:r>
          </a:p>
          <a:p>
            <a:pPr marL="1257300" lvl="2" indent="-342900">
              <a:buFont typeface="Arial" pitchFamily="34" charset="0"/>
              <a:buChar char="•"/>
            </a:pPr>
            <a:r>
              <a:rPr lang="cs-CZ" b="1" dirty="0" smtClean="0">
                <a:solidFill>
                  <a:srgbClr val="003366"/>
                </a:solidFill>
              </a:rPr>
              <a:t>sezónního cyklu </a:t>
            </a:r>
          </a:p>
          <a:p>
            <a:pPr marL="1257300" lvl="2" indent="-342900">
              <a:buFont typeface="Arial" pitchFamily="34" charset="0"/>
              <a:buChar char="•"/>
            </a:pPr>
            <a:r>
              <a:rPr lang="cs-CZ" b="1" dirty="0" smtClean="0">
                <a:solidFill>
                  <a:srgbClr val="003366"/>
                </a:solidFill>
              </a:rPr>
              <a:t>krátkodobých výkyvů RV a T</a:t>
            </a:r>
          </a:p>
          <a:p>
            <a:pPr marL="342900" indent="-342900" algn="just">
              <a:buFont typeface="Arial" pitchFamily="34" charset="0"/>
              <a:buChar char="•"/>
            </a:pPr>
            <a:endParaRPr lang="cs-CZ" b="1" dirty="0" smtClean="0">
              <a:solidFill>
                <a:srgbClr val="003366"/>
              </a:solidFill>
            </a:endParaRPr>
          </a:p>
          <a:p>
            <a:pPr marL="800100" lvl="1" indent="-342900" algn="just">
              <a:buFont typeface="Arial" pitchFamily="34" charset="0"/>
              <a:buChar char="•"/>
            </a:pPr>
            <a:endParaRPr lang="cs-CZ" sz="2000" b="1" dirty="0" smtClean="0">
              <a:solidFill>
                <a:srgbClr val="003366"/>
              </a:solidFill>
            </a:endParaRPr>
          </a:p>
          <a:p>
            <a:pPr marL="800100" lvl="1" indent="-342900" algn="just">
              <a:buFont typeface="Arial" pitchFamily="34" charset="0"/>
              <a:buChar char="•"/>
            </a:pPr>
            <a:endParaRPr lang="cs-CZ" sz="2000" b="1" dirty="0" smtClean="0">
              <a:solidFill>
                <a:srgbClr val="003366"/>
              </a:solidFill>
            </a:endParaRPr>
          </a:p>
          <a:p>
            <a:pPr marL="914400" lvl="1" indent="-457200" algn="just">
              <a:buFont typeface="Arial" pitchFamily="34" charset="0"/>
              <a:buChar char="•"/>
            </a:pPr>
            <a:endParaRPr lang="cs-CZ" sz="2000" b="1" dirty="0" smtClean="0">
              <a:solidFill>
                <a:srgbClr val="003366"/>
              </a:solidFill>
            </a:endParaRPr>
          </a:p>
          <a:p>
            <a:pPr marL="800100" lvl="1" indent="-342900" algn="just">
              <a:buFont typeface="Arial" pitchFamily="34" charset="0"/>
              <a:buChar char="•"/>
            </a:pPr>
            <a:endParaRPr lang="cs-CZ" sz="2000" b="1" dirty="0" smtClean="0">
              <a:solidFill>
                <a:srgbClr val="003366"/>
              </a:solidFill>
            </a:endParaRPr>
          </a:p>
          <a:p>
            <a:pPr marL="342900" indent="-342900"/>
            <a:r>
              <a:rPr lang="cs-CZ" sz="2000" b="1" dirty="0" smtClean="0">
                <a:solidFill>
                  <a:schemeClr val="tx2"/>
                </a:solidFill>
              </a:rPr>
              <a:t> </a:t>
            </a:r>
            <a:endParaRPr lang="cs-CZ" sz="2000" b="1" dirty="0">
              <a:solidFill>
                <a:schemeClr val="tx2"/>
              </a:solidFil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3"/>
          <p:cNvSpPr>
            <a:spLocks noChangeShapeType="1"/>
          </p:cNvSpPr>
          <p:nvPr/>
        </p:nvSpPr>
        <p:spPr bwMode="auto">
          <a:xfrm flipV="1">
            <a:off x="785786" y="785794"/>
            <a:ext cx="7481887" cy="9525"/>
          </a:xfrm>
          <a:prstGeom prst="line">
            <a:avLst/>
          </a:prstGeom>
          <a:noFill/>
          <a:ln w="57150">
            <a:solidFill>
              <a:srgbClr val="003366"/>
            </a:solidFill>
            <a:round/>
            <a:headEnd/>
            <a:tailEnd/>
          </a:ln>
        </p:spPr>
        <p:txBody>
          <a:bodyPr/>
          <a:lstStyle/>
          <a:p>
            <a:endParaRPr lang="cs-CZ"/>
          </a:p>
        </p:txBody>
      </p:sp>
      <p:sp>
        <p:nvSpPr>
          <p:cNvPr id="8195" name="Text Box 8"/>
          <p:cNvSpPr txBox="1">
            <a:spLocks noChangeArrowheads="1"/>
          </p:cNvSpPr>
          <p:nvPr/>
        </p:nvSpPr>
        <p:spPr bwMode="auto">
          <a:xfrm>
            <a:off x="642910" y="285728"/>
            <a:ext cx="7300912" cy="461665"/>
          </a:xfrm>
          <a:prstGeom prst="rect">
            <a:avLst/>
          </a:prstGeom>
          <a:noFill/>
          <a:ln w="9525">
            <a:noFill/>
            <a:miter lim="800000"/>
            <a:headEnd/>
            <a:tailEnd/>
          </a:ln>
        </p:spPr>
        <p:txBody>
          <a:bodyPr>
            <a:spAutoFit/>
          </a:bodyPr>
          <a:lstStyle/>
          <a:p>
            <a:r>
              <a:rPr lang="cs-CZ" sz="2400" b="1" dirty="0" smtClean="0">
                <a:solidFill>
                  <a:srgbClr val="003366"/>
                </a:solidFill>
              </a:rPr>
              <a:t>ČSN EN 15757, r. 2011</a:t>
            </a:r>
            <a:endParaRPr lang="cs-CZ" sz="2400" b="1" dirty="0">
              <a:solidFill>
                <a:srgbClr val="003366"/>
              </a:solidFill>
            </a:endParaRPr>
          </a:p>
        </p:txBody>
      </p:sp>
      <p:pic>
        <p:nvPicPr>
          <p:cNvPr id="8200" name="Obrázek 20" descr="logo_MCK_barva_pozitiv.jpg"/>
          <p:cNvPicPr>
            <a:picLocks noChangeAspect="1"/>
          </p:cNvPicPr>
          <p:nvPr/>
        </p:nvPicPr>
        <p:blipFill>
          <a:blip r:embed="rId3"/>
          <a:srcRect/>
          <a:stretch>
            <a:fillRect/>
          </a:stretch>
        </p:blipFill>
        <p:spPr bwMode="auto">
          <a:xfrm>
            <a:off x="6786563" y="0"/>
            <a:ext cx="2166937" cy="857250"/>
          </a:xfrm>
          <a:prstGeom prst="rect">
            <a:avLst/>
          </a:prstGeom>
          <a:noFill/>
          <a:ln w="9525">
            <a:noFill/>
            <a:miter lim="800000"/>
            <a:headEnd/>
            <a:tailEnd/>
          </a:ln>
        </p:spPr>
      </p:pic>
      <p:sp>
        <p:nvSpPr>
          <p:cNvPr id="9" name="TextovéPole 8"/>
          <p:cNvSpPr txBox="1"/>
          <p:nvPr/>
        </p:nvSpPr>
        <p:spPr>
          <a:xfrm>
            <a:off x="714348" y="928670"/>
            <a:ext cx="7643866" cy="1631216"/>
          </a:xfrm>
          <a:prstGeom prst="rect">
            <a:avLst/>
          </a:prstGeom>
          <a:noFill/>
        </p:spPr>
        <p:txBody>
          <a:bodyPr wrap="square" rtlCol="0">
            <a:spAutoFit/>
          </a:bodyPr>
          <a:lstStyle/>
          <a:p>
            <a:pPr marL="800100" lvl="1" indent="-342900" algn="just">
              <a:buFont typeface="Arial" pitchFamily="34" charset="0"/>
              <a:buChar char="•"/>
            </a:pPr>
            <a:endParaRPr lang="cs-CZ" sz="2000" b="1" dirty="0" smtClean="0">
              <a:solidFill>
                <a:srgbClr val="003366"/>
              </a:solidFill>
            </a:endParaRPr>
          </a:p>
          <a:p>
            <a:pPr marL="800100" lvl="1" indent="-342900" algn="just">
              <a:buFont typeface="Arial" pitchFamily="34" charset="0"/>
              <a:buChar char="•"/>
            </a:pPr>
            <a:endParaRPr lang="cs-CZ" sz="2000" b="1" dirty="0" smtClean="0">
              <a:solidFill>
                <a:srgbClr val="003366"/>
              </a:solidFill>
            </a:endParaRPr>
          </a:p>
          <a:p>
            <a:pPr marL="914400" lvl="1" indent="-457200" algn="just">
              <a:buFont typeface="Arial" pitchFamily="34" charset="0"/>
              <a:buChar char="•"/>
            </a:pPr>
            <a:endParaRPr lang="cs-CZ" sz="2000" b="1" dirty="0" smtClean="0">
              <a:solidFill>
                <a:srgbClr val="003366"/>
              </a:solidFill>
            </a:endParaRPr>
          </a:p>
          <a:p>
            <a:pPr marL="800100" lvl="1" indent="-342900" algn="just">
              <a:buFont typeface="Arial" pitchFamily="34" charset="0"/>
              <a:buChar char="•"/>
            </a:pPr>
            <a:endParaRPr lang="cs-CZ" sz="2000" b="1" dirty="0" smtClean="0">
              <a:solidFill>
                <a:srgbClr val="003366"/>
              </a:solidFill>
            </a:endParaRPr>
          </a:p>
          <a:p>
            <a:r>
              <a:rPr lang="cs-CZ" sz="2000" b="1" dirty="0" smtClean="0">
                <a:solidFill>
                  <a:schemeClr val="tx2"/>
                </a:solidFill>
              </a:rPr>
              <a:t> </a:t>
            </a:r>
            <a:endParaRPr lang="cs-CZ" sz="2000" b="1" dirty="0">
              <a:solidFill>
                <a:schemeClr val="tx2"/>
              </a:solidFill>
            </a:endParaRPr>
          </a:p>
        </p:txBody>
      </p:sp>
      <p:pic>
        <p:nvPicPr>
          <p:cNvPr id="2" name="Picture 2" descr="Regál 02_1_144C_norma_percentily"/>
          <p:cNvPicPr>
            <a:picLocks noChangeAspect="1" noChangeArrowheads="1"/>
          </p:cNvPicPr>
          <p:nvPr/>
        </p:nvPicPr>
        <p:blipFill>
          <a:blip r:embed="rId4"/>
          <a:srcRect t="7353"/>
          <a:stretch>
            <a:fillRect/>
          </a:stretch>
        </p:blipFill>
        <p:spPr bwMode="auto">
          <a:xfrm>
            <a:off x="928662" y="2357430"/>
            <a:ext cx="5757156" cy="2997524"/>
          </a:xfrm>
          <a:prstGeom prst="rect">
            <a:avLst/>
          </a:prstGeom>
          <a:noFill/>
          <a:ln w="9525">
            <a:noFill/>
            <a:miter lim="800000"/>
            <a:headEnd/>
            <a:tailEnd/>
          </a:ln>
        </p:spPr>
      </p:pic>
      <p:sp>
        <p:nvSpPr>
          <p:cNvPr id="7" name="Obdélník 6"/>
          <p:cNvSpPr/>
          <p:nvPr/>
        </p:nvSpPr>
        <p:spPr>
          <a:xfrm>
            <a:off x="785786" y="1000108"/>
            <a:ext cx="6572296" cy="923330"/>
          </a:xfrm>
          <a:prstGeom prst="rect">
            <a:avLst/>
          </a:prstGeom>
        </p:spPr>
        <p:txBody>
          <a:bodyPr wrap="square">
            <a:spAutoFit/>
          </a:bodyPr>
          <a:lstStyle/>
          <a:p>
            <a:pPr marL="342900" indent="-342900">
              <a:buFont typeface="Arial" pitchFamily="34" charset="0"/>
              <a:buChar char="•"/>
            </a:pPr>
            <a:r>
              <a:rPr lang="cs-CZ" b="1" dirty="0" smtClean="0">
                <a:solidFill>
                  <a:srgbClr val="003366"/>
                </a:solidFill>
              </a:rPr>
              <a:t>Způsob výpočtů:</a:t>
            </a:r>
          </a:p>
          <a:p>
            <a:pPr marL="800100" lvl="1" indent="-342900">
              <a:buFont typeface="Arial" pitchFamily="34" charset="0"/>
              <a:buChar char="•"/>
            </a:pPr>
            <a:r>
              <a:rPr lang="cs-CZ" b="1" dirty="0" smtClean="0">
                <a:solidFill>
                  <a:srgbClr val="003366"/>
                </a:solidFill>
              </a:rPr>
              <a:t>sezónní cyklus – střední měsíční klouzavý průměr (MA)</a:t>
            </a:r>
          </a:p>
          <a:p>
            <a:pPr marL="800100" lvl="1" indent="-342900">
              <a:buFont typeface="Arial" pitchFamily="34" charset="0"/>
              <a:buChar char="•"/>
            </a:pPr>
            <a:r>
              <a:rPr lang="cs-CZ" b="1" dirty="0" smtClean="0">
                <a:solidFill>
                  <a:srgbClr val="003366"/>
                </a:solidFill>
              </a:rPr>
              <a:t>krátkodobý výkyv – 7. a 93. percentil od MA</a:t>
            </a:r>
          </a:p>
        </p:txBody>
      </p:sp>
      <p:sp>
        <p:nvSpPr>
          <p:cNvPr id="8" name="TextovéPole 7"/>
          <p:cNvSpPr txBox="1"/>
          <p:nvPr/>
        </p:nvSpPr>
        <p:spPr>
          <a:xfrm>
            <a:off x="785786" y="5500702"/>
            <a:ext cx="6072230" cy="646331"/>
          </a:xfrm>
          <a:prstGeom prst="rect">
            <a:avLst/>
          </a:prstGeom>
          <a:noFill/>
        </p:spPr>
        <p:txBody>
          <a:bodyPr wrap="square" rtlCol="0">
            <a:spAutoFit/>
          </a:bodyPr>
          <a:lstStyle/>
          <a:p>
            <a:r>
              <a:rPr lang="cs-CZ" dirty="0" smtClean="0"/>
              <a:t>Depozitář TMB, temperovaný, pasivní T 10 – 20% °C, RV 40 – 65 %</a:t>
            </a:r>
            <a:endParaRPr lang="cs-CZ"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3"/>
          <p:cNvSpPr>
            <a:spLocks noChangeShapeType="1"/>
          </p:cNvSpPr>
          <p:nvPr/>
        </p:nvSpPr>
        <p:spPr bwMode="auto">
          <a:xfrm flipV="1">
            <a:off x="747713" y="914400"/>
            <a:ext cx="7481887" cy="9525"/>
          </a:xfrm>
          <a:prstGeom prst="line">
            <a:avLst/>
          </a:prstGeom>
          <a:noFill/>
          <a:ln w="57150">
            <a:solidFill>
              <a:srgbClr val="003366"/>
            </a:solidFill>
            <a:round/>
            <a:headEnd/>
            <a:tailEnd/>
          </a:ln>
        </p:spPr>
        <p:txBody>
          <a:bodyPr/>
          <a:lstStyle/>
          <a:p>
            <a:endParaRPr lang="cs-CZ"/>
          </a:p>
        </p:txBody>
      </p:sp>
      <p:sp>
        <p:nvSpPr>
          <p:cNvPr id="8195" name="Text Box 8"/>
          <p:cNvSpPr txBox="1">
            <a:spLocks noChangeArrowheads="1"/>
          </p:cNvSpPr>
          <p:nvPr/>
        </p:nvSpPr>
        <p:spPr bwMode="auto">
          <a:xfrm>
            <a:off x="642910" y="357166"/>
            <a:ext cx="7300912" cy="830997"/>
          </a:xfrm>
          <a:prstGeom prst="rect">
            <a:avLst/>
          </a:prstGeom>
          <a:noFill/>
          <a:ln w="9525">
            <a:noFill/>
            <a:miter lim="800000"/>
            <a:headEnd/>
            <a:tailEnd/>
          </a:ln>
        </p:spPr>
        <p:txBody>
          <a:bodyPr>
            <a:spAutoFit/>
          </a:bodyPr>
          <a:lstStyle/>
          <a:p>
            <a:r>
              <a:rPr lang="cs-CZ" sz="2400" b="1" dirty="0" smtClean="0">
                <a:solidFill>
                  <a:srgbClr val="003366"/>
                </a:solidFill>
              </a:rPr>
              <a:t>Klasifikace klimatu depozitáře dle ASHRAE</a:t>
            </a:r>
          </a:p>
          <a:p>
            <a:endParaRPr lang="cs-CZ" sz="2400" b="1" dirty="0">
              <a:solidFill>
                <a:srgbClr val="003366"/>
              </a:solidFill>
            </a:endParaRPr>
          </a:p>
        </p:txBody>
      </p:sp>
      <p:sp>
        <p:nvSpPr>
          <p:cNvPr id="10" name="TextovéPole 9"/>
          <p:cNvSpPr txBox="1"/>
          <p:nvPr/>
        </p:nvSpPr>
        <p:spPr>
          <a:xfrm>
            <a:off x="571472" y="5214950"/>
            <a:ext cx="7215238" cy="1200329"/>
          </a:xfrm>
          <a:prstGeom prst="rect">
            <a:avLst/>
          </a:prstGeom>
          <a:noFill/>
        </p:spPr>
        <p:txBody>
          <a:bodyPr wrap="square" rtlCol="0">
            <a:spAutoFit/>
          </a:bodyPr>
          <a:lstStyle/>
          <a:p>
            <a:pPr marL="342900" indent="-342900">
              <a:buFont typeface="Arial" pitchFamily="34" charset="0"/>
              <a:buChar char="•"/>
            </a:pPr>
            <a:r>
              <a:rPr lang="cs-CZ" b="1" dirty="0" smtClean="0">
                <a:solidFill>
                  <a:schemeClr val="tx2"/>
                </a:solidFill>
              </a:rPr>
              <a:t>Mikroklima depozitáře TMB – kategorie B</a:t>
            </a:r>
          </a:p>
          <a:p>
            <a:pPr marL="342900" indent="-342900">
              <a:buFont typeface="Arial" pitchFamily="34" charset="0"/>
              <a:buChar char="•"/>
            </a:pPr>
            <a:r>
              <a:rPr lang="cs-CZ" b="1" dirty="0" smtClean="0">
                <a:solidFill>
                  <a:schemeClr val="tx2"/>
                </a:solidFill>
              </a:rPr>
              <a:t>ASHRAE - </a:t>
            </a:r>
            <a:r>
              <a:rPr lang="cs-CZ" b="1" dirty="0" err="1" smtClean="0">
                <a:solidFill>
                  <a:schemeClr val="tx2"/>
                </a:solidFill>
              </a:rPr>
              <a:t>The</a:t>
            </a:r>
            <a:r>
              <a:rPr lang="cs-CZ" b="1" dirty="0" smtClean="0">
                <a:solidFill>
                  <a:schemeClr val="tx2"/>
                </a:solidFill>
              </a:rPr>
              <a:t> </a:t>
            </a:r>
            <a:r>
              <a:rPr lang="cs-CZ" b="1" dirty="0" err="1" smtClean="0">
                <a:solidFill>
                  <a:schemeClr val="tx2"/>
                </a:solidFill>
              </a:rPr>
              <a:t>American</a:t>
            </a:r>
            <a:r>
              <a:rPr lang="cs-CZ" b="1" dirty="0" smtClean="0">
                <a:solidFill>
                  <a:schemeClr val="tx2"/>
                </a:solidFill>
              </a:rPr>
              <a:t> Society </a:t>
            </a:r>
            <a:r>
              <a:rPr lang="cs-CZ" b="1" dirty="0" err="1" smtClean="0">
                <a:solidFill>
                  <a:schemeClr val="tx2"/>
                </a:solidFill>
              </a:rPr>
              <a:t>of</a:t>
            </a:r>
            <a:r>
              <a:rPr lang="cs-CZ" b="1" dirty="0" smtClean="0">
                <a:solidFill>
                  <a:schemeClr val="tx2"/>
                </a:solidFill>
              </a:rPr>
              <a:t> </a:t>
            </a:r>
            <a:r>
              <a:rPr lang="cs-CZ" b="1" dirty="0" err="1" smtClean="0">
                <a:solidFill>
                  <a:schemeClr val="tx2"/>
                </a:solidFill>
              </a:rPr>
              <a:t>Heating</a:t>
            </a:r>
            <a:r>
              <a:rPr lang="cs-CZ" b="1" dirty="0" smtClean="0">
                <a:solidFill>
                  <a:schemeClr val="tx2"/>
                </a:solidFill>
              </a:rPr>
              <a:t>, </a:t>
            </a:r>
            <a:r>
              <a:rPr lang="cs-CZ" b="1" dirty="0" err="1" smtClean="0">
                <a:solidFill>
                  <a:schemeClr val="tx2"/>
                </a:solidFill>
              </a:rPr>
              <a:t>Refrigerating</a:t>
            </a:r>
            <a:r>
              <a:rPr lang="cs-CZ" b="1" dirty="0" smtClean="0">
                <a:solidFill>
                  <a:schemeClr val="tx2"/>
                </a:solidFill>
              </a:rPr>
              <a:t> </a:t>
            </a:r>
            <a:r>
              <a:rPr lang="cs-CZ" b="1" dirty="0" err="1" smtClean="0">
                <a:solidFill>
                  <a:schemeClr val="tx2"/>
                </a:solidFill>
              </a:rPr>
              <a:t>and</a:t>
            </a:r>
            <a:r>
              <a:rPr lang="cs-CZ" b="1" dirty="0" smtClean="0">
                <a:solidFill>
                  <a:schemeClr val="tx2"/>
                </a:solidFill>
              </a:rPr>
              <a:t> Air </a:t>
            </a:r>
            <a:r>
              <a:rPr lang="cs-CZ" b="1" dirty="0" err="1" smtClean="0">
                <a:solidFill>
                  <a:schemeClr val="tx2"/>
                </a:solidFill>
              </a:rPr>
              <a:t>Conditioning</a:t>
            </a:r>
            <a:r>
              <a:rPr lang="cs-CZ" b="1" dirty="0" smtClean="0">
                <a:solidFill>
                  <a:schemeClr val="tx2"/>
                </a:solidFill>
              </a:rPr>
              <a:t> </a:t>
            </a:r>
            <a:r>
              <a:rPr lang="cs-CZ" b="1" dirty="0" err="1" smtClean="0">
                <a:solidFill>
                  <a:schemeClr val="tx2"/>
                </a:solidFill>
              </a:rPr>
              <a:t>Engineers</a:t>
            </a:r>
            <a:r>
              <a:rPr lang="cs-CZ" b="1" dirty="0" smtClean="0">
                <a:solidFill>
                  <a:schemeClr val="tx2"/>
                </a:solidFill>
              </a:rPr>
              <a:t>, Handbook 2007, </a:t>
            </a:r>
            <a:r>
              <a:rPr lang="cs-CZ" b="1" dirty="0" err="1" smtClean="0">
                <a:solidFill>
                  <a:schemeClr val="tx2"/>
                </a:solidFill>
              </a:rPr>
              <a:t>Chapter</a:t>
            </a:r>
            <a:r>
              <a:rPr lang="cs-CZ" b="1" dirty="0" smtClean="0">
                <a:solidFill>
                  <a:schemeClr val="tx2"/>
                </a:solidFill>
              </a:rPr>
              <a:t> 21.  </a:t>
            </a:r>
          </a:p>
          <a:p>
            <a:pPr marL="342900" indent="-342900">
              <a:buFont typeface="Arial" pitchFamily="34" charset="0"/>
              <a:buChar char="•"/>
            </a:pPr>
            <a:endParaRPr lang="cs-CZ" b="1" dirty="0">
              <a:solidFill>
                <a:schemeClr val="tx2"/>
              </a:solidFill>
            </a:endParaRPr>
          </a:p>
        </p:txBody>
      </p:sp>
      <p:pic>
        <p:nvPicPr>
          <p:cNvPr id="11" name="Obrázek 10"/>
          <p:cNvPicPr/>
          <p:nvPr/>
        </p:nvPicPr>
        <p:blipFill>
          <a:blip r:embed="rId3"/>
          <a:srcRect l="20577" t="46324" r="19048" b="8235"/>
          <a:stretch>
            <a:fillRect/>
          </a:stretch>
        </p:blipFill>
        <p:spPr bwMode="auto">
          <a:xfrm>
            <a:off x="500034" y="1000108"/>
            <a:ext cx="7286676" cy="407196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a:xfrm>
            <a:off x="642938" y="214313"/>
            <a:ext cx="7772400" cy="1143000"/>
          </a:xfrm>
        </p:spPr>
        <p:txBody>
          <a:bodyPr/>
          <a:lstStyle/>
          <a:p>
            <a:r>
              <a:rPr lang="cs-CZ" b="1" smtClean="0"/>
              <a:t>Vysoká teplota</a:t>
            </a:r>
          </a:p>
        </p:txBody>
      </p:sp>
      <p:sp>
        <p:nvSpPr>
          <p:cNvPr id="3" name="Zástupný symbol pro obsah 2"/>
          <p:cNvSpPr>
            <a:spLocks noGrp="1"/>
          </p:cNvSpPr>
          <p:nvPr>
            <p:ph sz="quarter" idx="1"/>
          </p:nvPr>
        </p:nvSpPr>
        <p:spPr>
          <a:xfrm>
            <a:off x="214282" y="1500174"/>
            <a:ext cx="8504237" cy="3643323"/>
          </a:xfrm>
        </p:spPr>
        <p:txBody>
          <a:bodyPr>
            <a:normAutofit fontScale="32500" lnSpcReduction="20000"/>
          </a:bodyPr>
          <a:lstStyle/>
          <a:p>
            <a:pPr>
              <a:defRPr/>
            </a:pPr>
            <a:r>
              <a:rPr lang="cs-CZ" sz="6000" b="1" dirty="0" smtClean="0">
                <a:solidFill>
                  <a:schemeClr val="accent1"/>
                </a:solidFill>
              </a:rPr>
              <a:t>Nejvíce chemicky citlivé materiály </a:t>
            </a:r>
            <a:r>
              <a:rPr lang="cs-CZ" sz="5100" dirty="0" smtClean="0"/>
              <a:t>(T &gt; 30°C)</a:t>
            </a:r>
          </a:p>
          <a:p>
            <a:pPr lvl="1" algn="just">
              <a:defRPr/>
            </a:pPr>
            <a:r>
              <a:rPr lang="cs-CZ" sz="5100" dirty="0" smtClean="0"/>
              <a:t>Magnetická média (např. video pásky, diskety) přestávají být funkční, nitrát celulózy žloutne, rozpadá se; tištěný </a:t>
            </a:r>
            <a:r>
              <a:rPr lang="cs-CZ" sz="5100" b="1" dirty="0" smtClean="0"/>
              <a:t>fotografický materiál bledne </a:t>
            </a:r>
            <a:r>
              <a:rPr lang="cs-CZ" sz="5100" dirty="0" smtClean="0"/>
              <a:t>(i v tmavém prostředí),  </a:t>
            </a:r>
            <a:r>
              <a:rPr lang="cs-CZ" sz="5100" b="1" dirty="0" smtClean="0"/>
              <a:t>acetátové filmy </a:t>
            </a:r>
            <a:r>
              <a:rPr lang="cs-CZ" sz="5100" dirty="0" smtClean="0"/>
              <a:t>(označ. </a:t>
            </a:r>
            <a:r>
              <a:rPr lang="cs-CZ" sz="5100" dirty="0" err="1" smtClean="0"/>
              <a:t>safety</a:t>
            </a:r>
            <a:r>
              <a:rPr lang="cs-CZ" sz="5100" dirty="0" smtClean="0"/>
              <a:t> film) podléhá zvýšené </a:t>
            </a:r>
            <a:r>
              <a:rPr lang="cs-CZ" sz="5100" dirty="0" err="1" smtClean="0"/>
              <a:t>autodegradaci</a:t>
            </a:r>
            <a:r>
              <a:rPr lang="cs-CZ" sz="5100" dirty="0" smtClean="0"/>
              <a:t>; guma a polyuretanové pěny křehnou, slepují se; </a:t>
            </a:r>
          </a:p>
          <a:p>
            <a:pPr lvl="1" algn="just">
              <a:defRPr/>
            </a:pPr>
            <a:r>
              <a:rPr lang="cs-CZ" sz="5100" b="1" dirty="0" smtClean="0"/>
              <a:t>Kyselý papír </a:t>
            </a:r>
            <a:r>
              <a:rPr lang="cs-CZ" sz="5100" dirty="0" smtClean="0"/>
              <a:t>(např. novinový papír, knihy s nízkou kvalitou papíru)  žloutne,  přírodní materiály (textil, useň) okyselené polutanty se zeslabují a mohou se rozpadat.</a:t>
            </a:r>
          </a:p>
          <a:p>
            <a:pPr lvl="2" algn="just">
              <a:defRPr/>
            </a:pPr>
            <a:r>
              <a:rPr lang="cs-CZ" sz="4500" dirty="0" smtClean="0"/>
              <a:t>Každý pokles teploty o 5°C zhruba zdvojnásobuje životnost těchto materiálů (acetátové filmy: při 21°C a RV 60 % životnost 30 let; při 13°C a RV 30 % životnost 300 let).</a:t>
            </a:r>
          </a:p>
          <a:p>
            <a:pPr lvl="2" algn="just">
              <a:defRPr/>
            </a:pPr>
            <a:r>
              <a:rPr lang="cs-CZ" sz="4500" dirty="0" smtClean="0"/>
              <a:t>Velmi poškozené </a:t>
            </a:r>
            <a:r>
              <a:rPr lang="cs-CZ" sz="4500" b="1" dirty="0" smtClean="0"/>
              <a:t>celuloidové filmy </a:t>
            </a:r>
            <a:r>
              <a:rPr lang="cs-CZ" sz="4500" dirty="0" smtClean="0"/>
              <a:t>se mohou samovznítit při teplotě </a:t>
            </a:r>
            <a:br>
              <a:rPr lang="cs-CZ" sz="4500" dirty="0" smtClean="0"/>
            </a:br>
            <a:r>
              <a:rPr lang="cs-CZ" sz="4500" dirty="0" smtClean="0"/>
              <a:t>nad 38 °C!</a:t>
            </a:r>
          </a:p>
          <a:p>
            <a:pPr lvl="3">
              <a:buFontTx/>
              <a:buNone/>
              <a:defRPr/>
            </a:pPr>
            <a:endParaRPr lang="cs-CZ" sz="2300" dirty="0" smtClean="0"/>
          </a:p>
          <a:p>
            <a:pPr>
              <a:defRPr/>
            </a:pPr>
            <a:endParaRPr lang="cs-CZ" sz="2600" dirty="0" smtClean="0"/>
          </a:p>
          <a:p>
            <a:pPr>
              <a:defRPr/>
            </a:pPr>
            <a:endParaRPr lang="cs-CZ" sz="2100" dirty="0" smtClean="0"/>
          </a:p>
          <a:p>
            <a:pPr lvl="2">
              <a:buFontTx/>
              <a:buNone/>
              <a:defRPr/>
            </a:pPr>
            <a:endParaRPr lang="cs-CZ" sz="1400" dirty="0" smtClean="0"/>
          </a:p>
          <a:p>
            <a:pPr lvl="1">
              <a:buFontTx/>
              <a:buNone/>
              <a:defRPr/>
            </a:pPr>
            <a:r>
              <a:rPr lang="en-US" sz="1600" dirty="0" smtClean="0"/>
              <a:t/>
            </a:r>
            <a:br>
              <a:rPr lang="en-US" sz="1600" dirty="0" smtClean="0"/>
            </a:br>
            <a:endParaRPr lang="cs-CZ" dirty="0"/>
          </a:p>
        </p:txBody>
      </p:sp>
      <p:pic>
        <p:nvPicPr>
          <p:cNvPr id="14340" name="Obrázek 5" descr="10.gif"/>
          <p:cNvPicPr>
            <a:picLocks noChangeAspect="1"/>
          </p:cNvPicPr>
          <p:nvPr/>
        </p:nvPicPr>
        <p:blipFill>
          <a:blip r:embed="rId3"/>
          <a:srcRect/>
          <a:stretch>
            <a:fillRect/>
          </a:stretch>
        </p:blipFill>
        <p:spPr bwMode="auto">
          <a:xfrm>
            <a:off x="4524375" y="3381375"/>
            <a:ext cx="95250" cy="95250"/>
          </a:xfrm>
          <a:prstGeom prst="rect">
            <a:avLst/>
          </a:prstGeom>
          <a:noFill/>
          <a:ln w="9525">
            <a:noFill/>
            <a:miter lim="800000"/>
            <a:headEnd/>
            <a:tailEnd/>
          </a:ln>
        </p:spPr>
      </p:pic>
      <p:pic>
        <p:nvPicPr>
          <p:cNvPr id="14341" name="Obrázek 7" descr="film.jpg"/>
          <p:cNvPicPr>
            <a:picLocks noChangeAspect="1"/>
          </p:cNvPicPr>
          <p:nvPr/>
        </p:nvPicPr>
        <p:blipFill>
          <a:blip r:embed="rId4"/>
          <a:srcRect/>
          <a:stretch>
            <a:fillRect/>
          </a:stretch>
        </p:blipFill>
        <p:spPr bwMode="auto">
          <a:xfrm>
            <a:off x="928662" y="4357694"/>
            <a:ext cx="2643187" cy="1982788"/>
          </a:xfrm>
          <a:prstGeom prst="rect">
            <a:avLst/>
          </a:prstGeom>
          <a:noFill/>
          <a:ln w="9525">
            <a:noFill/>
            <a:miter lim="800000"/>
            <a:headEnd/>
            <a:tailEnd/>
          </a:ln>
        </p:spPr>
      </p:pic>
      <p:pic>
        <p:nvPicPr>
          <p:cNvPr id="14342" name="Obrázek 5" descr="vinegar_syndrome.jpg"/>
          <p:cNvPicPr>
            <a:picLocks noChangeAspect="1"/>
          </p:cNvPicPr>
          <p:nvPr/>
        </p:nvPicPr>
        <p:blipFill>
          <a:blip r:embed="rId5"/>
          <a:srcRect/>
          <a:stretch>
            <a:fillRect/>
          </a:stretch>
        </p:blipFill>
        <p:spPr bwMode="auto">
          <a:xfrm>
            <a:off x="4071934" y="4500570"/>
            <a:ext cx="4732337" cy="1747838"/>
          </a:xfrm>
          <a:prstGeom prst="rect">
            <a:avLst/>
          </a:prstGeom>
          <a:noFill/>
          <a:ln w="9525">
            <a:noFill/>
            <a:miter lim="800000"/>
            <a:headEnd/>
            <a:tailEnd/>
          </a:ln>
        </p:spPr>
      </p:pic>
      <p:sp>
        <p:nvSpPr>
          <p:cNvPr id="2" name="Pěticípá hvězda 1"/>
          <p:cNvSpPr/>
          <p:nvPr/>
        </p:nvSpPr>
        <p:spPr>
          <a:xfrm>
            <a:off x="9972600" y="1052736"/>
            <a:ext cx="1800200" cy="1800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Pěticípá hvězda 3"/>
          <p:cNvSpPr/>
          <p:nvPr/>
        </p:nvSpPr>
        <p:spPr>
          <a:xfrm>
            <a:off x="-2607163" y="2514600"/>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Pěticípá hvězda 4"/>
          <p:cNvSpPr/>
          <p:nvPr/>
        </p:nvSpPr>
        <p:spPr>
          <a:xfrm>
            <a:off x="-2916832" y="3655424"/>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Pěticípá hvězda 5"/>
          <p:cNvSpPr/>
          <p:nvPr/>
        </p:nvSpPr>
        <p:spPr>
          <a:xfrm rot="587726">
            <a:off x="9684568" y="4452079"/>
            <a:ext cx="576064"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Pěticípá hvězda 6"/>
          <p:cNvSpPr/>
          <p:nvPr/>
        </p:nvSpPr>
        <p:spPr>
          <a:xfrm>
            <a:off x="10116616" y="3381375"/>
            <a:ext cx="2232248" cy="235188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Pěticípá hvězda 7"/>
          <p:cNvSpPr/>
          <p:nvPr/>
        </p:nvSpPr>
        <p:spPr>
          <a:xfrm>
            <a:off x="10692680" y="0"/>
            <a:ext cx="1080120" cy="7647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Pěticípá hvězda 8"/>
          <p:cNvSpPr/>
          <p:nvPr/>
        </p:nvSpPr>
        <p:spPr>
          <a:xfrm>
            <a:off x="-1319991" y="0"/>
            <a:ext cx="1152128" cy="10527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Pěticípá hvězda 9"/>
          <p:cNvSpPr/>
          <p:nvPr/>
        </p:nvSpPr>
        <p:spPr>
          <a:xfrm>
            <a:off x="-1404664" y="1484784"/>
            <a:ext cx="1236801" cy="17281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Pěticípá hvězda 10"/>
          <p:cNvSpPr/>
          <p:nvPr/>
        </p:nvSpPr>
        <p:spPr>
          <a:xfrm>
            <a:off x="9828584" y="2852936"/>
            <a:ext cx="720080" cy="52843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Měření T</a:t>
            </a:r>
            <a:endParaRPr lang="cs-CZ" b="1" dirty="0"/>
          </a:p>
        </p:txBody>
      </p:sp>
      <p:sp>
        <p:nvSpPr>
          <p:cNvPr id="3" name="Zástupný symbol pro obsah 2"/>
          <p:cNvSpPr>
            <a:spLocks noGrp="1"/>
          </p:cNvSpPr>
          <p:nvPr>
            <p:ph sz="quarter" idx="1"/>
          </p:nvPr>
        </p:nvSpPr>
        <p:spPr/>
        <p:txBody>
          <a:bodyPr/>
          <a:lstStyle/>
          <a:p>
            <a:pPr algn="just">
              <a:lnSpc>
                <a:spcPct val="80000"/>
              </a:lnSpc>
              <a:spcBef>
                <a:spcPct val="50000"/>
              </a:spcBef>
            </a:pPr>
            <a:r>
              <a:rPr lang="cs-CZ" sz="2400" b="1" dirty="0" smtClean="0">
                <a:cs typeface="Times New Roman" pitchFamily="18" charset="0"/>
              </a:rPr>
              <a:t>teploměr</a:t>
            </a:r>
            <a:r>
              <a:rPr lang="cs-CZ" sz="2400" b="1" dirty="0" smtClean="0"/>
              <a:t>y</a:t>
            </a:r>
            <a:r>
              <a:rPr lang="cs-CZ" sz="2400" dirty="0" smtClean="0">
                <a:cs typeface="Times New Roman" pitchFamily="18" charset="0"/>
              </a:rPr>
              <a:t> </a:t>
            </a:r>
          </a:p>
          <a:p>
            <a:pPr lvl="1" algn="just">
              <a:lnSpc>
                <a:spcPct val="80000"/>
              </a:lnSpc>
              <a:spcBef>
                <a:spcPct val="50000"/>
              </a:spcBef>
            </a:pPr>
            <a:r>
              <a:rPr lang="cs-CZ" sz="1500" i="1" dirty="0" smtClean="0">
                <a:cs typeface="Times New Roman" pitchFamily="18" charset="0"/>
              </a:rPr>
              <a:t>bimetalové</a:t>
            </a:r>
            <a:endParaRPr lang="cs-CZ" sz="1500" i="1" dirty="0" smtClean="0"/>
          </a:p>
          <a:p>
            <a:pPr lvl="1" algn="just">
              <a:lnSpc>
                <a:spcPct val="80000"/>
              </a:lnSpc>
              <a:spcBef>
                <a:spcPct val="50000"/>
              </a:spcBef>
            </a:pPr>
            <a:r>
              <a:rPr lang="cs-CZ" sz="1500" i="1" dirty="0" smtClean="0"/>
              <a:t>kapalinové (</a:t>
            </a:r>
            <a:r>
              <a:rPr lang="cs-CZ" sz="1500" i="1" dirty="0" smtClean="0">
                <a:cs typeface="Times New Roman" pitchFamily="18" charset="0"/>
              </a:rPr>
              <a:t>rtuťové, lihové</a:t>
            </a:r>
            <a:r>
              <a:rPr lang="cs-CZ" sz="1500" i="1" dirty="0" smtClean="0"/>
              <a:t>)</a:t>
            </a:r>
          </a:p>
          <a:p>
            <a:pPr lvl="1">
              <a:lnSpc>
                <a:spcPct val="80000"/>
              </a:lnSpc>
              <a:spcBef>
                <a:spcPct val="50000"/>
              </a:spcBef>
            </a:pPr>
            <a:r>
              <a:rPr lang="cs-CZ" sz="1500" i="1" dirty="0" smtClean="0">
                <a:cs typeface="Times New Roman" pitchFamily="18" charset="0"/>
              </a:rPr>
              <a:t>křemíkové (elektronické) - </a:t>
            </a:r>
            <a:r>
              <a:rPr lang="cs-CZ" sz="1500" dirty="0" smtClean="0">
                <a:cs typeface="Times New Roman" pitchFamily="18" charset="0"/>
              </a:rPr>
              <a:t>reagují na změnu elektrického odporu teplotního čidla, způsobenou změnou teploty okolí. </a:t>
            </a:r>
            <a:endParaRPr lang="cs-CZ" sz="1500" dirty="0" smtClean="0"/>
          </a:p>
          <a:p>
            <a:endParaRPr lang="cs-CZ" dirty="0"/>
          </a:p>
        </p:txBody>
      </p:sp>
      <p:graphicFrame>
        <p:nvGraphicFramePr>
          <p:cNvPr id="1028" name="Object 4"/>
          <p:cNvGraphicFramePr>
            <a:graphicFrameLocks noChangeAspect="1"/>
          </p:cNvGraphicFramePr>
          <p:nvPr/>
        </p:nvGraphicFramePr>
        <p:xfrm>
          <a:off x="857223" y="3357562"/>
          <a:ext cx="1760233" cy="1571636"/>
        </p:xfrm>
        <a:graphic>
          <a:graphicData uri="http://schemas.openxmlformats.org/presentationml/2006/ole">
            <p:oleObj spid="_x0000_s1070" name="Rastrový obrázek" r:id="rId4" imgW="933580" imgH="905001" progId="PBrush">
              <p:embed/>
            </p:oleObj>
          </a:graphicData>
        </a:graphic>
      </p:graphicFrame>
      <p:graphicFrame>
        <p:nvGraphicFramePr>
          <p:cNvPr id="1029" name="Object 5"/>
          <p:cNvGraphicFramePr>
            <a:graphicFrameLocks noChangeAspect="1"/>
          </p:cNvGraphicFramePr>
          <p:nvPr/>
        </p:nvGraphicFramePr>
        <p:xfrm>
          <a:off x="3143240" y="3286124"/>
          <a:ext cx="1460765" cy="2714644"/>
        </p:xfrm>
        <a:graphic>
          <a:graphicData uri="http://schemas.openxmlformats.org/presentationml/2006/ole">
            <p:oleObj spid="_x0000_s1071" name="Rastrový obrázek" r:id="rId5" imgW="676369" imgH="1380952" progId="PBrush">
              <p:embed/>
            </p:oleObj>
          </a:graphicData>
        </a:graphic>
      </p:graphicFrame>
      <p:pic>
        <p:nvPicPr>
          <p:cNvPr id="10" name="Picture 12" descr="C:\Documents and Settings\Administrator\Plocha\teplomery\120580_LB_00_FB_obr.jpg"/>
          <p:cNvPicPr>
            <a:picLocks noChangeAspect="1" noChangeArrowheads="1"/>
          </p:cNvPicPr>
          <p:nvPr/>
        </p:nvPicPr>
        <p:blipFill>
          <a:blip r:embed="rId6"/>
          <a:srcRect/>
          <a:stretch>
            <a:fillRect/>
          </a:stretch>
        </p:blipFill>
        <p:spPr bwMode="auto">
          <a:xfrm>
            <a:off x="6429388" y="3143248"/>
            <a:ext cx="1678793" cy="314327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slide(fromRight)">
                                      <p:cBhvr>
                                        <p:cTn id="7" dur="500"/>
                                        <p:tgtEl>
                                          <p:spTgt spid="1028"/>
                                        </p:tgtEl>
                                      </p:cBhvr>
                                    </p:animEffect>
                                  </p:childTnLst>
                                </p:cTn>
                              </p:par>
                            </p:childTnLst>
                          </p:cTn>
                        </p:par>
                        <p:par>
                          <p:cTn id="8" fill="hold">
                            <p:stCondLst>
                              <p:cond delay="500"/>
                            </p:stCondLst>
                            <p:childTnLst>
                              <p:par>
                                <p:cTn id="9" presetID="12" presetClass="entr" presetSubtype="2" fill="hold" nodeType="afterEffect">
                                  <p:stCondLst>
                                    <p:cond delay="0"/>
                                  </p:stCondLst>
                                  <p:childTnLst>
                                    <p:set>
                                      <p:cBhvr>
                                        <p:cTn id="10" dur="1" fill="hold">
                                          <p:stCondLst>
                                            <p:cond delay="0"/>
                                          </p:stCondLst>
                                        </p:cTn>
                                        <p:tgtEl>
                                          <p:spTgt spid="1029"/>
                                        </p:tgtEl>
                                        <p:attrNameLst>
                                          <p:attrName>style.visibility</p:attrName>
                                        </p:attrNameLst>
                                      </p:cBhvr>
                                      <p:to>
                                        <p:strVal val="visible"/>
                                      </p:to>
                                    </p:set>
                                    <p:animEffect transition="in" filter="slide(fromRight)">
                                      <p:cBhvr>
                                        <p:cTn id="11" dur="500"/>
                                        <p:tgtEl>
                                          <p:spTgt spid="1029"/>
                                        </p:tgtEl>
                                      </p:cBhvr>
                                    </p:animEffect>
                                  </p:childTnLst>
                                </p:cTn>
                              </p:par>
                            </p:childTnLst>
                          </p:cTn>
                        </p:par>
                        <p:par>
                          <p:cTn id="12" fill="hold">
                            <p:stCondLst>
                              <p:cond delay="1000"/>
                            </p:stCondLst>
                            <p:childTnLst>
                              <p:par>
                                <p:cTn id="13" presetID="1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lide(fromRigh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Měření RV</a:t>
            </a:r>
            <a:endParaRPr lang="cs-CZ" b="1" dirty="0"/>
          </a:p>
        </p:txBody>
      </p:sp>
      <p:sp>
        <p:nvSpPr>
          <p:cNvPr id="3" name="Zástupný symbol pro obsah 2"/>
          <p:cNvSpPr>
            <a:spLocks noGrp="1"/>
          </p:cNvSpPr>
          <p:nvPr>
            <p:ph sz="quarter" idx="1"/>
          </p:nvPr>
        </p:nvSpPr>
        <p:spPr/>
        <p:txBody>
          <a:bodyPr>
            <a:normAutofit/>
          </a:bodyPr>
          <a:lstStyle/>
          <a:p>
            <a:r>
              <a:rPr lang="cs-CZ" sz="2400" dirty="0" smtClean="0"/>
              <a:t>Psychrometr</a:t>
            </a:r>
          </a:p>
          <a:p>
            <a:pPr lvl="1"/>
            <a:r>
              <a:rPr lang="cs-CZ" sz="2000" dirty="0" smtClean="0"/>
              <a:t>staniční Augustův</a:t>
            </a:r>
          </a:p>
          <a:p>
            <a:pPr lvl="1"/>
            <a:r>
              <a:rPr lang="cs-CZ" sz="2000" dirty="0" smtClean="0"/>
              <a:t>aspirační </a:t>
            </a:r>
            <a:r>
              <a:rPr lang="cs-CZ" sz="2000" dirty="0" err="1" smtClean="0"/>
              <a:t>Assmanův</a:t>
            </a:r>
            <a:endParaRPr lang="cs-CZ" sz="2000" dirty="0" smtClean="0"/>
          </a:p>
          <a:p>
            <a:pPr lvl="1"/>
            <a:r>
              <a:rPr lang="cs-CZ" dirty="0" smtClean="0"/>
              <a:t>přesnost ± 1 %</a:t>
            </a:r>
          </a:p>
          <a:p>
            <a:pPr lvl="1"/>
            <a:r>
              <a:rPr lang="cs-CZ" dirty="0" smtClean="0"/>
              <a:t>ověření přesnosti měřících přístrojů RV</a:t>
            </a:r>
          </a:p>
          <a:p>
            <a:pPr lvl="1"/>
            <a:endParaRPr lang="cs-CZ" sz="2000" dirty="0"/>
          </a:p>
        </p:txBody>
      </p:sp>
      <p:pic>
        <p:nvPicPr>
          <p:cNvPr id="6" name="Obrázek 5" descr="Psychrometr%20Augustuv.jpg"/>
          <p:cNvPicPr>
            <a:picLocks noChangeAspect="1"/>
          </p:cNvPicPr>
          <p:nvPr/>
        </p:nvPicPr>
        <p:blipFill>
          <a:blip r:embed="rId3"/>
          <a:stretch>
            <a:fillRect/>
          </a:stretch>
        </p:blipFill>
        <p:spPr>
          <a:xfrm>
            <a:off x="4572000" y="3643314"/>
            <a:ext cx="1857388" cy="2473271"/>
          </a:xfrm>
          <a:prstGeom prst="rect">
            <a:avLst/>
          </a:prstGeom>
        </p:spPr>
      </p:pic>
      <p:sp>
        <p:nvSpPr>
          <p:cNvPr id="8" name="TextovéPole 7"/>
          <p:cNvSpPr txBox="1"/>
          <p:nvPr/>
        </p:nvSpPr>
        <p:spPr>
          <a:xfrm>
            <a:off x="6429388" y="5572140"/>
            <a:ext cx="2500330" cy="584775"/>
          </a:xfrm>
          <a:prstGeom prst="rect">
            <a:avLst/>
          </a:prstGeom>
          <a:noFill/>
        </p:spPr>
        <p:txBody>
          <a:bodyPr wrap="square" rtlCol="0">
            <a:spAutoFit/>
          </a:bodyPr>
          <a:lstStyle/>
          <a:p>
            <a:r>
              <a:rPr lang="cs-CZ" sz="1600" i="1" dirty="0" smtClean="0"/>
              <a:t>psychrometr staniční Augustův</a:t>
            </a:r>
            <a:endParaRPr lang="cs-CZ" sz="1600" i="1" dirty="0"/>
          </a:p>
        </p:txBody>
      </p:sp>
      <p:pic>
        <p:nvPicPr>
          <p:cNvPr id="13" name="Obrázek 12" descr="Psychrometr%20Assmanuv.jpg"/>
          <p:cNvPicPr>
            <a:picLocks noChangeAspect="1"/>
          </p:cNvPicPr>
          <p:nvPr/>
        </p:nvPicPr>
        <p:blipFill>
          <a:blip r:embed="rId4"/>
          <a:stretch>
            <a:fillRect/>
          </a:stretch>
        </p:blipFill>
        <p:spPr>
          <a:xfrm>
            <a:off x="928662" y="3714752"/>
            <a:ext cx="1770477" cy="2357454"/>
          </a:xfrm>
          <a:prstGeom prst="rect">
            <a:avLst/>
          </a:prstGeom>
        </p:spPr>
      </p:pic>
      <p:sp>
        <p:nvSpPr>
          <p:cNvPr id="14" name="TextovéPole 13"/>
          <p:cNvSpPr txBox="1"/>
          <p:nvPr/>
        </p:nvSpPr>
        <p:spPr>
          <a:xfrm>
            <a:off x="2786050" y="5643578"/>
            <a:ext cx="1643074" cy="584775"/>
          </a:xfrm>
          <a:prstGeom prst="rect">
            <a:avLst/>
          </a:prstGeom>
          <a:noFill/>
        </p:spPr>
        <p:txBody>
          <a:bodyPr wrap="square" rtlCol="0">
            <a:spAutoFit/>
          </a:bodyPr>
          <a:lstStyle/>
          <a:p>
            <a:r>
              <a:rPr lang="cs-CZ" sz="1600" i="1" dirty="0" smtClean="0"/>
              <a:t>psychrometr </a:t>
            </a:r>
            <a:r>
              <a:rPr lang="cs-CZ" sz="1600" i="1" dirty="0" err="1" smtClean="0"/>
              <a:t>Assmanův</a:t>
            </a:r>
            <a:endParaRPr lang="cs-CZ" sz="1600" i="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Měření RV</a:t>
            </a:r>
            <a:endParaRPr lang="cs-CZ" b="1" dirty="0"/>
          </a:p>
        </p:txBody>
      </p:sp>
      <p:sp>
        <p:nvSpPr>
          <p:cNvPr id="3" name="Zástupný symbol pro obsah 2"/>
          <p:cNvSpPr>
            <a:spLocks noGrp="1"/>
          </p:cNvSpPr>
          <p:nvPr>
            <p:ph sz="quarter" idx="1"/>
          </p:nvPr>
        </p:nvSpPr>
        <p:spPr/>
        <p:txBody>
          <a:bodyPr/>
          <a:lstStyle/>
          <a:p>
            <a:r>
              <a:rPr lang="cs-CZ" sz="2800" b="1" dirty="0" smtClean="0">
                <a:cs typeface="Times New Roman" pitchFamily="18" charset="0"/>
              </a:rPr>
              <a:t>vlhkoměr</a:t>
            </a:r>
            <a:r>
              <a:rPr lang="cs-CZ" sz="2800" b="1" dirty="0" smtClean="0"/>
              <a:t>y</a:t>
            </a:r>
            <a:r>
              <a:rPr lang="cs-CZ" sz="2800" b="1" dirty="0" smtClean="0">
                <a:cs typeface="Times New Roman" pitchFamily="18" charset="0"/>
              </a:rPr>
              <a:t> (hygrometr</a:t>
            </a:r>
            <a:r>
              <a:rPr lang="cs-CZ" sz="2800" b="1" dirty="0" smtClean="0"/>
              <a:t>y</a:t>
            </a:r>
            <a:r>
              <a:rPr lang="cs-CZ" sz="2800" b="1" dirty="0" smtClean="0">
                <a:cs typeface="Times New Roman" pitchFamily="18" charset="0"/>
              </a:rPr>
              <a:t>):</a:t>
            </a:r>
          </a:p>
          <a:p>
            <a:pPr lvl="1" algn="just">
              <a:lnSpc>
                <a:spcPct val="80000"/>
              </a:lnSpc>
              <a:spcBef>
                <a:spcPct val="50000"/>
              </a:spcBef>
            </a:pPr>
            <a:r>
              <a:rPr lang="cs-CZ" sz="1600" dirty="0" smtClean="0">
                <a:cs typeface="Times New Roman" pitchFamily="18" charset="0"/>
              </a:rPr>
              <a:t>indikátory vlhkosti</a:t>
            </a:r>
          </a:p>
          <a:p>
            <a:pPr lvl="2" algn="just">
              <a:lnSpc>
                <a:spcPct val="80000"/>
              </a:lnSpc>
              <a:spcBef>
                <a:spcPct val="50000"/>
              </a:spcBef>
            </a:pPr>
            <a:r>
              <a:rPr lang="cs-CZ" sz="1400" dirty="0" smtClean="0">
                <a:cs typeface="Times New Roman" pitchFamily="18" charset="0"/>
              </a:rPr>
              <a:t>Indikační papírky – impregnováno solemi kobaltu, rozsah 20 – 80 %, menší  přesnost ve vlhkém prostředí, jednoduchá a levná aplikace. </a:t>
            </a:r>
            <a:endParaRPr lang="cs-CZ" sz="1400" dirty="0" smtClean="0"/>
          </a:p>
          <a:p>
            <a:pPr lvl="1" algn="just">
              <a:lnSpc>
                <a:spcPct val="80000"/>
              </a:lnSpc>
              <a:spcBef>
                <a:spcPct val="50000"/>
              </a:spcBef>
            </a:pPr>
            <a:r>
              <a:rPr lang="cs-CZ" sz="1600" dirty="0" smtClean="0">
                <a:cs typeface="Times New Roman" pitchFamily="18" charset="0"/>
              </a:rPr>
              <a:t>vlasový vlhkoměr </a:t>
            </a:r>
          </a:p>
          <a:p>
            <a:pPr lvl="2" algn="just">
              <a:lnSpc>
                <a:spcPct val="80000"/>
              </a:lnSpc>
              <a:spcBef>
                <a:spcPct val="50000"/>
              </a:spcBef>
            </a:pPr>
            <a:r>
              <a:rPr lang="cs-CZ" sz="1400" dirty="0" smtClean="0">
                <a:cs typeface="Times New Roman" pitchFamily="18" charset="0"/>
              </a:rPr>
              <a:t>dilatační vlhkoměr, přesnost ± 5 %, nepřené  při nízké RV (</a:t>
            </a:r>
            <a:r>
              <a:rPr lang="cs-CZ" sz="1400" dirty="0" smtClean="0">
                <a:latin typeface="Arial"/>
                <a:cs typeface="Arial"/>
              </a:rPr>
              <a:t>˂ 40 %)</a:t>
            </a:r>
          </a:p>
          <a:p>
            <a:pPr lvl="3" algn="just">
              <a:lnSpc>
                <a:spcPct val="80000"/>
              </a:lnSpc>
              <a:spcBef>
                <a:spcPct val="50000"/>
              </a:spcBef>
              <a:buNone/>
            </a:pPr>
            <a:r>
              <a:rPr lang="cs-CZ" sz="1400" dirty="0" smtClean="0">
                <a:solidFill>
                  <a:schemeClr val="tx1"/>
                </a:solidFill>
                <a:latin typeface="Arial"/>
                <a:cs typeface="Arial"/>
              </a:rPr>
              <a:t> a  vysoké RV ˃ 80 %</a:t>
            </a:r>
            <a:endParaRPr lang="cs-CZ" sz="1400" dirty="0" smtClean="0">
              <a:solidFill>
                <a:schemeClr val="tx1"/>
              </a:solidFill>
              <a:cs typeface="Times New Roman" pitchFamily="18" charset="0"/>
            </a:endParaRPr>
          </a:p>
          <a:p>
            <a:pPr lvl="1" algn="just">
              <a:lnSpc>
                <a:spcPct val="80000"/>
              </a:lnSpc>
              <a:spcBef>
                <a:spcPct val="50000"/>
              </a:spcBef>
            </a:pPr>
            <a:r>
              <a:rPr lang="cs-CZ" sz="1600" dirty="0" err="1" smtClean="0">
                <a:cs typeface="Times New Roman" pitchFamily="18" charset="0"/>
              </a:rPr>
              <a:t>termohygrograf</a:t>
            </a:r>
            <a:r>
              <a:rPr lang="cs-CZ" sz="1600" dirty="0" smtClean="0">
                <a:cs typeface="Times New Roman" pitchFamily="18" charset="0"/>
              </a:rPr>
              <a:t> </a:t>
            </a:r>
          </a:p>
          <a:p>
            <a:pPr lvl="2" algn="just">
              <a:lnSpc>
                <a:spcPct val="80000"/>
              </a:lnSpc>
              <a:spcBef>
                <a:spcPct val="50000"/>
              </a:spcBef>
            </a:pPr>
            <a:r>
              <a:rPr lang="cs-CZ" sz="1400" dirty="0" smtClean="0">
                <a:cs typeface="Times New Roman" pitchFamily="18" charset="0"/>
              </a:rPr>
              <a:t>kontinuální záznam, přesnost  ± 3 – 5 %, nejlepší přesnost v rozmezí</a:t>
            </a:r>
          </a:p>
          <a:p>
            <a:pPr lvl="3" algn="just">
              <a:lnSpc>
                <a:spcPct val="80000"/>
              </a:lnSpc>
              <a:spcBef>
                <a:spcPct val="50000"/>
              </a:spcBef>
              <a:buNone/>
            </a:pPr>
            <a:r>
              <a:rPr lang="cs-CZ" sz="1400" dirty="0" smtClean="0">
                <a:solidFill>
                  <a:schemeClr val="tx1"/>
                </a:solidFill>
                <a:cs typeface="Times New Roman" pitchFamily="18" charset="0"/>
              </a:rPr>
              <a:t>30 – 60 %</a:t>
            </a:r>
            <a:endParaRPr lang="cs-CZ" sz="1400" dirty="0" smtClean="0">
              <a:solidFill>
                <a:schemeClr val="tx1"/>
              </a:solidFill>
            </a:endParaRPr>
          </a:p>
          <a:p>
            <a:endParaRPr lang="cs-CZ" dirty="0" smtClean="0"/>
          </a:p>
          <a:p>
            <a:endParaRPr lang="cs-CZ" dirty="0"/>
          </a:p>
        </p:txBody>
      </p:sp>
      <p:pic>
        <p:nvPicPr>
          <p:cNvPr id="4" name="Picture 4" descr="papirky"/>
          <p:cNvPicPr>
            <a:picLocks noChangeAspect="1" noChangeArrowheads="1"/>
          </p:cNvPicPr>
          <p:nvPr/>
        </p:nvPicPr>
        <p:blipFill>
          <a:blip r:embed="rId3"/>
          <a:srcRect/>
          <a:stretch>
            <a:fillRect/>
          </a:stretch>
        </p:blipFill>
        <p:spPr bwMode="auto">
          <a:xfrm>
            <a:off x="6643702" y="2786058"/>
            <a:ext cx="2143140" cy="1386592"/>
          </a:xfrm>
          <a:prstGeom prst="rect">
            <a:avLst/>
          </a:prstGeom>
          <a:noFill/>
        </p:spPr>
      </p:pic>
      <p:pic>
        <p:nvPicPr>
          <p:cNvPr id="5" name="Obrázek 4" descr="Vlasovy%20vlhkomer.jpg"/>
          <p:cNvPicPr>
            <a:picLocks noChangeAspect="1"/>
          </p:cNvPicPr>
          <p:nvPr/>
        </p:nvPicPr>
        <p:blipFill>
          <a:blip r:embed="rId4" cstate="print"/>
          <a:stretch>
            <a:fillRect/>
          </a:stretch>
        </p:blipFill>
        <p:spPr>
          <a:xfrm>
            <a:off x="7500958" y="4500570"/>
            <a:ext cx="1357478" cy="1785950"/>
          </a:xfrm>
          <a:prstGeom prst="rect">
            <a:avLst/>
          </a:prstGeom>
        </p:spPr>
      </p:pic>
      <p:pic>
        <p:nvPicPr>
          <p:cNvPr id="6" name="Picture 3" descr="D:\Alena-přednáška\12.JPG"/>
          <p:cNvPicPr>
            <a:picLocks noChangeAspect="1" noChangeArrowheads="1"/>
          </p:cNvPicPr>
          <p:nvPr/>
        </p:nvPicPr>
        <p:blipFill>
          <a:blip r:embed="rId5" cstate="print"/>
          <a:srcRect/>
          <a:stretch>
            <a:fillRect/>
          </a:stretch>
        </p:blipFill>
        <p:spPr bwMode="auto">
          <a:xfrm>
            <a:off x="428596" y="4786322"/>
            <a:ext cx="2367209" cy="1571636"/>
          </a:xfrm>
          <a:prstGeom prst="rect">
            <a:avLst/>
          </a:prstGeom>
          <a:noFill/>
        </p:spPr>
      </p:pic>
      <p:pic>
        <p:nvPicPr>
          <p:cNvPr id="7" name="Obrázek 6" descr="hygrograf2.jpg"/>
          <p:cNvPicPr>
            <a:picLocks noChangeAspect="1"/>
          </p:cNvPicPr>
          <p:nvPr/>
        </p:nvPicPr>
        <p:blipFill>
          <a:blip r:embed="rId6" cstate="print"/>
          <a:stretch>
            <a:fillRect/>
          </a:stretch>
        </p:blipFill>
        <p:spPr>
          <a:xfrm>
            <a:off x="3214678" y="4786322"/>
            <a:ext cx="2000264" cy="1518884"/>
          </a:xfrm>
          <a:prstGeom prst="rect">
            <a:avLst/>
          </a:prstGeom>
        </p:spPr>
      </p:pic>
      <p:sp>
        <p:nvSpPr>
          <p:cNvPr id="8" name="TextovéPole 7"/>
          <p:cNvSpPr txBox="1"/>
          <p:nvPr/>
        </p:nvSpPr>
        <p:spPr>
          <a:xfrm>
            <a:off x="6072198" y="5715016"/>
            <a:ext cx="1500198" cy="584775"/>
          </a:xfrm>
          <a:prstGeom prst="rect">
            <a:avLst/>
          </a:prstGeom>
          <a:noFill/>
        </p:spPr>
        <p:txBody>
          <a:bodyPr wrap="square" rtlCol="0">
            <a:spAutoFit/>
          </a:bodyPr>
          <a:lstStyle/>
          <a:p>
            <a:pPr algn="r"/>
            <a:r>
              <a:rPr lang="cs-CZ" sz="1600" i="1" dirty="0" smtClean="0"/>
              <a:t>vlasový hygrometr</a:t>
            </a:r>
            <a:endParaRPr lang="cs-CZ" sz="1600" i="1" dirty="0"/>
          </a:p>
        </p:txBody>
      </p:sp>
      <p:sp>
        <p:nvSpPr>
          <p:cNvPr id="9" name="TextovéPole 8"/>
          <p:cNvSpPr txBox="1"/>
          <p:nvPr/>
        </p:nvSpPr>
        <p:spPr>
          <a:xfrm>
            <a:off x="5214942" y="4714884"/>
            <a:ext cx="1928826" cy="338554"/>
          </a:xfrm>
          <a:prstGeom prst="rect">
            <a:avLst/>
          </a:prstGeom>
          <a:noFill/>
        </p:spPr>
        <p:txBody>
          <a:bodyPr wrap="square" rtlCol="0">
            <a:spAutoFit/>
          </a:bodyPr>
          <a:lstStyle/>
          <a:p>
            <a:r>
              <a:rPr lang="cs-CZ" sz="1600" i="1" dirty="0" err="1" smtClean="0"/>
              <a:t>termohygrograf</a:t>
            </a:r>
            <a:endParaRPr lang="cs-CZ" sz="1600" i="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Měření RV/T</a:t>
            </a:r>
            <a:endParaRPr lang="cs-CZ" b="1" dirty="0"/>
          </a:p>
        </p:txBody>
      </p:sp>
      <p:sp>
        <p:nvSpPr>
          <p:cNvPr id="3" name="Zástupný symbol pro obsah 2"/>
          <p:cNvSpPr>
            <a:spLocks noGrp="1"/>
          </p:cNvSpPr>
          <p:nvPr>
            <p:ph sz="quarter" idx="1"/>
          </p:nvPr>
        </p:nvSpPr>
        <p:spPr/>
        <p:txBody>
          <a:bodyPr>
            <a:normAutofit/>
          </a:bodyPr>
          <a:lstStyle/>
          <a:p>
            <a:pPr>
              <a:lnSpc>
                <a:spcPct val="80000"/>
              </a:lnSpc>
              <a:spcBef>
                <a:spcPct val="50000"/>
              </a:spcBef>
            </a:pPr>
            <a:r>
              <a:rPr lang="cs-CZ" sz="2000" b="1" dirty="0" smtClean="0">
                <a:cs typeface="Times New Roman" pitchFamily="18" charset="0"/>
              </a:rPr>
              <a:t>digitální </a:t>
            </a:r>
            <a:r>
              <a:rPr lang="cs-CZ" sz="2000" b="1" dirty="0" err="1" smtClean="0">
                <a:cs typeface="Times New Roman" pitchFamily="18" charset="0"/>
              </a:rPr>
              <a:t>termohygrometry</a:t>
            </a:r>
            <a:r>
              <a:rPr lang="cs-CZ" sz="2000" dirty="0" smtClean="0">
                <a:cs typeface="Times New Roman" pitchFamily="18" charset="0"/>
              </a:rPr>
              <a:t> </a:t>
            </a:r>
            <a:endParaRPr lang="cs-CZ" sz="2000" dirty="0" smtClean="0"/>
          </a:p>
          <a:p>
            <a:pPr lvl="1">
              <a:lnSpc>
                <a:spcPct val="80000"/>
              </a:lnSpc>
              <a:spcBef>
                <a:spcPct val="50000"/>
              </a:spcBef>
            </a:pPr>
            <a:r>
              <a:rPr lang="cs-CZ" sz="1500" dirty="0" smtClean="0">
                <a:cs typeface="Times New Roman" pitchFamily="18" charset="0"/>
              </a:rPr>
              <a:t>pro okamžité změření teploty a relativní vlhkosti, hodnoty nejsou registrovány (možnost zapamatování maxima a minima). Slouží převážně pro upřesnění hodnot a zjištění charakteristického místa pro umístění dlouhodobého měření. </a:t>
            </a:r>
            <a:endParaRPr lang="cs-CZ" sz="1500" dirty="0" smtClean="0"/>
          </a:p>
          <a:p>
            <a:pPr lvl="1">
              <a:lnSpc>
                <a:spcPct val="60000"/>
              </a:lnSpc>
              <a:spcBef>
                <a:spcPct val="50000"/>
              </a:spcBef>
            </a:pPr>
            <a:r>
              <a:rPr lang="cs-CZ" sz="1500" dirty="0" smtClean="0">
                <a:cs typeface="Times New Roman" pitchFamily="18" charset="0"/>
              </a:rPr>
              <a:t>běžný rozsah měření T= –20 až 50°C a RV= 20-80%. </a:t>
            </a:r>
            <a:endParaRPr lang="cs-CZ" sz="1500" dirty="0" smtClean="0"/>
          </a:p>
          <a:p>
            <a:pPr lvl="1">
              <a:lnSpc>
                <a:spcPct val="60000"/>
              </a:lnSpc>
              <a:spcBef>
                <a:spcPct val="50000"/>
              </a:spcBef>
            </a:pPr>
            <a:r>
              <a:rPr lang="cs-CZ" sz="1500" dirty="0" smtClean="0">
                <a:cs typeface="Times New Roman" pitchFamily="18" charset="0"/>
              </a:rPr>
              <a:t>přesnost přístrojů je cca ±1°C a ±5 %.</a:t>
            </a:r>
          </a:p>
          <a:p>
            <a:pPr>
              <a:lnSpc>
                <a:spcPct val="80000"/>
              </a:lnSpc>
              <a:spcBef>
                <a:spcPct val="50000"/>
              </a:spcBef>
            </a:pPr>
            <a:r>
              <a:rPr lang="cs-CZ" sz="2000" b="1" dirty="0" smtClean="0">
                <a:cs typeface="Times New Roman" pitchFamily="18" charset="0"/>
              </a:rPr>
              <a:t>měřící sondy napojené na </a:t>
            </a:r>
            <a:r>
              <a:rPr lang="cs-CZ" sz="2000" b="1" dirty="0" err="1" smtClean="0">
                <a:cs typeface="Times New Roman" pitchFamily="18" charset="0"/>
              </a:rPr>
              <a:t>datalogger</a:t>
            </a:r>
            <a:r>
              <a:rPr lang="cs-CZ" sz="2000" dirty="0" smtClean="0">
                <a:cs typeface="Times New Roman" pitchFamily="18" charset="0"/>
              </a:rPr>
              <a:t> </a:t>
            </a:r>
            <a:endParaRPr lang="cs-CZ" sz="2000" dirty="0" smtClean="0"/>
          </a:p>
          <a:p>
            <a:pPr lvl="1">
              <a:lnSpc>
                <a:spcPct val="80000"/>
              </a:lnSpc>
              <a:spcBef>
                <a:spcPct val="50000"/>
              </a:spcBef>
            </a:pPr>
            <a:r>
              <a:rPr lang="cs-CZ" sz="1500" dirty="0" smtClean="0">
                <a:cs typeface="Times New Roman" pitchFamily="18" charset="0"/>
              </a:rPr>
              <a:t>elektronický sběrač dat - mohou, ale nemusí ukazovat aktuální hodnotu a dopočítávat rosný bod, automaticky ukládají ve zvoleném časovém intervalu data, která jsou dodatečně zpracována na PC formou tabulek nebo grafů. </a:t>
            </a:r>
          </a:p>
          <a:p>
            <a:pPr lvl="1">
              <a:lnSpc>
                <a:spcPct val="80000"/>
              </a:lnSpc>
              <a:spcBef>
                <a:spcPct val="50000"/>
              </a:spcBef>
            </a:pPr>
            <a:r>
              <a:rPr lang="cs-CZ" sz="1500" dirty="0" smtClean="0">
                <a:cs typeface="Times New Roman" pitchFamily="18" charset="0"/>
              </a:rPr>
              <a:t>tato měřidla lze libovolně přenášet, instalovat do vitrín</a:t>
            </a:r>
            <a:endParaRPr lang="cs-CZ" sz="1500" dirty="0"/>
          </a:p>
        </p:txBody>
      </p:sp>
      <p:pic>
        <p:nvPicPr>
          <p:cNvPr id="4" name="Picture 5" descr="hygrometr"/>
          <p:cNvPicPr>
            <a:picLocks noChangeAspect="1" noChangeArrowheads="1"/>
          </p:cNvPicPr>
          <p:nvPr/>
        </p:nvPicPr>
        <p:blipFill>
          <a:blip r:embed="rId3"/>
          <a:srcRect/>
          <a:stretch>
            <a:fillRect/>
          </a:stretch>
        </p:blipFill>
        <p:spPr bwMode="auto">
          <a:xfrm>
            <a:off x="5857884" y="4000504"/>
            <a:ext cx="2981316" cy="2233887"/>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Měření RV/T</a:t>
            </a:r>
            <a:endParaRPr lang="cs-CZ" b="1" dirty="0"/>
          </a:p>
        </p:txBody>
      </p:sp>
      <p:sp>
        <p:nvSpPr>
          <p:cNvPr id="3" name="Zástupný symbol pro obsah 2"/>
          <p:cNvSpPr>
            <a:spLocks noGrp="1"/>
          </p:cNvSpPr>
          <p:nvPr>
            <p:ph sz="quarter" idx="1"/>
          </p:nvPr>
        </p:nvSpPr>
        <p:spPr/>
        <p:txBody>
          <a:bodyPr>
            <a:normAutofit/>
          </a:bodyPr>
          <a:lstStyle/>
          <a:p>
            <a:pPr>
              <a:lnSpc>
                <a:spcPct val="80000"/>
              </a:lnSpc>
              <a:spcBef>
                <a:spcPct val="50000"/>
              </a:spcBef>
            </a:pPr>
            <a:r>
              <a:rPr lang="cs-CZ" sz="2000" b="1" dirty="0" smtClean="0">
                <a:cs typeface="Times New Roman" pitchFamily="18" charset="0"/>
              </a:rPr>
              <a:t>měřící sondy spojené s řídícím počítačem radiově</a:t>
            </a:r>
            <a:r>
              <a:rPr lang="cs-CZ" sz="2000" dirty="0" smtClean="0">
                <a:cs typeface="Times New Roman" pitchFamily="18" charset="0"/>
              </a:rPr>
              <a:t> </a:t>
            </a:r>
            <a:endParaRPr lang="cs-CZ" sz="2000" dirty="0" smtClean="0"/>
          </a:p>
          <a:p>
            <a:pPr lvl="1">
              <a:lnSpc>
                <a:spcPct val="80000"/>
              </a:lnSpc>
              <a:spcBef>
                <a:spcPct val="50000"/>
              </a:spcBef>
            </a:pPr>
            <a:r>
              <a:rPr lang="cs-CZ" sz="1900" dirty="0" smtClean="0">
                <a:cs typeface="Times New Roman" pitchFamily="18" charset="0"/>
              </a:rPr>
              <a:t>na PC lze pomocí instalovaného přijímače sledovat jak aktuální hodnoty, tak zpětně hodnoty naměřené dříve; Čidla (vysílače) lze libovolně přenášet v dosahu cca 300 m (obvykle stačí na rozsah budovy) bez jakýchkoli kabelů a instalací</a:t>
            </a:r>
          </a:p>
          <a:p>
            <a:pPr lvl="1">
              <a:spcBef>
                <a:spcPct val="50000"/>
              </a:spcBef>
            </a:pPr>
            <a:r>
              <a:rPr lang="cs-CZ" sz="1800" dirty="0" smtClean="0">
                <a:cs typeface="Times New Roman" pitchFamily="18" charset="0"/>
              </a:rPr>
              <a:t>elektronická čidla stabilně instalovaná v místnostech spojená s řídícím počítačem – obvykle jako součást centrálního systému klimatizace</a:t>
            </a:r>
          </a:p>
          <a:p>
            <a:pPr lvl="1">
              <a:lnSpc>
                <a:spcPct val="80000"/>
              </a:lnSpc>
              <a:spcBef>
                <a:spcPct val="50000"/>
              </a:spcBef>
            </a:pPr>
            <a:endParaRPr lang="cs-CZ" sz="1900" dirty="0"/>
          </a:p>
        </p:txBody>
      </p:sp>
      <p:pic>
        <p:nvPicPr>
          <p:cNvPr id="5" name="Picture 3" descr="C:\ALENA\Přednáška\Hanvelsada.bmp"/>
          <p:cNvPicPr>
            <a:picLocks noChangeAspect="1" noChangeArrowheads="1"/>
          </p:cNvPicPr>
          <p:nvPr/>
        </p:nvPicPr>
        <p:blipFill>
          <a:blip r:embed="rId3" cstate="print"/>
          <a:srcRect/>
          <a:stretch>
            <a:fillRect/>
          </a:stretch>
        </p:blipFill>
        <p:spPr bwMode="auto">
          <a:xfrm>
            <a:off x="5643570" y="3786190"/>
            <a:ext cx="3277085" cy="2505084"/>
          </a:xfrm>
          <a:prstGeom prst="rect">
            <a:avLst/>
          </a:prstGeom>
          <a:noFill/>
        </p:spPr>
      </p:pic>
      <p:pic>
        <p:nvPicPr>
          <p:cNvPr id="6" name="Picture 4" descr="cidlohanwell"/>
          <p:cNvPicPr>
            <a:picLocks noChangeAspect="1" noChangeArrowheads="1"/>
          </p:cNvPicPr>
          <p:nvPr/>
        </p:nvPicPr>
        <p:blipFill>
          <a:blip r:embed="rId4"/>
          <a:srcRect/>
          <a:stretch>
            <a:fillRect/>
          </a:stretch>
        </p:blipFill>
        <p:spPr bwMode="auto">
          <a:xfrm>
            <a:off x="285720" y="3714752"/>
            <a:ext cx="1653507" cy="2392380"/>
          </a:xfrm>
          <a:prstGeom prst="rect">
            <a:avLst/>
          </a:prstGeom>
          <a:noFill/>
        </p:spPr>
      </p:pic>
      <p:sp>
        <p:nvSpPr>
          <p:cNvPr id="7" name="TextovéPole 6"/>
          <p:cNvSpPr txBox="1"/>
          <p:nvPr/>
        </p:nvSpPr>
        <p:spPr>
          <a:xfrm>
            <a:off x="2000232" y="5572140"/>
            <a:ext cx="2000264" cy="584775"/>
          </a:xfrm>
          <a:prstGeom prst="rect">
            <a:avLst/>
          </a:prstGeom>
          <a:noFill/>
        </p:spPr>
        <p:txBody>
          <a:bodyPr wrap="square" rtlCol="0">
            <a:spAutoFit/>
          </a:bodyPr>
          <a:lstStyle/>
          <a:p>
            <a:r>
              <a:rPr lang="cs-CZ" sz="1600" i="1" dirty="0" smtClean="0"/>
              <a:t>telemetrický systém </a:t>
            </a:r>
            <a:r>
              <a:rPr lang="cs-CZ" sz="1600" i="1" dirty="0" err="1" smtClean="0"/>
              <a:t>Hanwell</a:t>
            </a:r>
            <a:endParaRPr lang="cs-CZ" sz="1600" i="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Umístění měřících přístrojů</a:t>
            </a:r>
            <a:endParaRPr lang="cs-CZ" b="1" dirty="0"/>
          </a:p>
        </p:txBody>
      </p:sp>
      <p:sp>
        <p:nvSpPr>
          <p:cNvPr id="3" name="Zástupný symbol pro obsah 2"/>
          <p:cNvSpPr>
            <a:spLocks noGrp="1"/>
          </p:cNvSpPr>
          <p:nvPr>
            <p:ph sz="quarter" idx="1"/>
          </p:nvPr>
        </p:nvSpPr>
        <p:spPr/>
        <p:txBody>
          <a:bodyPr/>
          <a:lstStyle/>
          <a:p>
            <a:r>
              <a:rPr lang="cs-CZ" sz="2000" b="1" dirty="0" smtClean="0"/>
              <a:t>Nevhodné umístění</a:t>
            </a:r>
            <a:r>
              <a:rPr lang="cs-CZ" sz="2000" dirty="0" smtClean="0"/>
              <a:t>: blízkost oken, dveří, topných těles, vzduchotechniky – působení proměnlivého proudění (limitem může být např. dosah rádiového signálu) </a:t>
            </a:r>
          </a:p>
          <a:p>
            <a:r>
              <a:rPr lang="cs-CZ" sz="2000" b="1" dirty="0" smtClean="0"/>
              <a:t>Vhodná výška </a:t>
            </a:r>
            <a:r>
              <a:rPr lang="cs-CZ" sz="2000" dirty="0" smtClean="0"/>
              <a:t>– cca 1,5 – 1,8 m nad podlahu</a:t>
            </a:r>
          </a:p>
          <a:p>
            <a:r>
              <a:rPr lang="cs-CZ" sz="2000" dirty="0" smtClean="0"/>
              <a:t>Nutné </a:t>
            </a:r>
            <a:r>
              <a:rPr lang="cs-CZ" sz="2000" b="1" dirty="0" smtClean="0"/>
              <a:t>temperování přístroje </a:t>
            </a:r>
            <a:r>
              <a:rPr lang="cs-CZ" sz="2000" dirty="0" smtClean="0"/>
              <a:t>na dané měřené prostředí (min. 1 hod.)</a:t>
            </a:r>
          </a:p>
          <a:p>
            <a:r>
              <a:rPr lang="cs-CZ" sz="2000" dirty="0" smtClean="0"/>
              <a:t>Možné měření </a:t>
            </a:r>
            <a:r>
              <a:rPr lang="cs-CZ" sz="2000" b="1" dirty="0" smtClean="0"/>
              <a:t>uvnitř regálů</a:t>
            </a:r>
            <a:r>
              <a:rPr lang="cs-CZ" sz="2000" dirty="0" smtClean="0"/>
              <a:t>, skříní                                                              či sledovaných míst (chladné stěny apod.) </a:t>
            </a:r>
          </a:p>
          <a:p>
            <a:endParaRPr lang="cs-CZ" sz="2000" dirty="0" smtClean="0"/>
          </a:p>
          <a:p>
            <a:endParaRPr lang="cs-CZ" dirty="0"/>
          </a:p>
        </p:txBody>
      </p:sp>
      <p:pic>
        <p:nvPicPr>
          <p:cNvPr id="4" name="Obrázek 3" descr="DSC_0027.JPG"/>
          <p:cNvPicPr>
            <a:picLocks noChangeAspect="1"/>
          </p:cNvPicPr>
          <p:nvPr/>
        </p:nvPicPr>
        <p:blipFill>
          <a:blip r:embed="rId3" cstate="print"/>
          <a:stretch>
            <a:fillRect/>
          </a:stretch>
        </p:blipFill>
        <p:spPr>
          <a:xfrm rot="5400000">
            <a:off x="6191395" y="3738431"/>
            <a:ext cx="3119191" cy="2071702"/>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Regulace RV/T</a:t>
            </a:r>
            <a:endParaRPr lang="cs-CZ" b="1" dirty="0"/>
          </a:p>
        </p:txBody>
      </p:sp>
      <p:sp>
        <p:nvSpPr>
          <p:cNvPr id="3" name="Zástupný symbol pro obsah 2"/>
          <p:cNvSpPr>
            <a:spLocks noGrp="1"/>
          </p:cNvSpPr>
          <p:nvPr>
            <p:ph sz="quarter" idx="1"/>
          </p:nvPr>
        </p:nvSpPr>
        <p:spPr/>
        <p:txBody>
          <a:bodyPr>
            <a:normAutofit/>
          </a:bodyPr>
          <a:lstStyle/>
          <a:p>
            <a:r>
              <a:rPr lang="cs-CZ" sz="1900" dirty="0" smtClean="0"/>
              <a:t>Obecně je vhodné využívat </a:t>
            </a:r>
            <a:r>
              <a:rPr lang="cs-CZ" sz="1900" b="1" dirty="0" smtClean="0"/>
              <a:t>pasivních regulačních prvků</a:t>
            </a:r>
            <a:r>
              <a:rPr lang="cs-CZ" sz="1900" dirty="0" smtClean="0"/>
              <a:t>:</a:t>
            </a:r>
          </a:p>
          <a:p>
            <a:pPr lvl="1"/>
            <a:r>
              <a:rPr lang="cs-CZ" sz="1800" dirty="0" smtClean="0"/>
              <a:t>Omezit tepelné ztráty budovy (popř. tepelné dotace v létě) – kvalitní izolace budovy ! (</a:t>
            </a:r>
            <a:r>
              <a:rPr lang="cs-CZ" sz="1800" b="1" dirty="0" smtClean="0"/>
              <a:t>součinitel prostupu tepla zdiva – U hodnota cca 0, 3 !!!)  </a:t>
            </a:r>
          </a:p>
          <a:p>
            <a:pPr lvl="1"/>
            <a:r>
              <a:rPr lang="cs-CZ" sz="1800" dirty="0" smtClean="0"/>
              <a:t>Sedlová střecha s izolovaným podkrovím</a:t>
            </a:r>
            <a:endParaRPr lang="cs-CZ" sz="1600" dirty="0" smtClean="0"/>
          </a:p>
          <a:p>
            <a:pPr lvl="1"/>
            <a:r>
              <a:rPr lang="cs-CZ" sz="1800" dirty="0" smtClean="0"/>
              <a:t>Krytá okna (žaluzie, energetické fólie)</a:t>
            </a:r>
            <a:endParaRPr lang="cs-CZ" sz="1600" dirty="0" smtClean="0"/>
          </a:p>
          <a:p>
            <a:pPr lvl="1"/>
            <a:r>
              <a:rPr lang="cs-CZ" sz="1800" dirty="0" smtClean="0"/>
              <a:t>Omezení množství lidí v místnosti!</a:t>
            </a:r>
          </a:p>
          <a:p>
            <a:pPr lvl="1"/>
            <a:r>
              <a:rPr lang="cs-CZ" sz="1800" dirty="0" smtClean="0"/>
              <a:t>Umístění citlivých předmětů mimo dosah přímého světelného záření, oken, obvodových zdí, ventilátorů vzduchu, vstupních chodeb a prostor</a:t>
            </a:r>
          </a:p>
          <a:p>
            <a:pPr lvl="1"/>
            <a:r>
              <a:rPr lang="cs-CZ" sz="1800" dirty="0" smtClean="0"/>
              <a:t>Snížení teploty vytápění během zimních měsíců (lepší regulace RV) – nastavení sezónních cyklů</a:t>
            </a:r>
          </a:p>
          <a:p>
            <a:pPr lvl="1"/>
            <a:r>
              <a:rPr lang="cs-CZ" sz="1800" dirty="0" smtClean="0"/>
              <a:t>Ukládání předmětů v boxech, obalech, skříních … (lepší vyrovnávání výkyvů RV/T)</a:t>
            </a:r>
          </a:p>
          <a:p>
            <a:pPr lvl="1"/>
            <a:r>
              <a:rPr lang="cs-CZ" sz="1800" dirty="0" smtClean="0"/>
              <a:t>Důsledná kontrola RV/T pro citlivé materiály (např. textilie, některé kovy, minerály apod.) </a:t>
            </a:r>
            <a:endParaRPr lang="cs-CZ" sz="2100" dirty="0" smtClean="0"/>
          </a:p>
          <a:p>
            <a:pPr lvl="1"/>
            <a:endParaRPr lang="cs-CZ" sz="1600" dirty="0" smtClean="0"/>
          </a:p>
          <a:p>
            <a:pPr lvl="1"/>
            <a:endParaRPr lang="cs-CZ" dirty="0" smtClean="0"/>
          </a:p>
          <a:p>
            <a:pPr lvl="1"/>
            <a:endParaRPr lang="cs-CZ"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Možnosti regulace RV/T</a:t>
            </a:r>
            <a:endParaRPr lang="cs-CZ" b="1" dirty="0"/>
          </a:p>
        </p:txBody>
      </p:sp>
      <p:sp>
        <p:nvSpPr>
          <p:cNvPr id="3" name="Zástupný symbol pro obsah 2"/>
          <p:cNvSpPr>
            <a:spLocks noGrp="1"/>
          </p:cNvSpPr>
          <p:nvPr>
            <p:ph sz="quarter" idx="1"/>
          </p:nvPr>
        </p:nvSpPr>
        <p:spPr/>
        <p:txBody>
          <a:bodyPr>
            <a:normAutofit/>
          </a:bodyPr>
          <a:lstStyle/>
          <a:p>
            <a:r>
              <a:rPr lang="cs-CZ" sz="1800" dirty="0" smtClean="0"/>
              <a:t>údržba budovy – eliminace zdrojů vysoké popř. nízké vlhkosti</a:t>
            </a:r>
          </a:p>
          <a:p>
            <a:pPr lvl="1"/>
            <a:r>
              <a:rPr lang="cs-CZ" sz="1600" dirty="0" smtClean="0"/>
              <a:t>Zatékání střechy,  oken, těsnění</a:t>
            </a:r>
          </a:p>
          <a:p>
            <a:pPr lvl="1"/>
            <a:r>
              <a:rPr lang="cs-CZ" sz="1600" dirty="0" smtClean="0"/>
              <a:t>Poškozené  žlaby,  svody vody</a:t>
            </a:r>
          </a:p>
          <a:p>
            <a:pPr lvl="1"/>
            <a:r>
              <a:rPr lang="cs-CZ" sz="1600" dirty="0" smtClean="0"/>
              <a:t>Trhliny ve zdech, podlaze, vlhké zdivo, špatná kanalizace</a:t>
            </a:r>
          </a:p>
          <a:p>
            <a:pPr lvl="1"/>
            <a:r>
              <a:rPr lang="cs-CZ" sz="1600" dirty="0" smtClean="0"/>
              <a:t>Otevřené zdroje vody (toalety,  dřezy)</a:t>
            </a:r>
          </a:p>
          <a:p>
            <a:pPr>
              <a:buNone/>
            </a:pPr>
            <a:endParaRPr lang="cs-CZ" sz="2400" dirty="0"/>
          </a:p>
        </p:txBody>
      </p:sp>
      <p:pic>
        <p:nvPicPr>
          <p:cNvPr id="6" name="Obrázek 5" descr="zdroje vlhkosti-budova.jpg"/>
          <p:cNvPicPr>
            <a:picLocks noChangeAspect="1"/>
          </p:cNvPicPr>
          <p:nvPr/>
        </p:nvPicPr>
        <p:blipFill>
          <a:blip r:embed="rId3"/>
          <a:stretch>
            <a:fillRect/>
          </a:stretch>
        </p:blipFill>
        <p:spPr>
          <a:xfrm>
            <a:off x="714348" y="3286124"/>
            <a:ext cx="3000396" cy="3030400"/>
          </a:xfrm>
          <a:prstGeom prst="rect">
            <a:avLst/>
          </a:prstGeom>
        </p:spPr>
      </p:pic>
      <p:sp>
        <p:nvSpPr>
          <p:cNvPr id="8" name="TextovéPole 7"/>
          <p:cNvSpPr txBox="1"/>
          <p:nvPr/>
        </p:nvSpPr>
        <p:spPr>
          <a:xfrm>
            <a:off x="3857620" y="3357562"/>
            <a:ext cx="4000528" cy="2492990"/>
          </a:xfrm>
          <a:prstGeom prst="rect">
            <a:avLst/>
          </a:prstGeom>
          <a:noFill/>
        </p:spPr>
        <p:txBody>
          <a:bodyPr wrap="square" rtlCol="0">
            <a:spAutoFit/>
          </a:bodyPr>
          <a:lstStyle/>
          <a:p>
            <a:r>
              <a:rPr lang="cs-CZ" dirty="0" smtClean="0"/>
              <a:t>A – povrchová drenáž</a:t>
            </a:r>
          </a:p>
          <a:p>
            <a:r>
              <a:rPr lang="cs-CZ" dirty="0" smtClean="0"/>
              <a:t>B – půdní drenáž</a:t>
            </a:r>
          </a:p>
          <a:p>
            <a:r>
              <a:rPr lang="cs-CZ" dirty="0" smtClean="0"/>
              <a:t>C – dešťová voda</a:t>
            </a:r>
          </a:p>
          <a:p>
            <a:r>
              <a:rPr lang="cs-CZ" dirty="0" smtClean="0"/>
              <a:t>D – vysoká teplota v podkroví</a:t>
            </a:r>
          </a:p>
          <a:p>
            <a:r>
              <a:rPr lang="cs-CZ" dirty="0" smtClean="0"/>
              <a:t>E – obvodové zdi</a:t>
            </a:r>
          </a:p>
          <a:p>
            <a:r>
              <a:rPr lang="cs-CZ" dirty="0" smtClean="0"/>
              <a:t>F – vytápění</a:t>
            </a:r>
          </a:p>
          <a:p>
            <a:endParaRPr lang="cs-CZ" sz="1600" i="1" dirty="0" smtClean="0"/>
          </a:p>
          <a:p>
            <a:r>
              <a:rPr lang="cs-CZ" sz="1600" i="1" dirty="0" smtClean="0"/>
              <a:t>Zdroj: CCI: S. </a:t>
            </a:r>
            <a:r>
              <a:rPr lang="cs-CZ" sz="1600" i="1" dirty="0" err="1" smtClean="0"/>
              <a:t>Michalski</a:t>
            </a:r>
            <a:r>
              <a:rPr lang="cs-CZ" sz="1600" i="1" dirty="0" smtClean="0"/>
              <a:t>,  </a:t>
            </a:r>
            <a:r>
              <a:rPr lang="cs-CZ" sz="1600" i="1" dirty="0" err="1" smtClean="0"/>
              <a:t>Incorrect</a:t>
            </a:r>
            <a:r>
              <a:rPr lang="cs-CZ" sz="1600" i="1" dirty="0" smtClean="0"/>
              <a:t> </a:t>
            </a:r>
            <a:r>
              <a:rPr lang="cs-CZ" sz="1600" i="1" dirty="0" err="1" smtClean="0"/>
              <a:t>Relative</a:t>
            </a:r>
            <a:r>
              <a:rPr lang="cs-CZ" sz="1600" i="1" dirty="0" smtClean="0"/>
              <a:t> Humidity</a:t>
            </a:r>
            <a:endParaRPr lang="cs-CZ" sz="1600" i="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Možnosti regulace RV/T</a:t>
            </a:r>
            <a:endParaRPr lang="cs-CZ" b="1" dirty="0"/>
          </a:p>
        </p:txBody>
      </p:sp>
      <p:sp>
        <p:nvSpPr>
          <p:cNvPr id="3" name="Zástupný symbol pro obsah 2"/>
          <p:cNvSpPr>
            <a:spLocks noGrp="1"/>
          </p:cNvSpPr>
          <p:nvPr>
            <p:ph sz="quarter" idx="1"/>
          </p:nvPr>
        </p:nvSpPr>
        <p:spPr/>
        <p:txBody>
          <a:bodyPr/>
          <a:lstStyle/>
          <a:p>
            <a:pPr>
              <a:lnSpc>
                <a:spcPct val="90000"/>
              </a:lnSpc>
            </a:pPr>
            <a:r>
              <a:rPr lang="cs-CZ" sz="2800" dirty="0" smtClean="0"/>
              <a:t>řízené vytápění (chlazení)</a:t>
            </a:r>
          </a:p>
          <a:p>
            <a:pPr>
              <a:lnSpc>
                <a:spcPct val="90000"/>
              </a:lnSpc>
            </a:pPr>
            <a:r>
              <a:rPr lang="cs-CZ" sz="2800" dirty="0" smtClean="0"/>
              <a:t>řízené větrání</a:t>
            </a:r>
          </a:p>
          <a:p>
            <a:pPr>
              <a:lnSpc>
                <a:spcPct val="90000"/>
              </a:lnSpc>
            </a:pPr>
            <a:r>
              <a:rPr lang="cs-CZ" sz="2800" dirty="0" err="1" smtClean="0"/>
              <a:t>odvlhčovací</a:t>
            </a:r>
            <a:r>
              <a:rPr lang="cs-CZ" sz="2800" dirty="0" smtClean="0"/>
              <a:t> přístroje</a:t>
            </a:r>
          </a:p>
          <a:p>
            <a:pPr>
              <a:lnSpc>
                <a:spcPct val="90000"/>
              </a:lnSpc>
            </a:pPr>
            <a:r>
              <a:rPr lang="cs-CZ" sz="2800" dirty="0" smtClean="0"/>
              <a:t>zvlhčovací přístroje</a:t>
            </a:r>
          </a:p>
          <a:p>
            <a:pPr>
              <a:lnSpc>
                <a:spcPct val="90000"/>
              </a:lnSpc>
            </a:pPr>
            <a:r>
              <a:rPr lang="cs-CZ" sz="2800" dirty="0" smtClean="0"/>
              <a:t>stabilní vzduchotechnická zařízení (VZT)</a:t>
            </a:r>
          </a:p>
          <a:p>
            <a:pPr>
              <a:lnSpc>
                <a:spcPct val="90000"/>
              </a:lnSpc>
            </a:pPr>
            <a:r>
              <a:rPr lang="cs-CZ" sz="2800" dirty="0" smtClean="0"/>
              <a:t>klimatizační jednotky</a:t>
            </a:r>
          </a:p>
          <a:p>
            <a:pPr>
              <a:lnSpc>
                <a:spcPct val="90000"/>
              </a:lnSpc>
            </a:pPr>
            <a:r>
              <a:rPr lang="cs-CZ" sz="2800" dirty="0" smtClean="0"/>
              <a:t>užití látek modifikujících RV(silikagel, molekulární síta)</a:t>
            </a:r>
          </a:p>
          <a:p>
            <a:pPr>
              <a:lnSpc>
                <a:spcPct val="90000"/>
              </a:lnSpc>
              <a:buNone/>
            </a:pPr>
            <a:endParaRPr lang="cs-CZ" sz="2800" dirty="0" smtClean="0"/>
          </a:p>
          <a:p>
            <a:endParaRPr lang="cs-CZ"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Řízené větrání</a:t>
            </a:r>
            <a:endParaRPr lang="cs-CZ" b="1" dirty="0"/>
          </a:p>
        </p:txBody>
      </p:sp>
      <p:sp>
        <p:nvSpPr>
          <p:cNvPr id="3" name="Zástupný symbol pro obsah 2"/>
          <p:cNvSpPr>
            <a:spLocks noGrp="1"/>
          </p:cNvSpPr>
          <p:nvPr>
            <p:ph sz="quarter" idx="1"/>
          </p:nvPr>
        </p:nvSpPr>
        <p:spPr/>
        <p:txBody>
          <a:bodyPr/>
          <a:lstStyle/>
          <a:p>
            <a:r>
              <a:rPr lang="cs-CZ" sz="2400" b="1" dirty="0" smtClean="0"/>
              <a:t>Výhody</a:t>
            </a:r>
            <a:r>
              <a:rPr lang="cs-CZ" sz="2400" dirty="0" smtClean="0"/>
              <a:t> - nic nestojí, rychlá výměna vzduchu</a:t>
            </a:r>
          </a:p>
          <a:p>
            <a:r>
              <a:rPr lang="cs-CZ" sz="2400" b="1" dirty="0" smtClean="0"/>
              <a:t>Nevýhody  - </a:t>
            </a:r>
            <a:r>
              <a:rPr lang="cs-CZ" sz="2400" dirty="0" smtClean="0"/>
              <a:t>omezené možnosti regulace, nebezpečí velkých výkyvů RV a T - kondenzace vody na chladnějším povrchu, proniknutí vnějších znečišťujících látek do interiéru</a:t>
            </a:r>
          </a:p>
          <a:p>
            <a:pPr lvl="1"/>
            <a:r>
              <a:rPr lang="cs-CZ" sz="2000" dirty="0" smtClean="0"/>
              <a:t>Nezbytná kontrola teploty a relativní vlhkosti v interiéru a exteriéru!!!</a:t>
            </a:r>
          </a:p>
          <a:p>
            <a:pPr lvl="2"/>
            <a:r>
              <a:rPr lang="cs-CZ" dirty="0" smtClean="0"/>
              <a:t>Příklad:Větrání v chladných zimních měsících při T 0°C a RV 50% je AV = 2 g/m3; při zahřátí vzduchu uvnitř místnosti na 20°C dojde k poklesu RV na 11 %.</a:t>
            </a:r>
          </a:p>
          <a:p>
            <a:pPr lvl="2"/>
            <a:endParaRPr lang="cs-CZ" dirty="0" smtClean="0"/>
          </a:p>
          <a:p>
            <a:pPr lvl="2"/>
            <a:endParaRPr lang="cs-CZ"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a:xfrm>
            <a:off x="714348" y="214290"/>
            <a:ext cx="7772400" cy="1143000"/>
          </a:xfrm>
        </p:spPr>
        <p:txBody>
          <a:bodyPr>
            <a:normAutofit fontScale="90000"/>
          </a:bodyPr>
          <a:lstStyle/>
          <a:p>
            <a:r>
              <a:rPr lang="cs-CZ" sz="3600" b="1" dirty="0" err="1" smtClean="0"/>
              <a:t>Autodegradace</a:t>
            </a:r>
            <a:r>
              <a:rPr lang="cs-CZ" sz="3600" b="1" dirty="0" smtClean="0"/>
              <a:t> </a:t>
            </a:r>
            <a:br>
              <a:rPr lang="cs-CZ" sz="3600" b="1" dirty="0" smtClean="0"/>
            </a:br>
            <a:r>
              <a:rPr lang="cs-CZ" sz="3600" b="1" dirty="0" smtClean="0"/>
              <a:t>acetátových filmů – octový syndrom</a:t>
            </a:r>
          </a:p>
        </p:txBody>
      </p:sp>
      <p:sp>
        <p:nvSpPr>
          <p:cNvPr id="15363" name="Zástupný symbol pro obsah 2"/>
          <p:cNvSpPr>
            <a:spLocks noGrp="1"/>
          </p:cNvSpPr>
          <p:nvPr>
            <p:ph sz="quarter" idx="1"/>
          </p:nvPr>
        </p:nvSpPr>
        <p:spPr>
          <a:xfrm>
            <a:off x="642938" y="1643063"/>
            <a:ext cx="8286750" cy="4786312"/>
          </a:xfrm>
        </p:spPr>
        <p:txBody>
          <a:bodyPr/>
          <a:lstStyle/>
          <a:p>
            <a:pPr defTabSz="762000">
              <a:spcBef>
                <a:spcPct val="50000"/>
              </a:spcBef>
            </a:pPr>
            <a:r>
              <a:rPr lang="cs-CZ" sz="2000" b="1" smtClean="0"/>
              <a:t>A-D strips</a:t>
            </a:r>
            <a:r>
              <a:rPr lang="cs-CZ" sz="2000" smtClean="0"/>
              <a:t>: Indikační pásky (barvená změna – stupeň poškození) pro detekci kyselých par v blízkosti hodnocených filmů (ale i dřeva, lepidel, textilu apod.)</a:t>
            </a:r>
          </a:p>
          <a:p>
            <a:pPr defTabSz="762000">
              <a:buFontTx/>
              <a:buNone/>
            </a:pPr>
            <a:endParaRPr lang="cs-CZ" smtClean="0"/>
          </a:p>
        </p:txBody>
      </p:sp>
      <p:pic>
        <p:nvPicPr>
          <p:cNvPr id="15364" name="Picture 5"/>
          <p:cNvPicPr>
            <a:picLocks noChangeAspect="1" noChangeArrowheads="1"/>
          </p:cNvPicPr>
          <p:nvPr/>
        </p:nvPicPr>
        <p:blipFill>
          <a:blip r:embed="rId3"/>
          <a:srcRect/>
          <a:stretch>
            <a:fillRect/>
          </a:stretch>
        </p:blipFill>
        <p:spPr bwMode="auto">
          <a:xfrm>
            <a:off x="785786" y="2786058"/>
            <a:ext cx="2786062" cy="3157538"/>
          </a:xfrm>
          <a:prstGeom prst="rect">
            <a:avLst/>
          </a:prstGeom>
          <a:noFill/>
          <a:ln w="9525">
            <a:noFill/>
            <a:miter lim="800000"/>
            <a:headEnd/>
            <a:tailEnd/>
          </a:ln>
        </p:spPr>
      </p:pic>
      <p:pic>
        <p:nvPicPr>
          <p:cNvPr id="15365" name="Obrázek 4" descr="film_preservation.jpg"/>
          <p:cNvPicPr>
            <a:picLocks noChangeAspect="1"/>
          </p:cNvPicPr>
          <p:nvPr/>
        </p:nvPicPr>
        <p:blipFill>
          <a:blip r:embed="rId4"/>
          <a:srcRect/>
          <a:stretch>
            <a:fillRect/>
          </a:stretch>
        </p:blipFill>
        <p:spPr bwMode="auto">
          <a:xfrm>
            <a:off x="5286375" y="2643188"/>
            <a:ext cx="2357438" cy="3633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Vytápění</a:t>
            </a:r>
            <a:endParaRPr lang="cs-CZ" b="1" dirty="0"/>
          </a:p>
        </p:txBody>
      </p:sp>
      <p:sp>
        <p:nvSpPr>
          <p:cNvPr id="3" name="Zástupný symbol pro obsah 2"/>
          <p:cNvSpPr>
            <a:spLocks noGrp="1"/>
          </p:cNvSpPr>
          <p:nvPr>
            <p:ph sz="quarter" idx="1"/>
          </p:nvPr>
        </p:nvSpPr>
        <p:spPr/>
        <p:txBody>
          <a:bodyPr/>
          <a:lstStyle/>
          <a:p>
            <a:r>
              <a:rPr lang="cs-CZ" sz="2400" b="1" dirty="0" smtClean="0"/>
              <a:t>výhody</a:t>
            </a:r>
            <a:r>
              <a:rPr lang="cs-CZ" sz="2400" dirty="0" smtClean="0"/>
              <a:t> – relativní nenáročnost na vybavení</a:t>
            </a:r>
          </a:p>
          <a:p>
            <a:r>
              <a:rPr lang="cs-CZ" sz="2400" b="1" dirty="0" smtClean="0"/>
              <a:t>nevýhody</a:t>
            </a:r>
            <a:r>
              <a:rPr lang="cs-CZ" sz="2400" dirty="0" smtClean="0"/>
              <a:t> – vhodná spíše ke snižování úrovně RV, ekonomická zátěž</a:t>
            </a:r>
          </a:p>
          <a:p>
            <a:pPr lvl="1"/>
            <a:r>
              <a:rPr lang="cs-CZ" sz="2400" dirty="0" smtClean="0"/>
              <a:t>Může dojít k nebezpečnému snížení RV ve vytápěném prostoru (např. v zimních měsících v kombinaci s větráním venkovním vzduchem)</a:t>
            </a:r>
          </a:p>
          <a:p>
            <a:r>
              <a:rPr lang="cs-CZ" sz="2400" b="1" dirty="0" smtClean="0"/>
              <a:t>nastavit sezonní cyklus </a:t>
            </a:r>
            <a:r>
              <a:rPr lang="cs-CZ" sz="2400" dirty="0" smtClean="0"/>
              <a:t>-  letní (např. depozitář 18 – 20 °C) a zimní režim (16 – 18 °C)</a:t>
            </a:r>
          </a:p>
          <a:p>
            <a:r>
              <a:rPr lang="cs-CZ" sz="2400" dirty="0" smtClean="0"/>
              <a:t>standardní ovládání </a:t>
            </a:r>
            <a:r>
              <a:rPr lang="cs-CZ" sz="2400" b="1" dirty="0" smtClean="0"/>
              <a:t>termostaty</a:t>
            </a:r>
            <a:r>
              <a:rPr lang="cs-CZ" sz="2400" dirty="0" smtClean="0"/>
              <a:t> (v expozicích možnost blokovat nastavenou polohu)</a:t>
            </a:r>
          </a:p>
          <a:p>
            <a:endParaRPr lang="cs-CZ"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2910" y="214290"/>
            <a:ext cx="7772400" cy="714380"/>
          </a:xfrm>
        </p:spPr>
        <p:txBody>
          <a:bodyPr>
            <a:normAutofit/>
          </a:bodyPr>
          <a:lstStyle/>
          <a:p>
            <a:r>
              <a:rPr lang="cs-CZ" b="1" dirty="0" smtClean="0"/>
              <a:t>Vytápění</a:t>
            </a:r>
            <a:endParaRPr lang="cs-CZ" b="1" dirty="0"/>
          </a:p>
        </p:txBody>
      </p:sp>
      <p:sp>
        <p:nvSpPr>
          <p:cNvPr id="3" name="Zástupný symbol pro obsah 2"/>
          <p:cNvSpPr>
            <a:spLocks noGrp="1"/>
          </p:cNvSpPr>
          <p:nvPr>
            <p:ph sz="quarter" idx="1"/>
          </p:nvPr>
        </p:nvSpPr>
        <p:spPr>
          <a:xfrm>
            <a:off x="642910" y="1500174"/>
            <a:ext cx="7772400" cy="4738702"/>
          </a:xfrm>
        </p:spPr>
        <p:txBody>
          <a:bodyPr/>
          <a:lstStyle/>
          <a:p>
            <a:r>
              <a:rPr lang="cs-CZ" sz="2400" dirty="0" smtClean="0"/>
              <a:t>ovládání topení na základě regulátoru vlhkosti (</a:t>
            </a:r>
            <a:r>
              <a:rPr lang="cs-CZ" sz="2400" b="1" dirty="0" err="1" smtClean="0"/>
              <a:t>hygrostatem</a:t>
            </a:r>
            <a:r>
              <a:rPr lang="cs-CZ" sz="2400" b="1" dirty="0" smtClean="0"/>
              <a:t>)</a:t>
            </a:r>
            <a:r>
              <a:rPr lang="cs-CZ" sz="2400" dirty="0" smtClean="0"/>
              <a:t>– např. topení se spouští na základě změny okolní vlhkosti– „</a:t>
            </a:r>
            <a:r>
              <a:rPr lang="cs-CZ" sz="2400" b="1" dirty="0" err="1" smtClean="0"/>
              <a:t>conservation</a:t>
            </a:r>
            <a:r>
              <a:rPr lang="cs-CZ" sz="2400" b="1" dirty="0" smtClean="0"/>
              <a:t> </a:t>
            </a:r>
            <a:r>
              <a:rPr lang="cs-CZ" sz="2400" b="1" dirty="0" err="1" smtClean="0"/>
              <a:t>heating</a:t>
            </a:r>
            <a:r>
              <a:rPr lang="cs-CZ" sz="2400" b="1" dirty="0" smtClean="0"/>
              <a:t>“</a:t>
            </a:r>
          </a:p>
          <a:p>
            <a:pPr lvl="1"/>
            <a:r>
              <a:rPr lang="cs-CZ" sz="2000" b="1" dirty="0" smtClean="0">
                <a:solidFill>
                  <a:schemeClr val="accent1"/>
                </a:solidFill>
                <a:latin typeface="+mn-lt"/>
                <a:ea typeface="+mn-ea"/>
                <a:cs typeface="+mn-cs"/>
              </a:rPr>
              <a:t>ČSN 961507, EN 15759-1 : Ochrana kulturního dědictví - Vnitřní prostředí - Pokyny pro vytápění kostelů a kaplí; účinnost od 1. 5. 2012</a:t>
            </a:r>
            <a:endParaRPr lang="cs-CZ" sz="3200" b="1" dirty="0" smtClean="0">
              <a:solidFill>
                <a:schemeClr val="accent1"/>
              </a:solidFill>
              <a:latin typeface="+mn-lt"/>
              <a:ea typeface="+mn-ea"/>
              <a:cs typeface="+mn-cs"/>
            </a:endParaRPr>
          </a:p>
          <a:p>
            <a:r>
              <a:rPr lang="cs-CZ" sz="2400" b="1" dirty="0" smtClean="0"/>
              <a:t>stěnové topení – </a:t>
            </a:r>
            <a:r>
              <a:rPr lang="cs-CZ" sz="2400" dirty="0" smtClean="0"/>
              <a:t>topné trubky                                                                 pod omítkou </a:t>
            </a:r>
          </a:p>
          <a:p>
            <a:pPr>
              <a:buNone/>
            </a:pPr>
            <a:endParaRPr lang="cs-CZ" dirty="0"/>
          </a:p>
        </p:txBody>
      </p:sp>
      <p:pic>
        <p:nvPicPr>
          <p:cNvPr id="4" name="Obrázek 3" descr="images.jpg"/>
          <p:cNvPicPr>
            <a:picLocks noChangeAspect="1"/>
          </p:cNvPicPr>
          <p:nvPr/>
        </p:nvPicPr>
        <p:blipFill>
          <a:blip r:embed="rId3"/>
          <a:stretch>
            <a:fillRect/>
          </a:stretch>
        </p:blipFill>
        <p:spPr>
          <a:xfrm>
            <a:off x="5429256" y="4000504"/>
            <a:ext cx="3189631" cy="2229184"/>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Možnosti zvlhčování</a:t>
            </a:r>
            <a:endParaRPr lang="cs-CZ" b="1" dirty="0"/>
          </a:p>
        </p:txBody>
      </p:sp>
      <p:sp>
        <p:nvSpPr>
          <p:cNvPr id="3" name="Zástupný symbol pro obsah 2"/>
          <p:cNvSpPr>
            <a:spLocks noGrp="1"/>
          </p:cNvSpPr>
          <p:nvPr>
            <p:ph sz="quarter" idx="1"/>
          </p:nvPr>
        </p:nvSpPr>
        <p:spPr>
          <a:xfrm>
            <a:off x="428596" y="1643050"/>
            <a:ext cx="7484958" cy="4286280"/>
          </a:xfrm>
        </p:spPr>
        <p:txBody>
          <a:bodyPr>
            <a:normAutofit/>
          </a:bodyPr>
          <a:lstStyle/>
          <a:p>
            <a:pPr>
              <a:lnSpc>
                <a:spcPct val="90000"/>
              </a:lnSpc>
            </a:pPr>
            <a:r>
              <a:rPr lang="cs-CZ" sz="2600" b="1" dirty="0" smtClean="0">
                <a:solidFill>
                  <a:srgbClr val="CC0000"/>
                </a:solidFill>
                <a:cs typeface="Times New Roman" pitchFamily="18" charset="0"/>
              </a:rPr>
              <a:t>odpařování</a:t>
            </a:r>
            <a:r>
              <a:rPr lang="cs-CZ" sz="2600" b="1" dirty="0" smtClean="0">
                <a:cs typeface="Times New Roman" pitchFamily="18" charset="0"/>
              </a:rPr>
              <a:t> </a:t>
            </a:r>
            <a:r>
              <a:rPr lang="cs-CZ" sz="2600" dirty="0" smtClean="0">
                <a:cs typeface="Times New Roman" pitchFamily="18" charset="0"/>
              </a:rPr>
              <a:t>(adiabatické zvlhčování) – suchý vzduch prochází smáčenou plochou (navlhčenou rohoží, rotačním bubnem nebo lamelami), pohlcuje vlhkost a vrací se zpět do prostoru – rozptyl jemných kapek vody:</a:t>
            </a:r>
          </a:p>
          <a:p>
            <a:pPr lvl="1" algn="just">
              <a:lnSpc>
                <a:spcPct val="90000"/>
              </a:lnSpc>
            </a:pPr>
            <a:r>
              <a:rPr lang="cs-CZ" sz="2100" dirty="0" smtClean="0">
                <a:cs typeface="Times New Roman" pitchFamily="18" charset="0"/>
              </a:rPr>
              <a:t>ekonomické zvlhčování s nízkou energetickou náročností</a:t>
            </a:r>
          </a:p>
          <a:p>
            <a:pPr lvl="1" algn="just">
              <a:lnSpc>
                <a:spcPct val="90000"/>
              </a:lnSpc>
            </a:pPr>
            <a:r>
              <a:rPr lang="cs-CZ" sz="2100" dirty="0" smtClean="0">
                <a:cs typeface="Times New Roman" pitchFamily="18" charset="0"/>
              </a:rPr>
              <a:t>nejběžnější typ zvlhčování v expozicích, depozitářů</a:t>
            </a:r>
          </a:p>
          <a:p>
            <a:pPr lvl="1" algn="just">
              <a:lnSpc>
                <a:spcPct val="90000"/>
              </a:lnSpc>
            </a:pPr>
            <a:r>
              <a:rPr lang="cs-CZ" sz="2100" dirty="0" smtClean="0">
                <a:cs typeface="Times New Roman" pitchFamily="18" charset="0"/>
              </a:rPr>
              <a:t>nevýhodou je možnost růstu mikroorganizmů v nádrži, usazování solí, polutantů</a:t>
            </a:r>
          </a:p>
          <a:p>
            <a:endParaRPr lang="cs-CZ"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Možnosti zvlhčování</a:t>
            </a:r>
            <a:endParaRPr lang="cs-CZ" b="1" dirty="0"/>
          </a:p>
        </p:txBody>
      </p:sp>
      <p:sp>
        <p:nvSpPr>
          <p:cNvPr id="3" name="Zástupný symbol pro obsah 2"/>
          <p:cNvSpPr>
            <a:spLocks noGrp="1"/>
          </p:cNvSpPr>
          <p:nvPr>
            <p:ph sz="quarter" idx="1"/>
          </p:nvPr>
        </p:nvSpPr>
        <p:spPr>
          <a:xfrm>
            <a:off x="428596" y="1643050"/>
            <a:ext cx="7484958" cy="4286280"/>
          </a:xfrm>
        </p:spPr>
        <p:txBody>
          <a:bodyPr>
            <a:normAutofit/>
          </a:bodyPr>
          <a:lstStyle/>
          <a:p>
            <a:pPr algn="just">
              <a:lnSpc>
                <a:spcPct val="90000"/>
              </a:lnSpc>
            </a:pPr>
            <a:r>
              <a:rPr lang="cs-CZ" sz="2600" b="1" dirty="0" smtClean="0">
                <a:solidFill>
                  <a:srgbClr val="CC0000"/>
                </a:solidFill>
                <a:cs typeface="Times New Roman" pitchFamily="18" charset="0"/>
              </a:rPr>
              <a:t>parní</a:t>
            </a:r>
            <a:r>
              <a:rPr lang="cs-CZ" sz="2600" dirty="0" smtClean="0">
                <a:solidFill>
                  <a:srgbClr val="CC0000"/>
                </a:solidFill>
                <a:cs typeface="Times New Roman" pitchFamily="18" charset="0"/>
              </a:rPr>
              <a:t> </a:t>
            </a:r>
            <a:r>
              <a:rPr lang="cs-CZ" sz="2600" dirty="0" smtClean="0">
                <a:cs typeface="Times New Roman" pitchFamily="18" charset="0"/>
              </a:rPr>
              <a:t>– </a:t>
            </a:r>
            <a:r>
              <a:rPr lang="cs-CZ" sz="2600" dirty="0" smtClean="0"/>
              <a:t>e</a:t>
            </a:r>
            <a:r>
              <a:rPr lang="cs-CZ" sz="2600" dirty="0" smtClean="0">
                <a:cs typeface="Times New Roman" pitchFamily="18" charset="0"/>
              </a:rPr>
              <a:t>lektrický vyvíječ páry přivádí pomocí elektrod vodu do varu a pára je při atmosférickém tlaku odváděna do místa zvlhčování do rozvodného kanálu</a:t>
            </a:r>
          </a:p>
          <a:p>
            <a:pPr lvl="1" algn="just">
              <a:lnSpc>
                <a:spcPct val="90000"/>
              </a:lnSpc>
            </a:pPr>
            <a:r>
              <a:rPr lang="cs-CZ" sz="2100" dirty="0" smtClean="0">
                <a:cs typeface="Times New Roman" pitchFamily="18" charset="0"/>
              </a:rPr>
              <a:t>při zvlhčování nedochází k šíření mikroorganismů ani pachů; </a:t>
            </a:r>
          </a:p>
          <a:p>
            <a:pPr lvl="1" algn="just">
              <a:lnSpc>
                <a:spcPct val="90000"/>
              </a:lnSpc>
            </a:pPr>
            <a:r>
              <a:rPr lang="cs-CZ" sz="2100" dirty="0" smtClean="0">
                <a:cs typeface="Times New Roman" pitchFamily="18" charset="0"/>
              </a:rPr>
              <a:t>vhodné pro klimatizace</a:t>
            </a:r>
            <a:r>
              <a:rPr lang="cs-CZ" sz="1700" dirty="0" smtClean="0">
                <a:cs typeface="Times New Roman" pitchFamily="18" charset="0"/>
              </a:rPr>
              <a:t>.</a:t>
            </a:r>
          </a:p>
          <a:p>
            <a:pPr lvl="1" algn="just">
              <a:lnSpc>
                <a:spcPct val="90000"/>
              </a:lnSpc>
            </a:pPr>
            <a:r>
              <a:rPr lang="cs-CZ" sz="2000" dirty="0" smtClean="0">
                <a:cs typeface="Times New Roman" pitchFamily="18" charset="0"/>
              </a:rPr>
              <a:t>vyšší energetická náročnost</a:t>
            </a:r>
          </a:p>
          <a:p>
            <a:pPr lvl="1" algn="just">
              <a:lnSpc>
                <a:spcPct val="90000"/>
              </a:lnSpc>
            </a:pPr>
            <a:r>
              <a:rPr lang="cs-CZ" sz="2000" dirty="0" smtClean="0">
                <a:cs typeface="Times New Roman" pitchFamily="18" charset="0"/>
              </a:rPr>
              <a:t>POZOR na přímé ofukování předmětů!</a:t>
            </a:r>
            <a:endParaRPr lang="cs-CZ" sz="1800" dirty="0" smtClean="0">
              <a:cs typeface="Times New Roman" pitchFamily="18" charset="0"/>
            </a:endParaRPr>
          </a:p>
          <a:p>
            <a:endParaRPr lang="cs-CZ"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t>Odvlhčovací</a:t>
            </a:r>
            <a:r>
              <a:rPr lang="cs-CZ" b="1" dirty="0" smtClean="0"/>
              <a:t> přístroje</a:t>
            </a:r>
            <a:endParaRPr lang="cs-CZ" b="1" dirty="0"/>
          </a:p>
        </p:txBody>
      </p:sp>
      <p:sp>
        <p:nvSpPr>
          <p:cNvPr id="5" name="Zástupný symbol pro obsah 4"/>
          <p:cNvSpPr>
            <a:spLocks noGrp="1"/>
          </p:cNvSpPr>
          <p:nvPr>
            <p:ph sz="quarter" idx="1"/>
          </p:nvPr>
        </p:nvSpPr>
        <p:spPr/>
        <p:txBody>
          <a:bodyPr/>
          <a:lstStyle/>
          <a:p>
            <a:r>
              <a:rPr lang="cs-CZ" b="1" dirty="0" smtClean="0">
                <a:solidFill>
                  <a:srgbClr val="FF0000"/>
                </a:solidFill>
              </a:rPr>
              <a:t>kondenzační:</a:t>
            </a:r>
            <a:r>
              <a:rPr lang="cs-CZ" dirty="0" smtClean="0">
                <a:solidFill>
                  <a:srgbClr val="FF0000"/>
                </a:solidFill>
              </a:rPr>
              <a:t> </a:t>
            </a:r>
            <a:r>
              <a:rPr lang="cs-CZ" dirty="0" smtClean="0"/>
              <a:t>vymrazování vlhkosti pomocí výparníku, vzniklý kondenzát se odvádí do nádržky (možný přímý odtok do kanalizace)</a:t>
            </a:r>
          </a:p>
          <a:p>
            <a:pPr lvl="1"/>
            <a:r>
              <a:rPr lang="cs-CZ" dirty="0" smtClean="0"/>
              <a:t>Nevýhoda – omezení výkonu při nižší teplotě pod cca 6 °C</a:t>
            </a:r>
          </a:p>
          <a:p>
            <a:r>
              <a:rPr lang="cs-CZ" b="1" dirty="0" smtClean="0">
                <a:solidFill>
                  <a:srgbClr val="FF0000"/>
                </a:solidFill>
              </a:rPr>
              <a:t>parní:</a:t>
            </a:r>
            <a:r>
              <a:rPr lang="cs-CZ" dirty="0" smtClean="0">
                <a:solidFill>
                  <a:srgbClr val="FF0000"/>
                </a:solidFill>
              </a:rPr>
              <a:t> </a:t>
            </a:r>
            <a:r>
              <a:rPr lang="cs-CZ" sz="1900" dirty="0" smtClean="0">
                <a:cs typeface="Times New Roman" pitchFamily="18" charset="0"/>
              </a:rPr>
              <a:t>používá pro odvlhčení vzduchu fyzikální vazbu molekul vody na </a:t>
            </a:r>
            <a:r>
              <a:rPr lang="cs-CZ" sz="1900" dirty="0" err="1" smtClean="0">
                <a:cs typeface="Times New Roman" pitchFamily="18" charset="0"/>
              </a:rPr>
              <a:t>adsorbent</a:t>
            </a:r>
            <a:endParaRPr lang="cs-CZ" sz="1900" dirty="0" smtClean="0">
              <a:cs typeface="Times New Roman" pitchFamily="18" charset="0"/>
            </a:endParaRPr>
          </a:p>
          <a:p>
            <a:pPr marL="617220" lvl="1" indent="-342900">
              <a:lnSpc>
                <a:spcPct val="90000"/>
              </a:lnSpc>
            </a:pPr>
            <a:r>
              <a:rPr lang="cs-CZ" sz="2000" dirty="0" smtClean="0">
                <a:cs typeface="Times New Roman" pitchFamily="18" charset="0"/>
              </a:rPr>
              <a:t>vydatné sušení, není nutný odvod kondenzátu</a:t>
            </a:r>
          </a:p>
          <a:p>
            <a:pPr marL="617220" lvl="1" indent="-342900">
              <a:lnSpc>
                <a:spcPct val="90000"/>
              </a:lnSpc>
            </a:pPr>
            <a:r>
              <a:rPr lang="cs-CZ" sz="2000" dirty="0" smtClean="0">
                <a:cs typeface="Times New Roman" pitchFamily="18" charset="0"/>
              </a:rPr>
              <a:t>vysoká výkonnost při nízkých teplotách a nízké úrovni relativní vlhkosti </a:t>
            </a:r>
          </a:p>
          <a:p>
            <a:pPr marL="617220" lvl="1" indent="-342900">
              <a:lnSpc>
                <a:spcPct val="90000"/>
              </a:lnSpc>
            </a:pPr>
            <a:r>
              <a:rPr lang="cs-CZ" sz="2000" dirty="0" smtClean="0">
                <a:cs typeface="Times New Roman" pitchFamily="18" charset="0"/>
              </a:rPr>
              <a:t>cenově náročnější</a:t>
            </a:r>
          </a:p>
          <a:p>
            <a:endParaRPr lang="cs-CZ" dirty="0">
              <a:solidFill>
                <a:srgbClr val="FF00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Stabilní vzduchotechnická zařízení</a:t>
            </a:r>
            <a:endParaRPr lang="cs-CZ" b="1" dirty="0"/>
          </a:p>
        </p:txBody>
      </p:sp>
      <p:sp>
        <p:nvSpPr>
          <p:cNvPr id="3" name="Zástupný symbol pro obsah 2"/>
          <p:cNvSpPr>
            <a:spLocks noGrp="1"/>
          </p:cNvSpPr>
          <p:nvPr>
            <p:ph sz="quarter" idx="1"/>
          </p:nvPr>
        </p:nvSpPr>
        <p:spPr/>
        <p:txBody>
          <a:bodyPr/>
          <a:lstStyle/>
          <a:p>
            <a:pPr algn="just">
              <a:lnSpc>
                <a:spcPct val="80000"/>
              </a:lnSpc>
            </a:pPr>
            <a:endParaRPr lang="cs-CZ" sz="2000" dirty="0" smtClean="0">
              <a:cs typeface="Times New Roman" pitchFamily="18" charset="0"/>
            </a:endParaRPr>
          </a:p>
          <a:p>
            <a:endParaRPr lang="cs-CZ" dirty="0"/>
          </a:p>
        </p:txBody>
      </p:sp>
      <p:sp>
        <p:nvSpPr>
          <p:cNvPr id="5" name="Zástupný symbol pro obsah 4"/>
          <p:cNvSpPr txBox="1">
            <a:spLocks/>
          </p:cNvSpPr>
          <p:nvPr/>
        </p:nvSpPr>
        <p:spPr>
          <a:xfrm>
            <a:off x="285720" y="1500174"/>
            <a:ext cx="8503920" cy="4572000"/>
          </a:xfrm>
          <a:prstGeom prst="rect">
            <a:avLst/>
          </a:prstGeom>
        </p:spPr>
        <p:txBody>
          <a:bodyPr vert="horz">
            <a:normAutofit/>
          </a:bodyPr>
          <a:lstStyle/>
          <a:p>
            <a:pPr marL="160020" lvl="2" indent="-342900">
              <a:lnSpc>
                <a:spcPct val="90000"/>
              </a:lnSpc>
              <a:spcBef>
                <a:spcPct val="20000"/>
              </a:spcBef>
              <a:buClr>
                <a:schemeClr val="accent2"/>
              </a:buClr>
              <a:buSzPct val="70000"/>
              <a:buFont typeface="Georgia" pitchFamily="18" charset="0"/>
              <a:buChar char="●"/>
            </a:pPr>
            <a:r>
              <a:rPr lang="cs-CZ" sz="2000" b="1" dirty="0" smtClean="0">
                <a:solidFill>
                  <a:srgbClr val="FF0000"/>
                </a:solidFill>
              </a:rPr>
              <a:t>Stabilní zařízení pro úpravu vzduchu  VZT </a:t>
            </a:r>
            <a:r>
              <a:rPr lang="cs-CZ" sz="2000" dirty="0" smtClean="0"/>
              <a:t>(ventilátory, filtry, ohřívání a chlazení vzduchu, (ventilátory, filtry, ohřívání a chlazení vzduchu, zvlhčování/odvlhčování) – záleží na zvolené kombinaci:</a:t>
            </a:r>
          </a:p>
          <a:p>
            <a:pPr marL="617220" lvl="3" indent="-342900">
              <a:lnSpc>
                <a:spcPct val="90000"/>
              </a:lnSpc>
              <a:spcBef>
                <a:spcPct val="20000"/>
              </a:spcBef>
              <a:buClr>
                <a:schemeClr val="accent2"/>
              </a:buClr>
              <a:buSzPct val="70000"/>
              <a:buFont typeface="Courier New" pitchFamily="49" charset="0"/>
              <a:buChar char="o"/>
            </a:pPr>
            <a:r>
              <a:rPr lang="cs-CZ" sz="2000" dirty="0" smtClean="0"/>
              <a:t>Pro depozitáře postačuje pouze cirkulace vzduchu (bez přísunu vnějšího upraveného vzduchu)</a:t>
            </a:r>
          </a:p>
          <a:p>
            <a:pPr marL="617220" lvl="3" indent="-342900">
              <a:lnSpc>
                <a:spcPct val="90000"/>
              </a:lnSpc>
              <a:spcBef>
                <a:spcPct val="20000"/>
              </a:spcBef>
              <a:buClr>
                <a:schemeClr val="accent2"/>
              </a:buClr>
              <a:buSzPct val="70000"/>
              <a:buFont typeface="Courier New" pitchFamily="49" charset="0"/>
              <a:buChar char="o"/>
            </a:pPr>
            <a:r>
              <a:rPr lang="cs-CZ" sz="2000" dirty="0" smtClean="0"/>
              <a:t>Optimální kombinace – cirkulace  vzduchu + zvlhčování/odvlhčování</a:t>
            </a:r>
          </a:p>
          <a:p>
            <a:pPr marL="617220" lvl="3" indent="-342900">
              <a:lnSpc>
                <a:spcPct val="90000"/>
              </a:lnSpc>
              <a:spcBef>
                <a:spcPct val="20000"/>
              </a:spcBef>
              <a:buClr>
                <a:schemeClr val="accent2"/>
              </a:buClr>
              <a:buSzPct val="70000"/>
              <a:buFont typeface="Courier New" pitchFamily="49" charset="0"/>
              <a:buChar char="o"/>
            </a:pPr>
            <a:r>
              <a:rPr lang="cs-CZ" sz="2000" b="1" dirty="0" smtClean="0">
                <a:solidFill>
                  <a:srgbClr val="FF0000"/>
                </a:solidFill>
              </a:rPr>
              <a:t>Centrální klimatizace </a:t>
            </a:r>
            <a:r>
              <a:rPr lang="cs-CZ" sz="2000" dirty="0" smtClean="0"/>
              <a:t>– stabilní klima:</a:t>
            </a:r>
          </a:p>
          <a:p>
            <a:pPr marL="1074420" lvl="4" indent="-342900">
              <a:lnSpc>
                <a:spcPct val="90000"/>
              </a:lnSpc>
              <a:spcBef>
                <a:spcPct val="20000"/>
              </a:spcBef>
              <a:buClr>
                <a:schemeClr val="accent2"/>
              </a:buClr>
              <a:buSzPct val="70000"/>
              <a:buFont typeface="Courier New" pitchFamily="49" charset="0"/>
              <a:buChar char="o"/>
            </a:pPr>
            <a:r>
              <a:rPr lang="cs-CZ" sz="2000" dirty="0" smtClean="0"/>
              <a:t>Vhodné pro dobře tepelně izolované objekty , bez oken</a:t>
            </a:r>
          </a:p>
          <a:p>
            <a:pPr marL="1074420" lvl="4" indent="-342900">
              <a:lnSpc>
                <a:spcPct val="90000"/>
              </a:lnSpc>
              <a:spcBef>
                <a:spcPct val="20000"/>
              </a:spcBef>
              <a:buClr>
                <a:schemeClr val="accent2"/>
              </a:buClr>
              <a:buSzPct val="70000"/>
              <a:buFont typeface="Courier New" pitchFamily="49" charset="0"/>
              <a:buChar char="o"/>
            </a:pPr>
            <a:r>
              <a:rPr lang="cs-CZ" sz="2000" dirty="0" smtClean="0"/>
              <a:t>Nutné garantovat dlouhodobý a spolehlivý provoz</a:t>
            </a:r>
          </a:p>
          <a:p>
            <a:pPr marL="1074420" lvl="4" indent="-342900">
              <a:lnSpc>
                <a:spcPct val="90000"/>
              </a:lnSpc>
              <a:spcBef>
                <a:spcPct val="20000"/>
              </a:spcBef>
              <a:buClr>
                <a:schemeClr val="accent2"/>
              </a:buClr>
              <a:buSzPct val="70000"/>
              <a:buFont typeface="Courier New" pitchFamily="49" charset="0"/>
              <a:buChar char="o"/>
            </a:pPr>
            <a:r>
              <a:rPr lang="cs-CZ" sz="2000" dirty="0" smtClean="0"/>
              <a:t>Nebezpečí výpadku – náhradní generátor popř. klimatizační jednotka</a:t>
            </a:r>
          </a:p>
          <a:p>
            <a:pPr marL="1074420" lvl="4" indent="-342900">
              <a:lnSpc>
                <a:spcPct val="90000"/>
              </a:lnSpc>
              <a:spcBef>
                <a:spcPct val="20000"/>
              </a:spcBef>
              <a:buClr>
                <a:schemeClr val="accent2"/>
              </a:buClr>
              <a:buSzPct val="70000"/>
              <a:buFont typeface="Arial" pitchFamily="34" charset="0"/>
              <a:buChar char="•"/>
            </a:pPr>
            <a:endParaRPr lang="cs-CZ" dirty="0" smtClean="0"/>
          </a:p>
          <a:p>
            <a:pPr marL="617220" lvl="3" indent="-342900">
              <a:lnSpc>
                <a:spcPct val="90000"/>
              </a:lnSpc>
              <a:spcBef>
                <a:spcPct val="20000"/>
              </a:spcBef>
              <a:buClr>
                <a:schemeClr val="accent2"/>
              </a:buClr>
              <a:buSzPct val="70000"/>
              <a:buFont typeface="Arial" pitchFamily="34" charset="0"/>
              <a:buChar char="•"/>
            </a:pPr>
            <a:endParaRPr lang="cs-CZ" dirty="0" smtClean="0"/>
          </a:p>
          <a:p>
            <a:pPr marL="160020" indent="-342900">
              <a:lnSpc>
                <a:spcPct val="90000"/>
              </a:lnSpc>
              <a:spcBef>
                <a:spcPct val="20000"/>
              </a:spcBef>
              <a:buClr>
                <a:schemeClr val="accent2"/>
              </a:buClr>
              <a:buSzPct val="70000"/>
              <a:buFont typeface="Wingdings"/>
              <a:buChar char=""/>
            </a:pPr>
            <a:endParaRPr kumimoji="0" lang="cs-CZ" sz="2000" b="0" i="0" u="none" strike="noStrike" kern="1200" cap="none" spc="0" normalizeH="0" baseline="0" noProof="0" dirty="0" smtClean="0">
              <a:ln>
                <a:noFill/>
              </a:ln>
              <a:solidFill>
                <a:schemeClr val="tx2"/>
              </a:solidFill>
              <a:effectLst/>
              <a:uLnTx/>
              <a:uFillTx/>
              <a:latin typeface="+mn-lt"/>
              <a:ea typeface="+mn-ea"/>
              <a:cs typeface="Times New Roman" pitchFamily="18" charset="0"/>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endParaRPr kumimoji="0" lang="cs-CZ" sz="2700" b="0"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214290"/>
            <a:ext cx="8534400" cy="758952"/>
          </a:xfrm>
        </p:spPr>
        <p:txBody>
          <a:bodyPr>
            <a:normAutofit/>
          </a:bodyPr>
          <a:lstStyle/>
          <a:p>
            <a:r>
              <a:rPr lang="cs-CZ" b="1" dirty="0" smtClean="0"/>
              <a:t>Ukládání předmětů do obalů</a:t>
            </a:r>
            <a:endParaRPr lang="cs-CZ" b="1" dirty="0"/>
          </a:p>
        </p:txBody>
      </p:sp>
      <p:sp>
        <p:nvSpPr>
          <p:cNvPr id="3" name="Zástupný symbol pro obsah 2"/>
          <p:cNvSpPr>
            <a:spLocks noGrp="1"/>
          </p:cNvSpPr>
          <p:nvPr>
            <p:ph sz="quarter" idx="1"/>
          </p:nvPr>
        </p:nvSpPr>
        <p:spPr/>
        <p:txBody>
          <a:bodyPr>
            <a:normAutofit/>
          </a:bodyPr>
          <a:lstStyle/>
          <a:p>
            <a:r>
              <a:rPr lang="cs-CZ" sz="2400" dirty="0" smtClean="0"/>
              <a:t>Obaly (např. PE fólie) zmírňují  účinky fluktuací RV, chrání předměty před prachem, polutanty, hmyzem.</a:t>
            </a:r>
          </a:p>
          <a:p>
            <a:pPr lvl="1"/>
            <a:r>
              <a:rPr lang="cs-CZ" sz="1900" dirty="0" smtClean="0"/>
              <a:t>Obaly však mohou být také příčinou zvýšené RV uvnitř obalu – např. umístění zabaleného předmětu do prostředí s výrazně nižší teplotou než je uvnitř obalu (u chladných stěn, během transportu, hubení hmyzu při nízké T apod.) – hrozí kondenzace vlhkosti !      </a:t>
            </a:r>
          </a:p>
          <a:p>
            <a:pPr lvl="1"/>
            <a:r>
              <a:rPr lang="cs-CZ" sz="2000" dirty="0" smtClean="0"/>
              <a:t>Závisí to na objemu a hygroskopičnosti předmětu </a:t>
            </a:r>
            <a:br>
              <a:rPr lang="cs-CZ" sz="2000" dirty="0" smtClean="0"/>
            </a:br>
            <a:r>
              <a:rPr lang="cs-CZ" sz="2000" dirty="0" smtClean="0"/>
              <a:t>i těsnosti obalu</a:t>
            </a:r>
            <a:r>
              <a:rPr lang="cs-CZ" sz="2400" dirty="0" smtClean="0"/>
              <a:t>.  </a:t>
            </a:r>
            <a:endParaRPr lang="cs-CZ" sz="2400" dirty="0"/>
          </a:p>
        </p:txBody>
      </p:sp>
      <p:pic>
        <p:nvPicPr>
          <p:cNvPr id="4" name="Obrázek 3" descr="DSC_0057.jpg"/>
          <p:cNvPicPr>
            <a:picLocks noChangeAspect="1"/>
          </p:cNvPicPr>
          <p:nvPr/>
        </p:nvPicPr>
        <p:blipFill>
          <a:blip r:embed="rId3" cstate="print"/>
          <a:stretch>
            <a:fillRect/>
          </a:stretch>
        </p:blipFill>
        <p:spPr>
          <a:xfrm>
            <a:off x="4714876" y="3929066"/>
            <a:ext cx="3286148" cy="2182591"/>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214290"/>
            <a:ext cx="8534400" cy="758952"/>
          </a:xfrm>
        </p:spPr>
        <p:txBody>
          <a:bodyPr>
            <a:normAutofit/>
          </a:bodyPr>
          <a:lstStyle/>
          <a:p>
            <a:r>
              <a:rPr lang="cs-CZ" b="1" dirty="0" smtClean="0"/>
              <a:t>Aklimatizace předmětů</a:t>
            </a:r>
            <a:endParaRPr lang="cs-CZ" b="1" dirty="0"/>
          </a:p>
        </p:txBody>
      </p:sp>
      <p:sp>
        <p:nvSpPr>
          <p:cNvPr id="3" name="Zástupný symbol pro obsah 2"/>
          <p:cNvSpPr>
            <a:spLocks noGrp="1"/>
          </p:cNvSpPr>
          <p:nvPr>
            <p:ph sz="quarter" idx="1"/>
          </p:nvPr>
        </p:nvSpPr>
        <p:spPr>
          <a:xfrm>
            <a:off x="785786" y="1357298"/>
            <a:ext cx="7772400" cy="4114800"/>
          </a:xfrm>
        </p:spPr>
        <p:txBody>
          <a:bodyPr>
            <a:normAutofit/>
          </a:bodyPr>
          <a:lstStyle/>
          <a:p>
            <a:r>
              <a:rPr lang="cs-CZ" sz="2400" b="1" dirty="0" err="1" smtClean="0">
                <a:solidFill>
                  <a:schemeClr val="accent1"/>
                </a:solidFill>
              </a:rPr>
              <a:t>Klimabedny</a:t>
            </a:r>
            <a:r>
              <a:rPr lang="cs-CZ" sz="2400" dirty="0" smtClean="0"/>
              <a:t> - zhotoveny z pevného materiálu uvnitř  s izolačním materiálem (ochrana proti otřesům a výkyvům RV/T):</a:t>
            </a:r>
          </a:p>
          <a:p>
            <a:pPr lvl="1"/>
            <a:r>
              <a:rPr lang="cs-CZ" sz="1900" dirty="0" smtClean="0"/>
              <a:t>Před zabalením (hedvábný papír, bublinková fólie) bednu nechat min. 24 hod. aklimatizovat na místě exponátu</a:t>
            </a:r>
          </a:p>
          <a:p>
            <a:pPr lvl="1"/>
            <a:r>
              <a:rPr lang="cs-CZ" sz="1900" dirty="0" smtClean="0"/>
              <a:t>Po příjezdu na místo – opět 24 hod. aklimatizace, po té otevřít</a:t>
            </a:r>
          </a:p>
          <a:p>
            <a:pPr lvl="2"/>
            <a:r>
              <a:rPr lang="cs-CZ" sz="1800" b="1" dirty="0" smtClean="0">
                <a:solidFill>
                  <a:schemeClr val="tx1"/>
                </a:solidFill>
                <a:latin typeface="+mn-lt"/>
                <a:ea typeface="+mn-ea"/>
                <a:cs typeface="+mn-cs"/>
              </a:rPr>
              <a:t>ČSN 961507, EN 15946: </a:t>
            </a:r>
            <a:r>
              <a:rPr lang="cs-CZ" sz="1800" dirty="0" smtClean="0">
                <a:solidFill>
                  <a:schemeClr val="tx1"/>
                </a:solidFill>
                <a:latin typeface="+mn-lt"/>
                <a:ea typeface="+mn-ea"/>
                <a:cs typeface="+mn-cs"/>
              </a:rPr>
              <a:t>Ochrana kulturního dědictví - Zásady balení pro přepravu, účinnost: 1. 3. 2012</a:t>
            </a:r>
            <a:endParaRPr lang="cs-CZ" sz="1800" dirty="0"/>
          </a:p>
        </p:txBody>
      </p:sp>
      <p:pic>
        <p:nvPicPr>
          <p:cNvPr id="4" name="Obrázek 3" descr="DSC_4750.JPG"/>
          <p:cNvPicPr>
            <a:picLocks noChangeAspect="1"/>
          </p:cNvPicPr>
          <p:nvPr/>
        </p:nvPicPr>
        <p:blipFill>
          <a:blip r:embed="rId3" cstate="print"/>
          <a:stretch>
            <a:fillRect/>
          </a:stretch>
        </p:blipFill>
        <p:spPr>
          <a:xfrm>
            <a:off x="357158" y="4286256"/>
            <a:ext cx="3538500" cy="2348832"/>
          </a:xfrm>
          <a:prstGeom prst="rect">
            <a:avLst/>
          </a:prstGeom>
        </p:spPr>
      </p:pic>
      <p:pic>
        <p:nvPicPr>
          <p:cNvPr id="6" name="Obrázek 5" descr="DSC_4740.JPG"/>
          <p:cNvPicPr>
            <a:picLocks noChangeAspect="1"/>
          </p:cNvPicPr>
          <p:nvPr/>
        </p:nvPicPr>
        <p:blipFill>
          <a:blip r:embed="rId4" cstate="print"/>
          <a:stretch>
            <a:fillRect/>
          </a:stretch>
        </p:blipFill>
        <p:spPr>
          <a:xfrm>
            <a:off x="4572000" y="4214818"/>
            <a:ext cx="3659111" cy="2428892"/>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adpis 1"/>
          <p:cNvSpPr>
            <a:spLocks noGrp="1"/>
          </p:cNvSpPr>
          <p:nvPr>
            <p:ph type="title"/>
          </p:nvPr>
        </p:nvSpPr>
        <p:spPr>
          <a:xfrm>
            <a:off x="642938" y="357188"/>
            <a:ext cx="7772400" cy="571482"/>
          </a:xfrm>
        </p:spPr>
        <p:txBody>
          <a:bodyPr>
            <a:normAutofit fontScale="90000"/>
          </a:bodyPr>
          <a:lstStyle/>
          <a:p>
            <a:r>
              <a:rPr lang="cs-CZ" dirty="0" err="1" smtClean="0"/>
              <a:t>Klimabox</a:t>
            </a:r>
            <a:endParaRPr lang="cs-CZ" dirty="0" smtClean="0"/>
          </a:p>
        </p:txBody>
      </p:sp>
      <p:pic>
        <p:nvPicPr>
          <p:cNvPr id="43011" name="Zástupný symbol pro obsah 3" descr="climabox.jpg"/>
          <p:cNvPicPr>
            <a:picLocks noGrp="1" noChangeAspect="1"/>
          </p:cNvPicPr>
          <p:nvPr>
            <p:ph sz="quarter" idx="1"/>
          </p:nvPr>
        </p:nvPicPr>
        <p:blipFill>
          <a:blip r:embed="rId3"/>
          <a:srcRect/>
          <a:stretch>
            <a:fillRect/>
          </a:stretch>
        </p:blipFill>
        <p:spPr>
          <a:xfrm>
            <a:off x="214313" y="2143125"/>
            <a:ext cx="3890962" cy="2319338"/>
          </a:xfrm>
        </p:spPr>
      </p:pic>
      <p:pic>
        <p:nvPicPr>
          <p:cNvPr id="43012" name="Obrázek 4" descr="CLIMABOX2.jpg"/>
          <p:cNvPicPr>
            <a:picLocks noChangeAspect="1"/>
          </p:cNvPicPr>
          <p:nvPr/>
        </p:nvPicPr>
        <p:blipFill>
          <a:blip r:embed="rId4"/>
          <a:srcRect/>
          <a:stretch>
            <a:fillRect/>
          </a:stretch>
        </p:blipFill>
        <p:spPr bwMode="auto">
          <a:xfrm>
            <a:off x="4857750" y="2643188"/>
            <a:ext cx="3762375" cy="3627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Sorpční materiály</a:t>
            </a:r>
            <a:endParaRPr lang="cs-CZ" b="1" dirty="0"/>
          </a:p>
        </p:txBody>
      </p:sp>
      <p:sp>
        <p:nvSpPr>
          <p:cNvPr id="3" name="Zástupný symbol pro obsah 2"/>
          <p:cNvSpPr>
            <a:spLocks noGrp="1"/>
          </p:cNvSpPr>
          <p:nvPr>
            <p:ph sz="quarter" idx="1"/>
          </p:nvPr>
        </p:nvSpPr>
        <p:spPr/>
        <p:txBody>
          <a:bodyPr>
            <a:normAutofit/>
          </a:bodyPr>
          <a:lstStyle/>
          <a:p>
            <a:r>
              <a:rPr lang="cs-CZ" sz="2000" dirty="0" smtClean="0">
                <a:latin typeface="Georgia" pitchFamily="18" charset="0"/>
              </a:rPr>
              <a:t>Materiál adsorbující na svém povrchu vlhkost :</a:t>
            </a:r>
          </a:p>
          <a:p>
            <a:pPr lvl="1"/>
            <a:r>
              <a:rPr lang="cs-CZ" sz="1800" dirty="0" smtClean="0">
                <a:latin typeface="Georgia" pitchFamily="18" charset="0"/>
              </a:rPr>
              <a:t>oxid křemíku (silikagel, </a:t>
            </a:r>
            <a:r>
              <a:rPr lang="cs-CZ" sz="1800" dirty="0" err="1" smtClean="0">
                <a:latin typeface="Georgia" pitchFamily="18" charset="0"/>
              </a:rPr>
              <a:t>Prosorb</a:t>
            </a:r>
            <a:r>
              <a:rPr lang="cs-CZ" sz="1800" dirty="0" smtClean="0">
                <a:latin typeface="Georgia" pitchFamily="18" charset="0"/>
              </a:rPr>
              <a:t> </a:t>
            </a:r>
            <a:r>
              <a:rPr lang="cs-CZ" sz="1800" dirty="0" err="1" smtClean="0">
                <a:latin typeface="Georgia" pitchFamily="18" charset="0"/>
              </a:rPr>
              <a:t>ap</a:t>
            </a:r>
            <a:r>
              <a:rPr lang="cs-CZ" sz="1800" dirty="0" smtClean="0">
                <a:latin typeface="Georgia" pitchFamily="18" charset="0"/>
              </a:rPr>
              <a:t>,) - chemicky inertní, netoxická, objemově stabilní a nekorozivní látka</a:t>
            </a:r>
          </a:p>
          <a:p>
            <a:pPr lvl="1"/>
            <a:r>
              <a:rPr lang="cs-CZ" sz="1800" dirty="0" smtClean="0">
                <a:latin typeface="Georgia" pitchFamily="18" charset="0"/>
              </a:rPr>
              <a:t>zeolity – molekulární síta (</a:t>
            </a:r>
            <a:r>
              <a:rPr lang="cs-CZ" sz="1800" dirty="0" err="1" smtClean="0">
                <a:latin typeface="Georgia" pitchFamily="18" charset="0"/>
              </a:rPr>
              <a:t>hlinitokřemečitany</a:t>
            </a:r>
            <a:r>
              <a:rPr lang="cs-CZ" sz="1800" dirty="0" smtClean="0">
                <a:latin typeface="Georgia" pitchFamily="18" charset="0"/>
              </a:rPr>
              <a:t> kovů)</a:t>
            </a:r>
          </a:p>
          <a:p>
            <a:r>
              <a:rPr lang="cs-CZ" sz="2000" dirty="0" smtClean="0">
                <a:latin typeface="Times New Roman" pitchFamily="18" charset="0"/>
              </a:rPr>
              <a:t>Jejich  adsorpční kapacita je dána velikostí pórů a RV prostředí</a:t>
            </a:r>
          </a:p>
          <a:p>
            <a:r>
              <a:rPr lang="cs-CZ" sz="2000" dirty="0" smtClean="0">
                <a:latin typeface="Times New Roman" pitchFamily="18" charset="0"/>
              </a:rPr>
              <a:t>Mají schopnost vlhkost pohlcovat i uvolňovat v závislosti na okolní RV  </a:t>
            </a:r>
          </a:p>
          <a:p>
            <a:endParaRPr lang="cs-CZ" sz="2400" dirty="0"/>
          </a:p>
        </p:txBody>
      </p:sp>
      <p:pic>
        <p:nvPicPr>
          <p:cNvPr id="7" name="Obrázek 6" descr="silcarbon.jpg"/>
          <p:cNvPicPr>
            <a:picLocks noChangeAspect="1"/>
          </p:cNvPicPr>
          <p:nvPr/>
        </p:nvPicPr>
        <p:blipFill>
          <a:blip r:embed="rId3"/>
          <a:stretch>
            <a:fillRect/>
          </a:stretch>
        </p:blipFill>
        <p:spPr>
          <a:xfrm>
            <a:off x="5000628" y="3714752"/>
            <a:ext cx="2821436" cy="221457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Vysoká teplota</a:t>
            </a:r>
            <a:endParaRPr lang="cs-CZ" dirty="0"/>
          </a:p>
        </p:txBody>
      </p:sp>
      <p:sp>
        <p:nvSpPr>
          <p:cNvPr id="3" name="Zástupný symbol pro obsah 2"/>
          <p:cNvSpPr>
            <a:spLocks noGrp="1"/>
          </p:cNvSpPr>
          <p:nvPr>
            <p:ph sz="quarter" idx="1"/>
          </p:nvPr>
        </p:nvSpPr>
        <p:spPr/>
        <p:txBody>
          <a:bodyPr>
            <a:normAutofit/>
          </a:bodyPr>
          <a:lstStyle/>
          <a:p>
            <a:r>
              <a:rPr lang="cs-CZ" sz="3200" dirty="0" smtClean="0"/>
              <a:t>Fyzikální změny:</a:t>
            </a:r>
          </a:p>
          <a:p>
            <a:pPr lvl="1"/>
            <a:r>
              <a:rPr lang="cs-CZ" sz="2400" dirty="0" smtClean="0"/>
              <a:t>Měknutí vosků a pryskyřic (např. parafinový vosk 44 – 65°C, včelí vosk</a:t>
            </a:r>
          </a:p>
          <a:p>
            <a:pPr lvl="1"/>
            <a:r>
              <a:rPr lang="cs-CZ" sz="2400" dirty="0" smtClean="0">
                <a:solidFill>
                  <a:schemeClr val="tx2"/>
                </a:solidFill>
              </a:rPr>
              <a:t>60 °C, karnaubský vosk 80 °C)</a:t>
            </a:r>
          </a:p>
          <a:p>
            <a:pPr lvl="2">
              <a:buNone/>
            </a:pPr>
            <a:endParaRPr lang="cs-CZ" sz="2400" dirty="0" smtClean="0">
              <a:solidFill>
                <a:schemeClr val="tx2"/>
              </a:solidFill>
            </a:endParaRPr>
          </a:p>
          <a:p>
            <a:r>
              <a:rPr lang="cs-CZ" sz="3200" dirty="0" smtClean="0"/>
              <a:t>Biologické poškození:</a:t>
            </a:r>
          </a:p>
          <a:p>
            <a:pPr lvl="1"/>
            <a:r>
              <a:rPr lang="cs-CZ" sz="2400" dirty="0" smtClean="0"/>
              <a:t>Při teplotě nad 4°C začínají být aktivní plísně, </a:t>
            </a:r>
          </a:p>
          <a:p>
            <a:pPr lvl="1">
              <a:buNone/>
            </a:pPr>
            <a:r>
              <a:rPr lang="cs-CZ" sz="2400" dirty="0" smtClean="0"/>
              <a:t>nad 10 °C hmyz </a:t>
            </a:r>
          </a:p>
        </p:txBody>
      </p:sp>
      <p:pic>
        <p:nvPicPr>
          <p:cNvPr id="4" name="Obrázek 3" descr="wax.jpg"/>
          <p:cNvPicPr>
            <a:picLocks noChangeAspect="1"/>
          </p:cNvPicPr>
          <p:nvPr/>
        </p:nvPicPr>
        <p:blipFill>
          <a:blip r:embed="rId3"/>
          <a:stretch>
            <a:fillRect/>
          </a:stretch>
        </p:blipFill>
        <p:spPr>
          <a:xfrm>
            <a:off x="7072330" y="2571744"/>
            <a:ext cx="1797380" cy="2643206"/>
          </a:xfrm>
          <a:prstGeom prst="rect">
            <a:avLst/>
          </a:prstGeom>
        </p:spPr>
      </p:pic>
      <p:sp>
        <p:nvSpPr>
          <p:cNvPr id="5" name="TextovéPole 4"/>
          <p:cNvSpPr txBox="1"/>
          <p:nvPr/>
        </p:nvSpPr>
        <p:spPr>
          <a:xfrm>
            <a:off x="6786578" y="5214950"/>
            <a:ext cx="2071702" cy="1169551"/>
          </a:xfrm>
          <a:prstGeom prst="rect">
            <a:avLst/>
          </a:prstGeom>
          <a:noFill/>
        </p:spPr>
        <p:txBody>
          <a:bodyPr wrap="square" rtlCol="0">
            <a:spAutoFit/>
          </a:bodyPr>
          <a:lstStyle/>
          <a:p>
            <a:pPr algn="r"/>
            <a:r>
              <a:rPr lang="cs-CZ" sz="1400" i="1" dirty="0" smtClean="0"/>
              <a:t>Měknutí pečetního vosku pergamenové listiny vlivem vysoké teploty, foto ICCROM, r. 1985</a:t>
            </a:r>
            <a:endParaRPr lang="cs-CZ" sz="1400" i="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Typy silikagelu  </a:t>
            </a:r>
            <a:endParaRPr lang="cs-CZ" dirty="0"/>
          </a:p>
        </p:txBody>
      </p:sp>
      <p:sp>
        <p:nvSpPr>
          <p:cNvPr id="3" name="Zástupný symbol pro obsah 2"/>
          <p:cNvSpPr>
            <a:spLocks noGrp="1"/>
          </p:cNvSpPr>
          <p:nvPr>
            <p:ph sz="quarter" idx="1"/>
          </p:nvPr>
        </p:nvSpPr>
        <p:spPr>
          <a:xfrm>
            <a:off x="0" y="1500174"/>
            <a:ext cx="3555868" cy="3044960"/>
          </a:xfrm>
        </p:spPr>
        <p:txBody>
          <a:bodyPr>
            <a:normAutofit/>
          </a:bodyPr>
          <a:lstStyle/>
          <a:p>
            <a:endParaRPr lang="cs-CZ" sz="1800" dirty="0" smtClean="0"/>
          </a:p>
          <a:p>
            <a:pPr lvl="1"/>
            <a:r>
              <a:rPr lang="cs-CZ" sz="2000" dirty="0" smtClean="0">
                <a:latin typeface="Times New Roman" pitchFamily="18" charset="0"/>
              </a:rPr>
              <a:t>Silikagel E – čirý (0 – 35 %)</a:t>
            </a:r>
          </a:p>
          <a:p>
            <a:pPr lvl="1"/>
            <a:r>
              <a:rPr lang="cs-CZ" sz="2000" dirty="0" smtClean="0">
                <a:latin typeface="Times New Roman" pitchFamily="18" charset="0"/>
              </a:rPr>
              <a:t>Silikagel M (</a:t>
            </a:r>
            <a:r>
              <a:rPr lang="cs-CZ" sz="2000" dirty="0" err="1" smtClean="0">
                <a:latin typeface="Times New Roman" pitchFamily="18" charset="0"/>
              </a:rPr>
              <a:t>macroporous</a:t>
            </a:r>
            <a:r>
              <a:rPr lang="cs-CZ" sz="2000" dirty="0" smtClean="0">
                <a:latin typeface="Times New Roman" pitchFamily="18" charset="0"/>
              </a:rPr>
              <a:t> – 80 – 100 % RV)</a:t>
            </a:r>
          </a:p>
          <a:p>
            <a:pPr lvl="1"/>
            <a:r>
              <a:rPr lang="cs-CZ" sz="2000" dirty="0" smtClean="0">
                <a:latin typeface="Times New Roman" pitchFamily="18" charset="0"/>
              </a:rPr>
              <a:t>ART </a:t>
            </a:r>
            <a:r>
              <a:rPr lang="cs-CZ" sz="2000" dirty="0" err="1" smtClean="0">
                <a:latin typeface="Times New Roman" pitchFamily="18" charset="0"/>
              </a:rPr>
              <a:t>Sorb</a:t>
            </a:r>
            <a:r>
              <a:rPr lang="cs-CZ" sz="2000" dirty="0" smtClean="0">
                <a:latin typeface="Times New Roman" pitchFamily="18" charset="0"/>
              </a:rPr>
              <a:t> (60 – 80 %)</a:t>
            </a:r>
          </a:p>
          <a:p>
            <a:pPr lvl="1"/>
            <a:r>
              <a:rPr lang="cs-CZ" sz="2000" dirty="0" err="1" smtClean="0">
                <a:latin typeface="Times New Roman" pitchFamily="18" charset="0"/>
              </a:rPr>
              <a:t>PROSorb</a:t>
            </a:r>
            <a:r>
              <a:rPr lang="cs-CZ" sz="2000" dirty="0" smtClean="0">
                <a:latin typeface="Times New Roman" pitchFamily="18" charset="0"/>
              </a:rPr>
              <a:t> (40 - 60 % RV, pro kombinovaný materiál)</a:t>
            </a:r>
          </a:p>
          <a:p>
            <a:pPr lvl="1"/>
            <a:endParaRPr lang="cs-CZ" sz="1500" dirty="0" smtClean="0">
              <a:latin typeface="Times New Roman" pitchFamily="18" charset="0"/>
            </a:endParaRPr>
          </a:p>
        </p:txBody>
      </p:sp>
      <p:pic>
        <p:nvPicPr>
          <p:cNvPr id="4" name="Obrázek 3" descr="welches_silikagel_huge_engl.gif"/>
          <p:cNvPicPr>
            <a:picLocks noChangeAspect="1"/>
          </p:cNvPicPr>
          <p:nvPr/>
        </p:nvPicPr>
        <p:blipFill>
          <a:blip r:embed="rId3"/>
          <a:stretch>
            <a:fillRect/>
          </a:stretch>
        </p:blipFill>
        <p:spPr>
          <a:xfrm>
            <a:off x="3500430" y="1643050"/>
            <a:ext cx="5433404" cy="3786214"/>
          </a:xfrm>
          <a:prstGeom prst="rect">
            <a:avLst/>
          </a:prstGeom>
        </p:spPr>
      </p:pic>
      <p:sp>
        <p:nvSpPr>
          <p:cNvPr id="6" name="TextovéPole 5"/>
          <p:cNvSpPr txBox="1"/>
          <p:nvPr/>
        </p:nvSpPr>
        <p:spPr>
          <a:xfrm>
            <a:off x="214282" y="5500702"/>
            <a:ext cx="6429420" cy="861774"/>
          </a:xfrm>
          <a:prstGeom prst="rect">
            <a:avLst/>
          </a:prstGeom>
          <a:noFill/>
        </p:spPr>
        <p:txBody>
          <a:bodyPr wrap="square" rtlCol="0">
            <a:spAutoFit/>
          </a:bodyPr>
          <a:lstStyle/>
          <a:p>
            <a:r>
              <a:rPr lang="cs-CZ" sz="1600" dirty="0" smtClean="0"/>
              <a:t>Výrobce: </a:t>
            </a:r>
            <a:r>
              <a:rPr lang="en-US" sz="1600" dirty="0" smtClean="0"/>
              <a:t>Long Life for Art</a:t>
            </a:r>
            <a:r>
              <a:rPr lang="cs-CZ" sz="1600" dirty="0" smtClean="0"/>
              <a:t> -</a:t>
            </a:r>
            <a:r>
              <a:rPr lang="en-US" sz="1600" dirty="0" err="1" smtClean="0"/>
              <a:t>Christoph</a:t>
            </a:r>
            <a:r>
              <a:rPr lang="en-US" sz="1600" dirty="0" smtClean="0"/>
              <a:t> Waller</a:t>
            </a:r>
            <a:r>
              <a:rPr lang="cs-CZ" sz="1600" dirty="0" smtClean="0"/>
              <a:t>, </a:t>
            </a:r>
            <a:r>
              <a:rPr lang="cs-CZ" sz="1600" dirty="0" err="1" smtClean="0"/>
              <a:t>Hauptstrasse</a:t>
            </a:r>
            <a:r>
              <a:rPr lang="cs-CZ" sz="1600" dirty="0" smtClean="0"/>
              <a:t> 47,D-79356 </a:t>
            </a:r>
            <a:r>
              <a:rPr lang="cs-CZ" sz="1600" dirty="0" err="1" smtClean="0"/>
              <a:t>Eichstetten</a:t>
            </a:r>
            <a:r>
              <a:rPr lang="cs-CZ" sz="1600" dirty="0" smtClean="0"/>
              <a:t> (dodává volné granule i kazety)</a:t>
            </a:r>
          </a:p>
          <a:p>
            <a:endParaRPr lang="cs-CZ"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Sorpční materiály</a:t>
            </a:r>
            <a:endParaRPr lang="cs-CZ" b="1" dirty="0"/>
          </a:p>
        </p:txBody>
      </p:sp>
      <p:sp>
        <p:nvSpPr>
          <p:cNvPr id="3" name="Zástupný symbol pro obsah 2"/>
          <p:cNvSpPr>
            <a:spLocks noGrp="1"/>
          </p:cNvSpPr>
          <p:nvPr>
            <p:ph sz="quarter" idx="1"/>
          </p:nvPr>
        </p:nvSpPr>
        <p:spPr/>
        <p:txBody>
          <a:bodyPr>
            <a:normAutofit/>
          </a:bodyPr>
          <a:lstStyle/>
          <a:p>
            <a:r>
              <a:rPr lang="cs-CZ" sz="2400" dirty="0" smtClean="0"/>
              <a:t>Adjustace silikagelu do kazet s vyznačenou hmotností a stupněm </a:t>
            </a:r>
            <a:r>
              <a:rPr lang="cs-CZ" sz="2400" dirty="0" err="1" smtClean="0"/>
              <a:t>kondicionace</a:t>
            </a:r>
            <a:r>
              <a:rPr lang="cs-CZ" sz="2400" dirty="0" smtClean="0"/>
              <a:t> (cca 1 kazeta/m3)</a:t>
            </a:r>
            <a:endParaRPr lang="cs-CZ" sz="2400" dirty="0"/>
          </a:p>
        </p:txBody>
      </p:sp>
      <p:pic>
        <p:nvPicPr>
          <p:cNvPr id="5" name="Obrázek 4" descr="prosorb kazety.gif"/>
          <p:cNvPicPr>
            <a:picLocks noChangeAspect="1"/>
          </p:cNvPicPr>
          <p:nvPr/>
        </p:nvPicPr>
        <p:blipFill>
          <a:blip r:embed="rId3"/>
          <a:stretch>
            <a:fillRect/>
          </a:stretch>
        </p:blipFill>
        <p:spPr>
          <a:xfrm>
            <a:off x="571472" y="2500306"/>
            <a:ext cx="3071834" cy="1190335"/>
          </a:xfrm>
          <a:prstGeom prst="rect">
            <a:avLst/>
          </a:prstGeom>
        </p:spPr>
      </p:pic>
      <p:pic>
        <p:nvPicPr>
          <p:cNvPr id="6" name="Obrázek 5" descr="DSC_0620.JPG"/>
          <p:cNvPicPr>
            <a:picLocks noChangeAspect="1"/>
          </p:cNvPicPr>
          <p:nvPr/>
        </p:nvPicPr>
        <p:blipFill>
          <a:blip r:embed="rId4" cstate="print"/>
          <a:stretch>
            <a:fillRect/>
          </a:stretch>
        </p:blipFill>
        <p:spPr>
          <a:xfrm>
            <a:off x="4357686" y="3071810"/>
            <a:ext cx="4517451" cy="3000396"/>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Používání silikagelu</a:t>
            </a:r>
            <a:endParaRPr lang="cs-CZ" b="1" dirty="0"/>
          </a:p>
        </p:txBody>
      </p:sp>
      <p:sp>
        <p:nvSpPr>
          <p:cNvPr id="3" name="Zástupný symbol pro obsah 2"/>
          <p:cNvSpPr>
            <a:spLocks noGrp="1"/>
          </p:cNvSpPr>
          <p:nvPr>
            <p:ph sz="quarter" idx="1"/>
          </p:nvPr>
        </p:nvSpPr>
        <p:spPr/>
        <p:txBody>
          <a:bodyPr>
            <a:noAutofit/>
          </a:bodyPr>
          <a:lstStyle/>
          <a:p>
            <a:r>
              <a:rPr lang="cs-CZ" sz="1800" dirty="0" smtClean="0"/>
              <a:t>Účinek silikagelu jako vysoušedla nebo pufru je podmíněn dostatečným utěsněním kontrolovaného prostoru </a:t>
            </a:r>
          </a:p>
          <a:p>
            <a:pPr lvl="1"/>
            <a:r>
              <a:rPr lang="cs-CZ" sz="1600" dirty="0" smtClean="0"/>
              <a:t>Vitríny splňující nejvyšší nároky na těsnost spojů vykazují  max. 10% výměnu vzduchu za den. (kontrola měřením úbytku CO2, který je pumpou dodán do vitríny)</a:t>
            </a:r>
          </a:p>
          <a:p>
            <a:r>
              <a:rPr lang="cs-CZ" sz="1800" dirty="0" smtClean="0"/>
              <a:t>Pro stabilizaci vnitřního mikroklimatu je potřeba několik dní, pokud prostor obsahuje ve větším množství organické materiály  např. dřevo (obdobně jako silikagel reagují tyto materiály jako pufr pro tlumení výkyvů RV)</a:t>
            </a:r>
          </a:p>
          <a:p>
            <a:r>
              <a:rPr lang="cs-CZ" sz="1800" dirty="0" smtClean="0"/>
              <a:t>Silikagel nesmí být v přímém kontaktu  s muzejními předměty (zejména kovy – adsorbovaná voda se nachází na povrchu granulátu)</a:t>
            </a:r>
          </a:p>
          <a:p>
            <a:pPr lvl="1"/>
            <a:r>
              <a:rPr lang="cs-CZ" sz="1400" dirty="0" smtClean="0"/>
              <a:t>Nepoužívat  silikagely obsahující  korozivní složky (barevné indikátory)  - </a:t>
            </a:r>
            <a:r>
              <a:rPr lang="cs-CZ" sz="1600" dirty="0" smtClean="0"/>
              <a:t>chloridy, bromidy, fluoridy, kyseliny!</a:t>
            </a:r>
            <a:r>
              <a:rPr lang="cs-CZ" sz="1400" dirty="0" smtClean="0"/>
              <a:t> </a:t>
            </a:r>
          </a:p>
          <a:p>
            <a:r>
              <a:rPr lang="cs-CZ" sz="1800" dirty="0" smtClean="0"/>
              <a:t>Při přesypávání volného granulátu je nutné pracovat s ochrannou maskou a rukavicemi – uvolňovaný prach může poškodit plíce, vysušuje povrch kůže!</a:t>
            </a:r>
            <a:endParaRPr lang="cs-CZ" sz="18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Dávkování silikagelu</a:t>
            </a:r>
            <a:endParaRPr lang="cs-CZ" b="1" dirty="0"/>
          </a:p>
        </p:txBody>
      </p:sp>
      <p:sp>
        <p:nvSpPr>
          <p:cNvPr id="3" name="Zástupný symbol pro obsah 2"/>
          <p:cNvSpPr>
            <a:spLocks noGrp="1"/>
          </p:cNvSpPr>
          <p:nvPr>
            <p:ph sz="quarter" idx="1"/>
          </p:nvPr>
        </p:nvSpPr>
        <p:spPr/>
        <p:txBody>
          <a:bodyPr>
            <a:normAutofit/>
          </a:bodyPr>
          <a:lstStyle/>
          <a:p>
            <a:r>
              <a:rPr lang="cs-CZ" sz="2000" dirty="0" smtClean="0"/>
              <a:t>Odhadnutí potřebného množství silikagelu je ovlivněno těmito faktory:</a:t>
            </a:r>
          </a:p>
          <a:p>
            <a:pPr lvl="1"/>
            <a:r>
              <a:rPr lang="cs-CZ" sz="1800" dirty="0" smtClean="0"/>
              <a:t>Těsností vitríny (boxu)</a:t>
            </a:r>
          </a:p>
          <a:p>
            <a:pPr lvl="1"/>
            <a:r>
              <a:rPr lang="cs-CZ" sz="1800" dirty="0" smtClean="0"/>
              <a:t> Vlhkostním spádem mezi vitrínou a okolím (rozdíl mezi RV uvnitř a vně)</a:t>
            </a:r>
          </a:p>
          <a:p>
            <a:pPr lvl="1"/>
            <a:r>
              <a:rPr lang="cs-CZ" sz="1800" dirty="0" smtClean="0"/>
              <a:t>Objemem vitríny</a:t>
            </a:r>
          </a:p>
          <a:p>
            <a:pPr lvl="1"/>
            <a:r>
              <a:rPr lang="cs-CZ" sz="1800" dirty="0" smtClean="0"/>
              <a:t>Charakterem předmětů uvnitř vitríny (organické materiály)4</a:t>
            </a:r>
          </a:p>
          <a:p>
            <a:r>
              <a:rPr lang="cs-CZ" sz="2400" dirty="0" smtClean="0"/>
              <a:t>Zpravidla se počítá s 3 – 7 kg/m</a:t>
            </a:r>
            <a:r>
              <a:rPr lang="cs-CZ" sz="2400" baseline="30000" dirty="0" smtClean="0"/>
              <a:t>3</a:t>
            </a:r>
            <a:r>
              <a:rPr lang="cs-CZ" sz="2400" dirty="0" smtClean="0"/>
              <a:t> vitríny (dle druhu silikagelu – až 20 kg/m3) </a:t>
            </a:r>
          </a:p>
          <a:p>
            <a:pPr lvl="1"/>
            <a:r>
              <a:rPr lang="cs-CZ" sz="1800" dirty="0" smtClean="0"/>
              <a:t> Dávkování je vhodné zkonzultovat s výrobcem</a:t>
            </a:r>
          </a:p>
          <a:p>
            <a:pPr lvl="1"/>
            <a:r>
              <a:rPr lang="cs-CZ" sz="1800" dirty="0" smtClean="0"/>
              <a:t>Průběžně je nutné monitorovat RV a popřípadě přidat/ubrat potřebné množství silikagelu.</a:t>
            </a:r>
          </a:p>
          <a:p>
            <a:pPr lvl="1"/>
            <a:endParaRPr lang="cs-CZ" sz="2000" dirty="0" smtClean="0"/>
          </a:p>
          <a:p>
            <a:pPr lvl="1"/>
            <a:endParaRPr lang="cs-CZ" sz="2000" dirty="0" smtClean="0"/>
          </a:p>
          <a:p>
            <a:pPr lvl="1"/>
            <a:endParaRPr lang="cs-CZ" sz="20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Kondicionování silikagelu</a:t>
            </a:r>
            <a:endParaRPr lang="cs-CZ" b="1" dirty="0"/>
          </a:p>
        </p:txBody>
      </p:sp>
      <p:sp>
        <p:nvSpPr>
          <p:cNvPr id="3" name="Zástupný symbol pro obsah 2"/>
          <p:cNvSpPr>
            <a:spLocks noGrp="1"/>
          </p:cNvSpPr>
          <p:nvPr>
            <p:ph sz="quarter" idx="1"/>
          </p:nvPr>
        </p:nvSpPr>
        <p:spPr>
          <a:xfrm>
            <a:off x="301752" y="1527048"/>
            <a:ext cx="8503920" cy="4759472"/>
          </a:xfrm>
        </p:spPr>
        <p:txBody>
          <a:bodyPr>
            <a:normAutofit/>
          </a:bodyPr>
          <a:lstStyle/>
          <a:p>
            <a:r>
              <a:rPr lang="cs-CZ" sz="1800" dirty="0" smtClean="0"/>
              <a:t>Standardní silikagel je dodáván ve vysušené formě </a:t>
            </a:r>
          </a:p>
          <a:p>
            <a:pPr lvl="1"/>
            <a:r>
              <a:rPr lang="cs-CZ" sz="1600" dirty="0" smtClean="0"/>
              <a:t>Re-kondicionování se provádí vysušením v sušárně při teplotě cca 130°C po dobu cca 4 hod. </a:t>
            </a:r>
          </a:p>
          <a:p>
            <a:pPr lvl="1"/>
            <a:r>
              <a:rPr lang="cs-CZ" sz="1600" dirty="0" smtClean="0"/>
              <a:t>Zkontroluje se  hmotnost silikagelu, která by měla  odpovídat standardní hmotnosti při dané RV z kalibračních tabulek</a:t>
            </a:r>
          </a:p>
          <a:p>
            <a:r>
              <a:rPr lang="cs-CZ" sz="1800" dirty="0" smtClean="0"/>
              <a:t>Kondicionovaný silikagel na požadovaný rozsah RV</a:t>
            </a:r>
          </a:p>
          <a:p>
            <a:pPr lvl="1"/>
            <a:r>
              <a:rPr lang="cs-CZ" sz="1600" dirty="0" smtClean="0"/>
              <a:t>Zkontroluje se  hmotnost silikagelu, která by měla  odpovídat standardní hmotnosti při dané RV z kalibračních tabulek</a:t>
            </a:r>
          </a:p>
          <a:p>
            <a:pPr lvl="1"/>
            <a:r>
              <a:rPr lang="cs-CZ" sz="1600" dirty="0" smtClean="0"/>
              <a:t>Silikagel se umístí nejlépe do klimatizované komory s požadovanou hodnotou RV a nechá se po dobu několika hodin stabilizovat</a:t>
            </a:r>
          </a:p>
          <a:p>
            <a:pPr lvl="1"/>
            <a:r>
              <a:rPr lang="cs-CZ" sz="1600" dirty="0" smtClean="0"/>
              <a:t>Silikagel je možné také utěsnit do PE sáčku					 s vodou nasákavým materiálem (houbou) a hygrometrem –			během několika hodin se silikagel stabilizuje</a:t>
            </a:r>
          </a:p>
          <a:p>
            <a:pPr lvl="1"/>
            <a:endParaRPr lang="cs-CZ" sz="1800" dirty="0" smtClean="0"/>
          </a:p>
          <a:p>
            <a:endParaRPr lang="cs-CZ" sz="2000" dirty="0"/>
          </a:p>
        </p:txBody>
      </p:sp>
      <p:pic>
        <p:nvPicPr>
          <p:cNvPr id="38915" name="Picture 3"/>
          <p:cNvPicPr>
            <a:picLocks noChangeAspect="1" noChangeArrowheads="1"/>
          </p:cNvPicPr>
          <p:nvPr/>
        </p:nvPicPr>
        <p:blipFill>
          <a:blip r:embed="rId3"/>
          <a:srcRect/>
          <a:stretch>
            <a:fillRect/>
          </a:stretch>
        </p:blipFill>
        <p:spPr bwMode="auto">
          <a:xfrm>
            <a:off x="7143768" y="4071942"/>
            <a:ext cx="1714512" cy="21927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Shrnutí</a:t>
            </a:r>
            <a:endParaRPr lang="cs-CZ" b="1" dirty="0"/>
          </a:p>
        </p:txBody>
      </p:sp>
      <p:sp>
        <p:nvSpPr>
          <p:cNvPr id="5" name="Zástupný symbol pro obsah 4"/>
          <p:cNvSpPr>
            <a:spLocks noGrp="1"/>
          </p:cNvSpPr>
          <p:nvPr>
            <p:ph sz="quarter" idx="1"/>
          </p:nvPr>
        </p:nvSpPr>
        <p:spPr/>
        <p:txBody>
          <a:bodyPr>
            <a:normAutofit/>
          </a:bodyPr>
          <a:lstStyle/>
          <a:p>
            <a:r>
              <a:rPr lang="cs-CZ" sz="2000" dirty="0" smtClean="0"/>
              <a:t>Zajištění spolehlivých stavebních a interiérových prvků s dobrou odolností proti vlhkosti – stěny, střecha, okna, dveře.</a:t>
            </a:r>
          </a:p>
          <a:p>
            <a:pPr lvl="1"/>
            <a:r>
              <a:rPr lang="cs-CZ" sz="1600" dirty="0" smtClean="0"/>
              <a:t>U nových budov se zaměřit na nízko energetické projekty, vysokou teplotní kapacitu budov, kvalitní izolaci, …</a:t>
            </a:r>
          </a:p>
          <a:p>
            <a:r>
              <a:rPr lang="cs-CZ" sz="2000" dirty="0" smtClean="0"/>
              <a:t>Vytipovat a eliminovat zdroje vlhkosti (např. špatné svody vody a žlaby v blízkosti budovy muzea)</a:t>
            </a:r>
          </a:p>
          <a:p>
            <a:r>
              <a:rPr lang="cs-CZ" sz="2000" dirty="0" smtClean="0"/>
              <a:t>Používání obalů, pouzder, obálek pro ukládání předmětů citlivých na RV</a:t>
            </a:r>
          </a:p>
          <a:p>
            <a:r>
              <a:rPr lang="cs-CZ" sz="2000" dirty="0" smtClean="0"/>
              <a:t>Použití jednoduchých boxů (vitrín) pro prezentaci nejcitlivějších předmětů (popř. aplikace silikagelu)</a:t>
            </a:r>
          </a:p>
          <a:p>
            <a:pPr>
              <a:buNone/>
            </a:pPr>
            <a:endParaRPr lang="cs-CZ" sz="2800" dirty="0" smtClean="0"/>
          </a:p>
          <a:p>
            <a:endParaRPr lang="cs-CZ" sz="32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Příklady – výpadek klimatizace</a:t>
            </a:r>
            <a:endParaRPr lang="cs-CZ" dirty="0"/>
          </a:p>
        </p:txBody>
      </p:sp>
      <p:pic>
        <p:nvPicPr>
          <p:cNvPr id="38915" name="Picture 3"/>
          <p:cNvPicPr>
            <a:picLocks noGrp="1" noChangeAspect="1" noChangeArrowheads="1"/>
          </p:cNvPicPr>
          <p:nvPr>
            <p:ph sz="quarter" idx="1"/>
          </p:nvPr>
        </p:nvPicPr>
        <p:blipFill>
          <a:blip r:embed="rId3"/>
          <a:srcRect/>
          <a:stretch>
            <a:fillRect/>
          </a:stretch>
        </p:blipFill>
        <p:spPr bwMode="auto">
          <a:xfrm>
            <a:off x="2646655" y="1571612"/>
            <a:ext cx="6324997" cy="4286280"/>
          </a:xfrm>
          <a:prstGeom prst="rect">
            <a:avLst/>
          </a:prstGeom>
          <a:noFill/>
          <a:ln w="9525">
            <a:noFill/>
            <a:miter lim="800000"/>
            <a:headEnd/>
            <a:tailEnd/>
          </a:ln>
          <a:effectLst/>
        </p:spPr>
      </p:pic>
      <p:sp>
        <p:nvSpPr>
          <p:cNvPr id="7" name="TextovéPole 6"/>
          <p:cNvSpPr txBox="1"/>
          <p:nvPr/>
        </p:nvSpPr>
        <p:spPr>
          <a:xfrm>
            <a:off x="357158" y="1857364"/>
            <a:ext cx="2428892" cy="1815882"/>
          </a:xfrm>
          <a:prstGeom prst="rect">
            <a:avLst/>
          </a:prstGeom>
          <a:noFill/>
        </p:spPr>
        <p:txBody>
          <a:bodyPr wrap="square" rtlCol="0">
            <a:spAutoFit/>
          </a:bodyPr>
          <a:lstStyle/>
          <a:p>
            <a:r>
              <a:rPr lang="cs-CZ" sz="1600" dirty="0" smtClean="0"/>
              <a:t>Grafický záznam RV a T z depozitáře zahrnující  situaci s výpadkem klimatizace – nárůst RV až o + 10 % za 1 hod.</a:t>
            </a:r>
          </a:p>
          <a:p>
            <a:r>
              <a:rPr lang="cs-CZ" sz="1600" i="1" dirty="0" smtClean="0"/>
              <a:t>Záznam: TR Instruments, s.r.o</a:t>
            </a:r>
            <a:r>
              <a:rPr lang="cs-CZ" sz="1600" dirty="0" smtClean="0"/>
              <a:t>.</a:t>
            </a:r>
            <a:endParaRPr lang="cs-CZ" sz="16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Příklady – klimatizovaný depozitář</a:t>
            </a:r>
            <a:endParaRPr lang="cs-CZ" dirty="0"/>
          </a:p>
        </p:txBody>
      </p:sp>
      <p:pic>
        <p:nvPicPr>
          <p:cNvPr id="39938" name="Picture 2"/>
          <p:cNvPicPr>
            <a:picLocks noGrp="1" noChangeAspect="1" noChangeArrowheads="1"/>
          </p:cNvPicPr>
          <p:nvPr>
            <p:ph sz="quarter" idx="1"/>
          </p:nvPr>
        </p:nvPicPr>
        <p:blipFill>
          <a:blip r:embed="rId3"/>
          <a:srcRect/>
          <a:stretch>
            <a:fillRect/>
          </a:stretch>
        </p:blipFill>
        <p:spPr bwMode="auto">
          <a:xfrm>
            <a:off x="2857488" y="1500174"/>
            <a:ext cx="5749019" cy="3895955"/>
          </a:xfrm>
          <a:prstGeom prst="rect">
            <a:avLst/>
          </a:prstGeom>
          <a:noFill/>
          <a:ln w="9525">
            <a:noFill/>
            <a:miter lim="800000"/>
            <a:headEnd/>
            <a:tailEnd/>
          </a:ln>
          <a:effectLst/>
        </p:spPr>
      </p:pic>
      <p:sp>
        <p:nvSpPr>
          <p:cNvPr id="5" name="TextovéPole 4"/>
          <p:cNvSpPr txBox="1"/>
          <p:nvPr/>
        </p:nvSpPr>
        <p:spPr>
          <a:xfrm>
            <a:off x="285720" y="2500306"/>
            <a:ext cx="2357454" cy="1661993"/>
          </a:xfrm>
          <a:prstGeom prst="rect">
            <a:avLst/>
          </a:prstGeom>
          <a:noFill/>
        </p:spPr>
        <p:txBody>
          <a:bodyPr wrap="square" rtlCol="0">
            <a:spAutoFit/>
          </a:bodyPr>
          <a:lstStyle/>
          <a:p>
            <a:r>
              <a:rPr lang="cs-CZ" sz="1600" dirty="0" smtClean="0"/>
              <a:t>Grafický záznam RV a T ze stejného depozitáře po opravě klimatizace.  </a:t>
            </a:r>
          </a:p>
          <a:p>
            <a:r>
              <a:rPr lang="cs-CZ" sz="1600" i="1" dirty="0" smtClean="0"/>
              <a:t>Záznam: TR Instruments, s.r.o</a:t>
            </a:r>
            <a:r>
              <a:rPr lang="cs-CZ" sz="1600" dirty="0" smtClean="0"/>
              <a:t>.</a:t>
            </a:r>
          </a:p>
          <a:p>
            <a:endParaRPr lang="cs-CZ"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Příklady – simulovaný výpadek klimatizace</a:t>
            </a:r>
            <a:endParaRPr lang="cs-CZ" dirty="0"/>
          </a:p>
        </p:txBody>
      </p:sp>
      <p:pic>
        <p:nvPicPr>
          <p:cNvPr id="40962" name="Picture 2"/>
          <p:cNvPicPr>
            <a:picLocks noGrp="1" noChangeAspect="1" noChangeArrowheads="1"/>
          </p:cNvPicPr>
          <p:nvPr>
            <p:ph sz="quarter" idx="1"/>
          </p:nvPr>
        </p:nvPicPr>
        <p:blipFill>
          <a:blip r:embed="rId3"/>
          <a:srcRect/>
          <a:stretch>
            <a:fillRect/>
          </a:stretch>
        </p:blipFill>
        <p:spPr bwMode="auto">
          <a:xfrm>
            <a:off x="2397384" y="1500174"/>
            <a:ext cx="6324998" cy="4286280"/>
          </a:xfrm>
          <a:prstGeom prst="rect">
            <a:avLst/>
          </a:prstGeom>
          <a:noFill/>
          <a:ln w="9525">
            <a:noFill/>
            <a:miter lim="800000"/>
            <a:headEnd/>
            <a:tailEnd/>
          </a:ln>
          <a:effectLst/>
        </p:spPr>
      </p:pic>
      <p:sp>
        <p:nvSpPr>
          <p:cNvPr id="5" name="TextovéPole 4"/>
          <p:cNvSpPr txBox="1"/>
          <p:nvPr/>
        </p:nvSpPr>
        <p:spPr>
          <a:xfrm>
            <a:off x="285720" y="1928802"/>
            <a:ext cx="2000264" cy="3539430"/>
          </a:xfrm>
          <a:prstGeom prst="rect">
            <a:avLst/>
          </a:prstGeom>
          <a:noFill/>
        </p:spPr>
        <p:txBody>
          <a:bodyPr wrap="square" rtlCol="0">
            <a:spAutoFit/>
          </a:bodyPr>
          <a:lstStyle/>
          <a:p>
            <a:r>
              <a:rPr lang="cs-CZ" sz="1600" dirty="0" smtClean="0"/>
              <a:t>Grafický záznam RV a T ze stejného depozitáře (prázdném) při simulovaném výpadku klimatizace (31 hod.) – záznamy ze tří pater – nárůst RV více jak 10 % během 12 hod.</a:t>
            </a:r>
          </a:p>
          <a:p>
            <a:r>
              <a:rPr lang="cs-CZ" sz="1600" i="1" dirty="0" smtClean="0"/>
              <a:t>Záznam: TR Instruments, s.r.o</a:t>
            </a:r>
            <a:r>
              <a:rPr lang="cs-CZ" sz="1600" dirty="0" smtClean="0"/>
              <a:t>.</a:t>
            </a:r>
          </a:p>
          <a:p>
            <a:endParaRPr lang="cs-CZ" sz="16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Příklady – přirozené mikroklima</a:t>
            </a:r>
            <a:endParaRPr lang="cs-CZ" dirty="0"/>
          </a:p>
        </p:txBody>
      </p:sp>
      <p:pic>
        <p:nvPicPr>
          <p:cNvPr id="4" name="Picture 2"/>
          <p:cNvPicPr>
            <a:picLocks noGrp="1" noChangeAspect="1" noChangeArrowheads="1"/>
          </p:cNvPicPr>
          <p:nvPr>
            <p:ph sz="quarter" idx="1"/>
          </p:nvPr>
        </p:nvPicPr>
        <p:blipFill>
          <a:blip r:embed="rId3"/>
          <a:srcRect/>
          <a:stretch>
            <a:fillRect/>
          </a:stretch>
        </p:blipFill>
        <p:spPr bwMode="auto">
          <a:xfrm>
            <a:off x="285720" y="1428736"/>
            <a:ext cx="3643337" cy="2595781"/>
          </a:xfrm>
          <a:prstGeom prst="rect">
            <a:avLst/>
          </a:prstGeom>
          <a:noFill/>
          <a:ln w="9525">
            <a:noFill/>
            <a:miter lim="800000"/>
            <a:headEnd/>
            <a:tailEnd/>
          </a:ln>
          <a:effectLst/>
        </p:spPr>
      </p:pic>
      <p:sp>
        <p:nvSpPr>
          <p:cNvPr id="5" name="TextovéPole 4"/>
          <p:cNvSpPr txBox="1"/>
          <p:nvPr/>
        </p:nvSpPr>
        <p:spPr>
          <a:xfrm>
            <a:off x="4000496" y="1643050"/>
            <a:ext cx="4000528" cy="1107996"/>
          </a:xfrm>
          <a:prstGeom prst="rect">
            <a:avLst/>
          </a:prstGeom>
          <a:noFill/>
        </p:spPr>
        <p:txBody>
          <a:bodyPr wrap="square" rtlCol="0">
            <a:spAutoFit/>
          </a:bodyPr>
          <a:lstStyle/>
          <a:p>
            <a:pPr algn="just"/>
            <a:r>
              <a:rPr lang="cs-CZ" sz="1100" dirty="0" err="1" smtClean="0"/>
              <a:t>The</a:t>
            </a:r>
            <a:r>
              <a:rPr lang="cs-CZ" sz="1100" dirty="0" smtClean="0"/>
              <a:t> Suffolk </a:t>
            </a:r>
            <a:r>
              <a:rPr lang="cs-CZ" sz="1100" dirty="0" err="1" smtClean="0"/>
              <a:t>Record</a:t>
            </a:r>
            <a:r>
              <a:rPr lang="cs-CZ" sz="1100" dirty="0" smtClean="0"/>
              <a:t> Office, </a:t>
            </a:r>
            <a:r>
              <a:rPr lang="cs-CZ" sz="1100" dirty="0" err="1" smtClean="0"/>
              <a:t>Ipswich</a:t>
            </a:r>
            <a:r>
              <a:rPr lang="cs-CZ" sz="1100" dirty="0" smtClean="0"/>
              <a:t> UK. </a:t>
            </a:r>
          </a:p>
          <a:p>
            <a:pPr algn="just"/>
            <a:r>
              <a:rPr lang="cs-CZ" sz="1100" dirty="0" smtClean="0"/>
              <a:t>Stěny  mají tloušťku 630 mm (cihla, izolace, ventilační dutiny), postaveno v r. 1990.</a:t>
            </a:r>
          </a:p>
          <a:p>
            <a:pPr algn="just"/>
            <a:r>
              <a:rPr lang="cs-CZ" sz="1100" i="1" dirty="0" smtClean="0"/>
              <a:t>Zdroj: T. </a:t>
            </a:r>
            <a:r>
              <a:rPr lang="cs-CZ" sz="1100" i="1" dirty="0" err="1" smtClean="0"/>
              <a:t>Padfield</a:t>
            </a:r>
            <a:r>
              <a:rPr lang="cs-CZ" sz="1100" i="1" dirty="0" smtClean="0"/>
              <a:t>: </a:t>
            </a:r>
            <a:r>
              <a:rPr lang="en-US" sz="1100" i="1" dirty="0" smtClean="0"/>
              <a:t>The potential and limits for passive air conditioning of museums, stores and archives</a:t>
            </a:r>
            <a:r>
              <a:rPr lang="cs-CZ" sz="1100" i="1" dirty="0" smtClean="0"/>
              <a:t>, In. Museum </a:t>
            </a:r>
            <a:r>
              <a:rPr lang="cs-CZ" sz="1100" i="1" dirty="0" err="1" smtClean="0"/>
              <a:t>Microclimates</a:t>
            </a:r>
            <a:r>
              <a:rPr lang="cs-CZ" sz="1100" i="1" dirty="0" smtClean="0"/>
              <a:t>, </a:t>
            </a:r>
            <a:r>
              <a:rPr lang="cs-CZ" sz="1100" i="1" dirty="0" err="1" smtClean="0"/>
              <a:t>Copenhaagen</a:t>
            </a:r>
            <a:r>
              <a:rPr lang="cs-CZ" sz="1100" i="1" dirty="0" smtClean="0"/>
              <a:t>, 2007 .</a:t>
            </a:r>
            <a:r>
              <a:rPr lang="en-US" sz="1100" i="1" dirty="0" smtClean="0"/>
              <a:t> </a:t>
            </a:r>
            <a:r>
              <a:rPr lang="cs-CZ" sz="1100" i="1" dirty="0" smtClean="0"/>
              <a:t> </a:t>
            </a:r>
            <a:endParaRPr lang="cs-CZ" sz="1100" i="1" dirty="0"/>
          </a:p>
        </p:txBody>
      </p:sp>
      <p:pic>
        <p:nvPicPr>
          <p:cNvPr id="6" name="Picture 2"/>
          <p:cNvPicPr>
            <a:picLocks noChangeAspect="1" noChangeArrowheads="1"/>
          </p:cNvPicPr>
          <p:nvPr/>
        </p:nvPicPr>
        <p:blipFill>
          <a:blip r:embed="rId4" cstate="print"/>
          <a:srcRect/>
          <a:stretch>
            <a:fillRect/>
          </a:stretch>
        </p:blipFill>
        <p:spPr bwMode="auto">
          <a:xfrm>
            <a:off x="285720" y="4071942"/>
            <a:ext cx="3071834" cy="2253958"/>
          </a:xfrm>
          <a:prstGeom prst="rect">
            <a:avLst/>
          </a:prstGeom>
          <a:noFill/>
          <a:ln w="9525">
            <a:noFill/>
            <a:miter lim="800000"/>
            <a:headEnd/>
            <a:tailEnd/>
          </a:ln>
          <a:effectLst/>
        </p:spPr>
      </p:pic>
      <p:pic>
        <p:nvPicPr>
          <p:cNvPr id="7" name="Picture 3"/>
          <p:cNvPicPr>
            <a:picLocks noChangeAspect="1" noChangeArrowheads="1"/>
          </p:cNvPicPr>
          <p:nvPr/>
        </p:nvPicPr>
        <p:blipFill>
          <a:blip r:embed="rId5"/>
          <a:srcRect/>
          <a:stretch>
            <a:fillRect/>
          </a:stretch>
        </p:blipFill>
        <p:spPr bwMode="auto">
          <a:xfrm>
            <a:off x="4143372" y="3071810"/>
            <a:ext cx="4635477" cy="27146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Nízká teplota</a:t>
            </a:r>
            <a:endParaRPr lang="cs-CZ" dirty="0"/>
          </a:p>
        </p:txBody>
      </p:sp>
      <p:sp>
        <p:nvSpPr>
          <p:cNvPr id="3" name="Zástupný symbol pro obsah 2"/>
          <p:cNvSpPr>
            <a:spLocks noGrp="1"/>
          </p:cNvSpPr>
          <p:nvPr>
            <p:ph sz="quarter" idx="1"/>
          </p:nvPr>
        </p:nvSpPr>
        <p:spPr/>
        <p:txBody>
          <a:bodyPr>
            <a:normAutofit/>
          </a:bodyPr>
          <a:lstStyle/>
          <a:p>
            <a:r>
              <a:rPr lang="cs-CZ" sz="2400" dirty="0" smtClean="0"/>
              <a:t>Fyzikální změny (T &lt; 5°C):</a:t>
            </a:r>
          </a:p>
          <a:p>
            <a:pPr lvl="1"/>
            <a:r>
              <a:rPr lang="cs-CZ" sz="1600" dirty="0" smtClean="0"/>
              <a:t>Zejména polymerní materiály (moderní barvy a nátěry)  tuhnou a křehnou, např. akrylové barvy křehnou při teplotě pod 5 °C, tyto předměty jsou velice citlivé pro manipulaci.</a:t>
            </a:r>
          </a:p>
          <a:p>
            <a:pPr lvl="1"/>
            <a:r>
              <a:rPr lang="cs-CZ" sz="1600" dirty="0" smtClean="0"/>
              <a:t>Cínové předměty by neměly být dlouhodobě vystavovány teplotě pod 13 °C (fázová přeměna </a:t>
            </a:r>
            <a:r>
              <a:rPr lang="el-GR" sz="1600" dirty="0" smtClean="0"/>
              <a:t>β</a:t>
            </a:r>
            <a:r>
              <a:rPr lang="cs-CZ" sz="1600" dirty="0" smtClean="0"/>
              <a:t>-</a:t>
            </a:r>
            <a:r>
              <a:rPr lang="cs-CZ" sz="1600" dirty="0" err="1" smtClean="0"/>
              <a:t>Sn</a:t>
            </a:r>
            <a:r>
              <a:rPr lang="cs-CZ" sz="1600" dirty="0" smtClean="0"/>
              <a:t>       </a:t>
            </a:r>
            <a:r>
              <a:rPr lang="el-GR" sz="1600" dirty="0" smtClean="0"/>
              <a:t>α</a:t>
            </a:r>
            <a:r>
              <a:rPr lang="cs-CZ" sz="1600" dirty="0" smtClean="0"/>
              <a:t>-</a:t>
            </a:r>
            <a:r>
              <a:rPr lang="cs-CZ" sz="1600" dirty="0" err="1" smtClean="0"/>
              <a:t>Sn</a:t>
            </a:r>
            <a:r>
              <a:rPr lang="cs-CZ" sz="1600" dirty="0" smtClean="0"/>
              <a:t>, cínový mor)</a:t>
            </a:r>
          </a:p>
          <a:p>
            <a:pPr lvl="1"/>
            <a:r>
              <a:rPr lang="cs-CZ" sz="1600" dirty="0" smtClean="0"/>
              <a:t>Při teplotě pod bod mrazu hrozí zamrzání vody např. v dutinách, pórech materiálů. </a:t>
            </a:r>
          </a:p>
          <a:p>
            <a:pPr lvl="2"/>
            <a:r>
              <a:rPr lang="cs-CZ" sz="1400" dirty="0" smtClean="0"/>
              <a:t>Nicméně mnoho muzejních sbírkových předmětů např.</a:t>
            </a:r>
            <a:r>
              <a:rPr lang="cs-CZ" sz="1400" dirty="0" smtClean="0">
                <a:solidFill>
                  <a:schemeClr val="tx2"/>
                </a:solidFill>
              </a:rPr>
              <a:t> </a:t>
            </a:r>
            <a:r>
              <a:rPr lang="cs-CZ" sz="1400" dirty="0" smtClean="0"/>
              <a:t>(např. sbírky z textilu, usně, kožešin) snášejí extrémně nízké teploty – 30  až -40°C (vymrazování biologických škůdců)</a:t>
            </a:r>
          </a:p>
        </p:txBody>
      </p:sp>
      <p:cxnSp>
        <p:nvCxnSpPr>
          <p:cNvPr id="5" name="Přímá spojovací šipka 4"/>
          <p:cNvCxnSpPr/>
          <p:nvPr/>
        </p:nvCxnSpPr>
        <p:spPr>
          <a:xfrm>
            <a:off x="2214546" y="3143248"/>
            <a:ext cx="2857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Obrázek 5" descr="Obr.2 Cínová křtitelnice poškozená cínovým morem.JPG"/>
          <p:cNvPicPr>
            <a:picLocks noChangeAspect="1"/>
          </p:cNvPicPr>
          <p:nvPr/>
        </p:nvPicPr>
        <p:blipFill>
          <a:blip r:embed="rId3" cstate="print"/>
          <a:stretch>
            <a:fillRect/>
          </a:stretch>
        </p:blipFill>
        <p:spPr>
          <a:xfrm>
            <a:off x="5572132" y="4214818"/>
            <a:ext cx="2786082" cy="1890609"/>
          </a:xfrm>
          <a:prstGeom prst="rect">
            <a:avLst/>
          </a:prstGeom>
        </p:spPr>
      </p:pic>
      <p:sp>
        <p:nvSpPr>
          <p:cNvPr id="7" name="TextovéPole 6"/>
          <p:cNvSpPr txBox="1"/>
          <p:nvPr/>
        </p:nvSpPr>
        <p:spPr>
          <a:xfrm>
            <a:off x="3143240" y="5214950"/>
            <a:ext cx="2286016" cy="861774"/>
          </a:xfrm>
          <a:prstGeom prst="rect">
            <a:avLst/>
          </a:prstGeom>
          <a:noFill/>
        </p:spPr>
        <p:txBody>
          <a:bodyPr wrap="square" rtlCol="0">
            <a:spAutoFit/>
          </a:bodyPr>
          <a:lstStyle/>
          <a:p>
            <a:pPr algn="r"/>
            <a:r>
              <a:rPr lang="cs-CZ" sz="1600" i="1" dirty="0" smtClean="0"/>
              <a:t>Cínový mor na křtitelnici, </a:t>
            </a:r>
          </a:p>
          <a:p>
            <a:pPr algn="r"/>
            <a:r>
              <a:rPr lang="cs-CZ" sz="1600" i="1" dirty="0" smtClean="0"/>
              <a:t>foto I. </a:t>
            </a:r>
            <a:r>
              <a:rPr lang="cs-CZ" sz="1600" i="1" dirty="0" err="1" smtClean="0"/>
              <a:t>Eisler</a:t>
            </a:r>
            <a:endParaRPr lang="cs-CZ" sz="1600" i="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Příklady – Historické klima</a:t>
            </a:r>
            <a:endParaRPr lang="cs-CZ" dirty="0"/>
          </a:p>
        </p:txBody>
      </p:sp>
      <p:pic>
        <p:nvPicPr>
          <p:cNvPr id="10" name="Obrázek 9" descr="Salon Hildy_norma.jpg"/>
          <p:cNvPicPr>
            <a:picLocks noChangeAspect="1"/>
          </p:cNvPicPr>
          <p:nvPr/>
        </p:nvPicPr>
        <p:blipFill>
          <a:blip r:embed="rId3"/>
          <a:stretch>
            <a:fillRect/>
          </a:stretch>
        </p:blipFill>
        <p:spPr>
          <a:xfrm>
            <a:off x="4500562" y="2571744"/>
            <a:ext cx="4214842" cy="2969876"/>
          </a:xfrm>
          <a:prstGeom prst="rect">
            <a:avLst/>
          </a:prstGeom>
        </p:spPr>
      </p:pic>
      <p:pic>
        <p:nvPicPr>
          <p:cNvPr id="63490" name="Picture 2" descr="Lovecká jídelna_Norma_2014"/>
          <p:cNvPicPr>
            <a:picLocks noChangeAspect="1" noChangeArrowheads="1"/>
          </p:cNvPicPr>
          <p:nvPr/>
        </p:nvPicPr>
        <p:blipFill>
          <a:blip r:embed="rId4"/>
          <a:srcRect/>
          <a:stretch>
            <a:fillRect/>
          </a:stretch>
        </p:blipFill>
        <p:spPr bwMode="auto">
          <a:xfrm>
            <a:off x="285720" y="1428736"/>
            <a:ext cx="4000528" cy="2252856"/>
          </a:xfrm>
          <a:prstGeom prst="rect">
            <a:avLst/>
          </a:prstGeom>
          <a:noFill/>
          <a:ln w="9525">
            <a:noFill/>
            <a:miter lim="800000"/>
            <a:headEnd/>
            <a:tailEnd/>
          </a:ln>
        </p:spPr>
      </p:pic>
      <p:sp>
        <p:nvSpPr>
          <p:cNvPr id="6" name="TextovéPole 5"/>
          <p:cNvSpPr txBox="1"/>
          <p:nvPr/>
        </p:nvSpPr>
        <p:spPr>
          <a:xfrm>
            <a:off x="500034" y="3929066"/>
            <a:ext cx="3286148" cy="923330"/>
          </a:xfrm>
          <a:prstGeom prst="rect">
            <a:avLst/>
          </a:prstGeom>
          <a:noFill/>
        </p:spPr>
        <p:txBody>
          <a:bodyPr wrap="square" rtlCol="0">
            <a:spAutoFit/>
          </a:bodyPr>
          <a:lstStyle/>
          <a:p>
            <a:r>
              <a:rPr lang="cs-CZ" dirty="0" smtClean="0"/>
              <a:t>Zimní trasa, přízemí: vytápěno na cca 15 °C, pokles RV na 35 %  </a:t>
            </a:r>
            <a:endParaRPr lang="cs-CZ" dirty="0"/>
          </a:p>
        </p:txBody>
      </p:sp>
      <p:sp>
        <p:nvSpPr>
          <p:cNvPr id="7" name="TextovéPole 6"/>
          <p:cNvSpPr txBox="1"/>
          <p:nvPr/>
        </p:nvSpPr>
        <p:spPr>
          <a:xfrm>
            <a:off x="4572000" y="5572140"/>
            <a:ext cx="4143404" cy="646331"/>
          </a:xfrm>
          <a:prstGeom prst="rect">
            <a:avLst/>
          </a:prstGeom>
          <a:noFill/>
        </p:spPr>
        <p:txBody>
          <a:bodyPr wrap="square" rtlCol="0">
            <a:spAutoFit/>
          </a:bodyPr>
          <a:lstStyle/>
          <a:p>
            <a:r>
              <a:rPr lang="cs-CZ" dirty="0" smtClean="0"/>
              <a:t>2. Patro zámku, nevytápěný prostor, zima T 0 °C, RV 65 %</a:t>
            </a:r>
            <a:endParaRPr lang="cs-CZ"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Příklady – Depozitář</a:t>
            </a:r>
            <a:endParaRPr lang="cs-CZ" dirty="0"/>
          </a:p>
        </p:txBody>
      </p:sp>
      <p:pic>
        <p:nvPicPr>
          <p:cNvPr id="7" name="Zástupný symbol pro obsah 6" descr="DSC_0011.JPG"/>
          <p:cNvPicPr>
            <a:picLocks noGrp="1" noChangeAspect="1"/>
          </p:cNvPicPr>
          <p:nvPr>
            <p:ph sz="quarter" idx="1"/>
          </p:nvPr>
        </p:nvPicPr>
        <p:blipFill>
          <a:blip r:embed="rId3" cstate="print"/>
          <a:stretch>
            <a:fillRect/>
          </a:stretch>
        </p:blipFill>
        <p:spPr>
          <a:xfrm>
            <a:off x="357158" y="1643050"/>
            <a:ext cx="4087217" cy="2714644"/>
          </a:xfrm>
        </p:spPr>
      </p:pic>
      <p:sp>
        <p:nvSpPr>
          <p:cNvPr id="5" name="TextovéPole 4"/>
          <p:cNvSpPr txBox="1"/>
          <p:nvPr/>
        </p:nvSpPr>
        <p:spPr>
          <a:xfrm>
            <a:off x="285720" y="4429132"/>
            <a:ext cx="4214842" cy="830997"/>
          </a:xfrm>
          <a:prstGeom prst="rect">
            <a:avLst/>
          </a:prstGeom>
          <a:noFill/>
        </p:spPr>
        <p:txBody>
          <a:bodyPr wrap="square" rtlCol="0">
            <a:spAutoFit/>
          </a:bodyPr>
          <a:lstStyle/>
          <a:p>
            <a:r>
              <a:rPr lang="cs-CZ" sz="1600" dirty="0" smtClean="0"/>
              <a:t>Depozitář Slováckého muzea v Uherském Hradišti - etnografie</a:t>
            </a:r>
          </a:p>
          <a:p>
            <a:endParaRPr lang="cs-CZ" sz="1600" dirty="0"/>
          </a:p>
        </p:txBody>
      </p:sp>
      <p:pic>
        <p:nvPicPr>
          <p:cNvPr id="49155" name="Picture 3"/>
          <p:cNvPicPr>
            <a:picLocks noChangeAspect="1" noChangeArrowheads="1"/>
          </p:cNvPicPr>
          <p:nvPr/>
        </p:nvPicPr>
        <p:blipFill>
          <a:blip r:embed="rId4"/>
          <a:srcRect/>
          <a:stretch>
            <a:fillRect/>
          </a:stretch>
        </p:blipFill>
        <p:spPr bwMode="auto">
          <a:xfrm>
            <a:off x="4500562" y="3143248"/>
            <a:ext cx="4504718" cy="2857520"/>
          </a:xfrm>
          <a:prstGeom prst="rect">
            <a:avLst/>
          </a:prstGeom>
          <a:noFill/>
          <a:ln w="9525">
            <a:noFill/>
            <a:miter lim="800000"/>
            <a:headEnd/>
            <a:tailEnd/>
          </a:ln>
          <a:effectLst/>
        </p:spPr>
      </p:pic>
      <p:sp>
        <p:nvSpPr>
          <p:cNvPr id="8" name="TextovéPole 7"/>
          <p:cNvSpPr txBox="1"/>
          <p:nvPr/>
        </p:nvSpPr>
        <p:spPr>
          <a:xfrm>
            <a:off x="4929190" y="2357430"/>
            <a:ext cx="3357586" cy="646331"/>
          </a:xfrm>
          <a:prstGeom prst="rect">
            <a:avLst/>
          </a:prstGeom>
          <a:noFill/>
        </p:spPr>
        <p:txBody>
          <a:bodyPr wrap="square" rtlCol="0">
            <a:spAutoFit/>
          </a:bodyPr>
          <a:lstStyle/>
          <a:p>
            <a:r>
              <a:rPr lang="cs-CZ" dirty="0" smtClean="0"/>
              <a:t>2010/2011 depozitář historie (RV 45 – 50 %; T 20 – 24 °C)</a:t>
            </a:r>
            <a:endParaRPr lang="cs-CZ"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Příklady – Depozitář</a:t>
            </a:r>
            <a:endParaRPr lang="cs-CZ" dirty="0"/>
          </a:p>
        </p:txBody>
      </p:sp>
      <p:pic>
        <p:nvPicPr>
          <p:cNvPr id="10" name="Zástupný symbol pro obsah 9" descr="DSC_0611.JPG"/>
          <p:cNvPicPr>
            <a:picLocks noGrp="1" noChangeAspect="1"/>
          </p:cNvPicPr>
          <p:nvPr>
            <p:ph sz="quarter" idx="1"/>
          </p:nvPr>
        </p:nvPicPr>
        <p:blipFill>
          <a:blip r:embed="rId3" cstate="print"/>
          <a:stretch>
            <a:fillRect/>
          </a:stretch>
        </p:blipFill>
        <p:spPr>
          <a:xfrm>
            <a:off x="285720" y="1643050"/>
            <a:ext cx="4071966" cy="2704515"/>
          </a:xfrm>
        </p:spPr>
      </p:pic>
      <p:sp>
        <p:nvSpPr>
          <p:cNvPr id="5" name="TextovéPole 4"/>
          <p:cNvSpPr txBox="1"/>
          <p:nvPr/>
        </p:nvSpPr>
        <p:spPr>
          <a:xfrm>
            <a:off x="285720" y="4429132"/>
            <a:ext cx="4214842" cy="584775"/>
          </a:xfrm>
          <a:prstGeom prst="rect">
            <a:avLst/>
          </a:prstGeom>
          <a:noFill/>
        </p:spPr>
        <p:txBody>
          <a:bodyPr wrap="square" rtlCol="0">
            <a:spAutoFit/>
          </a:bodyPr>
          <a:lstStyle/>
          <a:p>
            <a:r>
              <a:rPr lang="cs-CZ" sz="1600" dirty="0" smtClean="0"/>
              <a:t>Depozitář Muzea m. Prahy – Stodůlky, textil</a:t>
            </a:r>
          </a:p>
          <a:p>
            <a:endParaRPr lang="cs-CZ" sz="1600" dirty="0"/>
          </a:p>
        </p:txBody>
      </p:sp>
      <p:sp>
        <p:nvSpPr>
          <p:cNvPr id="8" name="TextovéPole 7"/>
          <p:cNvSpPr txBox="1"/>
          <p:nvPr/>
        </p:nvSpPr>
        <p:spPr>
          <a:xfrm>
            <a:off x="4929190" y="2357430"/>
            <a:ext cx="3357586" cy="646331"/>
          </a:xfrm>
          <a:prstGeom prst="rect">
            <a:avLst/>
          </a:prstGeom>
          <a:noFill/>
        </p:spPr>
        <p:txBody>
          <a:bodyPr wrap="square" rtlCol="0">
            <a:spAutoFit/>
          </a:bodyPr>
          <a:lstStyle/>
          <a:p>
            <a:r>
              <a:rPr lang="cs-CZ" dirty="0" smtClean="0"/>
              <a:t>Klimatizovaný depozitář, RV 50 +/- 5 %; T 18 °C</a:t>
            </a:r>
            <a:endParaRPr lang="cs-CZ" dirty="0"/>
          </a:p>
        </p:txBody>
      </p:sp>
      <p:pic>
        <p:nvPicPr>
          <p:cNvPr id="11" name="Obrázek 10" descr="DSC_0613.JPG"/>
          <p:cNvPicPr>
            <a:picLocks noChangeAspect="1"/>
          </p:cNvPicPr>
          <p:nvPr/>
        </p:nvPicPr>
        <p:blipFill>
          <a:blip r:embed="rId4" cstate="print"/>
          <a:stretch>
            <a:fillRect/>
          </a:stretch>
        </p:blipFill>
        <p:spPr>
          <a:xfrm>
            <a:off x="4500562" y="3214686"/>
            <a:ext cx="3929090" cy="260962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KHM – centrální depozitáře </a:t>
            </a:r>
            <a:r>
              <a:rPr lang="cs-CZ" dirty="0" err="1" smtClean="0"/>
              <a:t>Himberg</a:t>
            </a:r>
            <a:endParaRPr lang="cs-CZ" dirty="0"/>
          </a:p>
        </p:txBody>
      </p:sp>
      <p:pic>
        <p:nvPicPr>
          <p:cNvPr id="4" name="Zástupný symbol pro obsah 3"/>
          <p:cNvPicPr>
            <a:picLocks noGrp="1"/>
          </p:cNvPicPr>
          <p:nvPr>
            <p:ph sz="quarter" idx="1"/>
          </p:nvPr>
        </p:nvPicPr>
        <p:blipFill rotWithShape="1">
          <a:blip r:embed="rId3"/>
          <a:srcRect l="20825" t="31136" r="21443" b="48351"/>
          <a:stretch/>
        </p:blipFill>
        <p:spPr bwMode="auto">
          <a:xfrm>
            <a:off x="467544" y="1988840"/>
            <a:ext cx="8568952" cy="2004623"/>
          </a:xfrm>
          <a:prstGeom prst="rect">
            <a:avLst/>
          </a:prstGeom>
          <a:ln>
            <a:noFill/>
          </a:ln>
          <a:extLst>
            <a:ext uri="{53640926-AAD7-44D8-BBD7-CCE9431645EC}">
              <a14:shadowObscured xmlns:a14="http://schemas.microsoft.com/office/drawing/2010/main" xmlns=""/>
            </a:ext>
          </a:extLst>
        </p:spPr>
      </p:pic>
      <p:pic>
        <p:nvPicPr>
          <p:cNvPr id="5" name="Obrázek 4"/>
          <p:cNvPicPr/>
          <p:nvPr/>
        </p:nvPicPr>
        <p:blipFill rotWithShape="1">
          <a:blip r:embed="rId4"/>
          <a:srcRect l="20619" t="71121" r="21443" b="9483"/>
          <a:stretch/>
        </p:blipFill>
        <p:spPr bwMode="auto">
          <a:xfrm>
            <a:off x="1403648" y="4777254"/>
            <a:ext cx="6264696" cy="1656184"/>
          </a:xfrm>
          <a:prstGeom prst="rect">
            <a:avLst/>
          </a:prstGeom>
          <a:ln>
            <a:noFill/>
          </a:ln>
          <a:extLst>
            <a:ext uri="{53640926-AAD7-44D8-BBD7-CCE9431645EC}">
              <a14:shadowObscured xmlns:a14="http://schemas.microsoft.com/office/drawing/2010/main" xmlns=""/>
            </a:ext>
          </a:extLst>
        </p:spPr>
      </p:pic>
      <p:sp>
        <p:nvSpPr>
          <p:cNvPr id="7" name="TextovéPole 6"/>
          <p:cNvSpPr txBox="1"/>
          <p:nvPr/>
        </p:nvSpPr>
        <p:spPr>
          <a:xfrm>
            <a:off x="962948" y="1404918"/>
            <a:ext cx="7425475" cy="369332"/>
          </a:xfrm>
          <a:prstGeom prst="rect">
            <a:avLst/>
          </a:prstGeom>
          <a:noFill/>
        </p:spPr>
        <p:txBody>
          <a:bodyPr wrap="square" rtlCol="0">
            <a:spAutoFit/>
          </a:bodyPr>
          <a:lstStyle/>
          <a:p>
            <a:r>
              <a:rPr lang="cs-CZ" dirty="0" smtClean="0"/>
              <a:t>Rok  stavby 2010 – 2011; 12 000 m2 (4 patra); investice 9, 7 mil. EUR</a:t>
            </a:r>
            <a:endParaRPr lang="cs-CZ" dirty="0"/>
          </a:p>
        </p:txBody>
      </p:sp>
      <p:sp>
        <p:nvSpPr>
          <p:cNvPr id="8" name="TextovéPole 7"/>
          <p:cNvSpPr txBox="1"/>
          <p:nvPr/>
        </p:nvSpPr>
        <p:spPr>
          <a:xfrm>
            <a:off x="535225" y="4113946"/>
            <a:ext cx="8280920" cy="646331"/>
          </a:xfrm>
          <a:prstGeom prst="rect">
            <a:avLst/>
          </a:prstGeom>
          <a:noFill/>
        </p:spPr>
        <p:txBody>
          <a:bodyPr wrap="square" rtlCol="0">
            <a:spAutoFit/>
          </a:bodyPr>
          <a:lstStyle/>
          <a:p>
            <a:r>
              <a:rPr lang="cs-CZ" dirty="0" smtClean="0"/>
              <a:t>Podlahy z betonové aktivovaného jádra (topení/chlazení)            20 °C ; stěny – betonový sendvič 35 cm </a:t>
            </a:r>
            <a:r>
              <a:rPr lang="cs-CZ" dirty="0" err="1" smtClean="0"/>
              <a:t>tl</a:t>
            </a:r>
            <a:r>
              <a:rPr lang="cs-CZ" dirty="0" smtClean="0"/>
              <a:t>.</a:t>
            </a:r>
            <a:endParaRPr lang="cs-CZ" dirty="0"/>
          </a:p>
        </p:txBody>
      </p:sp>
      <p:cxnSp>
        <p:nvCxnSpPr>
          <p:cNvPr id="10" name="Přímá spojnice se šipkou 9"/>
          <p:cNvCxnSpPr/>
          <p:nvPr/>
        </p:nvCxnSpPr>
        <p:spPr>
          <a:xfrm>
            <a:off x="6660232" y="4437112"/>
            <a:ext cx="2880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94859297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KHM - </a:t>
            </a:r>
            <a:r>
              <a:rPr lang="cs-CZ" dirty="0" err="1" smtClean="0"/>
              <a:t>Himberg</a:t>
            </a:r>
            <a:endParaRPr lang="cs-CZ" dirty="0"/>
          </a:p>
        </p:txBody>
      </p:sp>
      <p:pic>
        <p:nvPicPr>
          <p:cNvPr id="4" name="Zástupný symbol pro obsah 3"/>
          <p:cNvPicPr>
            <a:picLocks noGrp="1"/>
          </p:cNvPicPr>
          <p:nvPr>
            <p:ph sz="quarter" idx="1"/>
          </p:nvPr>
        </p:nvPicPr>
        <p:blipFill rotWithShape="1">
          <a:blip r:embed="rId3"/>
          <a:srcRect l="28296" t="45599" r="30677" b="9412"/>
          <a:stretch/>
        </p:blipFill>
        <p:spPr bwMode="auto">
          <a:xfrm>
            <a:off x="251520" y="1787235"/>
            <a:ext cx="4176463" cy="2505859"/>
          </a:xfrm>
          <a:prstGeom prst="rect">
            <a:avLst/>
          </a:prstGeom>
          <a:ln>
            <a:noFill/>
          </a:ln>
          <a:extLst>
            <a:ext uri="{53640926-AAD7-44D8-BBD7-CCE9431645EC}">
              <a14:shadowObscured xmlns:a14="http://schemas.microsoft.com/office/drawing/2010/main" xmlns=""/>
            </a:ext>
          </a:extLst>
        </p:spPr>
      </p:pic>
      <p:sp>
        <p:nvSpPr>
          <p:cNvPr id="5" name="TextovéPole 4"/>
          <p:cNvSpPr txBox="1"/>
          <p:nvPr/>
        </p:nvSpPr>
        <p:spPr>
          <a:xfrm>
            <a:off x="5076055" y="1580599"/>
            <a:ext cx="3740905" cy="1200329"/>
          </a:xfrm>
          <a:prstGeom prst="rect">
            <a:avLst/>
          </a:prstGeom>
          <a:noFill/>
        </p:spPr>
        <p:txBody>
          <a:bodyPr wrap="square" rtlCol="0">
            <a:spAutoFit/>
          </a:bodyPr>
          <a:lstStyle/>
          <a:p>
            <a:r>
              <a:rPr lang="cs-CZ" dirty="0" smtClean="0"/>
              <a:t>Tepelná čerpadla – 32 sond v hloubce 100 m:</a:t>
            </a:r>
          </a:p>
          <a:p>
            <a:r>
              <a:rPr lang="cs-CZ" dirty="0" smtClean="0"/>
              <a:t>Stabilní klima:  RV 50 %</a:t>
            </a:r>
          </a:p>
          <a:p>
            <a:r>
              <a:rPr lang="cs-CZ" dirty="0" smtClean="0"/>
              <a:t>T 20 °C</a:t>
            </a:r>
            <a:endParaRPr lang="cs-CZ"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30128" t="32772" r="29335" b="19974"/>
          <a:stretch/>
        </p:blipFill>
        <p:spPr bwMode="auto">
          <a:xfrm>
            <a:off x="4716016" y="3356992"/>
            <a:ext cx="4100945" cy="26877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2173300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Literatura</a:t>
            </a:r>
            <a:endParaRPr lang="cs-CZ" dirty="0"/>
          </a:p>
        </p:txBody>
      </p:sp>
      <p:sp>
        <p:nvSpPr>
          <p:cNvPr id="3" name="Zástupný symbol pro obsah 2"/>
          <p:cNvSpPr>
            <a:spLocks noGrp="1"/>
          </p:cNvSpPr>
          <p:nvPr>
            <p:ph sz="quarter" idx="1"/>
          </p:nvPr>
        </p:nvSpPr>
        <p:spPr/>
        <p:txBody>
          <a:bodyPr>
            <a:noAutofit/>
          </a:bodyPr>
          <a:lstStyle/>
          <a:p>
            <a:r>
              <a:rPr lang="cs-CZ" sz="1400" dirty="0" smtClean="0"/>
              <a:t>ČERVENÁK, J.: Prvky ovlivňující optimální parametry mikroklimatu památek. In: Památky a vnitřní klima. Seminář STOP, Praha 1998, s.14-18.</a:t>
            </a:r>
          </a:p>
          <a:p>
            <a:r>
              <a:rPr lang="cs-CZ" sz="1400" dirty="0" smtClean="0"/>
              <a:t>DROZENOVÁ, J.: Vliv návštěvnosti na klima v hlavní budově Národního muzea. In: Sborník z konzervátorského a restaurátorského semináře konaného ve dnech 16-18. září 2003. Brno 2003, s. 46 – 48. </a:t>
            </a:r>
          </a:p>
          <a:p>
            <a:r>
              <a:rPr lang="cs-CZ" sz="1400" dirty="0" smtClean="0"/>
              <a:t>DVOŘÁK, M.: Negativní faktory působící na muzejní a galerijní exponáty. In: Sborník přednášek z odborného semináře konaného ve dnech 6.-8. března 2000 v Národním muzeu, Praha 2000, s. 19-24. </a:t>
            </a:r>
          </a:p>
          <a:p>
            <a:r>
              <a:rPr lang="cs-CZ" sz="1400" dirty="0" smtClean="0"/>
              <a:t>FÁRA, P.: Vybrané možnosti úpravy klimatu staveb. In: Památky a vnitřní klima. Seminář STOP, Praha 1998, s. 11-13. </a:t>
            </a:r>
            <a:r>
              <a:rPr lang="de-DE" sz="1400" dirty="0" smtClean="0"/>
              <a:t>JOSEF, J.: </a:t>
            </a:r>
            <a:r>
              <a:rPr lang="de-DE" sz="1400" dirty="0" err="1" smtClean="0"/>
              <a:t>Mikroklimatické</a:t>
            </a:r>
            <a:r>
              <a:rPr lang="de-DE" sz="1400" dirty="0" smtClean="0"/>
              <a:t> </a:t>
            </a:r>
            <a:r>
              <a:rPr lang="de-DE" sz="1400" dirty="0" err="1" smtClean="0"/>
              <a:t>podmínky</a:t>
            </a:r>
            <a:r>
              <a:rPr lang="de-DE" sz="1400" dirty="0" smtClean="0"/>
              <a:t> </a:t>
            </a:r>
            <a:r>
              <a:rPr lang="de-DE" sz="1400" dirty="0" err="1" smtClean="0"/>
              <a:t>prostředí</a:t>
            </a:r>
            <a:r>
              <a:rPr lang="de-DE" sz="1400" dirty="0" smtClean="0"/>
              <a:t> a </a:t>
            </a:r>
            <a:r>
              <a:rPr lang="de-DE" sz="1400" dirty="0" err="1" smtClean="0"/>
              <a:t>vlhkost</a:t>
            </a:r>
            <a:r>
              <a:rPr lang="de-DE" sz="1400" dirty="0" smtClean="0"/>
              <a:t> </a:t>
            </a:r>
            <a:r>
              <a:rPr lang="de-DE" sz="1400" dirty="0" err="1" smtClean="0"/>
              <a:t>sbírkových</a:t>
            </a:r>
            <a:r>
              <a:rPr lang="de-DE" sz="1400" dirty="0" smtClean="0"/>
              <a:t> </a:t>
            </a:r>
            <a:r>
              <a:rPr lang="de-DE" sz="1400" dirty="0" err="1" smtClean="0"/>
              <a:t>předmětů</a:t>
            </a:r>
            <a:r>
              <a:rPr lang="de-DE" sz="1400" dirty="0" smtClean="0"/>
              <a:t>. </a:t>
            </a:r>
            <a:r>
              <a:rPr lang="cs-CZ" sz="1400" dirty="0" smtClean="0"/>
              <a:t>In: Sborník z konference konzervátorů a restaurátorů. Brno 2007, s. 64 – 67.</a:t>
            </a:r>
          </a:p>
          <a:p>
            <a:r>
              <a:rPr lang="cs-CZ" sz="1400" dirty="0" smtClean="0"/>
              <a:t>JAKUBEC, P.: Autonomní systémy monitorování prostředí, In: Bezpečnost práce při provádění konzervátorsko-restaurátorských prací, Metodický list. Brno 1996, s. 34 - 37.</a:t>
            </a:r>
          </a:p>
          <a:p>
            <a:r>
              <a:rPr lang="cs-CZ" sz="1400" dirty="0" smtClean="0"/>
              <a:t>Kol.: Preventivní ochrana sbírkových předmětů, Praha 2000, 68 s.</a:t>
            </a:r>
          </a:p>
          <a:p>
            <a:r>
              <a:rPr lang="cs-CZ" sz="1400" dirty="0" smtClean="0"/>
              <a:t>KOPECKÁ, I. a kol.: Preventivní péče o historické objekty a sbírky v nich uložené. SÚPP, Praha 2002, 106 s.</a:t>
            </a:r>
          </a:p>
          <a:p>
            <a:r>
              <a:rPr lang="cs-CZ" sz="1400" dirty="0" err="1" smtClean="0"/>
              <a:t>Michalski</a:t>
            </a:r>
            <a:r>
              <a:rPr lang="cs-CZ" sz="1400" dirty="0" smtClean="0"/>
              <a:t>  S.: </a:t>
            </a:r>
            <a:r>
              <a:rPr lang="cs-CZ" sz="1400" dirty="0" err="1" smtClean="0"/>
              <a:t>Incorrect</a:t>
            </a:r>
            <a:r>
              <a:rPr lang="cs-CZ" sz="1400" dirty="0" smtClean="0"/>
              <a:t> </a:t>
            </a:r>
            <a:r>
              <a:rPr lang="cs-CZ" sz="1400" dirty="0" err="1" smtClean="0"/>
              <a:t>Temperature</a:t>
            </a:r>
            <a:r>
              <a:rPr lang="cs-CZ" sz="1400" dirty="0" smtClean="0"/>
              <a:t> </a:t>
            </a:r>
            <a:r>
              <a:rPr lang="cs-CZ" sz="1400" dirty="0" err="1" smtClean="0"/>
              <a:t>and</a:t>
            </a:r>
            <a:r>
              <a:rPr lang="cs-CZ" sz="1400" dirty="0" smtClean="0"/>
              <a:t> </a:t>
            </a:r>
            <a:r>
              <a:rPr lang="cs-CZ" sz="1400" dirty="0" err="1" smtClean="0"/>
              <a:t>Relative</a:t>
            </a:r>
            <a:r>
              <a:rPr lang="cs-CZ" sz="1400" dirty="0" smtClean="0"/>
              <a:t> Humidity, CCI, 2010.</a:t>
            </a:r>
          </a:p>
          <a:p>
            <a:r>
              <a:rPr lang="cs-CZ" sz="1400" dirty="0" err="1" smtClean="0"/>
              <a:t>Padfield</a:t>
            </a:r>
            <a:r>
              <a:rPr lang="cs-CZ" sz="1400" dirty="0" smtClean="0"/>
              <a:t> T.: </a:t>
            </a:r>
            <a:r>
              <a:rPr lang="cs-CZ" sz="1400" dirty="0" err="1" smtClean="0"/>
              <a:t>Conservation</a:t>
            </a:r>
            <a:r>
              <a:rPr lang="cs-CZ" sz="1400" dirty="0" smtClean="0"/>
              <a:t> </a:t>
            </a:r>
            <a:r>
              <a:rPr lang="cs-CZ" sz="1400" dirty="0" err="1" smtClean="0"/>
              <a:t>Physics</a:t>
            </a:r>
            <a:r>
              <a:rPr lang="cs-CZ" sz="1400" dirty="0" smtClean="0"/>
              <a:t>, </a:t>
            </a:r>
            <a:r>
              <a:rPr lang="cs-CZ" sz="1400" dirty="0" smtClean="0">
                <a:hlinkClick r:id="rId3"/>
              </a:rPr>
              <a:t>http://www.</a:t>
            </a:r>
            <a:r>
              <a:rPr lang="cs-CZ" sz="1400" dirty="0" err="1" smtClean="0">
                <a:hlinkClick r:id="rId3"/>
              </a:rPr>
              <a:t>conservationphysics.org</a:t>
            </a:r>
            <a:r>
              <a:rPr lang="cs-CZ" sz="1400" dirty="0" smtClean="0">
                <a:hlinkClick r:id="rId3"/>
              </a:rPr>
              <a:t>/</a:t>
            </a:r>
            <a:r>
              <a:rPr lang="cs-CZ" sz="1400" dirty="0" err="1" smtClean="0">
                <a:hlinkClick r:id="rId3"/>
              </a:rPr>
              <a:t>appx</a:t>
            </a:r>
            <a:r>
              <a:rPr lang="cs-CZ" sz="1400" dirty="0" smtClean="0">
                <a:hlinkClick r:id="rId3"/>
              </a:rPr>
              <a:t>/</a:t>
            </a:r>
            <a:r>
              <a:rPr lang="cs-CZ" sz="1400" dirty="0" err="1" smtClean="0">
                <a:hlinkClick r:id="rId3"/>
              </a:rPr>
              <a:t>pubs.php</a:t>
            </a:r>
            <a:r>
              <a:rPr lang="cs-CZ" sz="1400" dirty="0" smtClean="0"/>
              <a:t> </a:t>
            </a:r>
          </a:p>
          <a:p>
            <a:r>
              <a:rPr lang="cs-CZ" sz="1400" dirty="0" smtClean="0"/>
              <a:t>STRAKA, R. Preventivní péče. In ĎUROVIČ, M. a kol.: Restaurování a konzervování archiválií a knih. Praha 2002, s. 79 – 198.</a:t>
            </a:r>
          </a:p>
          <a:p>
            <a:r>
              <a:rPr lang="cs-CZ" sz="1400" dirty="0" smtClean="0"/>
              <a:t>THOMSON, G.: </a:t>
            </a:r>
            <a:r>
              <a:rPr lang="cs-CZ" sz="1400" dirty="0" err="1" smtClean="0"/>
              <a:t>The</a:t>
            </a:r>
            <a:r>
              <a:rPr lang="cs-CZ" sz="1400" dirty="0" smtClean="0"/>
              <a:t> Museum </a:t>
            </a:r>
            <a:r>
              <a:rPr lang="cs-CZ" sz="1400" dirty="0" err="1" smtClean="0"/>
              <a:t>Enviroment</a:t>
            </a:r>
            <a:r>
              <a:rPr lang="cs-CZ" sz="1400" dirty="0" smtClean="0"/>
              <a:t>. Oxford 2002, 293 s. </a:t>
            </a:r>
          </a:p>
          <a:p>
            <a:endParaRPr lang="cs-CZ" sz="11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Výkyvy teploty</a:t>
            </a:r>
            <a:endParaRPr lang="cs-CZ" dirty="0"/>
          </a:p>
        </p:txBody>
      </p:sp>
      <p:sp>
        <p:nvSpPr>
          <p:cNvPr id="3" name="Zástupný symbol pro obsah 2"/>
          <p:cNvSpPr>
            <a:spLocks noGrp="1"/>
          </p:cNvSpPr>
          <p:nvPr>
            <p:ph sz="quarter" idx="1"/>
          </p:nvPr>
        </p:nvSpPr>
        <p:spPr/>
        <p:txBody>
          <a:bodyPr/>
          <a:lstStyle/>
          <a:p>
            <a:r>
              <a:rPr lang="cs-CZ" dirty="0" smtClean="0"/>
              <a:t>Náhlé výkyvy teploty mohou způsobit mechanické změny materiálů.</a:t>
            </a:r>
          </a:p>
          <a:p>
            <a:pPr lvl="1"/>
            <a:r>
              <a:rPr lang="cs-CZ" dirty="0" smtClean="0"/>
              <a:t>Předměty kombinované z více materiálů s různou tepelnou roztažností např. obrazy (dřevo + </a:t>
            </a:r>
            <a:r>
              <a:rPr lang="cs-CZ" dirty="0" err="1" smtClean="0"/>
              <a:t>anorg</a:t>
            </a:r>
            <a:r>
              <a:rPr lang="cs-CZ" dirty="0" smtClean="0"/>
              <a:t>. pigmenty, kov + smalt)</a:t>
            </a:r>
          </a:p>
          <a:p>
            <a:pPr>
              <a:buNone/>
            </a:pPr>
            <a:endParaRPr lang="cs-CZ" dirty="0"/>
          </a:p>
        </p:txBody>
      </p:sp>
      <p:pic>
        <p:nvPicPr>
          <p:cNvPr id="4" name="Obrázek 3" descr="malba.jpg"/>
          <p:cNvPicPr>
            <a:picLocks noChangeAspect="1"/>
          </p:cNvPicPr>
          <p:nvPr/>
        </p:nvPicPr>
        <p:blipFill>
          <a:blip r:embed="rId3"/>
          <a:stretch>
            <a:fillRect/>
          </a:stretch>
        </p:blipFill>
        <p:spPr>
          <a:xfrm>
            <a:off x="5214942" y="3571876"/>
            <a:ext cx="3492524" cy="2357454"/>
          </a:xfrm>
          <a:prstGeom prst="rect">
            <a:avLst/>
          </a:prstGeom>
        </p:spPr>
      </p:pic>
      <p:sp>
        <p:nvSpPr>
          <p:cNvPr id="5" name="TextovéPole 4"/>
          <p:cNvSpPr txBox="1"/>
          <p:nvPr/>
        </p:nvSpPr>
        <p:spPr>
          <a:xfrm>
            <a:off x="2071670" y="5143512"/>
            <a:ext cx="3071834" cy="738664"/>
          </a:xfrm>
          <a:prstGeom prst="rect">
            <a:avLst/>
          </a:prstGeom>
          <a:noFill/>
        </p:spPr>
        <p:txBody>
          <a:bodyPr wrap="square" rtlCol="0">
            <a:spAutoFit/>
          </a:bodyPr>
          <a:lstStyle/>
          <a:p>
            <a:pPr algn="r"/>
            <a:r>
              <a:rPr lang="cs-CZ" sz="1400" i="1" dirty="0" smtClean="0"/>
              <a:t>Poškození malby vlivem nesprávné teploty, Muzeum umění, Budapešť, ICCROM  r.1978</a:t>
            </a:r>
            <a:endParaRPr lang="cs-CZ" sz="1400"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04664"/>
            <a:ext cx="8534400" cy="701824"/>
          </a:xfrm>
        </p:spPr>
        <p:txBody>
          <a:bodyPr>
            <a:noAutofit/>
          </a:bodyPr>
          <a:lstStyle/>
          <a:p>
            <a:r>
              <a:rPr lang="cs-CZ" sz="2800" dirty="0" smtClean="0"/>
              <a:t>Koeficient délkové roztažnosti </a:t>
            </a:r>
            <a:br>
              <a:rPr lang="cs-CZ" sz="2800" dirty="0" smtClean="0"/>
            </a:br>
            <a:r>
              <a:rPr lang="cs-CZ" sz="2800" dirty="0" smtClean="0"/>
              <a:t>pro různé materiály malby</a:t>
            </a:r>
            <a:endParaRPr lang="cs-CZ" sz="2800" dirty="0"/>
          </a:p>
        </p:txBody>
      </p:sp>
      <p:sp>
        <p:nvSpPr>
          <p:cNvPr id="3" name="Zástupný symbol pro obsah 2"/>
          <p:cNvSpPr>
            <a:spLocks noGrp="1"/>
          </p:cNvSpPr>
          <p:nvPr>
            <p:ph sz="quarter" idx="1"/>
          </p:nvPr>
        </p:nvSpPr>
        <p:spPr>
          <a:xfrm>
            <a:off x="0" y="1556792"/>
            <a:ext cx="7772400" cy="4733948"/>
          </a:xfrm>
        </p:spPr>
        <p:txBody>
          <a:bodyPr/>
          <a:lstStyle/>
          <a:p>
            <a:endParaRPr lang="cs-CZ" dirty="0" smtClean="0">
              <a:solidFill>
                <a:schemeClr val="tx1"/>
              </a:solidFill>
              <a:latin typeface="+mn-lt"/>
              <a:ea typeface="+mn-ea"/>
              <a:cs typeface="+mn-cs"/>
            </a:endParaRPr>
          </a:p>
          <a:p>
            <a:pPr>
              <a:buNone/>
            </a:pPr>
            <a:r>
              <a:rPr lang="cs-CZ" sz="2000" dirty="0" smtClean="0">
                <a:solidFill>
                  <a:schemeClr val="tx1"/>
                </a:solidFill>
                <a:latin typeface="+mn-lt"/>
                <a:ea typeface="+mn-ea"/>
                <a:cs typeface="+mn-cs"/>
              </a:rPr>
              <a:t>	</a:t>
            </a:r>
          </a:p>
          <a:p>
            <a:endParaRPr lang="cs-CZ" sz="2000" dirty="0"/>
          </a:p>
        </p:txBody>
      </p:sp>
      <p:graphicFrame>
        <p:nvGraphicFramePr>
          <p:cNvPr id="4" name="Tabulka 3"/>
          <p:cNvGraphicFramePr>
            <a:graphicFrameLocks noGrp="1"/>
          </p:cNvGraphicFramePr>
          <p:nvPr/>
        </p:nvGraphicFramePr>
        <p:xfrm>
          <a:off x="714348" y="1420254"/>
          <a:ext cx="5953124" cy="4986564"/>
        </p:xfrm>
        <a:graphic>
          <a:graphicData uri="http://schemas.openxmlformats.org/drawingml/2006/table">
            <a:tbl>
              <a:tblPr firstRow="1" bandRow="1">
                <a:tableStyleId>{5C22544A-7EE6-4342-B048-85BDC9FD1C3A}</a:tableStyleId>
              </a:tblPr>
              <a:tblGrid>
                <a:gridCol w="3278892"/>
                <a:gridCol w="2674232"/>
              </a:tblGrid>
              <a:tr h="875591">
                <a:tc>
                  <a:txBody>
                    <a:bodyPr/>
                    <a:lstStyle/>
                    <a:p>
                      <a:r>
                        <a:rPr lang="cs-CZ" dirty="0" smtClean="0"/>
                        <a:t>Materiál</a:t>
                      </a:r>
                      <a:endParaRPr lang="cs-CZ" dirty="0"/>
                    </a:p>
                  </a:txBody>
                  <a:tcPr/>
                </a:tc>
                <a:tc>
                  <a:txBody>
                    <a:bodyPr/>
                    <a:lstStyle/>
                    <a:p>
                      <a:r>
                        <a:rPr lang="cs-CZ" dirty="0" smtClean="0"/>
                        <a:t>Teplotní koeficient délkové roztažnosti [</a:t>
                      </a:r>
                      <a:r>
                        <a:rPr lang="cs-CZ" dirty="0" err="1" smtClean="0"/>
                        <a:t>ppm</a:t>
                      </a:r>
                      <a:r>
                        <a:rPr lang="cs-CZ" dirty="0" smtClean="0"/>
                        <a:t>/°C]</a:t>
                      </a:r>
                      <a:endParaRPr lang="cs-CZ" dirty="0"/>
                    </a:p>
                  </a:txBody>
                  <a:tcPr/>
                </a:tc>
              </a:tr>
              <a:tr h="355101">
                <a:tc>
                  <a:txBody>
                    <a:bodyPr/>
                    <a:lstStyle/>
                    <a:p>
                      <a:r>
                        <a:rPr lang="cs-CZ" sz="1400" kern="1200" baseline="0" dirty="0" smtClean="0">
                          <a:solidFill>
                            <a:schemeClr val="dk1"/>
                          </a:solidFill>
                          <a:latin typeface="+mn-lt"/>
                          <a:ea typeface="+mn-ea"/>
                          <a:cs typeface="+mn-cs"/>
                        </a:rPr>
                        <a:t> Bílý dub, </a:t>
                      </a:r>
                      <a:r>
                        <a:rPr lang="cs-CZ" sz="1400" i="1" kern="1200" baseline="0" dirty="0" err="1" smtClean="0">
                          <a:solidFill>
                            <a:schemeClr val="dk1"/>
                          </a:solidFill>
                          <a:latin typeface="+mn-lt"/>
                          <a:ea typeface="+mn-ea"/>
                          <a:cs typeface="+mn-cs"/>
                        </a:rPr>
                        <a:t>Quercus</a:t>
                      </a:r>
                      <a:r>
                        <a:rPr lang="cs-CZ" sz="1400" i="1" kern="1200" baseline="0" dirty="0" smtClean="0">
                          <a:solidFill>
                            <a:schemeClr val="dk1"/>
                          </a:solidFill>
                          <a:latin typeface="+mn-lt"/>
                          <a:ea typeface="+mn-ea"/>
                          <a:cs typeface="+mn-cs"/>
                        </a:rPr>
                        <a:t> alba, příčný řez	</a:t>
                      </a:r>
                      <a:endParaRPr lang="cs-CZ" sz="1400" dirty="0"/>
                    </a:p>
                  </a:txBody>
                  <a:tcPr/>
                </a:tc>
                <a:tc>
                  <a:txBody>
                    <a:bodyPr/>
                    <a:lstStyle/>
                    <a:p>
                      <a:r>
                        <a:rPr lang="cs-CZ" sz="1400" dirty="0" smtClean="0"/>
                        <a:t>0, 3</a:t>
                      </a:r>
                      <a:endParaRPr lang="cs-CZ" sz="1400" dirty="0"/>
                    </a:p>
                  </a:txBody>
                  <a:tcPr/>
                </a:tc>
              </a:tr>
              <a:tr h="355101">
                <a:tc>
                  <a:txBody>
                    <a:bodyPr/>
                    <a:lstStyle/>
                    <a:p>
                      <a:r>
                        <a:rPr lang="cs-CZ" sz="1400" kern="1200" baseline="0" dirty="0" smtClean="0">
                          <a:solidFill>
                            <a:schemeClr val="dk1"/>
                          </a:solidFill>
                          <a:latin typeface="+mn-lt"/>
                          <a:ea typeface="+mn-ea"/>
                          <a:cs typeface="+mn-cs"/>
                        </a:rPr>
                        <a:t>Bílý dub, </a:t>
                      </a:r>
                      <a:r>
                        <a:rPr lang="cs-CZ" sz="1400" i="1" kern="1200" baseline="0" dirty="0" err="1" smtClean="0">
                          <a:solidFill>
                            <a:schemeClr val="dk1"/>
                          </a:solidFill>
                          <a:latin typeface="+mn-lt"/>
                          <a:ea typeface="+mn-ea"/>
                          <a:cs typeface="+mn-cs"/>
                        </a:rPr>
                        <a:t>Quercus</a:t>
                      </a:r>
                      <a:r>
                        <a:rPr lang="cs-CZ" sz="1400" i="1" kern="1200" baseline="0" dirty="0" smtClean="0">
                          <a:solidFill>
                            <a:schemeClr val="dk1"/>
                          </a:solidFill>
                          <a:latin typeface="+mn-lt"/>
                          <a:ea typeface="+mn-ea"/>
                          <a:cs typeface="+mn-cs"/>
                        </a:rPr>
                        <a:t> alba</a:t>
                      </a:r>
                      <a:r>
                        <a:rPr lang="cs-CZ" sz="1400" i="1" kern="1200" baseline="0" smtClean="0">
                          <a:solidFill>
                            <a:schemeClr val="dk1"/>
                          </a:solidFill>
                          <a:latin typeface="+mn-lt"/>
                          <a:ea typeface="+mn-ea"/>
                          <a:cs typeface="+mn-cs"/>
                        </a:rPr>
                        <a:t>, radiální </a:t>
                      </a:r>
                      <a:r>
                        <a:rPr lang="cs-CZ" sz="1400" i="1" kern="1200" baseline="0" dirty="0" smtClean="0">
                          <a:solidFill>
                            <a:schemeClr val="dk1"/>
                          </a:solidFill>
                          <a:latin typeface="+mn-lt"/>
                          <a:ea typeface="+mn-ea"/>
                          <a:cs typeface="+mn-cs"/>
                        </a:rPr>
                        <a:t>řez</a:t>
                      </a:r>
                      <a:endParaRPr lang="cs-CZ" sz="1400" dirty="0"/>
                    </a:p>
                  </a:txBody>
                  <a:tcPr/>
                </a:tc>
                <a:tc>
                  <a:txBody>
                    <a:bodyPr/>
                    <a:lstStyle/>
                    <a:p>
                      <a:r>
                        <a:rPr lang="cs-CZ" sz="1400" dirty="0" smtClean="0"/>
                        <a:t>32</a:t>
                      </a:r>
                      <a:endParaRPr lang="cs-CZ" sz="1400" dirty="0"/>
                    </a:p>
                  </a:txBody>
                  <a:tcPr/>
                </a:tc>
              </a:tr>
              <a:tr h="355101">
                <a:tc>
                  <a:txBody>
                    <a:bodyPr/>
                    <a:lstStyle/>
                    <a:p>
                      <a:r>
                        <a:rPr lang="cs-CZ" sz="1400" dirty="0" smtClean="0"/>
                        <a:t>Bílý dub, </a:t>
                      </a:r>
                      <a:r>
                        <a:rPr lang="cs-CZ" sz="1400" i="1" kern="1200" baseline="0" dirty="0" err="1" smtClean="0">
                          <a:solidFill>
                            <a:schemeClr val="dk1"/>
                          </a:solidFill>
                          <a:latin typeface="+mn-lt"/>
                          <a:ea typeface="+mn-ea"/>
                          <a:cs typeface="+mn-cs"/>
                        </a:rPr>
                        <a:t>Quercus</a:t>
                      </a:r>
                      <a:r>
                        <a:rPr lang="cs-CZ" sz="1400" i="1" kern="1200" baseline="0" dirty="0" smtClean="0">
                          <a:solidFill>
                            <a:schemeClr val="dk1"/>
                          </a:solidFill>
                          <a:latin typeface="+mn-lt"/>
                          <a:ea typeface="+mn-ea"/>
                          <a:cs typeface="+mn-cs"/>
                        </a:rPr>
                        <a:t> alba, tangenciální</a:t>
                      </a:r>
                      <a:endParaRPr lang="cs-CZ" sz="1400" dirty="0"/>
                    </a:p>
                  </a:txBody>
                  <a:tcPr/>
                </a:tc>
                <a:tc>
                  <a:txBody>
                    <a:bodyPr/>
                    <a:lstStyle/>
                    <a:p>
                      <a:r>
                        <a:rPr lang="cs-CZ" sz="1400" dirty="0" smtClean="0"/>
                        <a:t>40</a:t>
                      </a:r>
                      <a:endParaRPr lang="cs-CZ" sz="1400" dirty="0"/>
                    </a:p>
                  </a:txBody>
                  <a:tcPr/>
                </a:tc>
              </a:tr>
              <a:tr h="496168">
                <a:tc>
                  <a:txBody>
                    <a:bodyPr/>
                    <a:lstStyle/>
                    <a:p>
                      <a:r>
                        <a:rPr lang="cs-CZ" sz="1400" kern="1200" baseline="0" dirty="0" smtClean="0">
                          <a:solidFill>
                            <a:schemeClr val="dk1"/>
                          </a:solidFill>
                          <a:latin typeface="+mn-lt"/>
                          <a:ea typeface="+mn-ea"/>
                          <a:cs typeface="+mn-cs"/>
                        </a:rPr>
                        <a:t> </a:t>
                      </a:r>
                      <a:r>
                        <a:rPr lang="cs-CZ" sz="1400" kern="1200" baseline="0" dirty="0" err="1" smtClean="0">
                          <a:solidFill>
                            <a:schemeClr val="dk1"/>
                          </a:solidFill>
                          <a:latin typeface="+mn-lt"/>
                          <a:ea typeface="+mn-ea"/>
                          <a:cs typeface="+mn-cs"/>
                        </a:rPr>
                        <a:t>Oil</a:t>
                      </a:r>
                      <a:r>
                        <a:rPr lang="cs-CZ" sz="1400" kern="1200" baseline="0" dirty="0" smtClean="0">
                          <a:solidFill>
                            <a:schemeClr val="dk1"/>
                          </a:solidFill>
                          <a:latin typeface="+mn-lt"/>
                          <a:ea typeface="+mn-ea"/>
                          <a:cs typeface="+mn-cs"/>
                        </a:rPr>
                        <a:t> </a:t>
                      </a:r>
                      <a:r>
                        <a:rPr lang="cs-CZ" sz="1400" kern="1200" baseline="0" dirty="0" err="1" smtClean="0">
                          <a:solidFill>
                            <a:schemeClr val="dk1"/>
                          </a:solidFill>
                          <a:latin typeface="+mn-lt"/>
                          <a:ea typeface="+mn-ea"/>
                          <a:cs typeface="+mn-cs"/>
                        </a:rPr>
                        <a:t>paint</a:t>
                      </a:r>
                      <a:r>
                        <a:rPr lang="cs-CZ" sz="1400" kern="1200" baseline="0" dirty="0" smtClean="0">
                          <a:solidFill>
                            <a:schemeClr val="dk1"/>
                          </a:solidFill>
                          <a:latin typeface="+mn-lt"/>
                          <a:ea typeface="+mn-ea"/>
                          <a:cs typeface="+mn-cs"/>
                        </a:rPr>
                        <a:t>, </a:t>
                      </a:r>
                      <a:r>
                        <a:rPr lang="cs-CZ" sz="1400" kern="1200" baseline="0" dirty="0" err="1" smtClean="0">
                          <a:solidFill>
                            <a:schemeClr val="dk1"/>
                          </a:solidFill>
                          <a:latin typeface="+mn-lt"/>
                          <a:ea typeface="+mn-ea"/>
                          <a:cs typeface="+mn-cs"/>
                        </a:rPr>
                        <a:t>white</a:t>
                      </a:r>
                      <a:r>
                        <a:rPr lang="cs-CZ" sz="1400" kern="1200" baseline="0" dirty="0" smtClean="0">
                          <a:solidFill>
                            <a:schemeClr val="dk1"/>
                          </a:solidFill>
                          <a:latin typeface="+mn-lt"/>
                          <a:ea typeface="+mn-ea"/>
                          <a:cs typeface="+mn-cs"/>
                        </a:rPr>
                        <a:t> </a:t>
                      </a:r>
                      <a:r>
                        <a:rPr lang="cs-CZ" sz="1400" kern="1200" baseline="0" dirty="0" err="1" smtClean="0">
                          <a:solidFill>
                            <a:schemeClr val="dk1"/>
                          </a:solidFill>
                          <a:latin typeface="+mn-lt"/>
                          <a:ea typeface="+mn-ea"/>
                          <a:cs typeface="+mn-cs"/>
                        </a:rPr>
                        <a:t>lead</a:t>
                      </a:r>
                      <a:r>
                        <a:rPr lang="cs-CZ" sz="1400" kern="1200" baseline="0" dirty="0" smtClean="0">
                          <a:solidFill>
                            <a:schemeClr val="dk1"/>
                          </a:solidFill>
                          <a:latin typeface="+mn-lt"/>
                          <a:ea typeface="+mn-ea"/>
                          <a:cs typeface="+mn-cs"/>
                        </a:rPr>
                        <a:t>	</a:t>
                      </a:r>
                    </a:p>
                    <a:p>
                      <a:endParaRPr lang="cs-CZ" sz="1400" dirty="0"/>
                    </a:p>
                  </a:txBody>
                  <a:tcPr/>
                </a:tc>
                <a:tc>
                  <a:txBody>
                    <a:bodyPr/>
                    <a:lstStyle/>
                    <a:p>
                      <a:r>
                        <a:rPr lang="cs-CZ" sz="1400" dirty="0" smtClean="0"/>
                        <a:t>44</a:t>
                      </a:r>
                      <a:endParaRPr lang="cs-CZ" sz="1400" dirty="0"/>
                    </a:p>
                  </a:txBody>
                  <a:tcPr/>
                </a:tc>
              </a:tr>
              <a:tr h="496168">
                <a:tc>
                  <a:txBody>
                    <a:bodyPr/>
                    <a:lstStyle/>
                    <a:p>
                      <a:r>
                        <a:rPr lang="en-US" sz="1400" kern="1200" baseline="0" dirty="0" smtClean="0">
                          <a:solidFill>
                            <a:schemeClr val="dk1"/>
                          </a:solidFill>
                          <a:latin typeface="+mn-lt"/>
                          <a:ea typeface="+mn-ea"/>
                          <a:cs typeface="+mn-cs"/>
                        </a:rPr>
                        <a:t>Oil paint, yellow ochre	</a:t>
                      </a:r>
                    </a:p>
                    <a:p>
                      <a:endParaRPr lang="cs-CZ" sz="1400" dirty="0"/>
                    </a:p>
                  </a:txBody>
                  <a:tcPr/>
                </a:tc>
                <a:tc>
                  <a:txBody>
                    <a:bodyPr/>
                    <a:lstStyle/>
                    <a:p>
                      <a:r>
                        <a:rPr lang="cs-CZ" sz="1400" dirty="0" smtClean="0"/>
                        <a:t>64</a:t>
                      </a:r>
                      <a:endParaRPr lang="cs-CZ" sz="1400" dirty="0"/>
                    </a:p>
                  </a:txBody>
                  <a:tcPr/>
                </a:tc>
              </a:tr>
              <a:tr h="355101">
                <a:tc>
                  <a:txBody>
                    <a:bodyPr/>
                    <a:lstStyle/>
                    <a:p>
                      <a:r>
                        <a:rPr lang="en-US" sz="1400" kern="1200" baseline="0" dirty="0" smtClean="0">
                          <a:solidFill>
                            <a:schemeClr val="dk1"/>
                          </a:solidFill>
                          <a:latin typeface="+mn-lt"/>
                          <a:ea typeface="+mn-ea"/>
                          <a:cs typeface="+mn-cs"/>
                        </a:rPr>
                        <a:t>Oil paint, Naples yellow	</a:t>
                      </a:r>
                    </a:p>
                  </a:txBody>
                  <a:tcPr/>
                </a:tc>
                <a:tc>
                  <a:txBody>
                    <a:bodyPr/>
                    <a:lstStyle/>
                    <a:p>
                      <a:r>
                        <a:rPr lang="cs-CZ" sz="1400" dirty="0" smtClean="0"/>
                        <a:t>52</a:t>
                      </a:r>
                      <a:endParaRPr lang="cs-CZ" sz="1400" dirty="0"/>
                    </a:p>
                  </a:txBody>
                  <a:tcPr/>
                </a:tc>
              </a:tr>
              <a:tr h="496168">
                <a:tc>
                  <a:txBody>
                    <a:bodyPr/>
                    <a:lstStyle/>
                    <a:p>
                      <a:r>
                        <a:rPr lang="cs-CZ" sz="1400" kern="1200" baseline="0" dirty="0" err="1" smtClean="0">
                          <a:solidFill>
                            <a:schemeClr val="dk1"/>
                          </a:solidFill>
                          <a:latin typeface="+mn-lt"/>
                          <a:ea typeface="+mn-ea"/>
                          <a:cs typeface="+mn-cs"/>
                        </a:rPr>
                        <a:t>Rabbit</a:t>
                      </a:r>
                      <a:r>
                        <a:rPr lang="cs-CZ" sz="1400" kern="1200" baseline="0" dirty="0" smtClean="0">
                          <a:solidFill>
                            <a:schemeClr val="dk1"/>
                          </a:solidFill>
                          <a:latin typeface="+mn-lt"/>
                          <a:ea typeface="+mn-ea"/>
                          <a:cs typeface="+mn-cs"/>
                        </a:rPr>
                        <a:t> skin </a:t>
                      </a:r>
                      <a:r>
                        <a:rPr lang="cs-CZ" sz="1400" kern="1200" baseline="0" dirty="0" err="1" smtClean="0">
                          <a:solidFill>
                            <a:schemeClr val="dk1"/>
                          </a:solidFill>
                          <a:latin typeface="+mn-lt"/>
                          <a:ea typeface="+mn-ea"/>
                          <a:cs typeface="+mn-cs"/>
                        </a:rPr>
                        <a:t>glue</a:t>
                      </a:r>
                      <a:r>
                        <a:rPr lang="cs-CZ" sz="1400" kern="1200" baseline="0" dirty="0" smtClean="0">
                          <a:solidFill>
                            <a:schemeClr val="dk1"/>
                          </a:solidFill>
                          <a:latin typeface="+mn-lt"/>
                          <a:ea typeface="+mn-ea"/>
                          <a:cs typeface="+mn-cs"/>
                        </a:rPr>
                        <a:t>		</a:t>
                      </a:r>
                    </a:p>
                    <a:p>
                      <a:endParaRPr lang="cs-CZ" sz="1400" dirty="0"/>
                    </a:p>
                  </a:txBody>
                  <a:tcPr/>
                </a:tc>
                <a:tc>
                  <a:txBody>
                    <a:bodyPr/>
                    <a:lstStyle/>
                    <a:p>
                      <a:r>
                        <a:rPr lang="cs-CZ" sz="1400" dirty="0" smtClean="0"/>
                        <a:t>29</a:t>
                      </a:r>
                      <a:endParaRPr lang="cs-CZ" sz="1400" dirty="0"/>
                    </a:p>
                  </a:txBody>
                  <a:tcPr/>
                </a:tc>
              </a:tr>
              <a:tr h="496168">
                <a:tc>
                  <a:txBody>
                    <a:bodyPr/>
                    <a:lstStyle/>
                    <a:p>
                      <a:r>
                        <a:rPr lang="cs-CZ" sz="1400" kern="1200" baseline="0" dirty="0" err="1" smtClean="0">
                          <a:solidFill>
                            <a:schemeClr val="dk1"/>
                          </a:solidFill>
                          <a:latin typeface="+mn-lt"/>
                          <a:ea typeface="+mn-ea"/>
                          <a:cs typeface="+mn-cs"/>
                        </a:rPr>
                        <a:t>Copper</a:t>
                      </a:r>
                      <a:r>
                        <a:rPr lang="cs-CZ" sz="1400" kern="1200" baseline="0" dirty="0" smtClean="0">
                          <a:solidFill>
                            <a:schemeClr val="dk1"/>
                          </a:solidFill>
                          <a:latin typeface="+mn-lt"/>
                          <a:ea typeface="+mn-ea"/>
                          <a:cs typeface="+mn-cs"/>
                        </a:rPr>
                        <a:t>		</a:t>
                      </a:r>
                    </a:p>
                    <a:p>
                      <a:endParaRPr lang="cs-CZ" sz="1400" dirty="0"/>
                    </a:p>
                  </a:txBody>
                  <a:tcPr/>
                </a:tc>
                <a:tc>
                  <a:txBody>
                    <a:bodyPr/>
                    <a:lstStyle/>
                    <a:p>
                      <a:r>
                        <a:rPr lang="cs-CZ" sz="1400" dirty="0" smtClean="0"/>
                        <a:t>17</a:t>
                      </a:r>
                      <a:endParaRPr lang="cs-CZ" sz="1400" dirty="0"/>
                    </a:p>
                  </a:txBody>
                  <a:tcPr/>
                </a:tc>
              </a:tr>
              <a:tr h="554541">
                <a:tc>
                  <a:txBody>
                    <a:bodyPr/>
                    <a:lstStyle/>
                    <a:p>
                      <a:r>
                        <a:rPr lang="cs-CZ" sz="1800" kern="1200" baseline="0" dirty="0" smtClean="0">
                          <a:solidFill>
                            <a:schemeClr val="dk1"/>
                          </a:solidFill>
                          <a:latin typeface="+mn-lt"/>
                          <a:ea typeface="+mn-ea"/>
                          <a:cs typeface="+mn-cs"/>
                        </a:rPr>
                        <a:t> </a:t>
                      </a:r>
                      <a:r>
                        <a:rPr lang="cs-CZ" sz="1600" kern="1200" baseline="0" dirty="0" err="1" smtClean="0">
                          <a:solidFill>
                            <a:schemeClr val="dk1"/>
                          </a:solidFill>
                          <a:latin typeface="+mn-lt"/>
                          <a:ea typeface="+mn-ea"/>
                          <a:cs typeface="+mn-cs"/>
                        </a:rPr>
                        <a:t>Aluminum</a:t>
                      </a:r>
                      <a:r>
                        <a:rPr lang="cs-CZ" sz="1600" kern="1200" baseline="0" dirty="0" smtClean="0">
                          <a:solidFill>
                            <a:schemeClr val="dk1"/>
                          </a:solidFill>
                          <a:latin typeface="+mn-lt"/>
                          <a:ea typeface="+mn-ea"/>
                          <a:cs typeface="+mn-cs"/>
                        </a:rPr>
                        <a:t> T-2024	</a:t>
                      </a:r>
                      <a:endParaRPr lang="cs-CZ" sz="1800" kern="1200" baseline="0" dirty="0" smtClean="0">
                        <a:solidFill>
                          <a:schemeClr val="dk1"/>
                        </a:solidFill>
                        <a:latin typeface="+mn-lt"/>
                        <a:ea typeface="+mn-ea"/>
                        <a:cs typeface="+mn-cs"/>
                      </a:endParaRPr>
                    </a:p>
                    <a:p>
                      <a:endParaRPr lang="cs-CZ" sz="1400" dirty="0"/>
                    </a:p>
                  </a:txBody>
                  <a:tcPr/>
                </a:tc>
                <a:tc>
                  <a:txBody>
                    <a:bodyPr/>
                    <a:lstStyle/>
                    <a:p>
                      <a:r>
                        <a:rPr lang="cs-CZ" sz="1400" dirty="0" smtClean="0"/>
                        <a:t>23</a:t>
                      </a:r>
                      <a:endParaRPr lang="cs-CZ" sz="1400" dirty="0"/>
                    </a:p>
                  </a:txBody>
                  <a:tcPr/>
                </a:tc>
              </a:tr>
            </a:tbl>
          </a:graphicData>
        </a:graphic>
      </p:graphicFrame>
      <p:sp>
        <p:nvSpPr>
          <p:cNvPr id="5" name="TextovéPole 4"/>
          <p:cNvSpPr txBox="1"/>
          <p:nvPr/>
        </p:nvSpPr>
        <p:spPr>
          <a:xfrm>
            <a:off x="6786546" y="5072074"/>
            <a:ext cx="2357454" cy="1446550"/>
          </a:xfrm>
          <a:prstGeom prst="rect">
            <a:avLst/>
          </a:prstGeom>
          <a:noFill/>
        </p:spPr>
        <p:txBody>
          <a:bodyPr wrap="square" rtlCol="0">
            <a:spAutoFit/>
          </a:bodyPr>
          <a:lstStyle/>
          <a:p>
            <a:endParaRPr lang="cs-CZ" dirty="0"/>
          </a:p>
          <a:p>
            <a:r>
              <a:rPr lang="en-US" sz="1600" i="1" dirty="0" smtClean="0"/>
              <a:t>Museum </a:t>
            </a:r>
            <a:r>
              <a:rPr lang="en-US" sz="1600" i="1" dirty="0"/>
              <a:t>Microclimates, The National Museum of Denmark, Copenhagen 2007</a:t>
            </a:r>
            <a:endParaRPr lang="cs-CZ" sz="2000" i="1"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dministrativní">
  <a:themeElements>
    <a:clrScheme name="Administrativní">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Administrativní">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dministrativní">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6900</TotalTime>
  <Words>5834</Words>
  <Application>Microsoft Office PowerPoint</Application>
  <PresentationFormat>Předvádění na obrazovce (4:3)</PresentationFormat>
  <Paragraphs>649</Paragraphs>
  <Slides>75</Slides>
  <Notes>75</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75</vt:i4>
      </vt:variant>
    </vt:vector>
  </HeadingPairs>
  <TitlesOfParts>
    <vt:vector size="77" baseType="lpstr">
      <vt:lpstr>Administrativní</vt:lpstr>
      <vt:lpstr>Rastrový obrázek</vt:lpstr>
      <vt:lpstr>Teplota a vlhkost</vt:lpstr>
      <vt:lpstr>Teplota - definice</vt:lpstr>
      <vt:lpstr>Vliv teploty na muzejní sbírky</vt:lpstr>
      <vt:lpstr>Vysoká teplota</vt:lpstr>
      <vt:lpstr>Autodegradace  acetátových filmů – octový syndrom</vt:lpstr>
      <vt:lpstr>Vysoká teplota</vt:lpstr>
      <vt:lpstr>Nízká teplota</vt:lpstr>
      <vt:lpstr>Výkyvy teploty</vt:lpstr>
      <vt:lpstr>Koeficient délkové roztažnosti  pro různé materiály malby</vt:lpstr>
      <vt:lpstr>Možné příčiny nesprávné teploty </vt:lpstr>
      <vt:lpstr>Opatření pro regulaci nesprávné teploty</vt:lpstr>
      <vt:lpstr>Vlhkost</vt:lpstr>
      <vt:lpstr>Charakteristiky vlhkosti</vt:lpstr>
      <vt:lpstr>Charakteristiky vlhkosti</vt:lpstr>
      <vt:lpstr>Relativní vlhkost</vt:lpstr>
      <vt:lpstr>Relativní vlhkost</vt:lpstr>
      <vt:lpstr>Psychrometrické tabulky   hygrometrický graf</vt:lpstr>
      <vt:lpstr>Hygrometrický graf</vt:lpstr>
      <vt:lpstr>Vliv vlhkosti na vlastnosti materiálů</vt:lpstr>
      <vt:lpstr>Vliv vlhkosti na vlastnosti materiálů</vt:lpstr>
      <vt:lpstr>Snímek 21</vt:lpstr>
      <vt:lpstr>Vliv vlhkosti na vlastnosti materiálů</vt:lpstr>
      <vt:lpstr>Vliv vlhkosti</vt:lpstr>
      <vt:lpstr>Trvale vysoká RV nad 75 %</vt:lpstr>
      <vt:lpstr>Trvale vysoká RV nad 75 %</vt:lpstr>
      <vt:lpstr>Biologické poškození </vt:lpstr>
      <vt:lpstr>Biologické poškození</vt:lpstr>
      <vt:lpstr>Koroze kovů</vt:lpstr>
      <vt:lpstr>Poškození nestabilního skla</vt:lpstr>
      <vt:lpstr>Mechanické změny </vt:lpstr>
      <vt:lpstr>Mechanické změny </vt:lpstr>
      <vt:lpstr>Trvalé nízká RV pod 30 %</vt:lpstr>
      <vt:lpstr>Výkyvy RV</vt:lpstr>
      <vt:lpstr>Výkyvy RV</vt:lpstr>
      <vt:lpstr>Poškození vlivem výkyvů RV/T</vt:lpstr>
      <vt:lpstr>Doporučené hodnoty RV/T</vt:lpstr>
      <vt:lpstr>Snímek 37</vt:lpstr>
      <vt:lpstr>Snímek 38</vt:lpstr>
      <vt:lpstr>Snímek 39</vt:lpstr>
      <vt:lpstr>Měření T</vt:lpstr>
      <vt:lpstr>Měření RV</vt:lpstr>
      <vt:lpstr>Měření RV</vt:lpstr>
      <vt:lpstr>Měření RV/T</vt:lpstr>
      <vt:lpstr>Měření RV/T</vt:lpstr>
      <vt:lpstr>Umístění měřících přístrojů</vt:lpstr>
      <vt:lpstr>Regulace RV/T</vt:lpstr>
      <vt:lpstr>Možnosti regulace RV/T</vt:lpstr>
      <vt:lpstr>Možnosti regulace RV/T</vt:lpstr>
      <vt:lpstr>Řízené větrání</vt:lpstr>
      <vt:lpstr>Vytápění</vt:lpstr>
      <vt:lpstr>Vytápění</vt:lpstr>
      <vt:lpstr>Možnosti zvlhčování</vt:lpstr>
      <vt:lpstr>Možnosti zvlhčování</vt:lpstr>
      <vt:lpstr>Odvlhčovací přístroje</vt:lpstr>
      <vt:lpstr>Stabilní vzduchotechnická zařízení</vt:lpstr>
      <vt:lpstr>Ukládání předmětů do obalů</vt:lpstr>
      <vt:lpstr>Aklimatizace předmětů</vt:lpstr>
      <vt:lpstr>Klimabox</vt:lpstr>
      <vt:lpstr>Sorpční materiály</vt:lpstr>
      <vt:lpstr>Typy silikagelu  </vt:lpstr>
      <vt:lpstr>Sorpční materiály</vt:lpstr>
      <vt:lpstr>Používání silikagelu</vt:lpstr>
      <vt:lpstr>Dávkování silikagelu</vt:lpstr>
      <vt:lpstr>Kondicionování silikagelu</vt:lpstr>
      <vt:lpstr>Shrnutí</vt:lpstr>
      <vt:lpstr>Příklady – výpadek klimatizace</vt:lpstr>
      <vt:lpstr>Příklady – klimatizovaný depozitář</vt:lpstr>
      <vt:lpstr>Příklady – simulovaný výpadek klimatizace</vt:lpstr>
      <vt:lpstr>Příklady – přirozené mikroklima</vt:lpstr>
      <vt:lpstr>Příklady – Historické klima</vt:lpstr>
      <vt:lpstr>Příklady – Depozitář</vt:lpstr>
      <vt:lpstr>Příklady – Depozitář</vt:lpstr>
      <vt:lpstr>KHM – centrální depozitáře Himberg</vt:lpstr>
      <vt:lpstr>KHM - Himberg</vt:lpstr>
      <vt:lpstr>Literatura</vt:lpstr>
    </vt:vector>
  </TitlesOfParts>
  <Company>Aguna s.r.o.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Teplota a vlhkost</dc:title>
  <dc:creator>Aguna</dc:creator>
  <cp:lastModifiedBy>Selucká</cp:lastModifiedBy>
  <cp:revision>204</cp:revision>
  <dcterms:created xsi:type="dcterms:W3CDTF">2010-04-15T20:06:38Z</dcterms:created>
  <dcterms:modified xsi:type="dcterms:W3CDTF">2016-08-10T13:32:38Z</dcterms:modified>
</cp:coreProperties>
</file>