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76" r:id="rId8"/>
    <p:sldId id="260" r:id="rId9"/>
    <p:sldId id="261" r:id="rId10"/>
    <p:sldId id="268" r:id="rId11"/>
    <p:sldId id="269" r:id="rId12"/>
    <p:sldId id="271" r:id="rId13"/>
    <p:sldId id="272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de-DE" b="1" dirty="0" smtClean="0"/>
              <a:t>2. </a:t>
            </a:r>
            <a:r>
              <a:rPr lang="cs-CZ" b="1" dirty="0" err="1" smtClean="0"/>
              <a:t>Kommunikationsbereich</a:t>
            </a:r>
            <a:r>
              <a:rPr lang="cs-CZ" b="1" dirty="0" smtClean="0"/>
              <a:t> </a:t>
            </a:r>
            <a:r>
              <a:rPr lang="cs-CZ" b="1" dirty="0" err="1"/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Fachwortschatz</a:t>
            </a:r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>
                <a:solidFill>
                  <a:srgbClr val="FF0000"/>
                </a:solidFill>
              </a:rPr>
              <a:t>Fachwortschatz</a:t>
            </a:r>
            <a:r>
              <a:rPr lang="cs-CZ" sz="2400" dirty="0" smtClean="0">
                <a:solidFill>
                  <a:srgbClr val="FF0000"/>
                </a:solidFill>
              </a:rPr>
              <a:t>: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eigenständige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Merkmal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Fachsprachen</a:t>
            </a:r>
            <a:endParaRPr lang="cs-CZ" sz="2400" b="1" dirty="0" smtClean="0"/>
          </a:p>
          <a:p>
            <a:pPr eaLnBrk="1" hangingPunct="1"/>
            <a:r>
              <a:rPr lang="cs-CZ" sz="2400" b="1" dirty="0" smtClean="0"/>
              <a:t> in der Terminologie </a:t>
            </a:r>
            <a:r>
              <a:rPr lang="cs-CZ" sz="2400" b="1" dirty="0" err="1" smtClean="0"/>
              <a:t>wird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Wissen</a:t>
            </a:r>
            <a:r>
              <a:rPr lang="cs-CZ" sz="2400" b="1" dirty="0" smtClean="0"/>
              <a:t> des </a:t>
            </a:r>
            <a:r>
              <a:rPr lang="cs-CZ" sz="2400" b="1" dirty="0" err="1" smtClean="0"/>
              <a:t>jewe</a:t>
            </a:r>
            <a:r>
              <a:rPr lang="en-US" sz="2400" b="1" dirty="0" err="1" smtClean="0"/>
              <a:t>i</a:t>
            </a:r>
            <a:r>
              <a:rPr lang="cs-CZ" sz="2400" b="1" dirty="0" err="1" smtClean="0"/>
              <a:t>ligen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Fachgebietes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repräsentiert</a:t>
            </a:r>
            <a:r>
              <a:rPr lang="cs-CZ" sz="2400" b="1" dirty="0" smtClean="0"/>
              <a:t>: </a:t>
            </a:r>
            <a:endParaRPr lang="de-DE" sz="2400" b="1" dirty="0" smtClean="0"/>
          </a:p>
          <a:p>
            <a:pPr eaLnBrk="1" hangingPunct="1"/>
            <a:r>
              <a:rPr lang="cs-CZ" sz="2400" b="1" dirty="0" err="1" smtClean="0"/>
              <a:t>Medizin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Körperorgane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Herz,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Thorax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Magen</a:t>
            </a:r>
            <a:r>
              <a:rPr lang="cs-CZ" sz="2400" b="1" i="1" dirty="0" smtClean="0">
                <a:solidFill>
                  <a:srgbClr val="00B0F0"/>
                </a:solidFill>
              </a:rPr>
              <a:t>-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Darm</a:t>
            </a:r>
            <a:r>
              <a:rPr lang="cs-CZ" sz="2400" b="1" i="1" dirty="0" smtClean="0">
                <a:solidFill>
                  <a:srgbClr val="00B0F0"/>
                </a:solidFill>
              </a:rPr>
              <a:t>-Trakt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Krankheiten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Syndrome: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Schlaganfall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Herzinfarkt</a:t>
            </a:r>
            <a:r>
              <a:rPr lang="cs-CZ" sz="2400" b="1" i="1" dirty="0" smtClean="0">
                <a:solidFill>
                  <a:srgbClr val="00B0F0"/>
                </a:solidFill>
              </a:rPr>
              <a:t>, AIDS </a:t>
            </a:r>
            <a:r>
              <a:rPr lang="cs-CZ" sz="2400" b="1" dirty="0" err="1" smtClean="0"/>
              <a:t>sowie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ihr</a:t>
            </a:r>
            <a:r>
              <a:rPr lang="cs-CZ" sz="2400" b="1" dirty="0" smtClean="0"/>
              <a:t> Charakter, </a:t>
            </a:r>
            <a:r>
              <a:rPr lang="cs-CZ" sz="2400" b="1" dirty="0" err="1" smtClean="0"/>
              <a:t>Dauer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ihre</a:t>
            </a:r>
            <a:r>
              <a:rPr lang="cs-CZ" sz="2400" b="1" dirty="0" smtClean="0"/>
              <a:t> Symptome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Befunde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akut,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Schmerz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Untersuchungsverfahren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Opetrationstechniken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Computertomographie</a:t>
            </a:r>
            <a:r>
              <a:rPr lang="cs-CZ" sz="2400" b="1" i="1" dirty="0" smtClean="0">
                <a:solidFill>
                  <a:srgbClr val="00B0F0"/>
                </a:solidFill>
              </a:rPr>
              <a:t>, Biopsie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Bezeichnungen</a:t>
            </a:r>
            <a:r>
              <a:rPr lang="cs-CZ" sz="2400" b="1" dirty="0" smtClean="0"/>
              <a:t> von </a:t>
            </a:r>
            <a:r>
              <a:rPr lang="cs-CZ" sz="2400" b="1" dirty="0" err="1" smtClean="0"/>
              <a:t>Patienten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Diabetiker</a:t>
            </a:r>
            <a:r>
              <a:rPr lang="cs-CZ" sz="2400" b="1" i="1" dirty="0" smtClean="0"/>
              <a:t>. </a:t>
            </a:r>
            <a:endParaRPr lang="de-DE" sz="2400" b="1" i="1" dirty="0" smtClean="0"/>
          </a:p>
          <a:p>
            <a:pPr eaLnBrk="1" hangingPunct="1"/>
            <a:r>
              <a:rPr lang="cs-CZ" sz="2400" b="1" dirty="0" err="1" smtClean="0"/>
              <a:t>Allgemeiner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Fachwortschatz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Syst</a:t>
            </a:r>
            <a:r>
              <a:rPr lang="de-DE" sz="2400" b="1" i="1" dirty="0" smtClean="0">
                <a:solidFill>
                  <a:srgbClr val="00B0F0"/>
                </a:solidFill>
              </a:rPr>
              <a:t>e</a:t>
            </a:r>
            <a:r>
              <a:rPr lang="cs-CZ" sz="2400" b="1" i="1" dirty="0" smtClean="0">
                <a:solidFill>
                  <a:srgbClr val="00B0F0"/>
                </a:solidFill>
              </a:rPr>
              <a:t>m, Experiment,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Funktion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Lexik</a:t>
            </a:r>
            <a:endParaRPr lang="cs-CZ" b="1" dirty="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/>
              <a:t>Fachwort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Terminus – </a:t>
            </a:r>
            <a:r>
              <a:rPr lang="cs-CZ" sz="2400" b="1" dirty="0" err="1" smtClean="0"/>
              <a:t>Terminus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definiert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Eindeutigkeit</a:t>
            </a:r>
            <a:r>
              <a:rPr lang="cs-CZ" sz="2400" b="1" dirty="0" smtClean="0"/>
              <a:t>,  </a:t>
            </a:r>
            <a:r>
              <a:rPr lang="cs-CZ" sz="2400" b="1" dirty="0" err="1" smtClean="0"/>
              <a:t>Exaktheit</a:t>
            </a:r>
            <a:r>
              <a:rPr lang="cs-CZ" sz="2400" b="1" dirty="0" smtClean="0"/>
              <a:t>…</a:t>
            </a:r>
          </a:p>
          <a:p>
            <a:pPr eaLnBrk="1" hangingPunct="1"/>
            <a:r>
              <a:rPr lang="cs-CZ" sz="2400" b="1" dirty="0" smtClean="0"/>
              <a:t>Synonymie: </a:t>
            </a:r>
            <a:r>
              <a:rPr lang="cs-CZ" sz="2400" b="1" i="1" dirty="0" smtClean="0">
                <a:solidFill>
                  <a:srgbClr val="00B0F0"/>
                </a:solidFill>
              </a:rPr>
              <a:t>Diabetes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mellitus</a:t>
            </a:r>
            <a:r>
              <a:rPr lang="cs-CZ" sz="2400" b="1" i="1" dirty="0" smtClean="0">
                <a:solidFill>
                  <a:srgbClr val="00B0F0"/>
                </a:solidFill>
              </a:rPr>
              <a:t> –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Zuckerkrankeit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starke</a:t>
            </a:r>
            <a:r>
              <a:rPr lang="cs-CZ" sz="2400" b="1" dirty="0" smtClean="0"/>
              <a:t> Dynamik: </a:t>
            </a:r>
            <a:r>
              <a:rPr lang="cs-CZ" sz="2400" b="1" dirty="0" err="1" smtClean="0"/>
              <a:t>Metaphorisierungen</a:t>
            </a:r>
            <a:r>
              <a:rPr lang="cs-CZ" sz="2400" b="1" dirty="0" smtClean="0"/>
              <a:t>: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Computervirus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springende</a:t>
            </a:r>
            <a:r>
              <a:rPr lang="cs-CZ" sz="2400" b="1" i="1" dirty="0" smtClean="0">
                <a:solidFill>
                  <a:srgbClr val="00B0F0"/>
                </a:solidFill>
              </a:rPr>
              <a:t> Gene,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genetischer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Fingerabdruck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endParaRPr lang="de-DE" sz="2400" b="1" i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Metapher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Quellenbereich</a:t>
            </a:r>
            <a:r>
              <a:rPr lang="cs-CZ" sz="2400" b="1" dirty="0" smtClean="0"/>
              <a:t> - </a:t>
            </a:r>
            <a:r>
              <a:rPr lang="cs-CZ" sz="2400" b="1" dirty="0" err="1" smtClean="0"/>
              <a:t>Medizin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Krankheit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Zielbereich</a:t>
            </a:r>
            <a:r>
              <a:rPr lang="de-DE" sz="2400" b="1" dirty="0" smtClean="0"/>
              <a:t> Technik</a:t>
            </a:r>
            <a:endParaRPr lang="cs-CZ" sz="2400" b="1" dirty="0" smtClean="0"/>
          </a:p>
          <a:p>
            <a:pPr eaLnBrk="1" hangingPunct="1"/>
            <a:r>
              <a:rPr lang="cs-CZ" sz="2400" b="1" dirty="0" err="1" smtClean="0"/>
              <a:t>Neuprägungen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spaltbares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Material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autogenes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Training</a:t>
            </a:r>
            <a:r>
              <a:rPr lang="cs-CZ" sz="2400" b="1" i="1" dirty="0" smtClean="0">
                <a:solidFill>
                  <a:srgbClr val="00B0F0"/>
                </a:solidFill>
              </a:rPr>
              <a:t>.... 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Standardsprache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Textsorten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dirty="0" err="1" smtClean="0"/>
              <a:t>streng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Forschungstextsorten</a:t>
            </a:r>
            <a:r>
              <a:rPr lang="cs-CZ" sz="2400" b="1" dirty="0" smtClean="0"/>
              <a:t>: Studie, </a:t>
            </a:r>
            <a:r>
              <a:rPr lang="cs-CZ" sz="2400" b="1" dirty="0" err="1" smtClean="0"/>
              <a:t>Dissertation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Diplomarbeit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Thesen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Fachaufsätze</a:t>
            </a:r>
            <a:r>
              <a:rPr lang="cs-CZ" sz="2400" b="1" dirty="0" smtClean="0"/>
              <a:t> 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Wissenschaftsleitung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Forschungsplan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Studienprogramm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Monographie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Dokumente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Lehrtätigkeit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Lehrbuchtexte</a:t>
            </a:r>
            <a:r>
              <a:rPr lang="cs-CZ" sz="2400" b="1" dirty="0" smtClean="0"/>
              <a:t>, 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bungstexte</a:t>
            </a:r>
            <a:r>
              <a:rPr lang="cs-CZ" sz="2400" b="1" dirty="0" smtClean="0"/>
              <a:t>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Informationstätigkeit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Rezension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Annotation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Forschungsbericht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Popularisierung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Wissenschaft</a:t>
            </a:r>
            <a:r>
              <a:rPr lang="cs-CZ" sz="2400" b="1" dirty="0" smtClean="0"/>
              <a:t>: TS in den </a:t>
            </a:r>
            <a:r>
              <a:rPr lang="cs-CZ" sz="2400" b="1" dirty="0" err="1" smtClean="0"/>
              <a:t>MassenMedien</a:t>
            </a:r>
            <a:r>
              <a:rPr lang="cs-CZ" sz="2400" b="1" dirty="0" smtClean="0"/>
              <a:t>: </a:t>
            </a:r>
            <a:r>
              <a:rPr lang="de-DE" sz="2400" b="1" dirty="0" smtClean="0"/>
              <a:t>(</a:t>
            </a:r>
            <a:r>
              <a:rPr lang="cs-CZ" sz="2400" b="1" dirty="0" err="1" smtClean="0"/>
              <a:t>Metaphorik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Idiomatik, </a:t>
            </a:r>
            <a:r>
              <a:rPr lang="cs-CZ" sz="2400" b="1" dirty="0" err="1" smtClean="0"/>
              <a:t>Umg</a:t>
            </a:r>
            <a:r>
              <a:rPr lang="cs-CZ" sz="2400" b="1" dirty="0" smtClean="0"/>
              <a:t>.</a:t>
            </a:r>
            <a:r>
              <a:rPr lang="de-DE" sz="2400" b="1" dirty="0" smtClean="0"/>
              <a:t>)</a:t>
            </a:r>
            <a:endParaRPr lang="cs-CZ" sz="2400" dirty="0" smtClean="0"/>
          </a:p>
          <a:p>
            <a:pPr eaLnBrk="1" hangingPunct="1"/>
            <a:r>
              <a:rPr lang="cs-CZ" sz="2400" b="1" dirty="0" smtClean="0"/>
              <a:t>M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ndlich</a:t>
            </a:r>
            <a:r>
              <a:rPr lang="de-DE" sz="2400" b="1" dirty="0" smtClean="0"/>
              <a:t>e Texte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Vorlesung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Vortrag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Referat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Konferenzbeitrag</a:t>
            </a:r>
            <a:r>
              <a:rPr lang="de-DE" sz="2400" b="1" dirty="0" smtClean="0"/>
              <a:t>, Diskussionsbeitrag</a:t>
            </a: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Stilverfahren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Stilverfahren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endParaRPr lang="cs-CZ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b="1" dirty="0" err="1" smtClean="0"/>
              <a:t>Explikation</a:t>
            </a:r>
            <a:r>
              <a:rPr lang="cs-CZ" b="1" dirty="0" smtClean="0"/>
              <a:t> </a:t>
            </a:r>
            <a:r>
              <a:rPr lang="cs-CZ" b="1" dirty="0"/>
              <a:t>(</a:t>
            </a:r>
            <a:r>
              <a:rPr lang="cs-CZ" b="1" dirty="0" err="1"/>
              <a:t>Erörtern</a:t>
            </a:r>
            <a:r>
              <a:rPr lang="cs-CZ" b="1" dirty="0"/>
              <a:t>, </a:t>
            </a:r>
            <a:r>
              <a:rPr lang="cs-CZ" b="1" dirty="0" err="1" smtClean="0"/>
              <a:t>Erklären</a:t>
            </a:r>
            <a:r>
              <a:rPr lang="cs-CZ" b="1" dirty="0" smtClean="0"/>
              <a:t>): </a:t>
            </a:r>
          </a:p>
          <a:p>
            <a:pPr eaLnBrk="1" hangingPunct="1">
              <a:buNone/>
            </a:pPr>
            <a:r>
              <a:rPr lang="cs-CZ" b="1" dirty="0" smtClean="0"/>
              <a:t>    </a:t>
            </a:r>
            <a:r>
              <a:rPr lang="cs-CZ" b="1" dirty="0" err="1" smtClean="0"/>
              <a:t>streng</a:t>
            </a:r>
            <a:r>
              <a:rPr lang="cs-CZ" b="1" dirty="0" smtClean="0"/>
              <a:t>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/>
              <a:t>T</a:t>
            </a:r>
            <a:r>
              <a:rPr lang="de-DE" b="1" dirty="0" smtClean="0"/>
              <a:t>exte</a:t>
            </a:r>
            <a:endParaRPr lang="cs-CZ" b="1" dirty="0" smtClean="0"/>
          </a:p>
          <a:p>
            <a:pPr eaLnBrk="1" hangingPunct="1"/>
            <a:r>
              <a:rPr lang="cs-CZ" b="1" dirty="0" err="1" smtClean="0"/>
              <a:t>Argumentieren</a:t>
            </a:r>
            <a:r>
              <a:rPr lang="cs-CZ" b="1" dirty="0" smtClean="0"/>
              <a:t>: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 err="1" smtClean="0"/>
              <a:t>Abhandlungen</a:t>
            </a:r>
            <a:r>
              <a:rPr lang="cs-CZ" b="1" dirty="0" smtClean="0"/>
              <a:t>, </a:t>
            </a:r>
            <a:r>
              <a:rPr lang="cs-CZ" b="1" dirty="0" err="1" smtClean="0"/>
              <a:t>Fachauf</a:t>
            </a:r>
            <a:r>
              <a:rPr lang="de-DE" b="1" dirty="0" err="1" smtClean="0"/>
              <a:t>aufsätze</a:t>
            </a:r>
            <a:r>
              <a:rPr lang="de-DE" b="1" dirty="0" smtClean="0"/>
              <a:t>, </a:t>
            </a:r>
            <a:r>
              <a:rPr lang="de-DE" b="1" dirty="0" err="1" smtClean="0"/>
              <a:t>populärwiss</a:t>
            </a:r>
            <a:r>
              <a:rPr lang="de-DE" b="1" dirty="0" smtClean="0"/>
              <a:t>. Texte)</a:t>
            </a:r>
            <a:endParaRPr lang="cs-CZ" b="1" dirty="0"/>
          </a:p>
          <a:p>
            <a:pPr eaLnBrk="1" hangingPunct="1"/>
            <a:r>
              <a:rPr lang="de-DE" b="1" dirty="0" smtClean="0"/>
              <a:t>Deskription</a:t>
            </a:r>
            <a:r>
              <a:rPr lang="cs-CZ" b="1" dirty="0"/>
              <a:t>(</a:t>
            </a:r>
            <a:r>
              <a:rPr lang="cs-CZ" b="1" dirty="0" err="1"/>
              <a:t>Beschreiben</a:t>
            </a:r>
            <a:r>
              <a:rPr lang="cs-CZ" b="1" dirty="0"/>
              <a:t>, </a:t>
            </a:r>
            <a:r>
              <a:rPr lang="cs-CZ" b="1" dirty="0" err="1" smtClean="0"/>
              <a:t>Berichten</a:t>
            </a:r>
            <a:r>
              <a:rPr lang="cs-CZ" b="1" dirty="0" smtClean="0"/>
              <a:t>)</a:t>
            </a:r>
            <a:r>
              <a:rPr lang="de-DE" b="1" dirty="0" smtClean="0"/>
              <a:t>: wiss. Berichte über Experimente, wiss. Protokolle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Vagheitsreduzierung</a:t>
            </a:r>
            <a:r>
              <a:rPr lang="cs-CZ" b="1" dirty="0" smtClean="0"/>
              <a:t>…“ (1987)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</a:t>
            </a:r>
            <a:r>
              <a:rPr lang="de-DE" b="1" dirty="0" smtClean="0"/>
              <a:t>ange, komplizierte Sätze (NS – kausal, final…)</a:t>
            </a:r>
          </a:p>
          <a:p>
            <a:r>
              <a:rPr lang="de-DE" b="1" dirty="0" smtClean="0"/>
              <a:t>IK mit zu</a:t>
            </a:r>
          </a:p>
          <a:p>
            <a:r>
              <a:rPr lang="de-DE" b="1" dirty="0" smtClean="0"/>
              <a:t>Unpersönliche Konstruktionen: </a:t>
            </a:r>
            <a:r>
              <a:rPr lang="de-DE" b="1" i="1" dirty="0" smtClean="0"/>
              <a:t>sein + zu + Inf.</a:t>
            </a:r>
          </a:p>
          <a:p>
            <a:r>
              <a:rPr lang="de-DE" b="1" dirty="0" smtClean="0"/>
              <a:t>Partizipialkonstruktionen</a:t>
            </a:r>
          </a:p>
          <a:p>
            <a:r>
              <a:rPr lang="de-DE" b="1" dirty="0" smtClean="0"/>
              <a:t>Parenthesen - -</a:t>
            </a:r>
          </a:p>
          <a:p>
            <a:r>
              <a:rPr lang="de-DE" b="1" dirty="0" smtClean="0"/>
              <a:t>Termini – Linguistik </a:t>
            </a:r>
            <a:r>
              <a:rPr lang="de-DE" b="1" i="1" dirty="0" smtClean="0"/>
              <a:t>(Kommunikation) </a:t>
            </a:r>
            <a:r>
              <a:rPr lang="de-DE" b="1" dirty="0" smtClean="0"/>
              <a:t>Internationalismen</a:t>
            </a:r>
          </a:p>
          <a:p>
            <a:endParaRPr lang="de-DE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0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„Sprache und Emotion“ (2007)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Textgestaltung: Zitate (Motto)</a:t>
            </a:r>
          </a:p>
          <a:p>
            <a:r>
              <a:rPr lang="de-DE" b="1" dirty="0" smtClean="0"/>
              <a:t>Persönlicher Stil – </a:t>
            </a:r>
            <a:r>
              <a:rPr lang="de-DE" b="1" i="1" dirty="0" smtClean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 smtClean="0"/>
              <a:t>– </a:t>
            </a:r>
            <a:r>
              <a:rPr lang="de-DE" b="1" dirty="0" smtClean="0"/>
              <a:t>mehr Emotionalität und Individualität</a:t>
            </a:r>
          </a:p>
          <a:p>
            <a:r>
              <a:rPr lang="de-DE" b="1" dirty="0" smtClean="0"/>
              <a:t>trotzdem „wissenschaftlich“: </a:t>
            </a:r>
            <a:r>
              <a:rPr lang="de-DE" b="1" i="1" dirty="0" smtClean="0"/>
              <a:t>man muss (an)erkennen</a:t>
            </a:r>
          </a:p>
          <a:p>
            <a:r>
              <a:rPr lang="de-DE" b="1" dirty="0" smtClean="0"/>
              <a:t>Termini: </a:t>
            </a:r>
            <a:r>
              <a:rPr lang="de-DE" b="1" i="1" dirty="0" smtClean="0"/>
              <a:t>Kognition, Emotion, marginal</a:t>
            </a:r>
          </a:p>
          <a:p>
            <a:r>
              <a:rPr lang="de-DE" b="1" dirty="0" smtClean="0"/>
              <a:t>Zitierungsweise: </a:t>
            </a:r>
            <a:r>
              <a:rPr lang="de-DE" b="1" i="1" dirty="0" smtClean="0"/>
              <a:t>(hierzu </a:t>
            </a:r>
            <a:r>
              <a:rPr lang="de-DE" b="1" i="1" dirty="0" err="1" smtClean="0"/>
              <a:t>Damasio</a:t>
            </a:r>
            <a:r>
              <a:rPr lang="de-DE" b="1" i="1" dirty="0"/>
              <a:t> </a:t>
            </a:r>
            <a:r>
              <a:rPr lang="de-DE" b="1" i="1" dirty="0" smtClean="0"/>
              <a:t>1997)</a:t>
            </a:r>
          </a:p>
          <a:p>
            <a:endParaRPr lang="de-DE" b="1" i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73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Lehrbuchtext 6. Klasse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Klare und logische Textgestaltung: zwei Absätze: </a:t>
            </a:r>
            <a:r>
              <a:rPr lang="de-DE" b="1" i="1" dirty="0" smtClean="0">
                <a:solidFill>
                  <a:srgbClr val="00B0F0"/>
                </a:solidFill>
              </a:rPr>
              <a:t>die Nordsee und die Gezeiten</a:t>
            </a:r>
          </a:p>
          <a:p>
            <a:r>
              <a:rPr lang="de-DE" b="1" dirty="0" smtClean="0"/>
              <a:t>Kurze Sätze: das Wichtigste:</a:t>
            </a:r>
            <a:r>
              <a:rPr lang="de-DE" b="1" i="1" dirty="0" smtClean="0"/>
              <a:t> </a:t>
            </a:r>
            <a:r>
              <a:rPr lang="de-DE" b="1" i="1" dirty="0" smtClean="0">
                <a:solidFill>
                  <a:srgbClr val="00B0F0"/>
                </a:solidFill>
              </a:rPr>
              <a:t>Dieser Vorgang heißt Ebbe. Es herrscht Flut.</a:t>
            </a:r>
          </a:p>
          <a:p>
            <a:r>
              <a:rPr lang="de-DE" b="1" dirty="0" smtClean="0"/>
              <a:t>Geographische Termini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7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Fachkommunikation</a:t>
            </a:r>
            <a:endParaRPr lang="cs-CZ" b="1" dirty="0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err="1" smtClean="0">
                <a:solidFill>
                  <a:srgbClr val="00B050"/>
                </a:solidFill>
              </a:rPr>
              <a:t>Funktion</a:t>
            </a:r>
            <a:r>
              <a:rPr lang="cs-CZ" sz="2800" b="1" dirty="0" smtClean="0">
                <a:solidFill>
                  <a:srgbClr val="00B050"/>
                </a:solidFill>
              </a:rPr>
              <a:t>: </a:t>
            </a:r>
            <a:r>
              <a:rPr lang="cs-CZ" sz="2800" b="1" dirty="0" err="1" smtClean="0"/>
              <a:t>Vermittlung</a:t>
            </a:r>
            <a:r>
              <a:rPr lang="cs-CZ" sz="2800" b="1" dirty="0" smtClean="0"/>
              <a:t> von </a:t>
            </a:r>
            <a:r>
              <a:rPr lang="cs-CZ" sz="2800" b="1" dirty="0" err="1" smtClean="0"/>
              <a:t>Informationen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der </a:t>
            </a:r>
            <a:r>
              <a:rPr lang="cs-CZ" sz="2800" b="1" dirty="0" err="1" smtClean="0"/>
              <a:t>Wissenschaft</a:t>
            </a:r>
            <a:r>
              <a:rPr lang="cs-CZ" sz="2800" b="1" dirty="0" smtClean="0"/>
              <a:t>,  </a:t>
            </a:r>
            <a:r>
              <a:rPr lang="cs-CZ" sz="2800" b="1" dirty="0" err="1" smtClean="0"/>
              <a:t>Forschung</a:t>
            </a:r>
            <a:r>
              <a:rPr lang="cs-CZ" sz="2800" b="1" dirty="0" smtClean="0"/>
              <a:t>, Technik,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verschiedenen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Fachbereichen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Ökonomie</a:t>
            </a:r>
            <a:r>
              <a:rPr lang="cs-CZ" sz="2800" b="1" dirty="0" smtClean="0"/>
              <a:t>,   </a:t>
            </a:r>
            <a:r>
              <a:rPr lang="cs-CZ" sz="2800" b="1" dirty="0" err="1" smtClean="0"/>
              <a:t>Jurisprudenz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Justiz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Bankwesen</a:t>
            </a:r>
            <a:r>
              <a:rPr lang="cs-CZ" sz="2800" b="1" dirty="0" smtClean="0"/>
              <a:t>…)</a:t>
            </a:r>
            <a:endParaRPr lang="de-DE" sz="2800" b="1" dirty="0" smtClean="0"/>
          </a:p>
          <a:p>
            <a:pPr eaLnBrk="1" hangingPunct="1"/>
            <a:r>
              <a:rPr lang="cs-CZ" sz="2800" b="1" dirty="0"/>
              <a:t>relativ </a:t>
            </a:r>
            <a:r>
              <a:rPr lang="cs-CZ" sz="2800" b="1" dirty="0" err="1"/>
              <a:t>junger</a:t>
            </a:r>
            <a:r>
              <a:rPr lang="cs-CZ" sz="2800" b="1" dirty="0"/>
              <a:t> </a:t>
            </a:r>
            <a:r>
              <a:rPr lang="cs-CZ" sz="2800" b="1" dirty="0" err="1"/>
              <a:t>Forschungszweig</a:t>
            </a:r>
            <a:r>
              <a:rPr lang="cs-CZ" sz="2800" b="1" dirty="0"/>
              <a:t> : </a:t>
            </a:r>
            <a:r>
              <a:rPr lang="cs-CZ" sz="2800" b="1" dirty="0" err="1"/>
              <a:t>wiss</a:t>
            </a:r>
            <a:r>
              <a:rPr lang="cs-CZ" sz="2800" b="1" dirty="0"/>
              <a:t>.-</a:t>
            </a:r>
            <a:r>
              <a:rPr lang="cs-CZ" sz="2800" b="1" dirty="0" err="1"/>
              <a:t>technische</a:t>
            </a:r>
            <a:r>
              <a:rPr lang="cs-CZ" sz="2800" b="1" dirty="0"/>
              <a:t> </a:t>
            </a:r>
            <a:r>
              <a:rPr lang="cs-CZ" sz="2800" b="1" dirty="0" err="1"/>
              <a:t>Entwicklung</a:t>
            </a:r>
            <a:r>
              <a:rPr lang="cs-CZ" sz="2800" b="1" dirty="0"/>
              <a:t> – </a:t>
            </a:r>
            <a:r>
              <a:rPr lang="cs-CZ" sz="2800" b="1" dirty="0" err="1"/>
              <a:t>Differenzierungprozesse</a:t>
            </a:r>
            <a:r>
              <a:rPr lang="cs-CZ" sz="2800" b="1" dirty="0"/>
              <a:t> der </a:t>
            </a:r>
            <a:r>
              <a:rPr lang="cs-CZ" sz="2800" b="1" dirty="0" err="1"/>
              <a:t>Fachsprachen</a:t>
            </a:r>
            <a:r>
              <a:rPr lang="cs-CZ" sz="2800" b="1" dirty="0"/>
              <a:t> – </a:t>
            </a:r>
            <a:r>
              <a:rPr lang="cs-CZ" sz="2800" b="1" dirty="0" err="1"/>
              <a:t>Fachsprachenlinguistik</a:t>
            </a:r>
            <a:r>
              <a:rPr lang="cs-CZ" sz="2800" b="1" dirty="0"/>
              <a:t> - nach </a:t>
            </a:r>
            <a:r>
              <a:rPr lang="cs-CZ" sz="2800" b="1" dirty="0" smtClean="0"/>
              <a:t>der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ko-pragmatischen</a:t>
            </a:r>
            <a:r>
              <a:rPr lang="cs-CZ" sz="2800" b="1" dirty="0" smtClean="0"/>
              <a:t> </a:t>
            </a:r>
            <a:r>
              <a:rPr lang="cs-CZ" sz="2800" b="1" dirty="0" err="1"/>
              <a:t>Wende</a:t>
            </a:r>
            <a:r>
              <a:rPr lang="cs-CZ" sz="2800" b="1" dirty="0"/>
              <a:t> - 70er </a:t>
            </a:r>
            <a:r>
              <a:rPr lang="cs-CZ" sz="2800" b="1" dirty="0" err="1"/>
              <a:t>Jahre</a:t>
            </a:r>
            <a:r>
              <a:rPr lang="cs-CZ" sz="2800" b="1" dirty="0"/>
              <a:t> des 20. </a:t>
            </a:r>
            <a:r>
              <a:rPr lang="cs-CZ" sz="2800" b="1" dirty="0" err="1"/>
              <a:t>Jhs</a:t>
            </a:r>
            <a:r>
              <a:rPr lang="cs-CZ" sz="2800" b="1" dirty="0"/>
              <a:t>.</a:t>
            </a:r>
          </a:p>
          <a:p>
            <a:pPr eaLnBrk="1" hangingPunct="1"/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Definition und Fachliteratur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Fachsprache</a:t>
            </a:r>
            <a:r>
              <a:rPr lang="cs-CZ" sz="2800" b="1" dirty="0" smtClean="0"/>
              <a:t> – “</a:t>
            </a:r>
            <a:r>
              <a:rPr lang="cs-CZ" sz="2800" b="1" dirty="0" err="1" smtClean="0"/>
              <a:t>Gesamtheit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sprachlichen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Mittel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in </a:t>
            </a:r>
            <a:r>
              <a:rPr lang="cs-CZ" sz="2800" b="1" dirty="0" err="1" smtClean="0"/>
              <a:t>einem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fachlich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begrenzbaren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Kommunikationsbereich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verwendet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werden</a:t>
            </a:r>
            <a:r>
              <a:rPr lang="cs-CZ" sz="2800" b="1" dirty="0" smtClean="0"/>
              <a:t>, um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Verständigung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zwischen</a:t>
            </a:r>
            <a:r>
              <a:rPr lang="cs-CZ" sz="2800" b="1" dirty="0" smtClean="0"/>
              <a:t> den in </a:t>
            </a:r>
            <a:r>
              <a:rPr lang="cs-CZ" sz="2800" b="1" dirty="0" err="1" smtClean="0"/>
              <a:t>diesem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tätigen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Menschen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gewährleisten</a:t>
            </a:r>
            <a:r>
              <a:rPr lang="cs-CZ" sz="2800" b="1" dirty="0" smtClean="0"/>
              <a:t>” </a:t>
            </a:r>
            <a:r>
              <a:rPr lang="cs-CZ" sz="2400" b="1" dirty="0" smtClean="0"/>
              <a:t>(</a:t>
            </a:r>
            <a:r>
              <a:rPr lang="cs-CZ" sz="2400" b="1" dirty="0"/>
              <a:t>Hoffmann, </a:t>
            </a:r>
            <a:r>
              <a:rPr lang="cs-CZ" sz="2400" b="1" dirty="0" smtClean="0"/>
              <a:t>1976</a:t>
            </a:r>
            <a:r>
              <a:rPr lang="de-DE" sz="2400" b="1" dirty="0" smtClean="0"/>
              <a:t>)</a:t>
            </a:r>
            <a:endParaRPr lang="de-DE" sz="2400" dirty="0" smtClean="0"/>
          </a:p>
          <a:p>
            <a:r>
              <a:rPr lang="cs-CZ" sz="2400" b="1" dirty="0" err="1" smtClean="0"/>
              <a:t>Handbuch</a:t>
            </a:r>
            <a:r>
              <a:rPr lang="cs-CZ" sz="2400" b="1" dirty="0" smtClean="0"/>
              <a:t> FACHSPRACHEN 1998</a:t>
            </a:r>
            <a:endParaRPr lang="de-DE" sz="2400" b="1" dirty="0" smtClean="0"/>
          </a:p>
          <a:p>
            <a:r>
              <a:rPr lang="cs-CZ" sz="2400" b="1" dirty="0" err="1" smtClean="0"/>
              <a:t>Fluck</a:t>
            </a:r>
            <a:r>
              <a:rPr lang="cs-CZ" sz="2400" b="1" dirty="0"/>
              <a:t>: </a:t>
            </a:r>
            <a:r>
              <a:rPr lang="cs-CZ" sz="2400" b="1" dirty="0" smtClean="0"/>
              <a:t>FACHSPRACHEN</a:t>
            </a:r>
            <a:r>
              <a:rPr lang="de-DE" sz="2400" b="1" dirty="0" smtClean="0"/>
              <a:t> </a:t>
            </a:r>
            <a:r>
              <a:rPr lang="cs-CZ" sz="2400" b="1" dirty="0" smtClean="0"/>
              <a:t>1996</a:t>
            </a:r>
            <a:endParaRPr lang="de-DE" sz="2400" b="1" dirty="0" smtClean="0"/>
          </a:p>
          <a:p>
            <a:r>
              <a:rPr lang="cs-CZ" sz="2400" b="1" dirty="0" smtClean="0"/>
              <a:t>T</a:t>
            </a:r>
            <a:r>
              <a:rPr lang="cs-CZ" sz="2400" b="1" dirty="0"/>
              <a:t>. </a:t>
            </a:r>
            <a:r>
              <a:rPr lang="cs-CZ" sz="2400" b="1" dirty="0" err="1"/>
              <a:t>Roelcke</a:t>
            </a:r>
            <a:r>
              <a:rPr lang="cs-CZ" sz="2400" b="1" dirty="0"/>
              <a:t>: </a:t>
            </a:r>
            <a:r>
              <a:rPr lang="cs-CZ" sz="2400" b="1" dirty="0" err="1"/>
              <a:t>Fachsprachen</a:t>
            </a:r>
            <a:r>
              <a:rPr lang="cs-CZ" sz="2400" b="1" dirty="0"/>
              <a:t> 1999 </a:t>
            </a:r>
            <a:endParaRPr lang="de-DE" sz="2400" b="1" dirty="0" smtClean="0"/>
          </a:p>
          <a:p>
            <a:r>
              <a:rPr lang="cs-CZ" sz="2400" b="1" dirty="0" smtClean="0"/>
              <a:t>Kleine </a:t>
            </a:r>
            <a:r>
              <a:rPr lang="cs-CZ" sz="2400" b="1" dirty="0" err="1"/>
              <a:t>Enzyklopädie</a:t>
            </a:r>
            <a:r>
              <a:rPr lang="cs-CZ" sz="2400" b="1" dirty="0"/>
              <a:t>. </a:t>
            </a:r>
            <a:r>
              <a:rPr lang="cs-CZ" sz="2400" b="1" dirty="0" err="1"/>
              <a:t>Deutsche</a:t>
            </a:r>
            <a:r>
              <a:rPr lang="cs-CZ" sz="2400" b="1" dirty="0"/>
              <a:t> </a:t>
            </a:r>
            <a:r>
              <a:rPr lang="cs-CZ" sz="2400" b="1" dirty="0" err="1" smtClean="0"/>
              <a:t>Sprache</a:t>
            </a:r>
            <a:r>
              <a:rPr lang="cs-CZ" sz="2400" b="1" dirty="0" smtClean="0"/>
              <a:t> 2001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Richtungen der Fach</a:t>
            </a:r>
            <a:r>
              <a:rPr lang="cs-CZ" b="1" dirty="0" err="1" smtClean="0"/>
              <a:t>kommunikation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/>
              <a:t>Fach- 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Wissenschaftssprachen</a:t>
            </a:r>
            <a:r>
              <a:rPr lang="de-DE" sz="2400" b="1" dirty="0"/>
              <a:t>:</a:t>
            </a:r>
          </a:p>
          <a:p>
            <a:pPr eaLnBrk="1" hangingPunct="1"/>
            <a:r>
              <a:rPr lang="cs-CZ" sz="2400" b="1" dirty="0" err="1"/>
              <a:t>Unterscheidung</a:t>
            </a:r>
            <a:r>
              <a:rPr lang="cs-CZ" sz="2400" b="1" dirty="0"/>
              <a:t> von </a:t>
            </a:r>
            <a:r>
              <a:rPr lang="cs-CZ" sz="2400" b="1" dirty="0" err="1"/>
              <a:t>theoriegeleiteten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 smtClean="0"/>
              <a:t>theoriegebundenen</a:t>
            </a:r>
            <a:r>
              <a:rPr lang="cs-CZ" sz="2400" b="1" dirty="0" smtClean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 smtClean="0"/>
              <a:t>Fachsprachen</a:t>
            </a:r>
            <a:r>
              <a:rPr lang="de-DE" sz="2400" b="1" dirty="0" smtClean="0"/>
              <a:t> und </a:t>
            </a:r>
            <a:r>
              <a:rPr lang="cs-CZ" sz="2400" b="1" dirty="0" err="1" smtClean="0"/>
              <a:t>fachlich-praktischen</a:t>
            </a:r>
            <a:r>
              <a:rPr lang="de-DE" sz="2400" b="1" dirty="0" smtClean="0"/>
              <a:t> Fachsprachen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wissenschaftlicher</a:t>
            </a:r>
            <a:r>
              <a:rPr lang="cs-CZ" sz="2400" b="1" dirty="0"/>
              <a:t> </a:t>
            </a:r>
            <a:r>
              <a:rPr lang="cs-CZ" sz="2400" b="1" dirty="0" err="1"/>
              <a:t>Stil</a:t>
            </a:r>
            <a:r>
              <a:rPr lang="cs-CZ" sz="2400" b="1" dirty="0"/>
              <a:t> – </a:t>
            </a:r>
            <a:r>
              <a:rPr lang="cs-CZ" sz="2400" b="1" dirty="0" err="1"/>
              <a:t>Natur</a:t>
            </a:r>
            <a:r>
              <a:rPr lang="cs-CZ" sz="2400" b="1" dirty="0"/>
              <a:t>- </a:t>
            </a:r>
            <a:r>
              <a:rPr lang="de-DE" sz="2400" b="1" dirty="0" smtClean="0"/>
              <a:t>und </a:t>
            </a:r>
            <a:r>
              <a:rPr lang="cs-CZ" sz="2400" b="1" dirty="0" err="1" smtClean="0"/>
              <a:t>Geisteswissenschaften</a:t>
            </a:r>
            <a:r>
              <a:rPr lang="cs-CZ" sz="2400" b="1" dirty="0"/>
              <a:t>: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Physik</a:t>
            </a:r>
            <a:r>
              <a:rPr lang="cs-CZ" sz="2400" b="1" dirty="0"/>
              <a:t>, Chemie, Biologie…; Psychologie, </a:t>
            </a:r>
            <a:r>
              <a:rPr lang="cs-CZ" sz="2400" b="1" dirty="0" err="1"/>
              <a:t>Soziologie</a:t>
            </a:r>
            <a:r>
              <a:rPr lang="cs-CZ" sz="2400" b="1" dirty="0"/>
              <a:t>, </a:t>
            </a:r>
            <a:r>
              <a:rPr lang="cs-CZ" sz="2400" b="1" dirty="0" err="1"/>
              <a:t>Philologie</a:t>
            </a:r>
            <a:r>
              <a:rPr lang="cs-CZ" sz="2400" b="1" dirty="0"/>
              <a:t>, </a:t>
            </a:r>
            <a:r>
              <a:rPr lang="cs-CZ" sz="2400" b="1" dirty="0" err="1"/>
              <a:t>Geschichte</a:t>
            </a:r>
            <a:r>
              <a:rPr lang="cs-CZ" sz="24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schriftlich</a:t>
            </a:r>
            <a:r>
              <a:rPr lang="cs-CZ" sz="2400" b="1" dirty="0"/>
              <a:t>: </a:t>
            </a:r>
            <a:r>
              <a:rPr lang="cs-CZ" sz="2400" b="1" dirty="0" err="1"/>
              <a:t>theoretische</a:t>
            </a:r>
            <a:r>
              <a:rPr lang="cs-CZ" sz="2400" b="1" dirty="0"/>
              <a:t> </a:t>
            </a:r>
            <a:r>
              <a:rPr lang="cs-CZ" sz="2400" b="1" dirty="0" err="1"/>
              <a:t>Fachaufsätze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Studien</a:t>
            </a:r>
            <a:r>
              <a:rPr lang="cs-CZ" sz="2400" b="1" dirty="0"/>
              <a:t> in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de-DE" sz="2400" b="1" dirty="0"/>
              <a:t> </a:t>
            </a:r>
            <a:r>
              <a:rPr lang="cs-CZ" sz="2400" b="1" dirty="0"/>
              <a:t>    </a:t>
            </a:r>
            <a:r>
              <a:rPr lang="cs-CZ" sz="2400" b="1" dirty="0" err="1"/>
              <a:t>Fachpublikationen</a:t>
            </a:r>
            <a:r>
              <a:rPr lang="cs-CZ" sz="2400" b="1" dirty="0"/>
              <a:t> (</a:t>
            </a:r>
            <a:r>
              <a:rPr lang="cs-CZ" sz="2400" b="1" dirty="0" err="1"/>
              <a:t>Fachzeitschriften</a:t>
            </a:r>
            <a:r>
              <a:rPr lang="cs-CZ" sz="2400" b="1" dirty="0"/>
              <a:t>),  </a:t>
            </a:r>
            <a:r>
              <a:rPr lang="cs-CZ" sz="2400" b="1" dirty="0" err="1"/>
              <a:t>Dissertationen</a:t>
            </a:r>
            <a:r>
              <a:rPr lang="cs-CZ" sz="2400" b="1" dirty="0"/>
              <a:t>, </a:t>
            </a:r>
            <a:r>
              <a:rPr lang="cs-CZ" sz="2400" b="1" dirty="0" err="1"/>
              <a:t>Habilschriften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Monographien</a:t>
            </a:r>
            <a:r>
              <a:rPr lang="cs-CZ" sz="2400" b="1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mündlich</a:t>
            </a:r>
            <a:r>
              <a:rPr lang="cs-CZ" sz="2400" b="1" dirty="0"/>
              <a:t>: </a:t>
            </a:r>
            <a:r>
              <a:rPr lang="cs-CZ" sz="2400" b="1" dirty="0" err="1"/>
              <a:t>Fachreferate</a:t>
            </a:r>
            <a:r>
              <a:rPr lang="cs-CZ" sz="2400" b="1" dirty="0"/>
              <a:t> </a:t>
            </a:r>
            <a:r>
              <a:rPr lang="cs-CZ" sz="2400" b="1" dirty="0" err="1"/>
              <a:t>auf</a:t>
            </a:r>
            <a:r>
              <a:rPr lang="cs-CZ" sz="2400" b="1" dirty="0"/>
              <a:t> </a:t>
            </a:r>
            <a:r>
              <a:rPr lang="cs-CZ" sz="2400" b="1" dirty="0" err="1"/>
              <a:t>wissenschaftlichen</a:t>
            </a:r>
            <a:r>
              <a:rPr lang="cs-CZ" sz="2400" b="1" dirty="0"/>
              <a:t> </a:t>
            </a:r>
            <a:r>
              <a:rPr lang="cs-CZ" sz="2400" b="1" dirty="0" err="1"/>
              <a:t>Konferenzen</a:t>
            </a:r>
            <a:r>
              <a:rPr lang="cs-CZ" sz="2400" b="1" dirty="0"/>
              <a:t>, </a:t>
            </a:r>
            <a:r>
              <a:rPr lang="cs-CZ" sz="2400" b="1" dirty="0" err="1"/>
              <a:t>Tagungen</a:t>
            </a:r>
            <a:r>
              <a:rPr lang="cs-CZ" sz="2400" b="1" dirty="0"/>
              <a:t>, </a:t>
            </a:r>
            <a:r>
              <a:rPr lang="cs-CZ" sz="2400" b="1" dirty="0" err="1"/>
              <a:t>Kongressen</a:t>
            </a:r>
            <a:r>
              <a:rPr lang="cs-CZ" sz="2400" b="1" dirty="0"/>
              <a:t>…(</a:t>
            </a:r>
            <a:r>
              <a:rPr lang="cs-CZ" sz="2400" b="1" dirty="0" err="1"/>
              <a:t>Sammelb</a:t>
            </a:r>
            <a:r>
              <a:rPr lang="de-DE" sz="2400" b="1" dirty="0"/>
              <a:t>ä</a:t>
            </a:r>
            <a:r>
              <a:rPr lang="cs-CZ" sz="2400" b="1" dirty="0" err="1"/>
              <a:t>nde</a:t>
            </a:r>
            <a:r>
              <a:rPr lang="cs-CZ" sz="2400" b="1" dirty="0"/>
              <a:t>), </a:t>
            </a:r>
            <a:r>
              <a:rPr lang="cs-CZ" sz="2400" b="1" dirty="0" err="1" smtClean="0"/>
              <a:t>Diskussionsbeiträge</a:t>
            </a:r>
            <a:endParaRPr lang="cs-CZ" sz="2400" b="1" dirty="0"/>
          </a:p>
          <a:p>
            <a:pPr eaLnBrk="1" hangingPunct="1"/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Richtungen der Fachkommunikation</a:t>
            </a:r>
            <a:endParaRPr lang="cs-CZ" b="1" dirty="0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err="1" smtClean="0"/>
              <a:t>praktischer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Fachstil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Wirtschaft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Justiz</a:t>
            </a:r>
            <a:r>
              <a:rPr lang="cs-CZ" sz="3000" b="1" dirty="0" smtClean="0"/>
              <a:t>, Technik…</a:t>
            </a:r>
          </a:p>
          <a:p>
            <a:pPr eaLnBrk="1" hangingPunct="1"/>
            <a:r>
              <a:rPr lang="cs-CZ" sz="3000" b="1" dirty="0" err="1" smtClean="0"/>
              <a:t>populärwissenschaftlicher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endParaRPr lang="de-DE" sz="3000" b="1" dirty="0" smtClean="0"/>
          </a:p>
          <a:p>
            <a:pPr eaLnBrk="1" hangingPunct="1">
              <a:buFont typeface="Arial" charset="0"/>
              <a:buNone/>
            </a:pPr>
            <a:r>
              <a:rPr lang="de-DE" sz="3000" b="1" dirty="0" smtClean="0"/>
              <a:t>    Le</a:t>
            </a:r>
            <a:r>
              <a:rPr lang="cs-CZ" sz="3000" b="1" dirty="0" err="1" smtClean="0"/>
              <a:t>hrbücher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Rezensionen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publizistische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Artikel</a:t>
            </a:r>
            <a:r>
              <a:rPr lang="cs-CZ" sz="3000" b="1" dirty="0" smtClean="0"/>
              <a:t>…</a:t>
            </a:r>
          </a:p>
          <a:p>
            <a:pPr eaLnBrk="1" hangingPunct="1"/>
            <a:r>
              <a:rPr lang="cs-CZ" sz="3000" b="1" dirty="0" err="1" smtClean="0"/>
              <a:t>essayistischer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populärwissenschaftliche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Aufsätze</a:t>
            </a:r>
            <a:r>
              <a:rPr lang="cs-CZ" sz="3000" b="1" dirty="0" smtClean="0"/>
              <a:t> in den </a:t>
            </a:r>
            <a:r>
              <a:rPr lang="cs-CZ" sz="3000" b="1" dirty="0" err="1" smtClean="0"/>
              <a:t>Medien</a:t>
            </a:r>
            <a:r>
              <a:rPr lang="cs-CZ" sz="3000" b="1" dirty="0" smtClean="0"/>
              <a:t>, Interview </a:t>
            </a:r>
            <a:r>
              <a:rPr lang="cs-CZ" sz="3000" b="1" dirty="0" err="1" smtClean="0"/>
              <a:t>mit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Experten...das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Individuelle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belletristische</a:t>
            </a:r>
            <a:r>
              <a:rPr lang="cs-CZ" sz="3000" b="1" dirty="0" smtClean="0"/>
              <a:t> Z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ge</a:t>
            </a:r>
            <a:r>
              <a:rPr lang="cs-CZ" sz="3000" b="1" dirty="0" smtClean="0"/>
              <a:t> (lit.-k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nstlerische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Mittel</a:t>
            </a:r>
            <a:r>
              <a:rPr lang="cs-CZ" sz="3000" b="1" dirty="0" smtClean="0"/>
              <a:t> - </a:t>
            </a:r>
            <a:r>
              <a:rPr lang="cs-CZ" sz="3000" b="1" dirty="0" err="1" smtClean="0"/>
              <a:t>Metapher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rhetorische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Frage</a:t>
            </a:r>
            <a:r>
              <a:rPr lang="cs-CZ" sz="3000" b="1" dirty="0" smtClean="0"/>
              <a:t>...)</a:t>
            </a:r>
          </a:p>
          <a:p>
            <a:pPr eaLnBrk="1" hangingPunct="1"/>
            <a:endParaRPr lang="cs-CZ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horizontale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 </a:t>
            </a:r>
            <a:r>
              <a:rPr lang="cs-CZ" b="1" dirty="0" err="1"/>
              <a:t>Fachgebiete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Fachsprache</a:t>
            </a:r>
            <a:r>
              <a:rPr lang="cs-CZ" b="1" dirty="0"/>
              <a:t> </a:t>
            </a:r>
            <a:r>
              <a:rPr lang="cs-CZ" b="1" dirty="0" err="1"/>
              <a:t>Mathematik</a:t>
            </a:r>
            <a:endParaRPr lang="de-DE" b="1" dirty="0"/>
          </a:p>
          <a:p>
            <a:pPr eaLnBrk="1" hangingPunct="1"/>
            <a:r>
              <a:rPr lang="cs-CZ" b="1" dirty="0" err="1"/>
              <a:t>Medizin</a:t>
            </a:r>
            <a:endParaRPr lang="de-DE" b="1" dirty="0"/>
          </a:p>
          <a:p>
            <a:pPr eaLnBrk="1" hangingPunct="1"/>
            <a:r>
              <a:rPr lang="cs-CZ" b="1" dirty="0" err="1"/>
              <a:t>Elektrotechni</a:t>
            </a:r>
            <a:r>
              <a:rPr lang="de-DE" b="1" dirty="0"/>
              <a:t>k</a:t>
            </a:r>
          </a:p>
          <a:p>
            <a:pPr eaLnBrk="1" hangingPunct="1"/>
            <a:r>
              <a:rPr lang="de-DE" b="1" dirty="0"/>
              <a:t>Linguistik</a:t>
            </a:r>
          </a:p>
          <a:p>
            <a:pPr eaLnBrk="1" hangingPunct="1"/>
            <a:r>
              <a:rPr lang="de-DE" b="1" dirty="0"/>
              <a:t>Psychologie, Soziologie, Philosophie</a:t>
            </a:r>
          </a:p>
          <a:p>
            <a:pPr eaLnBrk="1" hangingPunct="1"/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Fachsprachen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entspricht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Fächer</a:t>
            </a:r>
            <a:endParaRPr 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Gliederung der Fachsprachen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 </a:t>
            </a:r>
            <a:r>
              <a:rPr lang="cs-CZ" b="1" dirty="0" err="1">
                <a:solidFill>
                  <a:srgbClr val="FF0000"/>
                </a:solidFill>
              </a:rPr>
              <a:t>vertikale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theoretischen</a:t>
            </a:r>
            <a:r>
              <a:rPr lang="cs-CZ" b="1" dirty="0"/>
              <a:t> </a:t>
            </a:r>
            <a:r>
              <a:rPr lang="cs-CZ" b="1" dirty="0" err="1"/>
              <a:t>Grundlagewissenschaften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experimentellen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angewandten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der Technik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materiellen</a:t>
            </a:r>
            <a:r>
              <a:rPr lang="cs-CZ" b="1" dirty="0"/>
              <a:t> </a:t>
            </a:r>
            <a:r>
              <a:rPr lang="cs-CZ" b="1" dirty="0" err="1"/>
              <a:t>Produktio</a:t>
            </a:r>
            <a:r>
              <a:rPr lang="de-DE" b="1" dirty="0"/>
              <a:t>n</a:t>
            </a:r>
          </a:p>
          <a:p>
            <a:pPr eaLnBrk="1" hangingPunct="1"/>
            <a:r>
              <a:rPr lang="cs-CZ" b="1" dirty="0" err="1"/>
              <a:t>Populär</a:t>
            </a:r>
            <a:r>
              <a:rPr lang="de-DE" b="1" dirty="0"/>
              <a:t>wiss. Stil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/>
              <a:t>Hauptmerkmale</a:t>
            </a:r>
            <a:r>
              <a:rPr lang="de-DE" b="1" dirty="0"/>
              <a:t> </a:t>
            </a:r>
            <a:r>
              <a:rPr lang="de-DE" b="1" dirty="0" smtClean="0"/>
              <a:t>(</a:t>
            </a:r>
            <a:r>
              <a:rPr lang="cs-CZ" b="1" dirty="0" smtClean="0"/>
              <a:t>St</a:t>
            </a:r>
            <a:r>
              <a:rPr lang="de-DE" b="1" dirty="0" err="1" smtClean="0"/>
              <a:t>ilzüge</a:t>
            </a:r>
            <a:r>
              <a:rPr lang="de-DE" dirty="0" smtClean="0"/>
              <a:t>) </a:t>
            </a:r>
            <a:r>
              <a:rPr lang="de-DE" b="1" dirty="0" smtClean="0"/>
              <a:t>und Stilelemente</a:t>
            </a:r>
            <a:endParaRPr lang="cs-CZ" b="1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öffentlicher</a:t>
            </a:r>
            <a:r>
              <a:rPr lang="cs-CZ" sz="2800" b="1" dirty="0" smtClean="0">
                <a:solidFill>
                  <a:srgbClr val="FF0000"/>
                </a:solidFill>
              </a:rPr>
              <a:t> Charakter </a:t>
            </a:r>
            <a:r>
              <a:rPr lang="cs-CZ" sz="2800" b="1" dirty="0" smtClean="0"/>
              <a:t>– </a:t>
            </a:r>
            <a:r>
              <a:rPr lang="cs-CZ" sz="2800" b="1" dirty="0" err="1" smtClean="0"/>
              <a:t>neutraler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Stil</a:t>
            </a:r>
            <a:r>
              <a:rPr lang="de-DE" sz="2800" b="1" dirty="0" smtClean="0"/>
              <a:t>:</a:t>
            </a:r>
            <a:r>
              <a:rPr lang="cs-CZ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 smtClean="0"/>
              <a:t>    Standard- (</a:t>
            </a:r>
            <a:r>
              <a:rPr lang="cs-CZ" sz="2800" b="1" dirty="0" err="1" smtClean="0"/>
              <a:t>Schrift</a:t>
            </a:r>
            <a:r>
              <a:rPr lang="cs-CZ" sz="2800" b="1" dirty="0" smtClean="0"/>
              <a:t>)</a:t>
            </a:r>
            <a:r>
              <a:rPr lang="cs-CZ" sz="2800" b="1" dirty="0" err="1" smtClean="0"/>
              <a:t>sprache</a:t>
            </a:r>
            <a:r>
              <a:rPr lang="cs-CZ" sz="2800" b="1" dirty="0" smtClean="0"/>
              <a:t>, ohne </a:t>
            </a:r>
            <a:r>
              <a:rPr lang="cs-CZ" sz="2800" b="1" dirty="0" err="1" smtClean="0"/>
              <a:t>umg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Stilelemente</a:t>
            </a:r>
            <a:r>
              <a:rPr lang="cs-CZ" sz="2800" b="1" dirty="0" smtClean="0"/>
              <a:t>,  </a:t>
            </a:r>
            <a:r>
              <a:rPr lang="de-DE" sz="2800" b="1" dirty="0" smtClean="0"/>
              <a:t>ohne</a:t>
            </a:r>
            <a:r>
              <a:rPr lang="cs-CZ" sz="2800" b="1" dirty="0" smtClean="0"/>
              <a:t>  </a:t>
            </a:r>
            <a:r>
              <a:rPr lang="cs-CZ" sz="2800" b="1" dirty="0" err="1" smtClean="0"/>
              <a:t>Emotionalität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und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Expressivität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Vertraulichkeit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 smtClean="0">
                <a:solidFill>
                  <a:srgbClr val="FF0000"/>
                </a:solidFill>
              </a:rPr>
              <a:t>Klarheit</a:t>
            </a:r>
            <a:r>
              <a:rPr lang="cs-CZ" sz="2800" b="1" dirty="0" smtClean="0">
                <a:solidFill>
                  <a:srgbClr val="FF0000"/>
                </a:solidFill>
              </a:rPr>
              <a:t>, Logik, </a:t>
            </a:r>
            <a:r>
              <a:rPr lang="cs-CZ" sz="2800" b="1" dirty="0" err="1" smtClean="0">
                <a:solidFill>
                  <a:srgbClr val="FF0000"/>
                </a:solidFill>
              </a:rPr>
              <a:t>Genauigkeit</a:t>
            </a:r>
            <a:r>
              <a:rPr lang="cs-CZ" sz="2800" b="1" dirty="0" smtClean="0">
                <a:solidFill>
                  <a:srgbClr val="FF0000"/>
                </a:solidFill>
              </a:rPr>
              <a:t> – </a:t>
            </a:r>
            <a:r>
              <a:rPr lang="cs-CZ" sz="2800" b="1" dirty="0" err="1" smtClean="0"/>
              <a:t>logische</a:t>
            </a:r>
            <a:r>
              <a:rPr lang="cs-CZ" sz="2800" b="1" dirty="0" smtClean="0"/>
              <a:t> 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Gedankenführung</a:t>
            </a:r>
            <a:r>
              <a:rPr lang="de-DE" sz="2800" b="1" dirty="0" smtClean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b="1" dirty="0" smtClean="0"/>
              <a:t>Syntax: </a:t>
            </a:r>
            <a:r>
              <a:rPr lang="cs-CZ" sz="2800" b="1" dirty="0" err="1" smtClean="0"/>
              <a:t>lückenloser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Satzbau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Thema-Rhema-Gliederung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Kausalität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weil</a:t>
            </a:r>
            <a:r>
              <a:rPr lang="cs-CZ" sz="2800" b="1" i="1" dirty="0" smtClean="0"/>
              <a:t>, da, </a:t>
            </a:r>
            <a:r>
              <a:rPr lang="cs-CZ" sz="2800" b="1" i="1" dirty="0" err="1" smtClean="0"/>
              <a:t>denn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Finalität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damit</a:t>
            </a:r>
            <a:r>
              <a:rPr lang="cs-CZ" sz="2800" b="1" dirty="0" smtClean="0"/>
              <a:t>, IK </a:t>
            </a:r>
            <a:r>
              <a:rPr lang="cs-CZ" sz="2800" b="1" i="1" dirty="0" smtClean="0"/>
              <a:t>um ...</a:t>
            </a:r>
            <a:r>
              <a:rPr lang="cs-CZ" sz="2800" b="1" i="1" dirty="0" err="1" smtClean="0"/>
              <a:t>zu</a:t>
            </a:r>
            <a:r>
              <a:rPr lang="cs-CZ" sz="2800" b="1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de-DE" sz="2800" b="1" dirty="0" smtClean="0"/>
              <a:t>Lexik: </a:t>
            </a:r>
            <a:r>
              <a:rPr lang="cs-CZ" sz="2800" b="1" dirty="0" err="1" smtClean="0"/>
              <a:t>Fachbegriffe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Termini</a:t>
            </a:r>
            <a:r>
              <a:rPr lang="cs-CZ" sz="2800" b="1" dirty="0" smtClean="0"/>
              <a:t>)</a:t>
            </a:r>
            <a:r>
              <a:rPr lang="de-DE" sz="2800" b="1" dirty="0" smtClean="0"/>
              <a:t>: z.B.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Linguistik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die</a:t>
            </a:r>
            <a:r>
              <a:rPr lang="cs-CZ" sz="2800" b="1" i="1" dirty="0" smtClean="0"/>
              <a:t> </a:t>
            </a:r>
            <a:r>
              <a:rPr lang="de-DE" sz="2800" b="1" i="1" dirty="0" smtClean="0"/>
              <a:t> </a:t>
            </a:r>
            <a:r>
              <a:rPr lang="cs-CZ" sz="2800" b="1" i="1" dirty="0" err="1" smtClean="0"/>
              <a:t>Flexion</a:t>
            </a:r>
            <a:r>
              <a:rPr lang="de-DE" sz="2800" b="1" i="1" dirty="0" smtClean="0"/>
              <a:t>, </a:t>
            </a:r>
            <a:r>
              <a:rPr lang="cs-CZ" sz="2800" b="1" dirty="0" err="1" smtClean="0"/>
              <a:t>Fremdw</a:t>
            </a:r>
            <a:r>
              <a:rPr lang="de-DE" sz="2800" b="1" dirty="0" smtClean="0"/>
              <a:t>ö</a:t>
            </a:r>
            <a:r>
              <a:rPr lang="cs-CZ" sz="2800" b="1" dirty="0" err="1" smtClean="0"/>
              <a:t>rter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Internationalismen</a:t>
            </a:r>
            <a:r>
              <a:rPr lang="cs-CZ" sz="2800" b="1" dirty="0" smtClean="0"/>
              <a:t> - </a:t>
            </a:r>
            <a:r>
              <a:rPr lang="cs-CZ" sz="2800" b="1" dirty="0" err="1" smtClean="0"/>
              <a:t>altgr</a:t>
            </a:r>
            <a:r>
              <a:rPr lang="cs-CZ" sz="2800" b="1" dirty="0" smtClean="0"/>
              <a:t>., lat., </a:t>
            </a:r>
            <a:r>
              <a:rPr lang="cs-CZ" sz="2800" b="1" dirty="0" err="1" smtClean="0"/>
              <a:t>eng</a:t>
            </a:r>
            <a:r>
              <a:rPr lang="de-DE" sz="2800" b="1" dirty="0" smtClean="0"/>
              <a:t>l., </a:t>
            </a:r>
            <a:r>
              <a:rPr lang="cs-CZ" sz="2800" b="1" dirty="0" err="1" smtClean="0"/>
              <a:t>ital</a:t>
            </a:r>
            <a:r>
              <a:rPr lang="cs-CZ" sz="2800" b="1" dirty="0" smtClean="0"/>
              <a:t>. (</a:t>
            </a:r>
            <a:r>
              <a:rPr lang="cs-CZ" sz="2800" b="1" dirty="0" err="1" smtClean="0"/>
              <a:t>Musikwiss</a:t>
            </a:r>
            <a:r>
              <a:rPr lang="cs-CZ" sz="2800" b="1" dirty="0" smtClean="0"/>
              <a:t>.)</a:t>
            </a:r>
          </a:p>
          <a:p>
            <a:pPr eaLnBrk="1" hangingPunct="1">
              <a:lnSpc>
                <a:spcPct val="80000"/>
              </a:lnSpc>
            </a:pPr>
            <a:endParaRPr lang="cs-CZ" sz="1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 smtClean="0"/>
              <a:t>Hauptmerkmale </a:t>
            </a:r>
            <a:r>
              <a:rPr lang="de-DE" b="1" dirty="0"/>
              <a:t>(Stilzüge) und Stilelemente</a:t>
            </a:r>
            <a:endParaRPr lang="cs-CZ" b="1" dirty="0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Sachlichkeit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Begrifflichkeit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Fachlichkeit</a:t>
            </a:r>
            <a:r>
              <a:rPr lang="de-DE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smtClean="0"/>
              <a:t>Fach- </a:t>
            </a:r>
            <a:r>
              <a:rPr lang="cs-CZ" sz="2000" b="1" dirty="0" err="1" smtClean="0"/>
              <a:t>und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Fremdwörter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semantische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Eindeutigkeit</a:t>
            </a:r>
            <a:r>
              <a:rPr lang="de-DE" sz="2000" b="1" dirty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Konnotationen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Expressivität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eingeschränkt</a:t>
            </a:r>
            <a:r>
              <a:rPr lang="cs-CZ" sz="2000" b="1" dirty="0" smtClean="0"/>
              <a:t>)</a:t>
            </a:r>
            <a:r>
              <a:rPr lang="de-DE" sz="2000" b="1" dirty="0" smtClean="0"/>
              <a:t>, z.B.</a:t>
            </a:r>
            <a:r>
              <a:rPr lang="de-DE" sz="2000" b="1" dirty="0"/>
              <a:t> </a:t>
            </a:r>
            <a:r>
              <a:rPr lang="cs-CZ" sz="2000" b="1" i="1" dirty="0" smtClean="0"/>
              <a:t>"</a:t>
            </a:r>
            <a:r>
              <a:rPr lang="cs-CZ" sz="2000" b="1" i="1" dirty="0" err="1" smtClean="0"/>
              <a:t>Revolution</a:t>
            </a:r>
            <a:r>
              <a:rPr lang="cs-CZ" sz="2000" b="1" i="1" dirty="0" smtClean="0"/>
              <a:t>" </a:t>
            </a:r>
            <a:r>
              <a:rPr lang="cs-CZ" sz="2000" b="1" dirty="0" smtClean="0"/>
              <a:t>- </a:t>
            </a:r>
            <a:r>
              <a:rPr lang="cs-CZ" sz="2000" b="1" dirty="0" err="1" smtClean="0"/>
              <a:t>neg</a:t>
            </a:r>
            <a:r>
              <a:rPr lang="cs-CZ" sz="2000" b="1" dirty="0" smtClean="0"/>
              <a:t>., </a:t>
            </a:r>
            <a:r>
              <a:rPr lang="cs-CZ" sz="2000" b="1" dirty="0" err="1" smtClean="0"/>
              <a:t>pos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Konnotationen</a:t>
            </a:r>
            <a:r>
              <a:rPr lang="de-DE" sz="2000" b="1" dirty="0" smtClean="0"/>
              <a:t> – genau definiert</a:t>
            </a:r>
            <a:r>
              <a:rPr lang="cs-CZ" sz="2000" b="1" dirty="0" smtClean="0"/>
              <a:t> 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unpersönliche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Ausdrucksweise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Objektivität</a:t>
            </a:r>
            <a:r>
              <a:rPr lang="cs-CZ" sz="2000" b="1" dirty="0" smtClean="0">
                <a:solidFill>
                  <a:srgbClr val="FF0000"/>
                </a:solidFill>
              </a:rPr>
              <a:t>:</a:t>
            </a:r>
            <a:r>
              <a:rPr lang="de-DE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/>
              <a:t>man, es </a:t>
            </a:r>
            <a:r>
              <a:rPr lang="cs-CZ" sz="2000" b="1" i="1" dirty="0" err="1" smtClean="0"/>
              <a:t>ist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anzunehmen</a:t>
            </a:r>
            <a:r>
              <a:rPr lang="cs-CZ" sz="2000" b="1" i="1" dirty="0" smtClean="0"/>
              <a:t>, nach</a:t>
            </a:r>
            <a:r>
              <a:rPr lang="de-DE" sz="2000" b="1" dirty="0"/>
              <a:t> </a:t>
            </a:r>
            <a:r>
              <a:rPr lang="cs-CZ" sz="2000" b="1" i="1" dirty="0" err="1" smtClean="0"/>
              <a:t>Meinung</a:t>
            </a:r>
            <a:r>
              <a:rPr lang="cs-CZ" sz="2000" b="1" i="1" dirty="0" smtClean="0"/>
              <a:t> des </a:t>
            </a:r>
            <a:r>
              <a:rPr lang="cs-CZ" sz="2000" b="1" i="1" dirty="0" err="1" smtClean="0"/>
              <a:t>Verfassers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meines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unseres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Erachtens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ich-Form</a:t>
            </a:r>
            <a:r>
              <a:rPr lang="cs-CZ" sz="2000" b="1" i="1" dirty="0" smtClean="0"/>
              <a:t> - </a:t>
            </a:r>
            <a:r>
              <a:rPr lang="cs-CZ" sz="2000" b="1" dirty="0" err="1" smtClean="0"/>
              <a:t>moderne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Tendenz</a:t>
            </a:r>
            <a:r>
              <a:rPr lang="cs-CZ" sz="2000" b="1" dirty="0" smtClean="0"/>
              <a:t>) </a:t>
            </a:r>
          </a:p>
          <a:p>
            <a:pPr eaLnBrk="1" hangingPunct="1"/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Nominalstil</a:t>
            </a:r>
            <a:r>
              <a:rPr lang="cs-CZ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err="1" smtClean="0"/>
              <a:t>Nomina</a:t>
            </a:r>
            <a:r>
              <a:rPr lang="cs-CZ" sz="2000" b="1" dirty="0" smtClean="0"/>
              <a:t>, Adjektiv-Substantiv, FVG - </a:t>
            </a:r>
            <a:r>
              <a:rPr lang="cs-CZ" sz="2000" b="1" i="1" dirty="0" err="1" smtClean="0"/>
              <a:t>zur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Ausf</a:t>
            </a:r>
            <a:r>
              <a:rPr lang="de-DE" sz="2000" b="1" i="1" dirty="0" smtClean="0"/>
              <a:t>ü</a:t>
            </a:r>
            <a:r>
              <a:rPr lang="cs-CZ" sz="2000" b="1" i="1" dirty="0" err="1" smtClean="0"/>
              <a:t>hrung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bringen</a:t>
            </a:r>
            <a:r>
              <a:rPr lang="cs-CZ" sz="2000" b="1" dirty="0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       </a:t>
            </a:r>
            <a:r>
              <a:rPr lang="cs-CZ" sz="2000" b="1" dirty="0" err="1" smtClean="0"/>
              <a:t>Partizipialkonstruktion</a:t>
            </a:r>
            <a:r>
              <a:rPr lang="cs-CZ" sz="2000" b="1" dirty="0" smtClean="0"/>
              <a:t> - </a:t>
            </a:r>
            <a:r>
              <a:rPr lang="cs-CZ" sz="2000" b="1" i="1" dirty="0" err="1" smtClean="0"/>
              <a:t>das</a:t>
            </a:r>
            <a:r>
              <a:rPr lang="cs-CZ" sz="2000" b="1" i="1" dirty="0" smtClean="0"/>
              <a:t> f</a:t>
            </a:r>
            <a:r>
              <a:rPr lang="de-DE" sz="2000" b="1" i="1" dirty="0" smtClean="0"/>
              <a:t>ü</a:t>
            </a:r>
            <a:r>
              <a:rPr lang="cs-CZ" sz="2000" b="1" i="1" dirty="0" smtClean="0"/>
              <a:t>r den </a:t>
            </a:r>
            <a:r>
              <a:rPr lang="cs-CZ" sz="2000" b="1" i="1" dirty="0" err="1" smtClean="0"/>
              <a:t>Versuch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verwendete</a:t>
            </a:r>
            <a:r>
              <a:rPr lang="cs-CZ" sz="2000" b="1" dirty="0" smtClean="0"/>
              <a:t> </a:t>
            </a:r>
            <a:r>
              <a:rPr lang="cs-CZ" sz="2000" b="1" i="1" dirty="0" err="1" smtClean="0"/>
              <a:t>Tier</a:t>
            </a:r>
            <a:r>
              <a:rPr lang="cs-CZ" sz="2000" b="1" i="1" dirty="0" smtClean="0"/>
              <a:t> 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de-DE" sz="2000" b="1" dirty="0" smtClean="0"/>
              <a:t>       </a:t>
            </a:r>
            <a:r>
              <a:rPr lang="cs-CZ" sz="2000" b="1" dirty="0" err="1" smtClean="0"/>
              <a:t>Attribuierung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Attributivketten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statt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relative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Nebens</a:t>
            </a:r>
            <a:r>
              <a:rPr lang="de-DE" sz="2000" b="1" dirty="0" smtClean="0"/>
              <a:t>ä</a:t>
            </a:r>
            <a:r>
              <a:rPr lang="cs-CZ" sz="2000" b="1" dirty="0" err="1" smtClean="0"/>
              <a:t>tze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/>
              <a:t>Passivkonstruktionen</a:t>
            </a:r>
            <a:r>
              <a:rPr lang="cs-CZ" sz="2000" b="1" dirty="0" smtClean="0"/>
              <a:t> - </a:t>
            </a:r>
            <a:r>
              <a:rPr lang="cs-CZ" sz="2000" b="1" dirty="0" err="1" smtClean="0"/>
              <a:t>die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Handlung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Vordergrund</a:t>
            </a:r>
            <a:endParaRPr lang="de-DE" sz="2000" b="1" dirty="0" smtClean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</a:t>
            </a:r>
            <a:r>
              <a:rPr lang="cs-CZ" sz="2000" b="1" dirty="0" err="1"/>
              <a:t>Infografik</a:t>
            </a:r>
            <a:r>
              <a:rPr lang="de-DE" sz="2000" b="1" dirty="0"/>
              <a:t>: Bilder, Tabellen, Grafen, Diagramme</a:t>
            </a:r>
            <a:r>
              <a:rPr lang="de-DE" sz="2000" b="1" dirty="0" smtClean="0"/>
              <a:t>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Unterschiede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zwischen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streng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populärwissenschaftlichen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Textsorten</a:t>
            </a:r>
            <a:r>
              <a:rPr lang="cs-CZ" sz="2000" b="1" dirty="0" smtClean="0">
                <a:solidFill>
                  <a:srgbClr val="00B050"/>
                </a:solidFill>
              </a:rPr>
              <a:t>!</a:t>
            </a:r>
            <a:endParaRPr lang="cs-CZ" sz="2000" dirty="0" smtClean="0">
              <a:solidFill>
                <a:srgbClr val="00B050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875</Words>
  <Application>Microsoft Office PowerPoint</Application>
  <PresentationFormat>Předvádění na obrazovce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  2. Kommunikationsbereich Fachkommunikation und seine         Textsorten </vt:lpstr>
      <vt:lpstr>Fachkommunikation</vt:lpstr>
      <vt:lpstr>Definition und Fachliteratur</vt:lpstr>
      <vt:lpstr>Richtungen der Fachkommunikation</vt:lpstr>
      <vt:lpstr>Richtungen der Fachkommunikation</vt:lpstr>
      <vt:lpstr>Gliederung der Fachsprachen</vt:lpstr>
      <vt:lpstr>Gliederung der Fachsprachen</vt:lpstr>
      <vt:lpstr>Hauptmerkmale (Stilzüge) und Stilelemente</vt:lpstr>
      <vt:lpstr>Hauptmerkmale (Stilzüge) und Stilelemente</vt:lpstr>
      <vt:lpstr>Fachwortschatz</vt:lpstr>
      <vt:lpstr>Lexik</vt:lpstr>
      <vt:lpstr>  Textsorten: </vt:lpstr>
      <vt:lpstr>Stilverfahren</vt:lpstr>
      <vt:lpstr>„Vagheitsreduzierung…“ (1987)</vt:lpstr>
      <vt:lpstr>„Sprache und Emotion“ (2007)</vt:lpstr>
      <vt:lpstr>Lehrbuchtext 6. Klasse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30</cp:revision>
  <dcterms:created xsi:type="dcterms:W3CDTF">2009-03-13T09:45:57Z</dcterms:created>
  <dcterms:modified xsi:type="dcterms:W3CDTF">2016-03-15T12:23:15Z</dcterms:modified>
</cp:coreProperties>
</file>