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71" r:id="rId13"/>
    <p:sldId id="268" r:id="rId14"/>
    <p:sldId id="269"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EE60871-9344-4597-B46E-CAA3B8C9A941}" type="datetimeFigureOut">
              <a:rPr lang="cs-CZ" smtClean="0"/>
              <a:t>5.10.2016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1838957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EE60871-9344-4597-B46E-CAA3B8C9A941}" type="datetimeFigureOut">
              <a:rPr lang="cs-CZ" smtClean="0"/>
              <a:t>5.10.2016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3667031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EE60871-9344-4597-B46E-CAA3B8C9A941}" type="datetimeFigureOut">
              <a:rPr lang="cs-CZ" smtClean="0"/>
              <a:t>5.10.2016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327802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EE60871-9344-4597-B46E-CAA3B8C9A941}" type="datetimeFigureOut">
              <a:rPr lang="cs-CZ" smtClean="0"/>
              <a:t>5.10.2016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128402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EE60871-9344-4597-B46E-CAA3B8C9A941}" type="datetimeFigureOut">
              <a:rPr lang="cs-CZ" smtClean="0"/>
              <a:t>5.10.2016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29019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EE60871-9344-4597-B46E-CAA3B8C9A941}" type="datetimeFigureOut">
              <a:rPr lang="cs-CZ" smtClean="0"/>
              <a:t>5.10.2016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241643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EE60871-9344-4597-B46E-CAA3B8C9A941}" type="datetimeFigureOut">
              <a:rPr lang="cs-CZ" smtClean="0"/>
              <a:t>5.10.2016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428819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EE60871-9344-4597-B46E-CAA3B8C9A941}" type="datetimeFigureOut">
              <a:rPr lang="cs-CZ" smtClean="0"/>
              <a:t>5.10.2016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290959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E60871-9344-4597-B46E-CAA3B8C9A941}" type="datetimeFigureOut">
              <a:rPr lang="cs-CZ" smtClean="0"/>
              <a:t>5.10.2016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2395335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EE60871-9344-4597-B46E-CAA3B8C9A941}" type="datetimeFigureOut">
              <a:rPr lang="cs-CZ" smtClean="0"/>
              <a:t>5.10.2016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9640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EE60871-9344-4597-B46E-CAA3B8C9A941}" type="datetimeFigureOut">
              <a:rPr lang="cs-CZ" smtClean="0"/>
              <a:t>5.10.2016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CE0F51-C4A7-48C2-84F4-F7299B2F71AA}" type="slidenum">
              <a:rPr lang="cs-CZ" smtClean="0"/>
              <a:t>‹#›</a:t>
            </a:fld>
            <a:endParaRPr lang="cs-CZ"/>
          </a:p>
        </p:txBody>
      </p:sp>
    </p:spTree>
    <p:extLst>
      <p:ext uri="{BB962C8B-B14F-4D97-AF65-F5344CB8AC3E}">
        <p14:creationId xmlns:p14="http://schemas.microsoft.com/office/powerpoint/2010/main" val="1974187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60871-9344-4597-B46E-CAA3B8C9A941}" type="datetimeFigureOut">
              <a:rPr lang="cs-CZ" smtClean="0"/>
              <a:t>5.10.2016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E0F51-C4A7-48C2-84F4-F7299B2F71AA}" type="slidenum">
              <a:rPr lang="cs-CZ" smtClean="0"/>
              <a:t>‹#›</a:t>
            </a:fld>
            <a:endParaRPr lang="cs-CZ"/>
          </a:p>
        </p:txBody>
      </p:sp>
    </p:spTree>
    <p:extLst>
      <p:ext uri="{BB962C8B-B14F-4D97-AF65-F5344CB8AC3E}">
        <p14:creationId xmlns:p14="http://schemas.microsoft.com/office/powerpoint/2010/main" val="3664294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bby.org/index.php?id=30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nl.no/.nbl_biografi/Tormod_Haugen/utdypn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ndex.php?title=Dusan_K%C3%A1llay&amp;action=edit&amp;redlink=1" TargetMode="External"/><Relationship Id="rId2" Type="http://schemas.openxmlformats.org/officeDocument/2006/relationships/hyperlink" Target="http://en.wikipedia.org/wiki/Ji%C5%99%C3%AD_Trnka" TargetMode="External"/><Relationship Id="rId1" Type="http://schemas.openxmlformats.org/officeDocument/2006/relationships/slideLayout" Target="../slideLayouts/slideLayout2.xml"/><Relationship Id="rId6" Type="http://schemas.openxmlformats.org/officeDocument/2006/relationships/hyperlink" Target="http://www.youtube.com/watch?v=PJAuFszSs3s" TargetMode="External"/><Relationship Id="rId5" Type="http://schemas.openxmlformats.org/officeDocument/2006/relationships/hyperlink" Target="http://en.wikipedia.org/wiki/Petr_S%C3%ADs" TargetMode="External"/><Relationship Id="rId4" Type="http://schemas.openxmlformats.org/officeDocument/2006/relationships/hyperlink" Target="http://en.wikipedia.org/wiki/Kv%C4%95ta_Pacovsk%C3%A1"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litteratursiden.dk/forfattere/cecil-boedk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mtClean="0"/>
              <a:t>IBBY</a:t>
            </a:r>
            <a:r>
              <a:rPr lang="cs-CZ" dirty="0" smtClean="0"/>
              <a:t/>
            </a:r>
            <a:br>
              <a:rPr lang="cs-CZ" dirty="0" smtClean="0"/>
            </a:br>
            <a:r>
              <a:rPr lang="cs-CZ" dirty="0" smtClean="0"/>
              <a:t>International </a:t>
            </a:r>
            <a:r>
              <a:rPr lang="cs-CZ" dirty="0" err="1" smtClean="0"/>
              <a:t>Board</a:t>
            </a:r>
            <a:r>
              <a:rPr lang="cs-CZ" dirty="0" smtClean="0"/>
              <a:t> on </a:t>
            </a:r>
            <a:r>
              <a:rPr lang="cs-CZ" dirty="0" err="1" smtClean="0"/>
              <a:t>Books</a:t>
            </a:r>
            <a:r>
              <a:rPr lang="cs-CZ" dirty="0" smtClean="0"/>
              <a:t> </a:t>
            </a:r>
            <a:r>
              <a:rPr lang="cs-CZ" dirty="0" err="1" smtClean="0"/>
              <a:t>for</a:t>
            </a:r>
            <a:r>
              <a:rPr lang="cs-CZ" dirty="0" smtClean="0"/>
              <a:t> </a:t>
            </a:r>
            <a:r>
              <a:rPr lang="cs-CZ" dirty="0" err="1"/>
              <a:t>Y</a:t>
            </a:r>
            <a:r>
              <a:rPr lang="cs-CZ" dirty="0" err="1" smtClean="0"/>
              <a:t>oung</a:t>
            </a:r>
            <a:r>
              <a:rPr lang="cs-CZ" dirty="0" smtClean="0"/>
              <a:t> </a:t>
            </a:r>
            <a:r>
              <a:rPr lang="cs-CZ" dirty="0" err="1" smtClean="0"/>
              <a:t>People</a:t>
            </a:r>
            <a:endParaRPr lang="cs-CZ" dirty="0"/>
          </a:p>
        </p:txBody>
      </p:sp>
      <p:sp>
        <p:nvSpPr>
          <p:cNvPr id="3" name="Podnadpis 2"/>
          <p:cNvSpPr>
            <a:spLocks noGrp="1"/>
          </p:cNvSpPr>
          <p:nvPr>
            <p:ph type="subTitle" idx="1"/>
          </p:nvPr>
        </p:nvSpPr>
        <p:spPr/>
        <p:txBody>
          <a:bodyPr>
            <a:normAutofit fontScale="92500"/>
          </a:bodyPr>
          <a:lstStyle/>
          <a:p>
            <a:r>
              <a:rPr lang="cs-CZ" dirty="0" smtClean="0">
                <a:solidFill>
                  <a:srgbClr val="FF0000"/>
                </a:solidFill>
              </a:rPr>
              <a:t>Hans Christian Andersen </a:t>
            </a:r>
            <a:r>
              <a:rPr lang="cs-CZ" dirty="0" err="1" smtClean="0">
                <a:solidFill>
                  <a:srgbClr val="FF0000"/>
                </a:solidFill>
              </a:rPr>
              <a:t>Award</a:t>
            </a:r>
            <a:endParaRPr lang="cs-CZ" dirty="0" smtClean="0">
              <a:solidFill>
                <a:srgbClr val="FF0000"/>
              </a:solidFill>
            </a:endParaRPr>
          </a:p>
          <a:p>
            <a:r>
              <a:rPr lang="cs-CZ" dirty="0" smtClean="0">
                <a:solidFill>
                  <a:srgbClr val="FF0000"/>
                </a:solidFill>
              </a:rPr>
              <a:t>AA</a:t>
            </a:r>
          </a:p>
          <a:p>
            <a:r>
              <a:rPr lang="cs-CZ" dirty="0" smtClean="0">
                <a:hlinkClick r:id="rId2"/>
              </a:rPr>
              <a:t>http://www.ibby.org/index.php?id=308</a:t>
            </a:r>
            <a:endParaRPr lang="cs-CZ" dirty="0"/>
          </a:p>
        </p:txBody>
      </p:sp>
    </p:spTree>
    <p:extLst>
      <p:ext uri="{BB962C8B-B14F-4D97-AF65-F5344CB8AC3E}">
        <p14:creationId xmlns:p14="http://schemas.microsoft.com/office/powerpoint/2010/main" val="128005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Tormod</a:t>
            </a:r>
            <a:r>
              <a:rPr lang="cs-CZ" dirty="0" smtClean="0"/>
              <a:t> </a:t>
            </a:r>
            <a:r>
              <a:rPr lang="cs-CZ" dirty="0" err="1" smtClean="0"/>
              <a:t>Haugen</a:t>
            </a:r>
            <a:r>
              <a:rPr lang="cs-CZ" dirty="0" smtClean="0"/>
              <a:t> (1945 – 2008)</a:t>
            </a:r>
            <a:endParaRPr lang="cs-CZ" dirty="0"/>
          </a:p>
        </p:txBody>
      </p:sp>
      <p:pic>
        <p:nvPicPr>
          <p:cNvPr id="4098" name="Picture 2" descr="C:\Users\user\Desktop\tormodhaugen-gyldedal.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96019" y="1859017"/>
            <a:ext cx="3951962" cy="4008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2361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utvalg</a:t>
            </a:r>
            <a:endParaRPr lang="cs-CZ" dirty="0"/>
          </a:p>
        </p:txBody>
      </p:sp>
      <p:sp>
        <p:nvSpPr>
          <p:cNvPr id="3" name="Zástupný symbol pro obsah 2"/>
          <p:cNvSpPr>
            <a:spLocks noGrp="1"/>
          </p:cNvSpPr>
          <p:nvPr>
            <p:ph idx="1"/>
          </p:nvPr>
        </p:nvSpPr>
        <p:spPr/>
        <p:txBody>
          <a:bodyPr/>
          <a:lstStyle/>
          <a:p>
            <a:r>
              <a:rPr lang="cs-CZ" dirty="0"/>
              <a:t>1973 </a:t>
            </a:r>
            <a:r>
              <a:rPr lang="cs-CZ" i="1" dirty="0" err="1" smtClean="0"/>
              <a:t>Ikke</a:t>
            </a:r>
            <a:r>
              <a:rPr lang="cs-CZ" i="1" dirty="0" smtClean="0"/>
              <a:t> </a:t>
            </a:r>
            <a:r>
              <a:rPr lang="cs-CZ" i="1" dirty="0" err="1"/>
              <a:t>som</a:t>
            </a:r>
            <a:r>
              <a:rPr lang="cs-CZ" i="1" dirty="0"/>
              <a:t> i </a:t>
            </a:r>
            <a:r>
              <a:rPr lang="cs-CZ" i="1" dirty="0" err="1"/>
              <a:t>fjor</a:t>
            </a:r>
            <a:r>
              <a:rPr lang="cs-CZ" dirty="0"/>
              <a:t>. </a:t>
            </a:r>
            <a:endParaRPr lang="cs-CZ" dirty="0" smtClean="0"/>
          </a:p>
          <a:p>
            <a:r>
              <a:rPr lang="cs-CZ" dirty="0" smtClean="0"/>
              <a:t>1975 </a:t>
            </a:r>
            <a:r>
              <a:rPr lang="cs-CZ" dirty="0" err="1" smtClean="0"/>
              <a:t>N</a:t>
            </a:r>
            <a:r>
              <a:rPr lang="cs-CZ" i="1" dirty="0" err="1" smtClean="0"/>
              <a:t>attfuglene</a:t>
            </a:r>
            <a:r>
              <a:rPr lang="cs-CZ" dirty="0"/>
              <a:t> </a:t>
            </a:r>
            <a:r>
              <a:rPr lang="cs-CZ" dirty="0" smtClean="0"/>
              <a:t>(</a:t>
            </a:r>
            <a:r>
              <a:rPr lang="cs-CZ" dirty="0" err="1" smtClean="0"/>
              <a:t>Kulturdepartementets</a:t>
            </a:r>
            <a:r>
              <a:rPr lang="cs-CZ" dirty="0" smtClean="0"/>
              <a:t> </a:t>
            </a:r>
            <a:r>
              <a:rPr lang="cs-CZ" dirty="0" err="1" smtClean="0"/>
              <a:t>pris</a:t>
            </a:r>
            <a:r>
              <a:rPr lang="cs-CZ" dirty="0" smtClean="0"/>
              <a:t>) </a:t>
            </a:r>
          </a:p>
          <a:p>
            <a:r>
              <a:rPr lang="cs-CZ" dirty="0" smtClean="0"/>
              <a:t>1979 </a:t>
            </a:r>
            <a:r>
              <a:rPr lang="cs-CZ" i="1" dirty="0" err="1" smtClean="0"/>
              <a:t>Joakim</a:t>
            </a:r>
            <a:endParaRPr lang="cs-CZ" i="1" dirty="0" smtClean="0"/>
          </a:p>
          <a:p>
            <a:r>
              <a:rPr lang="cs-CZ" dirty="0" smtClean="0"/>
              <a:t>1980 </a:t>
            </a:r>
            <a:r>
              <a:rPr lang="cs-CZ" i="1" dirty="0" err="1" smtClean="0"/>
              <a:t>Slottet</a:t>
            </a:r>
            <a:r>
              <a:rPr lang="cs-CZ" i="1" dirty="0" smtClean="0"/>
              <a:t> </a:t>
            </a:r>
            <a:r>
              <a:rPr lang="cs-CZ" i="1" dirty="0" err="1"/>
              <a:t>det</a:t>
            </a:r>
            <a:r>
              <a:rPr lang="cs-CZ" i="1" dirty="0"/>
              <a:t> </a:t>
            </a:r>
            <a:r>
              <a:rPr lang="cs-CZ" i="1" dirty="0" err="1"/>
              <a:t>Hvite</a:t>
            </a:r>
            <a:r>
              <a:rPr lang="cs-CZ" dirty="0"/>
              <a:t> </a:t>
            </a:r>
            <a:endParaRPr lang="cs-CZ" dirty="0" smtClean="0"/>
          </a:p>
          <a:p>
            <a:r>
              <a:rPr lang="cs-CZ" i="1" dirty="0" smtClean="0"/>
              <a:t>1983 </a:t>
            </a:r>
            <a:r>
              <a:rPr lang="cs-CZ" i="1" dirty="0" err="1" smtClean="0"/>
              <a:t>Dagen</a:t>
            </a:r>
            <a:r>
              <a:rPr lang="cs-CZ" i="1" dirty="0" smtClean="0"/>
              <a:t> </a:t>
            </a:r>
            <a:r>
              <a:rPr lang="cs-CZ" i="1" dirty="0" err="1"/>
              <a:t>som</a:t>
            </a:r>
            <a:r>
              <a:rPr lang="cs-CZ" i="1" dirty="0"/>
              <a:t> </a:t>
            </a:r>
            <a:r>
              <a:rPr lang="cs-CZ" i="1" dirty="0" err="1" smtClean="0"/>
              <a:t>forsvant</a:t>
            </a:r>
            <a:r>
              <a:rPr lang="cs-CZ" i="1" dirty="0" smtClean="0"/>
              <a:t> </a:t>
            </a:r>
          </a:p>
          <a:p>
            <a:r>
              <a:rPr lang="cs-CZ" i="1" dirty="0" smtClean="0"/>
              <a:t>(</a:t>
            </a:r>
            <a:r>
              <a:rPr lang="nn-NO" dirty="0"/>
              <a:t>første </a:t>
            </a:r>
            <a:r>
              <a:rPr lang="nn-NO" dirty="0" smtClean="0"/>
              <a:t>barnebokforfatt</a:t>
            </a:r>
            <a:r>
              <a:rPr lang="cs-CZ" dirty="0" smtClean="0"/>
              <a:t>e</a:t>
            </a:r>
            <a:r>
              <a:rPr lang="nn-NO" dirty="0" smtClean="0"/>
              <a:t>r </a:t>
            </a:r>
            <a:r>
              <a:rPr lang="nn-NO" dirty="0"/>
              <a:t>nominert til Nordisk Råds </a:t>
            </a:r>
            <a:r>
              <a:rPr lang="nn-NO" dirty="0" smtClean="0"/>
              <a:t>litteraturpris</a:t>
            </a:r>
            <a:r>
              <a:rPr lang="cs-CZ" dirty="0" smtClean="0"/>
              <a:t>)</a:t>
            </a:r>
            <a:endParaRPr lang="cs-CZ" dirty="0"/>
          </a:p>
        </p:txBody>
      </p:sp>
    </p:spTree>
    <p:extLst>
      <p:ext uri="{BB962C8B-B14F-4D97-AF65-F5344CB8AC3E}">
        <p14:creationId xmlns:p14="http://schemas.microsoft.com/office/powerpoint/2010/main" val="3942103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user\Desktop\DSC075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571500"/>
            <a:ext cx="7343775"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4948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a:t>Hovudtema</a:t>
            </a:r>
            <a:r>
              <a:rPr lang="cs-CZ" dirty="0"/>
              <a:t> i </a:t>
            </a:r>
            <a:r>
              <a:rPr lang="cs-CZ" dirty="0" err="1"/>
              <a:t>bøkene</a:t>
            </a:r>
            <a:r>
              <a:rPr lang="cs-CZ" dirty="0"/>
              <a:t> hans </a:t>
            </a:r>
            <a:r>
              <a:rPr lang="cs-CZ" dirty="0" err="1"/>
              <a:t>er</a:t>
            </a:r>
            <a:r>
              <a:rPr lang="cs-CZ" dirty="0"/>
              <a:t> </a:t>
            </a:r>
            <a:r>
              <a:rPr lang="cs-CZ" dirty="0" err="1"/>
              <a:t>gjerne</a:t>
            </a:r>
            <a:r>
              <a:rPr lang="cs-CZ" dirty="0"/>
              <a:t> </a:t>
            </a:r>
            <a:r>
              <a:rPr lang="cs-CZ" dirty="0" err="1"/>
              <a:t>det</a:t>
            </a:r>
            <a:r>
              <a:rPr lang="cs-CZ" dirty="0"/>
              <a:t> </a:t>
            </a:r>
            <a:r>
              <a:rPr lang="cs-CZ" dirty="0" err="1"/>
              <a:t>einsame</a:t>
            </a:r>
            <a:r>
              <a:rPr lang="cs-CZ" dirty="0"/>
              <a:t> </a:t>
            </a:r>
            <a:r>
              <a:rPr lang="cs-CZ" dirty="0" err="1"/>
              <a:t>og</a:t>
            </a:r>
            <a:r>
              <a:rPr lang="cs-CZ" dirty="0"/>
              <a:t> </a:t>
            </a:r>
            <a:r>
              <a:rPr lang="cs-CZ" dirty="0" err="1"/>
              <a:t>forsømte</a:t>
            </a:r>
            <a:r>
              <a:rPr lang="cs-CZ" dirty="0"/>
              <a:t> </a:t>
            </a:r>
            <a:r>
              <a:rPr lang="cs-CZ" dirty="0" err="1"/>
              <a:t>barnet</a:t>
            </a:r>
            <a:r>
              <a:rPr lang="cs-CZ" dirty="0"/>
              <a:t> </a:t>
            </a:r>
            <a:r>
              <a:rPr lang="cs-CZ" dirty="0" err="1"/>
              <a:t>som</a:t>
            </a:r>
            <a:r>
              <a:rPr lang="cs-CZ" dirty="0"/>
              <a:t> </a:t>
            </a:r>
            <a:r>
              <a:rPr lang="cs-CZ" dirty="0" err="1"/>
              <a:t>blir</a:t>
            </a:r>
            <a:r>
              <a:rPr lang="cs-CZ" dirty="0"/>
              <a:t> </a:t>
            </a:r>
            <a:r>
              <a:rPr lang="cs-CZ" dirty="0" err="1"/>
              <a:t>offer</a:t>
            </a:r>
            <a:r>
              <a:rPr lang="cs-CZ" dirty="0"/>
              <a:t> </a:t>
            </a:r>
            <a:r>
              <a:rPr lang="cs-CZ" dirty="0" err="1"/>
              <a:t>for</a:t>
            </a:r>
            <a:r>
              <a:rPr lang="cs-CZ" dirty="0"/>
              <a:t> </a:t>
            </a:r>
            <a:r>
              <a:rPr lang="cs-CZ" dirty="0" err="1"/>
              <a:t>situasjonar</a:t>
            </a:r>
            <a:r>
              <a:rPr lang="cs-CZ" dirty="0"/>
              <a:t> </a:t>
            </a:r>
            <a:r>
              <a:rPr lang="cs-CZ" dirty="0" err="1"/>
              <a:t>det</a:t>
            </a:r>
            <a:r>
              <a:rPr lang="cs-CZ" dirty="0"/>
              <a:t> </a:t>
            </a:r>
            <a:r>
              <a:rPr lang="cs-CZ" dirty="0" err="1"/>
              <a:t>ikkje</a:t>
            </a:r>
            <a:r>
              <a:rPr lang="cs-CZ" dirty="0"/>
              <a:t> </a:t>
            </a:r>
            <a:r>
              <a:rPr lang="cs-CZ" dirty="0" err="1"/>
              <a:t>er</a:t>
            </a:r>
            <a:r>
              <a:rPr lang="cs-CZ" dirty="0"/>
              <a:t> </a:t>
            </a:r>
            <a:r>
              <a:rPr lang="cs-CZ" dirty="0" err="1"/>
              <a:t>herre</a:t>
            </a:r>
            <a:r>
              <a:rPr lang="cs-CZ" dirty="0"/>
              <a:t> </a:t>
            </a:r>
            <a:r>
              <a:rPr lang="cs-CZ" dirty="0" err="1"/>
              <a:t>over</a:t>
            </a:r>
            <a:r>
              <a:rPr lang="cs-CZ" dirty="0"/>
              <a:t>. </a:t>
            </a:r>
            <a:r>
              <a:rPr lang="cs-CZ" dirty="0" err="1"/>
              <a:t>Men</a:t>
            </a:r>
            <a:r>
              <a:rPr lang="cs-CZ" dirty="0"/>
              <a:t> </a:t>
            </a:r>
            <a:r>
              <a:rPr lang="cs-CZ" dirty="0" err="1"/>
              <a:t>Haugen</a:t>
            </a:r>
            <a:r>
              <a:rPr lang="cs-CZ" dirty="0"/>
              <a:t> </a:t>
            </a:r>
            <a:r>
              <a:rPr lang="cs-CZ" dirty="0" err="1"/>
              <a:t>sette</a:t>
            </a:r>
            <a:r>
              <a:rPr lang="cs-CZ" dirty="0"/>
              <a:t> </a:t>
            </a:r>
            <a:r>
              <a:rPr lang="cs-CZ" dirty="0" err="1"/>
              <a:t>seg</a:t>
            </a:r>
            <a:r>
              <a:rPr lang="cs-CZ" dirty="0"/>
              <a:t> </a:t>
            </a:r>
            <a:r>
              <a:rPr lang="cs-CZ" dirty="0" err="1"/>
              <a:t>aldri</a:t>
            </a:r>
            <a:r>
              <a:rPr lang="cs-CZ" dirty="0"/>
              <a:t> </a:t>
            </a:r>
            <a:r>
              <a:rPr lang="cs-CZ" dirty="0" err="1"/>
              <a:t>ned</a:t>
            </a:r>
            <a:r>
              <a:rPr lang="cs-CZ" dirty="0"/>
              <a:t> </a:t>
            </a:r>
            <a:r>
              <a:rPr lang="cs-CZ" dirty="0" err="1"/>
              <a:t>for</a:t>
            </a:r>
            <a:r>
              <a:rPr lang="cs-CZ" dirty="0"/>
              <a:t> å </a:t>
            </a:r>
            <a:r>
              <a:rPr lang="cs-CZ" dirty="0" err="1"/>
              <a:t>skrive</a:t>
            </a:r>
            <a:r>
              <a:rPr lang="cs-CZ" dirty="0"/>
              <a:t> </a:t>
            </a:r>
            <a:r>
              <a:rPr lang="cs-CZ" dirty="0" err="1"/>
              <a:t>ei</a:t>
            </a:r>
            <a:r>
              <a:rPr lang="cs-CZ" dirty="0"/>
              <a:t> bok </a:t>
            </a:r>
            <a:r>
              <a:rPr lang="cs-CZ" dirty="0" err="1"/>
              <a:t>for</a:t>
            </a:r>
            <a:r>
              <a:rPr lang="cs-CZ" dirty="0"/>
              <a:t> barn. </a:t>
            </a:r>
            <a:r>
              <a:rPr lang="cs-CZ" dirty="0" err="1"/>
              <a:t>Det</a:t>
            </a:r>
            <a:r>
              <a:rPr lang="cs-CZ" dirty="0"/>
              <a:t> </a:t>
            </a:r>
            <a:r>
              <a:rPr lang="cs-CZ" dirty="0" err="1"/>
              <a:t>blei</a:t>
            </a:r>
            <a:r>
              <a:rPr lang="cs-CZ" dirty="0"/>
              <a:t> </a:t>
            </a:r>
            <a:r>
              <a:rPr lang="cs-CZ" dirty="0" err="1"/>
              <a:t>for</a:t>
            </a:r>
            <a:r>
              <a:rPr lang="cs-CZ" dirty="0"/>
              <a:t> han å </a:t>
            </a:r>
            <a:r>
              <a:rPr lang="cs-CZ" dirty="0" err="1"/>
              <a:t>distansere</a:t>
            </a:r>
            <a:r>
              <a:rPr lang="cs-CZ" dirty="0"/>
              <a:t> </a:t>
            </a:r>
            <a:r>
              <a:rPr lang="cs-CZ" dirty="0" err="1"/>
              <a:t>seg</a:t>
            </a:r>
            <a:r>
              <a:rPr lang="cs-CZ" dirty="0"/>
              <a:t> </a:t>
            </a:r>
            <a:r>
              <a:rPr lang="cs-CZ" dirty="0" err="1"/>
              <a:t>frå</a:t>
            </a:r>
            <a:r>
              <a:rPr lang="cs-CZ" dirty="0"/>
              <a:t> alt </a:t>
            </a:r>
            <a:r>
              <a:rPr lang="cs-CZ" dirty="0" err="1"/>
              <a:t>det</a:t>
            </a:r>
            <a:r>
              <a:rPr lang="cs-CZ" dirty="0"/>
              <a:t> barn </a:t>
            </a:r>
            <a:r>
              <a:rPr lang="cs-CZ" dirty="0" err="1"/>
              <a:t>og</a:t>
            </a:r>
            <a:r>
              <a:rPr lang="cs-CZ" dirty="0"/>
              <a:t> </a:t>
            </a:r>
            <a:r>
              <a:rPr lang="cs-CZ" dirty="0" err="1"/>
              <a:t>vaksne</a:t>
            </a:r>
            <a:r>
              <a:rPr lang="cs-CZ" dirty="0"/>
              <a:t> </a:t>
            </a:r>
            <a:r>
              <a:rPr lang="cs-CZ" dirty="0" err="1"/>
              <a:t>har</a:t>
            </a:r>
            <a:r>
              <a:rPr lang="cs-CZ" dirty="0"/>
              <a:t> </a:t>
            </a:r>
            <a:r>
              <a:rPr lang="cs-CZ" dirty="0" err="1"/>
              <a:t>felles</a:t>
            </a:r>
            <a:r>
              <a:rPr lang="cs-CZ" dirty="0"/>
              <a:t> </a:t>
            </a:r>
            <a:r>
              <a:rPr lang="cs-CZ" dirty="0" err="1"/>
              <a:t>som</a:t>
            </a:r>
            <a:r>
              <a:rPr lang="cs-CZ" dirty="0"/>
              <a:t> </a:t>
            </a:r>
            <a:r>
              <a:rPr lang="cs-CZ" dirty="0" err="1"/>
              <a:t>menneske</a:t>
            </a:r>
            <a:r>
              <a:rPr lang="cs-CZ" dirty="0"/>
              <a:t>, </a:t>
            </a:r>
            <a:r>
              <a:rPr lang="cs-CZ" dirty="0" err="1"/>
              <a:t>og</a:t>
            </a:r>
            <a:r>
              <a:rPr lang="cs-CZ" dirty="0"/>
              <a:t> ta </a:t>
            </a:r>
            <a:r>
              <a:rPr lang="cs-CZ" dirty="0" err="1"/>
              <a:t>avstand</a:t>
            </a:r>
            <a:r>
              <a:rPr lang="cs-CZ" dirty="0"/>
              <a:t> </a:t>
            </a:r>
            <a:r>
              <a:rPr lang="cs-CZ" dirty="0" err="1"/>
              <a:t>frå</a:t>
            </a:r>
            <a:r>
              <a:rPr lang="cs-CZ" dirty="0"/>
              <a:t> </a:t>
            </a:r>
            <a:r>
              <a:rPr lang="cs-CZ" dirty="0" err="1"/>
              <a:t>seg</a:t>
            </a:r>
            <a:r>
              <a:rPr lang="cs-CZ" dirty="0"/>
              <a:t> </a:t>
            </a:r>
            <a:r>
              <a:rPr lang="cs-CZ" dirty="0" err="1"/>
              <a:t>sjølv</a:t>
            </a:r>
            <a:r>
              <a:rPr lang="cs-CZ" dirty="0"/>
              <a:t>. Han </a:t>
            </a:r>
            <a:r>
              <a:rPr lang="cs-CZ" dirty="0" err="1"/>
              <a:t>måtte</a:t>
            </a:r>
            <a:r>
              <a:rPr lang="cs-CZ" dirty="0"/>
              <a:t> </a:t>
            </a:r>
            <a:r>
              <a:rPr lang="cs-CZ" dirty="0" err="1"/>
              <a:t>bruke</a:t>
            </a:r>
            <a:r>
              <a:rPr lang="cs-CZ" dirty="0"/>
              <a:t> si </a:t>
            </a:r>
            <a:r>
              <a:rPr lang="cs-CZ" dirty="0" err="1"/>
              <a:t>vaksne</a:t>
            </a:r>
            <a:r>
              <a:rPr lang="cs-CZ" dirty="0"/>
              <a:t> </a:t>
            </a:r>
            <a:r>
              <a:rPr lang="cs-CZ" dirty="0" err="1"/>
              <a:t>erfaring</a:t>
            </a:r>
            <a:r>
              <a:rPr lang="cs-CZ" dirty="0"/>
              <a:t> i </a:t>
            </a:r>
            <a:r>
              <a:rPr lang="cs-CZ" dirty="0" err="1"/>
              <a:t>det</a:t>
            </a:r>
            <a:r>
              <a:rPr lang="cs-CZ" dirty="0"/>
              <a:t> han </a:t>
            </a:r>
            <a:r>
              <a:rPr lang="cs-CZ" dirty="0" err="1"/>
              <a:t>skreiv</a:t>
            </a:r>
            <a:r>
              <a:rPr lang="cs-CZ" dirty="0"/>
              <a:t>. Han </a:t>
            </a:r>
            <a:r>
              <a:rPr lang="cs-CZ" dirty="0" err="1"/>
              <a:t>sette</a:t>
            </a:r>
            <a:r>
              <a:rPr lang="cs-CZ" dirty="0"/>
              <a:t> </a:t>
            </a:r>
            <a:r>
              <a:rPr lang="cs-CZ" dirty="0" err="1"/>
              <a:t>seg</a:t>
            </a:r>
            <a:r>
              <a:rPr lang="cs-CZ" dirty="0"/>
              <a:t> </a:t>
            </a:r>
            <a:r>
              <a:rPr lang="cs-CZ" dirty="0" err="1"/>
              <a:t>ned</a:t>
            </a:r>
            <a:r>
              <a:rPr lang="cs-CZ" dirty="0"/>
              <a:t> </a:t>
            </a:r>
            <a:r>
              <a:rPr lang="cs-CZ" dirty="0" err="1"/>
              <a:t>for</a:t>
            </a:r>
            <a:r>
              <a:rPr lang="cs-CZ" dirty="0"/>
              <a:t> å </a:t>
            </a:r>
            <a:r>
              <a:rPr lang="cs-CZ" dirty="0" err="1"/>
              <a:t>skrive</a:t>
            </a:r>
            <a:r>
              <a:rPr lang="cs-CZ" dirty="0"/>
              <a:t> </a:t>
            </a:r>
            <a:r>
              <a:rPr lang="cs-CZ" dirty="0" err="1"/>
              <a:t>om</a:t>
            </a:r>
            <a:r>
              <a:rPr lang="cs-CZ" dirty="0"/>
              <a:t> barn, </a:t>
            </a:r>
            <a:r>
              <a:rPr lang="cs-CZ" dirty="0" err="1"/>
              <a:t>men</a:t>
            </a:r>
            <a:r>
              <a:rPr lang="cs-CZ" dirty="0"/>
              <a:t> </a:t>
            </a:r>
            <a:r>
              <a:rPr lang="cs-CZ" dirty="0" err="1"/>
              <a:t>også</a:t>
            </a:r>
            <a:r>
              <a:rPr lang="cs-CZ" dirty="0"/>
              <a:t> </a:t>
            </a:r>
            <a:r>
              <a:rPr lang="cs-CZ" dirty="0" err="1"/>
              <a:t>om</a:t>
            </a:r>
            <a:r>
              <a:rPr lang="cs-CZ" dirty="0"/>
              <a:t> </a:t>
            </a:r>
            <a:r>
              <a:rPr lang="cs-CZ" dirty="0" err="1"/>
              <a:t>vaksne</a:t>
            </a:r>
            <a:r>
              <a:rPr lang="cs-CZ" dirty="0"/>
              <a:t> – </a:t>
            </a:r>
            <a:r>
              <a:rPr lang="cs-CZ" dirty="0" err="1"/>
              <a:t>deira</a:t>
            </a:r>
            <a:r>
              <a:rPr lang="cs-CZ" dirty="0"/>
              <a:t> </a:t>
            </a:r>
            <a:r>
              <a:rPr lang="cs-CZ" dirty="0" err="1"/>
              <a:t>kjensler</a:t>
            </a:r>
            <a:r>
              <a:rPr lang="cs-CZ" dirty="0"/>
              <a:t>, </a:t>
            </a:r>
            <a:r>
              <a:rPr lang="cs-CZ" dirty="0" err="1"/>
              <a:t>relasjonar</a:t>
            </a:r>
            <a:r>
              <a:rPr lang="cs-CZ" dirty="0"/>
              <a:t> </a:t>
            </a:r>
            <a:r>
              <a:rPr lang="cs-CZ" dirty="0" err="1"/>
              <a:t>og</a:t>
            </a:r>
            <a:r>
              <a:rPr lang="cs-CZ" dirty="0"/>
              <a:t> </a:t>
            </a:r>
            <a:r>
              <a:rPr lang="cs-CZ" dirty="0" err="1"/>
              <a:t>reaksjonar</a:t>
            </a:r>
            <a:r>
              <a:rPr lang="cs-CZ" dirty="0"/>
              <a:t>. </a:t>
            </a:r>
            <a:r>
              <a:rPr lang="cs-CZ" dirty="0" err="1"/>
              <a:t>Haugen</a:t>
            </a:r>
            <a:r>
              <a:rPr lang="cs-CZ" dirty="0"/>
              <a:t> </a:t>
            </a:r>
            <a:r>
              <a:rPr lang="cs-CZ" dirty="0" err="1"/>
              <a:t>overskreid</a:t>
            </a:r>
            <a:r>
              <a:rPr lang="cs-CZ" dirty="0"/>
              <a:t> </a:t>
            </a:r>
            <a:r>
              <a:rPr lang="cs-CZ" dirty="0" err="1"/>
              <a:t>grensene</a:t>
            </a:r>
            <a:r>
              <a:rPr lang="cs-CZ" dirty="0"/>
              <a:t> </a:t>
            </a:r>
            <a:r>
              <a:rPr lang="cs-CZ" dirty="0" err="1"/>
              <a:t>mellom</a:t>
            </a:r>
            <a:r>
              <a:rPr lang="cs-CZ" dirty="0"/>
              <a:t> barne- </a:t>
            </a:r>
            <a:r>
              <a:rPr lang="cs-CZ" dirty="0" err="1"/>
              <a:t>og</a:t>
            </a:r>
            <a:r>
              <a:rPr lang="cs-CZ" dirty="0"/>
              <a:t> </a:t>
            </a:r>
            <a:r>
              <a:rPr lang="cs-CZ" dirty="0" err="1"/>
              <a:t>vaksenbøker</a:t>
            </a:r>
            <a:r>
              <a:rPr lang="cs-CZ" dirty="0"/>
              <a:t>, </a:t>
            </a:r>
            <a:r>
              <a:rPr lang="cs-CZ" dirty="0" err="1"/>
              <a:t>som</a:t>
            </a:r>
            <a:r>
              <a:rPr lang="cs-CZ" dirty="0"/>
              <a:t> </a:t>
            </a:r>
            <a:r>
              <a:rPr lang="cs-CZ" dirty="0" err="1"/>
              <a:t>ifølgje</a:t>
            </a:r>
            <a:r>
              <a:rPr lang="cs-CZ" dirty="0"/>
              <a:t> han </a:t>
            </a:r>
            <a:r>
              <a:rPr lang="cs-CZ" dirty="0" err="1"/>
              <a:t>sjølv</a:t>
            </a:r>
            <a:r>
              <a:rPr lang="cs-CZ" dirty="0"/>
              <a:t> </a:t>
            </a:r>
            <a:r>
              <a:rPr lang="cs-CZ" dirty="0" err="1"/>
              <a:t>er</a:t>
            </a:r>
            <a:r>
              <a:rPr lang="cs-CZ" dirty="0"/>
              <a:t> </a:t>
            </a:r>
            <a:r>
              <a:rPr lang="cs-CZ" dirty="0" err="1"/>
              <a:t>eit</a:t>
            </a:r>
            <a:r>
              <a:rPr lang="cs-CZ" dirty="0"/>
              <a:t> </a:t>
            </a:r>
            <a:r>
              <a:rPr lang="cs-CZ" dirty="0" err="1"/>
              <a:t>kunstig</a:t>
            </a:r>
            <a:r>
              <a:rPr lang="cs-CZ" dirty="0"/>
              <a:t> </a:t>
            </a:r>
            <a:r>
              <a:rPr lang="cs-CZ" dirty="0" err="1"/>
              <a:t>skilje</a:t>
            </a:r>
            <a:r>
              <a:rPr lang="cs-CZ" dirty="0" smtClean="0"/>
              <a:t>.</a:t>
            </a:r>
          </a:p>
          <a:p>
            <a:r>
              <a:rPr lang="cs-CZ" dirty="0" smtClean="0">
                <a:hlinkClick r:id="rId2"/>
              </a:rPr>
              <a:t>http://snl.no/.nbl_biografi/Tormod_Haugen/utdypning</a:t>
            </a:r>
            <a:endParaRPr lang="cs-CZ" dirty="0"/>
          </a:p>
        </p:txBody>
      </p:sp>
    </p:spTree>
    <p:extLst>
      <p:ext uri="{BB962C8B-B14F-4D97-AF65-F5344CB8AC3E}">
        <p14:creationId xmlns:p14="http://schemas.microsoft.com/office/powerpoint/2010/main" val="1634352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Čeští a slovenští ilustrátoři</a:t>
            </a:r>
            <a:endParaRPr lang="cs-CZ" dirty="0"/>
          </a:p>
        </p:txBody>
      </p:sp>
      <p:sp>
        <p:nvSpPr>
          <p:cNvPr id="3" name="Zástupný symbol pro obsah 2"/>
          <p:cNvSpPr>
            <a:spLocks noGrp="1"/>
          </p:cNvSpPr>
          <p:nvPr>
            <p:ph idx="1"/>
          </p:nvPr>
        </p:nvSpPr>
        <p:spPr/>
        <p:txBody>
          <a:bodyPr/>
          <a:lstStyle/>
          <a:p>
            <a:r>
              <a:rPr lang="cs-CZ" dirty="0"/>
              <a:t>1968 - </a:t>
            </a:r>
            <a:r>
              <a:rPr lang="cs-CZ" dirty="0">
                <a:hlinkClick r:id="rId2" tooltip="Jiří Trnka"/>
              </a:rPr>
              <a:t>Jiří Trnka</a:t>
            </a:r>
            <a:r>
              <a:rPr lang="cs-CZ" dirty="0"/>
              <a:t> (</a:t>
            </a:r>
            <a:r>
              <a:rPr lang="cs-CZ" dirty="0" err="1"/>
              <a:t>Czechoslovakia</a:t>
            </a:r>
            <a:r>
              <a:rPr lang="cs-CZ" dirty="0" smtClean="0"/>
              <a:t>)</a:t>
            </a:r>
          </a:p>
          <a:p>
            <a:r>
              <a:rPr lang="cs-CZ" dirty="0"/>
              <a:t>1988 - </a:t>
            </a:r>
            <a:r>
              <a:rPr lang="cs-CZ" dirty="0" smtClean="0">
                <a:hlinkClick r:id="rId3" tooltip="Dusan Kállay (page does not exist)"/>
              </a:rPr>
              <a:t>Dušan </a:t>
            </a:r>
            <a:r>
              <a:rPr lang="cs-CZ" dirty="0" err="1">
                <a:hlinkClick r:id="rId3" tooltip="Dusan Kállay (page does not exist)"/>
              </a:rPr>
              <a:t>Kállay</a:t>
            </a:r>
            <a:r>
              <a:rPr lang="cs-CZ" dirty="0"/>
              <a:t> (</a:t>
            </a:r>
            <a:r>
              <a:rPr lang="cs-CZ" dirty="0" err="1"/>
              <a:t>Czechoslovakia</a:t>
            </a:r>
            <a:r>
              <a:rPr lang="cs-CZ" dirty="0" smtClean="0"/>
              <a:t>)</a:t>
            </a:r>
          </a:p>
          <a:p>
            <a:r>
              <a:rPr lang="cs-CZ" dirty="0"/>
              <a:t>1992 - </a:t>
            </a:r>
            <a:r>
              <a:rPr lang="cs-CZ" dirty="0" err="1">
                <a:hlinkClick r:id="rId4" tooltip="Kvĕta Pacovská"/>
              </a:rPr>
              <a:t>Kvĕta</a:t>
            </a:r>
            <a:r>
              <a:rPr lang="cs-CZ" dirty="0">
                <a:hlinkClick r:id="rId4" tooltip="Kvĕta Pacovská"/>
              </a:rPr>
              <a:t> Pacovská</a:t>
            </a:r>
            <a:r>
              <a:rPr lang="cs-CZ" dirty="0"/>
              <a:t> (</a:t>
            </a:r>
            <a:r>
              <a:rPr lang="cs-CZ" dirty="0" err="1"/>
              <a:t>Czechoslovakia</a:t>
            </a:r>
            <a:r>
              <a:rPr lang="cs-CZ" dirty="0" smtClean="0"/>
              <a:t>)</a:t>
            </a:r>
          </a:p>
          <a:p>
            <a:r>
              <a:rPr lang="pl-PL" dirty="0"/>
              <a:t>2012 - </a:t>
            </a:r>
            <a:r>
              <a:rPr lang="pl-PL" dirty="0">
                <a:hlinkClick r:id="rId5" tooltip="Petr Sís"/>
              </a:rPr>
              <a:t>Petr Sís</a:t>
            </a:r>
            <a:r>
              <a:rPr lang="pl-PL" dirty="0"/>
              <a:t> (Czech Republic</a:t>
            </a:r>
            <a:r>
              <a:rPr lang="pl-PL" dirty="0" smtClean="0"/>
              <a:t>)</a:t>
            </a:r>
          </a:p>
          <a:p>
            <a:r>
              <a:rPr lang="pl-PL" dirty="0" smtClean="0"/>
              <a:t>Prameny:</a:t>
            </a:r>
          </a:p>
          <a:p>
            <a:r>
              <a:rPr lang="cs-CZ" dirty="0" smtClean="0">
                <a:hlinkClick r:id="rId6"/>
              </a:rPr>
              <a:t>http://www.youtube.com/watch?v=PJAuFszSs3s</a:t>
            </a:r>
            <a:endParaRPr lang="cs-CZ" dirty="0"/>
          </a:p>
        </p:txBody>
      </p:sp>
    </p:spTree>
    <p:extLst>
      <p:ext uri="{BB962C8B-B14F-4D97-AF65-F5344CB8AC3E}">
        <p14:creationId xmlns:p14="http://schemas.microsoft.com/office/powerpoint/2010/main" val="122000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Květa Pacovská</a:t>
            </a:r>
            <a:endParaRPr lang="cs-CZ" dirty="0"/>
          </a:p>
        </p:txBody>
      </p:sp>
      <p:sp>
        <p:nvSpPr>
          <p:cNvPr id="3" name="Zástupný symbol pro obsah 2"/>
          <p:cNvSpPr>
            <a:spLocks noGrp="1"/>
          </p:cNvSpPr>
          <p:nvPr>
            <p:ph idx="1"/>
          </p:nvPr>
        </p:nvSpPr>
        <p:spPr/>
        <p:txBody>
          <a:bodyPr/>
          <a:lstStyle/>
          <a:p>
            <a:r>
              <a:rPr lang="cs-CZ" dirty="0" smtClean="0"/>
              <a:t>.</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556792"/>
            <a:ext cx="2686050" cy="313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076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Skandinávští nositelé AA</a:t>
            </a:r>
            <a:endParaRPr lang="cs-CZ" dirty="0"/>
          </a:p>
        </p:txBody>
      </p:sp>
      <p:sp>
        <p:nvSpPr>
          <p:cNvPr id="3" name="Zástupný symbol pro obsah 2"/>
          <p:cNvSpPr>
            <a:spLocks noGrp="1"/>
          </p:cNvSpPr>
          <p:nvPr>
            <p:ph idx="1"/>
          </p:nvPr>
        </p:nvSpPr>
        <p:spPr/>
        <p:txBody>
          <a:bodyPr/>
          <a:lstStyle/>
          <a:p>
            <a:r>
              <a:rPr lang="cs-CZ" dirty="0" smtClean="0"/>
              <a:t>1958 Astrid </a:t>
            </a:r>
            <a:r>
              <a:rPr lang="cs-CZ" dirty="0" err="1" smtClean="0"/>
              <a:t>Lindgren</a:t>
            </a:r>
            <a:r>
              <a:rPr lang="cs-CZ" dirty="0" smtClean="0"/>
              <a:t> (se)</a:t>
            </a:r>
            <a:endParaRPr lang="cs-CZ" dirty="0" smtClean="0"/>
          </a:p>
          <a:p>
            <a:r>
              <a:rPr lang="cs-CZ" dirty="0" smtClean="0"/>
              <a:t>1966 </a:t>
            </a:r>
            <a:r>
              <a:rPr lang="cs-CZ" dirty="0" err="1" smtClean="0"/>
              <a:t>Tove</a:t>
            </a:r>
            <a:r>
              <a:rPr lang="cs-CZ" dirty="0" smtClean="0"/>
              <a:t> </a:t>
            </a:r>
            <a:r>
              <a:rPr lang="cs-CZ" dirty="0" err="1" smtClean="0"/>
              <a:t>Jansson</a:t>
            </a:r>
            <a:r>
              <a:rPr lang="cs-CZ" dirty="0" smtClean="0"/>
              <a:t> (F)</a:t>
            </a:r>
            <a:endParaRPr lang="cs-CZ" dirty="0" smtClean="0"/>
          </a:p>
          <a:p>
            <a:r>
              <a:rPr lang="cs-CZ" dirty="0" smtClean="0"/>
              <a:t>1974 Maria </a:t>
            </a:r>
            <a:r>
              <a:rPr lang="cs-CZ" dirty="0" err="1" smtClean="0"/>
              <a:t>Gripe</a:t>
            </a:r>
            <a:r>
              <a:rPr lang="cs-CZ" dirty="0" smtClean="0"/>
              <a:t> (</a:t>
            </a:r>
            <a:r>
              <a:rPr lang="cs-CZ" dirty="0" err="1" smtClean="0"/>
              <a:t>dk</a:t>
            </a:r>
            <a:r>
              <a:rPr lang="cs-CZ" dirty="0" smtClean="0"/>
              <a:t>)</a:t>
            </a:r>
            <a:endParaRPr lang="cs-CZ" dirty="0" smtClean="0"/>
          </a:p>
          <a:p>
            <a:r>
              <a:rPr lang="cs-CZ" dirty="0" smtClean="0"/>
              <a:t>1976 Cecil B</a:t>
            </a:r>
            <a:r>
              <a:rPr lang="nb-NO" dirty="0" smtClean="0"/>
              <a:t>ødtker</a:t>
            </a:r>
            <a:r>
              <a:rPr lang="cs-CZ" dirty="0" smtClean="0"/>
              <a:t> (</a:t>
            </a:r>
            <a:r>
              <a:rPr lang="cs-CZ" dirty="0" err="1" smtClean="0"/>
              <a:t>dk</a:t>
            </a:r>
            <a:r>
              <a:rPr lang="cs-CZ" dirty="0" smtClean="0"/>
              <a:t>)</a:t>
            </a:r>
            <a:endParaRPr lang="nb-NO" dirty="0" smtClean="0"/>
          </a:p>
          <a:p>
            <a:r>
              <a:rPr lang="nb-NO" dirty="0" smtClean="0"/>
              <a:t>1990 Tormod </a:t>
            </a:r>
            <a:r>
              <a:rPr lang="nb-NO" dirty="0" smtClean="0"/>
              <a:t>Haugen</a:t>
            </a:r>
            <a:r>
              <a:rPr lang="cs-CZ" dirty="0" smtClean="0"/>
              <a:t> (no)</a:t>
            </a:r>
            <a:endParaRPr lang="cs-CZ" dirty="0"/>
          </a:p>
        </p:txBody>
      </p:sp>
    </p:spTree>
    <p:extLst>
      <p:ext uri="{BB962C8B-B14F-4D97-AF65-F5344CB8AC3E}">
        <p14:creationId xmlns:p14="http://schemas.microsoft.com/office/powerpoint/2010/main" val="1385636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Maria </a:t>
            </a:r>
            <a:r>
              <a:rPr lang="cs-CZ" dirty="0" err="1" smtClean="0"/>
              <a:t>Gripe</a:t>
            </a:r>
            <a:r>
              <a:rPr lang="cs-CZ" dirty="0" smtClean="0"/>
              <a:t> (1923 – 2007)</a:t>
            </a:r>
            <a:endParaRPr lang="cs-CZ" dirty="0"/>
          </a:p>
        </p:txBody>
      </p:sp>
      <p:sp>
        <p:nvSpPr>
          <p:cNvPr id="3" name="Zástupný symbol pro obsah 2"/>
          <p:cNvSpPr>
            <a:spLocks noGrp="1"/>
          </p:cNvSpPr>
          <p:nvPr>
            <p:ph idx="1"/>
          </p:nvPr>
        </p:nvSpPr>
        <p:spPr/>
        <p:txBody>
          <a:bodyPr/>
          <a:lstStyle/>
          <a:p>
            <a:r>
              <a:rPr lang="cs-CZ" i="1" dirty="0"/>
              <a:t>Josefin</a:t>
            </a:r>
            <a:r>
              <a:rPr lang="cs-CZ" dirty="0"/>
              <a:t> (1961), </a:t>
            </a:r>
            <a:r>
              <a:rPr lang="cs-CZ" i="1" dirty="0"/>
              <a:t>Hugo och Josefin</a:t>
            </a:r>
            <a:r>
              <a:rPr lang="cs-CZ" dirty="0"/>
              <a:t> (1962) </a:t>
            </a:r>
            <a:r>
              <a:rPr lang="cs-CZ" i="1" dirty="0" smtClean="0"/>
              <a:t>Hugo</a:t>
            </a:r>
            <a:r>
              <a:rPr lang="cs-CZ" dirty="0"/>
              <a:t> (1966</a:t>
            </a:r>
            <a:r>
              <a:rPr lang="cs-CZ" dirty="0" smtClean="0"/>
              <a:t>)</a:t>
            </a:r>
          </a:p>
          <a:p>
            <a:r>
              <a:rPr lang="sv-SE" i="1" dirty="0"/>
              <a:t>Glasblåsarns barn</a:t>
            </a:r>
            <a:r>
              <a:rPr lang="sv-SE" dirty="0"/>
              <a:t> (1964), </a:t>
            </a:r>
            <a:r>
              <a:rPr lang="sv-SE" i="1" dirty="0"/>
              <a:t>I klockornas tid</a:t>
            </a:r>
            <a:r>
              <a:rPr lang="sv-SE" dirty="0"/>
              <a:t> (1965), </a:t>
            </a:r>
            <a:r>
              <a:rPr lang="sv-SE" i="1" dirty="0"/>
              <a:t>Landet utanför</a:t>
            </a:r>
            <a:r>
              <a:rPr lang="sv-SE" dirty="0"/>
              <a:t> (1967) </a:t>
            </a:r>
            <a:r>
              <a:rPr lang="sv-SE" i="1" dirty="0" smtClean="0"/>
              <a:t>Glastunneln</a:t>
            </a:r>
            <a:r>
              <a:rPr lang="sv-SE" dirty="0"/>
              <a:t> (1969</a:t>
            </a:r>
            <a:r>
              <a:rPr lang="sv-SE" dirty="0" smtClean="0"/>
              <a:t>).</a:t>
            </a:r>
            <a:endParaRPr lang="cs-CZ" dirty="0" smtClean="0"/>
          </a:p>
          <a:p>
            <a:r>
              <a:rPr lang="cs-CZ" dirty="0" err="1" smtClean="0"/>
              <a:t>Serie</a:t>
            </a:r>
            <a:r>
              <a:rPr lang="cs-CZ" dirty="0" smtClean="0"/>
              <a:t> </a:t>
            </a:r>
            <a:r>
              <a:rPr lang="cs-CZ" dirty="0" err="1" smtClean="0"/>
              <a:t>om</a:t>
            </a:r>
            <a:r>
              <a:rPr lang="cs-CZ" dirty="0" smtClean="0"/>
              <a:t> Elvis</a:t>
            </a:r>
            <a:endParaRPr lang="cs-CZ" dirty="0"/>
          </a:p>
        </p:txBody>
      </p:sp>
    </p:spTree>
    <p:extLst>
      <p:ext uri="{BB962C8B-B14F-4D97-AF65-F5344CB8AC3E}">
        <p14:creationId xmlns:p14="http://schemas.microsoft.com/office/powerpoint/2010/main" val="3342835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gripe280_11757998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0888" y="1485900"/>
            <a:ext cx="2560637"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860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Cecil </a:t>
            </a:r>
            <a:r>
              <a:rPr lang="cs-CZ" dirty="0" err="1" smtClean="0"/>
              <a:t>Bødker</a:t>
            </a:r>
            <a:r>
              <a:rPr lang="cs-CZ" dirty="0" smtClean="0"/>
              <a:t> (f. 1927)</a:t>
            </a:r>
            <a:endParaRPr lang="cs-CZ" dirty="0"/>
          </a:p>
        </p:txBody>
      </p:sp>
      <p:sp>
        <p:nvSpPr>
          <p:cNvPr id="3" name="Zástupný symbol pro obsah 2"/>
          <p:cNvSpPr>
            <a:spLocks noGrp="1"/>
          </p:cNvSpPr>
          <p:nvPr>
            <p:ph idx="1"/>
          </p:nvPr>
        </p:nvSpPr>
        <p:spPr/>
        <p:txBody>
          <a:bodyPr/>
          <a:lstStyle/>
          <a:p>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340768"/>
            <a:ext cx="6248400"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8085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b="1" dirty="0" smtClean="0"/>
              <a:t>Prosadebut:</a:t>
            </a:r>
            <a:endParaRPr lang="cs-CZ" dirty="0"/>
          </a:p>
        </p:txBody>
      </p:sp>
      <p:sp>
        <p:nvSpPr>
          <p:cNvPr id="3" name="Zástupný symbol pro obsah 2"/>
          <p:cNvSpPr>
            <a:spLocks noGrp="1"/>
          </p:cNvSpPr>
          <p:nvPr>
            <p:ph idx="1"/>
          </p:nvPr>
        </p:nvSpPr>
        <p:spPr/>
        <p:txBody>
          <a:bodyPr>
            <a:normAutofit fontScale="92500"/>
          </a:bodyPr>
          <a:lstStyle/>
          <a:p>
            <a:r>
              <a:rPr lang="da-DK" b="1" dirty="0"/>
              <a:t> </a:t>
            </a:r>
            <a:r>
              <a:rPr lang="da-DK" dirty="0"/>
              <a:t>Med novellesamlingen </a:t>
            </a:r>
            <a:r>
              <a:rPr lang="da-DK" b="1" i="1" dirty="0"/>
              <a:t>Øjet</a:t>
            </a:r>
            <a:r>
              <a:rPr lang="da-DK" dirty="0"/>
              <a:t>, 1961, slog forfatteren sit navn fast som prosaist. Samlingen er et hovedværk i hendes store produktion og flere af novellerne blev klassikere i både folkeskole- og gymnasieundervisning. Den moderne virkelighed registreres i en modernistisk form, der krævede nye udtryksmåder for at afdække en usynlig virkelighed, en fragmenteret verden, hvor fremmedgørelsen truer mennesket.</a:t>
            </a:r>
            <a:endParaRPr lang="cs-CZ" dirty="0"/>
          </a:p>
        </p:txBody>
      </p:sp>
    </p:spTree>
    <p:extLst>
      <p:ext uri="{BB962C8B-B14F-4D97-AF65-F5344CB8AC3E}">
        <p14:creationId xmlns:p14="http://schemas.microsoft.com/office/powerpoint/2010/main" val="1632964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b="1" dirty="0" smtClean="0"/>
              <a:t>Salthandlerskens hus:</a:t>
            </a:r>
            <a:endParaRPr lang="cs-CZ" dirty="0"/>
          </a:p>
        </p:txBody>
      </p:sp>
      <p:sp>
        <p:nvSpPr>
          <p:cNvPr id="3" name="Zástupný symbol pro obsah 2"/>
          <p:cNvSpPr>
            <a:spLocks noGrp="1"/>
          </p:cNvSpPr>
          <p:nvPr>
            <p:ph idx="1"/>
          </p:nvPr>
        </p:nvSpPr>
        <p:spPr/>
        <p:txBody>
          <a:bodyPr>
            <a:normAutofit fontScale="85000" lnSpcReduction="20000"/>
          </a:bodyPr>
          <a:lstStyle/>
          <a:p>
            <a:r>
              <a:rPr lang="da-DK" dirty="0"/>
              <a:t> En ny, mere realististisk tendens i forfatterskabet, blev rejsebogen Salthandlerskens hus, 1972. Heri skildrer hun mødet med Afrika. I 3 måneder boede Cecil Bødker hos en etiopisk salthandlerske og dennes talrige børneflok og herfra fortæller hun om de enorme kulturforskelle mellem det primitive, barske landsbyliv og den vesteuropæiske strømlinede produktionskultur. Uden at idyllisere fremhæver hun den afrikanske families umiddelbare glæde og varme nærvær, egenskaber, som hun savner i den vestlige verden. At disse værdier havde konkret værdi, viste hun ved at adoptere to af Salthandlerskens døtre, da denne døde få måneder efter hendes ophold.</a:t>
            </a:r>
            <a:endParaRPr lang="cs-CZ" dirty="0"/>
          </a:p>
        </p:txBody>
      </p:sp>
    </p:spTree>
    <p:extLst>
      <p:ext uri="{BB962C8B-B14F-4D97-AF65-F5344CB8AC3E}">
        <p14:creationId xmlns:p14="http://schemas.microsoft.com/office/powerpoint/2010/main" val="95560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a-DK" dirty="0" smtClean="0"/>
              <a:t>Børnebøgerne:</a:t>
            </a:r>
            <a:endParaRPr lang="cs-CZ" dirty="0"/>
          </a:p>
        </p:txBody>
      </p:sp>
      <p:sp>
        <p:nvSpPr>
          <p:cNvPr id="3" name="Zástupný symbol pro obsah 2"/>
          <p:cNvSpPr>
            <a:spLocks noGrp="1"/>
          </p:cNvSpPr>
          <p:nvPr>
            <p:ph idx="1"/>
          </p:nvPr>
        </p:nvSpPr>
        <p:spPr/>
        <p:txBody>
          <a:bodyPr>
            <a:normAutofit fontScale="70000" lnSpcReduction="20000"/>
          </a:bodyPr>
          <a:lstStyle/>
          <a:p>
            <a:r>
              <a:rPr lang="da-DK" dirty="0" smtClean="0"/>
              <a:t>Med </a:t>
            </a:r>
            <a:r>
              <a:rPr lang="da-DK" dirty="0"/>
              <a:t>serien om Silas tog Cecil Bødker hul på en helt anden del af sit forfatterskab, nemlig børnebøgerne. Hun fortæller selv i Farmors øre, 1997, at barnets verden og perspektiv er en væsentlig del af hendes forfatterskab. Netop i hendes børnebøger ses konflikterne mellem barndomslivets utopiske drømme og det moderne voksenlivs normer og grådighed. Silas-bøgerne blev en afholdt serie for de store børn. Bøgerne udvikler sig fra en eventyrbetonet, ukompliceret protest mod voksensamfundet og dets normer, til at Silas fra fjerde bog, Silas på Sebastiansbjerget, selv forsøger sig som samfundsstifter. I de senere bøger i serien kan man aflæse en understregning af behovet for retfærdighed og medfølelse for at opnå et ønskværdigt samfund. Børnebøgernes eventyrunivers er ikke dramaladet eller actionpræget. Eventyret ligger i at forme hverdagen og omgivelserne, så der er plads til alle. Der er mange beskrivelser af dagligdagens opgaver, og handlingen formidles via dialoger. </a:t>
            </a:r>
            <a:endParaRPr lang="cs-CZ" dirty="0"/>
          </a:p>
        </p:txBody>
      </p:sp>
    </p:spTree>
    <p:extLst>
      <p:ext uri="{BB962C8B-B14F-4D97-AF65-F5344CB8AC3E}">
        <p14:creationId xmlns:p14="http://schemas.microsoft.com/office/powerpoint/2010/main" val="196007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Kilder</a:t>
            </a:r>
            <a:r>
              <a:rPr lang="cs-CZ" dirty="0" smtClean="0"/>
              <a:t>:</a:t>
            </a:r>
            <a:br>
              <a:rPr lang="cs-CZ" dirty="0" smtClean="0"/>
            </a:br>
            <a:endParaRPr lang="cs-CZ" dirty="0"/>
          </a:p>
        </p:txBody>
      </p:sp>
      <p:sp>
        <p:nvSpPr>
          <p:cNvPr id="3" name="Zástupný symbol pro obsah 2"/>
          <p:cNvSpPr>
            <a:spLocks noGrp="1"/>
          </p:cNvSpPr>
          <p:nvPr>
            <p:ph idx="1"/>
          </p:nvPr>
        </p:nvSpPr>
        <p:spPr/>
        <p:txBody>
          <a:bodyPr/>
          <a:lstStyle/>
          <a:p>
            <a:r>
              <a:rPr lang="cs-CZ" dirty="0" smtClean="0">
                <a:hlinkClick r:id="rId2"/>
              </a:rPr>
              <a:t>http://www.litteratursiden.dk/forfattere/cecil-boedker</a:t>
            </a:r>
            <a:endParaRPr lang="cs-CZ" dirty="0"/>
          </a:p>
        </p:txBody>
      </p:sp>
    </p:spTree>
    <p:extLst>
      <p:ext uri="{BB962C8B-B14F-4D97-AF65-F5344CB8AC3E}">
        <p14:creationId xmlns:p14="http://schemas.microsoft.com/office/powerpoint/2010/main" val="241637246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376</Words>
  <Application>Microsoft Office PowerPoint</Application>
  <PresentationFormat>Předvádění na obrazovce (4:3)</PresentationFormat>
  <Paragraphs>43</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systému Office</vt:lpstr>
      <vt:lpstr>IBBY International Board on Books for Young People</vt:lpstr>
      <vt:lpstr>Skandinávští nositelé AA</vt:lpstr>
      <vt:lpstr>Maria Gripe (1923 – 2007)</vt:lpstr>
      <vt:lpstr>Prezentace aplikace PowerPoint</vt:lpstr>
      <vt:lpstr>Cecil Bødker (f. 1927)</vt:lpstr>
      <vt:lpstr>Prosadebut:</vt:lpstr>
      <vt:lpstr>Salthandlerskens hus:</vt:lpstr>
      <vt:lpstr>Børnebøgerne:</vt:lpstr>
      <vt:lpstr>Kilder: </vt:lpstr>
      <vt:lpstr>Tormod Haugen (1945 – 2008)</vt:lpstr>
      <vt:lpstr>utvalg</vt:lpstr>
      <vt:lpstr>Prezentace aplikace PowerPoint</vt:lpstr>
      <vt:lpstr>.</vt:lpstr>
      <vt:lpstr>Čeští a slovenští ilustrátoři</vt:lpstr>
      <vt:lpstr>Květa Pacovská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IBBY</dc:title>
  <dc:creator>user</dc:creator>
  <cp:lastModifiedBy>user</cp:lastModifiedBy>
  <cp:revision>12</cp:revision>
  <dcterms:created xsi:type="dcterms:W3CDTF">2013-04-10T16:37:42Z</dcterms:created>
  <dcterms:modified xsi:type="dcterms:W3CDTF">2016-10-05T20:57:44Z</dcterms:modified>
</cp:coreProperties>
</file>