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1" r:id="rId4"/>
    <p:sldId id="262" r:id="rId5"/>
    <p:sldId id="263" r:id="rId6"/>
    <p:sldId id="265" r:id="rId7"/>
    <p:sldId id="273" r:id="rId8"/>
    <p:sldId id="267" r:id="rId9"/>
    <p:sldId id="274" r:id="rId10"/>
    <p:sldId id="270" r:id="rId11"/>
    <p:sldId id="27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4" d="100"/>
          <a:sy n="174" d="100"/>
        </p:scale>
        <p:origin x="-3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17.10.16</a:t>
            </a:fld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17.10.16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17.10.16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17.10.16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17.10.16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17.10.16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17.10.16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17.10.16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17.10.16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17.10.16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8A2481B-5154-415F-B752-558547769AA3}" type="datetimeFigureOut">
              <a:rPr lang="cs-CZ" smtClean="0"/>
              <a:pPr/>
              <a:t>17.10.16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se zakulaceným příčným rohem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17.10.16</a:t>
            </a:fld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Profesní etika </a:t>
            </a:r>
            <a:br>
              <a:rPr lang="cs-CZ" dirty="0"/>
            </a:br>
            <a:r>
              <a:rPr lang="cs-CZ" dirty="0"/>
              <a:t>pro sociální pedagogy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2819400"/>
            <a:ext cx="7722234" cy="1752600"/>
          </a:xfrm>
        </p:spPr>
        <p:txBody>
          <a:bodyPr>
            <a:normAutofit/>
          </a:bodyPr>
          <a:lstStyle/>
          <a:p>
            <a:r>
              <a:rPr lang="cs-CZ" smtClean="0"/>
              <a:t>kompetence sociálního pedagoga</a:t>
            </a:r>
            <a:br>
              <a:rPr lang="cs-CZ" smtClean="0"/>
            </a:br>
            <a:r>
              <a:rPr lang="cs-CZ" smtClean="0"/>
              <a:t>regulace činnosti sociálního pedagoga</a:t>
            </a:r>
          </a:p>
          <a:p>
            <a:r>
              <a:rPr lang="cs-CZ" smtClean="0"/>
              <a:t>etické kodexy 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kodexy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jak je kodex členěn? </a:t>
            </a:r>
          </a:p>
          <a:p>
            <a:r>
              <a:rPr lang="en-US"/>
              <a:t>obecný nebo specifický?</a:t>
            </a:r>
          </a:p>
          <a:p>
            <a:r>
              <a:rPr lang="en-US"/>
              <a:t>které hlavní principy jsou v něm zdůrazněny?</a:t>
            </a:r>
          </a:p>
          <a:p>
            <a:r>
              <a:rPr lang="en-US"/>
              <a:t>jaké specifické zásady pro danou oblast činnosti jsou zmíněny?</a:t>
            </a:r>
          </a:p>
          <a:p>
            <a:r>
              <a:rPr lang="en-US"/>
              <a:t>jsou v kodexu uvedeny postupy při jeho porušení?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93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Kompetence sociálního pedagoga (podle AIEJI)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základní kompetence</a:t>
            </a:r>
          </a:p>
          <a:p>
            <a:pPr lvl="1"/>
            <a:r>
              <a:rPr lang="en-US"/>
              <a:t>intervence, reflexe, evaluace</a:t>
            </a:r>
          </a:p>
          <a:p>
            <a:r>
              <a:rPr lang="en-US"/>
              <a:t>centrální kompetence</a:t>
            </a:r>
          </a:p>
          <a:p>
            <a:pPr lvl="1"/>
            <a:r>
              <a:rPr lang="en-US"/>
              <a:t>osobnostní a vztahové, sociální a komunikační, organizační, systémové, rozvojové a vzdělávací, profesní</a:t>
            </a:r>
          </a:p>
          <a:p>
            <a:r>
              <a:rPr lang="en-US"/>
              <a:t>dílčí kompetence</a:t>
            </a:r>
          </a:p>
        </p:txBody>
      </p:sp>
    </p:spTree>
    <p:extLst>
      <p:ext uri="{BB962C8B-B14F-4D97-AF65-F5344CB8AC3E}">
        <p14:creationId xmlns:p14="http://schemas.microsoft.com/office/powerpoint/2010/main" val="1517614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směrnice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součást společné platformy</a:t>
            </a:r>
          </a:p>
          <a:p>
            <a:r>
              <a:rPr lang="cs-CZ"/>
              <a:t>3 oddíly</a:t>
            </a:r>
          </a:p>
          <a:p>
            <a:pPr lvl="1"/>
            <a:r>
              <a:rPr lang="cs-CZ" smtClean="0"/>
              <a:t>deklarace obecných hodnot</a:t>
            </a:r>
          </a:p>
          <a:p>
            <a:pPr lvl="1"/>
            <a:r>
              <a:rPr lang="cs-CZ"/>
              <a:t>cíle etických směrnic</a:t>
            </a:r>
          </a:p>
          <a:p>
            <a:pPr lvl="1"/>
            <a:r>
              <a:rPr lang="cs-CZ" smtClean="0"/>
              <a:t>etické principy</a:t>
            </a:r>
          </a:p>
          <a:p>
            <a:endParaRPr lang="cs-CZ" smtClean="0"/>
          </a:p>
          <a:p>
            <a:pPr>
              <a:buNone/>
            </a:pP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regulace činnosti </a:t>
            </a:r>
            <a:br>
              <a:rPr lang="cs-CZ" smtClean="0"/>
            </a:br>
            <a:r>
              <a:rPr lang="cs-CZ" smtClean="0"/>
              <a:t>sociálního pedagoga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seberegulace</a:t>
            </a:r>
          </a:p>
          <a:p>
            <a:r>
              <a:rPr lang="cs-CZ" smtClean="0"/>
              <a:t>dohlížení na kolegy (neformálně)</a:t>
            </a:r>
          </a:p>
          <a:p>
            <a:r>
              <a:rPr lang="cs-CZ" smtClean="0"/>
              <a:t>formální mechanismy:</a:t>
            </a:r>
          </a:p>
          <a:p>
            <a:pPr lvl="1"/>
            <a:r>
              <a:rPr lang="cs-CZ" smtClean="0"/>
              <a:t>obecné zákony </a:t>
            </a:r>
          </a:p>
          <a:p>
            <a:pPr lvl="1"/>
            <a:r>
              <a:rPr lang="cs-CZ" smtClean="0"/>
              <a:t>konkrétní zákony</a:t>
            </a:r>
          </a:p>
          <a:p>
            <a:pPr lvl="1"/>
            <a:r>
              <a:rPr lang="cs-CZ"/>
              <a:t>předpisy instituce</a:t>
            </a:r>
          </a:p>
          <a:p>
            <a:pPr lvl="1"/>
            <a:r>
              <a:rPr lang="cs-CZ" smtClean="0"/>
              <a:t>etické kodexy institucí/asociací</a:t>
            </a:r>
          </a:p>
          <a:p>
            <a:pPr lvl="1"/>
            <a:endParaRPr lang="cs-CZ" smtClean="0"/>
          </a:p>
          <a:p>
            <a:pPr lvl="1"/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smtClean="0"/>
              <a:t>k diskusi: </a:t>
            </a:r>
          </a:p>
          <a:p>
            <a:pPr>
              <a:buNone/>
            </a:pPr>
            <a:r>
              <a:rPr lang="cs-CZ" smtClean="0"/>
              <a:t>	</a:t>
            </a:r>
          </a:p>
          <a:p>
            <a:pPr>
              <a:buNone/>
            </a:pPr>
            <a:r>
              <a:rPr lang="cs-CZ" smtClean="0"/>
              <a:t>	jsme zodpovědní pouze za své jednání? 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nebo 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r>
              <a:rPr lang="cs-CZ" smtClean="0"/>
              <a:t>	je naší povinností dohlížet i na jednání kolegů?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mtClean="0"/>
              <a:t>postup podle Kootchera a Keith-Spiegelové (1998)</a:t>
            </a:r>
          </a:p>
          <a:p>
            <a:pPr>
              <a:buNone/>
            </a:pPr>
            <a:endParaRPr lang="cs-CZ" smtClean="0"/>
          </a:p>
          <a:p>
            <a:r>
              <a:rPr lang="cs-CZ" smtClean="0"/>
              <a:t>1. identifikace relevantních principů</a:t>
            </a:r>
          </a:p>
          <a:p>
            <a:r>
              <a:rPr lang="cs-CZ" smtClean="0"/>
              <a:t>2. posoudit důkazy</a:t>
            </a:r>
          </a:p>
          <a:p>
            <a:r>
              <a:rPr lang="cs-CZ" smtClean="0"/>
              <a:t>3. prozkoumat vlastní motivy</a:t>
            </a:r>
          </a:p>
          <a:p>
            <a:r>
              <a:rPr lang="cs-CZ" smtClean="0"/>
              <a:t>4. konzultace s kolegou</a:t>
            </a:r>
          </a:p>
          <a:p>
            <a:r>
              <a:rPr lang="cs-CZ" smtClean="0"/>
              <a:t>5. rozhodnutí o konfrontaci kolegy a způsobu</a:t>
            </a:r>
          </a:p>
          <a:p>
            <a:r>
              <a:rPr lang="cs-CZ" smtClean="0"/>
              <a:t>6. příp. naplánovat setkání/komunikaci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přestupky kolegů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při konfrontaci:</a:t>
            </a:r>
          </a:p>
          <a:p>
            <a:pPr>
              <a:buNone/>
            </a:pPr>
            <a:endParaRPr lang="cs-CZ" smtClean="0"/>
          </a:p>
          <a:p>
            <a:pPr lvl="1"/>
            <a:r>
              <a:rPr lang="cs-CZ" smtClean="0"/>
              <a:t>neobviňovat, spíše hledat vysvělení, konstruktivně řešit</a:t>
            </a:r>
          </a:p>
          <a:p>
            <a:pPr lvl="1"/>
            <a:r>
              <a:rPr lang="cs-CZ" smtClean="0"/>
              <a:t>vysvětlit důvody intervence, vyložit důkazy</a:t>
            </a:r>
          </a:p>
          <a:p>
            <a:pPr lvl="1"/>
            <a:r>
              <a:rPr lang="cs-CZ" smtClean="0"/>
              <a:t>trpělivost</a:t>
            </a:r>
          </a:p>
          <a:p>
            <a:pPr lvl="1"/>
            <a:r>
              <a:rPr lang="cs-CZ" smtClean="0"/>
              <a:t>nenechat se vyvést z míry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kodexy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představují implicitní kontrakt mezi představiteli profese a klienty/veřejností</a:t>
            </a:r>
          </a:p>
          <a:p>
            <a:endParaRPr lang="cs-CZ" smtClean="0"/>
          </a:p>
          <a:p>
            <a:r>
              <a:rPr lang="cs-CZ"/>
              <a:t>většina vznikala ve 2. polovině 20. století</a:t>
            </a:r>
          </a:p>
          <a:p>
            <a:endParaRPr lang="cs-CZ"/>
          </a:p>
          <a:p>
            <a:r>
              <a:rPr lang="cs-CZ" smtClean="0"/>
              <a:t>principy založeny na Všeobecné deklaraci lidských práv (OSN, 1948)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kodexy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formální vs neformální</a:t>
            </a:r>
          </a:p>
          <a:p>
            <a:endParaRPr lang="en-US"/>
          </a:p>
          <a:p>
            <a:r>
              <a:rPr lang="en-US"/>
              <a:t>vztah ke klientům</a:t>
            </a:r>
          </a:p>
          <a:p>
            <a:r>
              <a:rPr lang="en-US"/>
              <a:t>vztah ke kolegům</a:t>
            </a:r>
          </a:p>
          <a:p>
            <a:r>
              <a:rPr lang="en-US"/>
              <a:t>vztah k širší společnosti</a:t>
            </a:r>
          </a:p>
        </p:txBody>
      </p:sp>
    </p:spTree>
    <p:extLst>
      <p:ext uri="{BB962C8B-B14F-4D97-AF65-F5344CB8AC3E}">
        <p14:creationId xmlns:p14="http://schemas.microsoft.com/office/powerpoint/2010/main" val="487641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etické kodexy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funkce etických kodexů</a:t>
            </a:r>
          </a:p>
          <a:p>
            <a:pPr lvl="1"/>
            <a:r>
              <a:rPr lang="cs-CZ" smtClean="0"/>
              <a:t>deklarace základních principů profese</a:t>
            </a:r>
          </a:p>
          <a:p>
            <a:pPr lvl="1"/>
            <a:r>
              <a:rPr lang="cs-CZ"/>
              <a:t>status profese ve společnosti</a:t>
            </a:r>
            <a:endParaRPr lang="cs-CZ" smtClean="0"/>
          </a:p>
          <a:p>
            <a:pPr lvl="1"/>
            <a:r>
              <a:rPr lang="cs-CZ" smtClean="0"/>
              <a:t>vyjasnění, co je a není správný postup</a:t>
            </a:r>
          </a:p>
          <a:p>
            <a:pPr lvl="1"/>
            <a:r>
              <a:rPr lang="cs-CZ" smtClean="0"/>
              <a:t>vodítko pro etické rozhodování</a:t>
            </a:r>
          </a:p>
          <a:p>
            <a:pPr lvl="1"/>
            <a:r>
              <a:rPr lang="cs-CZ" smtClean="0"/>
              <a:t>opora pro posuzování etických přestupků</a:t>
            </a:r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etické kodexy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  <a:p>
            <a:r>
              <a:rPr lang="en-US"/>
              <a:t> </a:t>
            </a:r>
            <a:r>
              <a:rPr lang="en-US" b="1"/>
              <a:t>Etika sociální práce – principy</a:t>
            </a:r>
          </a:p>
          <a:p>
            <a:pPr marL="0" indent="0">
              <a:buNone/>
            </a:pPr>
            <a:r>
              <a:rPr lang="en-US"/>
              <a:t>	návrh, přijatý valným shromážděním IFSW (Mezinárodní federace sociálních pracovníků) v roce 2004</a:t>
            </a:r>
          </a:p>
          <a:p>
            <a:pPr marL="0" indent="0">
              <a:buNone/>
            </a:pPr>
            <a:endParaRPr lang="en-US"/>
          </a:p>
          <a:p>
            <a:r>
              <a:rPr lang="en-US" b="1"/>
              <a:t>Etický kodex Společnosti sociálních pracovníků ČR </a:t>
            </a:r>
            <a:r>
              <a:rPr lang="en-US"/>
              <a:t>(2006)</a:t>
            </a:r>
          </a:p>
          <a:p>
            <a:r>
              <a:rPr lang="en-US"/>
              <a:t>Etický kodex asociace poskytovatelů sociálních služeb (2015) </a:t>
            </a:r>
          </a:p>
        </p:txBody>
      </p:sp>
    </p:spTree>
    <p:extLst>
      <p:ext uri="{BB962C8B-B14F-4D97-AF65-F5344CB8AC3E}">
        <p14:creationId xmlns:p14="http://schemas.microsoft.com/office/powerpoint/2010/main" val="1245930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ití písm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ití písm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ití písm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571</TotalTime>
  <Words>282</Words>
  <Application>Microsoft Macintosh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Lití písma</vt:lpstr>
      <vt:lpstr>Profesní etika  pro sociální pedagogy</vt:lpstr>
      <vt:lpstr>regulace činnosti  sociálního pedagoga</vt:lpstr>
      <vt:lpstr>etické přestupky kolegů</vt:lpstr>
      <vt:lpstr>etické přestupky kolegů</vt:lpstr>
      <vt:lpstr>etické přestupky kolegů</vt:lpstr>
      <vt:lpstr>etické kodexy</vt:lpstr>
      <vt:lpstr>Etické kodexy</vt:lpstr>
      <vt:lpstr>etické kodexy</vt:lpstr>
      <vt:lpstr>etické kodexy</vt:lpstr>
      <vt:lpstr>etické kodexy</vt:lpstr>
      <vt:lpstr>Kompetence sociálního pedagoga (podle AIEJI)</vt:lpstr>
      <vt:lpstr>etické směrnice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 psychologii</dc:title>
  <dc:creator>helena</dc:creator>
  <cp:lastModifiedBy>Helena Klimusová</cp:lastModifiedBy>
  <cp:revision>64</cp:revision>
  <dcterms:created xsi:type="dcterms:W3CDTF">2010-09-28T19:07:36Z</dcterms:created>
  <dcterms:modified xsi:type="dcterms:W3CDTF">2016-10-17T11:09:21Z</dcterms:modified>
</cp:coreProperties>
</file>