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85" r:id="rId4"/>
    <p:sldId id="286" r:id="rId5"/>
    <p:sldId id="289" r:id="rId6"/>
    <p:sldId id="287" r:id="rId7"/>
    <p:sldId id="288" r:id="rId8"/>
    <p:sldId id="259" r:id="rId9"/>
    <p:sldId id="266" r:id="rId10"/>
    <p:sldId id="268" r:id="rId11"/>
    <p:sldId id="277" r:id="rId12"/>
    <p:sldId id="290" r:id="rId13"/>
    <p:sldId id="291" r:id="rId14"/>
    <p:sldId id="278" r:id="rId15"/>
    <p:sldId id="271" r:id="rId16"/>
    <p:sldId id="272" r:id="rId17"/>
    <p:sldId id="274" r:id="rId18"/>
    <p:sldId id="279" r:id="rId19"/>
    <p:sldId id="280" r:id="rId20"/>
    <p:sldId id="281" r:id="rId21"/>
    <p:sldId id="283"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74" d="100"/>
          <a:sy n="174" d="100"/>
        </p:scale>
        <p:origin x="-185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Obdélník se zakulaceným příčným rohem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Nadpis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10" name="Zástupný symbol pro datum 9"/>
          <p:cNvSpPr>
            <a:spLocks noGrp="1"/>
          </p:cNvSpPr>
          <p:nvPr>
            <p:ph type="dt" sz="half" idx="10"/>
          </p:nvPr>
        </p:nvSpPr>
        <p:spPr>
          <a:xfrm>
            <a:off x="5562600" y="6509004"/>
            <a:ext cx="3002280" cy="274320"/>
          </a:xfrm>
        </p:spPr>
        <p:txBody>
          <a:bodyPr vert="horz" rtlCol="0"/>
          <a:lstStyle>
            <a:extLst/>
          </a:lstStyle>
          <a:p>
            <a:fld id="{18A2481B-5154-415F-B752-558547769AA3}" type="datetimeFigureOut">
              <a:rPr lang="cs-CZ" smtClean="0"/>
              <a:pPr/>
              <a:t>19.09.16</a:t>
            </a:fld>
            <a:endParaRPr lang="cs-CZ"/>
          </a:p>
        </p:txBody>
      </p:sp>
      <p:sp>
        <p:nvSpPr>
          <p:cNvPr id="11" name="Zástupný symbol pro číslo snímku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2" name="Zástupný symbol pro zápatí 11"/>
          <p:cNvSpPr>
            <a:spLocks noGrp="1"/>
          </p:cNvSpPr>
          <p:nvPr>
            <p:ph type="ftr" sz="quarter" idx="12"/>
          </p:nvPr>
        </p:nvSpPr>
        <p:spPr>
          <a:xfrm>
            <a:off x="1600200" y="6509004"/>
            <a:ext cx="3907464" cy="274320"/>
          </a:xfrm>
        </p:spPr>
        <p:txBody>
          <a:bodyPr vert="horz" rtlCol="0"/>
          <a:lstStyle>
            <a:extLst/>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19.09.16</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lvl1pPr algn="l">
              <a:defRPr/>
            </a:lvl1pPr>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19.09.16</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7" name="Obdélní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19.09.16</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7" name="Obdélník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8" name="Zástupný symbol pro datum 7"/>
          <p:cNvSpPr>
            <a:spLocks noGrp="1"/>
          </p:cNvSpPr>
          <p:nvPr>
            <p:ph type="dt" sz="half" idx="10"/>
          </p:nvPr>
        </p:nvSpPr>
        <p:spPr>
          <a:xfrm>
            <a:off x="5562600" y="6513670"/>
            <a:ext cx="3002280" cy="274320"/>
          </a:xfrm>
        </p:spPr>
        <p:txBody>
          <a:bodyPr vert="horz" rtlCol="0"/>
          <a:lstStyle>
            <a:extLst/>
          </a:lstStyle>
          <a:p>
            <a:fld id="{18A2481B-5154-415F-B752-558547769AA3}" type="datetimeFigureOut">
              <a:rPr lang="cs-CZ" smtClean="0"/>
              <a:pPr/>
              <a:t>19.09.16</a:t>
            </a:fld>
            <a:endParaRPr lang="cs-CZ"/>
          </a:p>
        </p:txBody>
      </p:sp>
      <p:sp>
        <p:nvSpPr>
          <p:cNvPr id="9" name="Zástupný symbol pro číslo snímku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0" name="Zástupný symbol pro zápatí 9"/>
          <p:cNvSpPr>
            <a:spLocks noGrp="1"/>
          </p:cNvSpPr>
          <p:nvPr>
            <p:ph type="ftr" sz="quarter" idx="12"/>
          </p:nvPr>
        </p:nvSpPr>
        <p:spPr>
          <a:xfrm>
            <a:off x="1600200" y="6513670"/>
            <a:ext cx="3907464" cy="274320"/>
          </a:xfrm>
        </p:spPr>
        <p:txBody>
          <a:bodyPr vert="horz" rtlCol="0"/>
          <a:lstStyle>
            <a:extLst/>
          </a:lstStyle>
          <a:p>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19.09.16</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a:xfrm>
            <a:off x="8641080" y="6514568"/>
            <a:ext cx="464288" cy="274320"/>
          </a:xfrm>
        </p:spPr>
        <p:txBody>
          <a:bodyPr/>
          <a:lstStyle>
            <a:extLst/>
          </a:lstStyle>
          <a:p>
            <a:fld id="{20264769-77EF-4CD0-90DE-F7D7F2D423C4}" type="slidenum">
              <a:rPr lang="cs-CZ" smtClean="0"/>
              <a:pPr/>
              <a:t>‹#›</a:t>
            </a:fld>
            <a:endParaRPr lang="cs-CZ"/>
          </a:p>
        </p:txBody>
      </p:sp>
      <p:sp>
        <p:nvSpPr>
          <p:cNvPr id="10" name="Obdélník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Obdélník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Obdélník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Nadpis 1"/>
          <p:cNvSpPr>
            <a:spLocks noGrp="1"/>
          </p:cNvSpPr>
          <p:nvPr>
            <p:ph type="title"/>
          </p:nvPr>
        </p:nvSpPr>
        <p:spPr>
          <a:xfrm>
            <a:off x="457200" y="251948"/>
            <a:ext cx="8229600" cy="1143000"/>
          </a:xfrm>
        </p:spPr>
        <p:txBody>
          <a:bodyPr anchor="b"/>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19.09.16</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a:xfrm>
            <a:off x="8641080" y="6514568"/>
            <a:ext cx="464288" cy="274320"/>
          </a:xfrm>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53218"/>
            <a:ext cx="8229600" cy="1143000"/>
          </a:xfrm>
        </p:spPr>
        <p:txBody>
          <a:bodyP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19.09.16</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19.09.16</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2"/>
      </p:bgRef>
    </p:bg>
    <p:spTree>
      <p:nvGrpSpPr>
        <p:cNvPr id="1" name=""/>
        <p:cNvGrpSpPr/>
        <p:nvPr/>
      </p:nvGrpSpPr>
      <p:grpSpPr>
        <a:xfrm>
          <a:off x="0" y="0"/>
          <a:ext cx="0" cy="0"/>
          <a:chOff x="0" y="0"/>
          <a:chExt cx="0" cy="0"/>
        </a:xfrm>
      </p:grpSpPr>
      <p:sp>
        <p:nvSpPr>
          <p:cNvPr id="8" name="Obdélník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4963136" y="304800"/>
            <a:ext cx="3931920" cy="762000"/>
          </a:xfrm>
        </p:spPr>
        <p:txBody>
          <a:bodyPr anchor="b"/>
          <a:lstStyle>
            <a:lvl1pPr marL="0" algn="r">
              <a:buNone/>
              <a:defRPr sz="2000" b="1"/>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9" name="Zástupný symbol pro datum 8"/>
          <p:cNvSpPr>
            <a:spLocks noGrp="1"/>
          </p:cNvSpPr>
          <p:nvPr>
            <p:ph type="dt" sz="half" idx="10"/>
          </p:nvPr>
        </p:nvSpPr>
        <p:spPr>
          <a:xfrm>
            <a:off x="5562600" y="6513670"/>
            <a:ext cx="3002280" cy="274320"/>
          </a:xfrm>
        </p:spPr>
        <p:txBody>
          <a:bodyPr vert="horz" rtlCol="0"/>
          <a:lstStyle>
            <a:extLst/>
          </a:lstStyle>
          <a:p>
            <a:fld id="{18A2481B-5154-415F-B752-558547769AA3}" type="datetimeFigureOut">
              <a:rPr lang="cs-CZ" smtClean="0"/>
              <a:pPr/>
              <a:t>19.09.16</a:t>
            </a:fld>
            <a:endParaRPr lang="cs-CZ"/>
          </a:p>
        </p:txBody>
      </p:sp>
      <p:sp>
        <p:nvSpPr>
          <p:cNvPr id="10" name="Zástupný symbol pro číslo snímku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1" name="Zástupný symbol pro zápatí 10"/>
          <p:cNvSpPr>
            <a:spLocks noGrp="1"/>
          </p:cNvSpPr>
          <p:nvPr>
            <p:ph type="ftr" sz="quarter" idx="12"/>
          </p:nvPr>
        </p:nvSpPr>
        <p:spPr>
          <a:xfrm>
            <a:off x="1600200" y="6513670"/>
            <a:ext cx="3907464" cy="274320"/>
          </a:xfrm>
        </p:spPr>
        <p:txBody>
          <a:bodyPr vert="horz" rtlCol="0"/>
          <a:lstStyle>
            <a:extLst/>
          </a:lstStyle>
          <a:p>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3040443" y="4724400"/>
            <a:ext cx="5486400" cy="664536"/>
          </a:xfrm>
        </p:spPr>
        <p:txBody>
          <a:bodyPr anchor="b"/>
          <a:lstStyle>
            <a:lvl1pPr marL="0" algn="r">
              <a:buNone/>
              <a:defRPr sz="2000" b="1"/>
            </a:lvl1pPr>
            <a:extLst/>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sp>
        <p:nvSpPr>
          <p:cNvPr id="13" name="Zástupný symbol pro obrázek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cs-CZ" smtClean="0">
                <a:solidFill>
                  <a:schemeClr val="lt1"/>
                </a:solidFill>
                <a:latin typeface="+mn-lt"/>
                <a:ea typeface="+mn-ea"/>
                <a:cs typeface="+mn-cs"/>
              </a:rPr>
              <a:t>Klepnutím na ikonu přidáte obrázek.</a:t>
            </a:r>
            <a:endParaRPr kumimoji="0" lang="en-US" dirty="0">
              <a:solidFill>
                <a:schemeClr val="lt1"/>
              </a:solidFill>
              <a:latin typeface="+mn-lt"/>
              <a:ea typeface="+mn-ea"/>
              <a:cs typeface="+mn-cs"/>
            </a:endParaRPr>
          </a:p>
        </p:txBody>
      </p:sp>
      <p:sp>
        <p:nvSpPr>
          <p:cNvPr id="8" name="Zástupný symbol pro datum 7"/>
          <p:cNvSpPr>
            <a:spLocks noGrp="1"/>
          </p:cNvSpPr>
          <p:nvPr>
            <p:ph type="dt" sz="half" idx="10"/>
          </p:nvPr>
        </p:nvSpPr>
        <p:spPr>
          <a:xfrm>
            <a:off x="5562600" y="6509004"/>
            <a:ext cx="3002280" cy="274320"/>
          </a:xfrm>
        </p:spPr>
        <p:txBody>
          <a:bodyPr vert="horz" rtlCol="0"/>
          <a:lstStyle>
            <a:extLst/>
          </a:lstStyle>
          <a:p>
            <a:fld id="{18A2481B-5154-415F-B752-558547769AA3}" type="datetimeFigureOut">
              <a:rPr lang="cs-CZ" smtClean="0"/>
              <a:pPr/>
              <a:t>19.09.16</a:t>
            </a:fld>
            <a:endParaRPr lang="cs-CZ"/>
          </a:p>
        </p:txBody>
      </p:sp>
      <p:sp>
        <p:nvSpPr>
          <p:cNvPr id="9" name="Zástupný symbol pro číslo snímku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0" name="Zástupný symbol pro zápatí 9"/>
          <p:cNvSpPr>
            <a:spLocks noGrp="1"/>
          </p:cNvSpPr>
          <p:nvPr>
            <p:ph type="ftr" sz="quarter" idx="12"/>
          </p:nvPr>
        </p:nvSpPr>
        <p:spPr>
          <a:xfrm>
            <a:off x="1600200" y="6509004"/>
            <a:ext cx="3907464" cy="274320"/>
          </a:xfrm>
        </p:spPr>
        <p:txBody>
          <a:bodyPr vert="horz" rtlCol="0"/>
          <a:lstStyle>
            <a:extLst/>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Obdélník se zakulaceným příčným rohem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Zástupný symbol pro zápatí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cs-CZ"/>
          </a:p>
        </p:txBody>
      </p:sp>
      <p:sp>
        <p:nvSpPr>
          <p:cNvPr id="14" name="Zástupný symbol pro datum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8A2481B-5154-415F-B752-558547769AA3}" type="datetimeFigureOut">
              <a:rPr lang="cs-CZ" smtClean="0"/>
              <a:pPr/>
              <a:t>19.09.16</a:t>
            </a:fld>
            <a:endParaRPr lang="cs-CZ"/>
          </a:p>
        </p:txBody>
      </p:sp>
      <p:sp>
        <p:nvSpPr>
          <p:cNvPr id="23" name="Zástupný symbol pro číslo snímku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0264769-77EF-4CD0-90DE-F7D7F2D423C4}" type="slidenum">
              <a:rPr lang="cs-CZ" smtClean="0"/>
              <a:pPr/>
              <a:t>‹#›</a:t>
            </a:fld>
            <a:endParaRPr lang="cs-CZ"/>
          </a:p>
        </p:txBody>
      </p:sp>
      <p:sp>
        <p:nvSpPr>
          <p:cNvPr id="22" name="Zástupný symbol pro nadpis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Profesní etika </a:t>
            </a:r>
            <a:br>
              <a:rPr lang="cs-CZ" dirty="0" smtClean="0"/>
            </a:br>
            <a:r>
              <a:rPr lang="cs-CZ" dirty="0" smtClean="0"/>
              <a:t>pro sociální pedagogy</a:t>
            </a:r>
            <a:endParaRPr lang="cs-CZ" dirty="0"/>
          </a:p>
        </p:txBody>
      </p:sp>
      <p:sp>
        <p:nvSpPr>
          <p:cNvPr id="3" name="Podnadpis 2"/>
          <p:cNvSpPr>
            <a:spLocks noGrp="1"/>
          </p:cNvSpPr>
          <p:nvPr>
            <p:ph type="subTitle" idx="1"/>
          </p:nvPr>
        </p:nvSpPr>
        <p:spPr>
          <a:xfrm>
            <a:off x="971600" y="2819400"/>
            <a:ext cx="7722234" cy="1752600"/>
          </a:xfrm>
        </p:spPr>
        <p:txBody>
          <a:bodyPr>
            <a:normAutofit/>
          </a:bodyPr>
          <a:lstStyle/>
          <a:p>
            <a:r>
              <a:rPr lang="cs-CZ" smtClean="0"/>
              <a:t>úvod – cíle předmětu, požadavky</a:t>
            </a:r>
          </a:p>
          <a:p>
            <a:r>
              <a:rPr lang="cs-CZ" smtClean="0"/>
              <a:t>základní principy etiky v psychologii</a:t>
            </a:r>
          </a:p>
          <a:p>
            <a:r>
              <a:rPr lang="cs-CZ" smtClean="0"/>
              <a:t>vznik etických problémů a dilemat</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základní principy etiky</a:t>
            </a:r>
            <a:endParaRPr lang="cs-CZ"/>
          </a:p>
        </p:txBody>
      </p:sp>
      <p:sp>
        <p:nvSpPr>
          <p:cNvPr id="3" name="Zástupný symbol pro obsah 2"/>
          <p:cNvSpPr>
            <a:spLocks noGrp="1"/>
          </p:cNvSpPr>
          <p:nvPr>
            <p:ph idx="1"/>
          </p:nvPr>
        </p:nvSpPr>
        <p:spPr/>
        <p:txBody>
          <a:bodyPr>
            <a:normAutofit/>
          </a:bodyPr>
          <a:lstStyle/>
          <a:p>
            <a:r>
              <a:rPr lang="cs-CZ" u="sng" smtClean="0"/>
              <a:t>k diskusi: </a:t>
            </a:r>
          </a:p>
          <a:p>
            <a:pPr>
              <a:buNone/>
            </a:pPr>
            <a:r>
              <a:rPr lang="cs-CZ" smtClean="0"/>
              <a:t>	</a:t>
            </a:r>
          </a:p>
          <a:p>
            <a:pPr>
              <a:buNone/>
            </a:pPr>
            <a:r>
              <a:rPr lang="cs-CZ" smtClean="0"/>
              <a:t>	co je pro vás nejdůležitější zásadou? pořadí těchto principů?</a:t>
            </a:r>
          </a:p>
          <a:p>
            <a:pPr>
              <a:buNone/>
            </a:pPr>
            <a:endParaRPr lang="cs-CZ" smtClean="0"/>
          </a:p>
          <a:p>
            <a:pPr>
              <a:buNone/>
            </a:pPr>
            <a:r>
              <a:rPr lang="cs-CZ"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etický problém vs dilema</a:t>
            </a:r>
            <a:endParaRPr lang="cs-CZ"/>
          </a:p>
        </p:txBody>
      </p:sp>
      <p:sp>
        <p:nvSpPr>
          <p:cNvPr id="3" name="Zástupný symbol pro obsah 2"/>
          <p:cNvSpPr>
            <a:spLocks noGrp="1"/>
          </p:cNvSpPr>
          <p:nvPr>
            <p:ph idx="1"/>
          </p:nvPr>
        </p:nvSpPr>
        <p:spPr/>
        <p:txBody>
          <a:bodyPr/>
          <a:lstStyle/>
          <a:p>
            <a:r>
              <a:rPr lang="cs-CZ" dirty="0" smtClean="0"/>
              <a:t>etický problém – složitá situace, která vyžaduje řešení a morální rozhodování; </a:t>
            </a:r>
            <a:br>
              <a:rPr lang="cs-CZ" dirty="0" smtClean="0"/>
            </a:br>
            <a:r>
              <a:rPr lang="cs-CZ" dirty="0" smtClean="0"/>
              <a:t>je zřejmé, jaké je správné řešení, ale </a:t>
            </a:r>
            <a:br>
              <a:rPr lang="cs-CZ" dirty="0" smtClean="0"/>
            </a:br>
            <a:r>
              <a:rPr lang="cs-CZ" dirty="0" smtClean="0"/>
              <a:t>z nějakého důvodu (osobní hodnoty, kontext atd.) je obtížné se rozhodnout.</a:t>
            </a:r>
          </a:p>
          <a:p>
            <a:r>
              <a:rPr lang="cs-CZ" dirty="0" smtClean="0"/>
              <a:t>etické dilema – volba mezi dvěma nevhodnými, nechtěnými možnostmi; konflikt morálních principů; není zřejmé, která volba bude lepší, správná</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cs-CZ" sz="3400"/>
              <a:t>Paní Ochotná pracuje v organizaci, která zprostředkovává pečovatelskou službu v blízkém okolí.Vede část administrativní práce a částečně pracuje jako pečovatelka. Když se na ni obrátí rodina (syn) jedné paní z vedlejší vesnice, musí je odmítnout, protože kapacita pracovníků služby je naprosto plná a musejí počkat, až se kapacita uvolní (v pořadí jsou už dokonce 2 lidi, kteří na službu čekají). Syn ji dlouho přemlouvá a slibuje, že když se o matku postarají, poskytne organizaci nové polohovací lůžko, které už dlouho pro své klienty potřebují. Pro paní Ochotnou to znamená jít za klientkou ve volném čase. Říká si však, že když je to v jejím nepracovním čase, nevztahuje se na to pořadí klientů v pořadníku.</a:t>
            </a:r>
            <a:endParaRPr lang="en-US" sz="3400"/>
          </a:p>
          <a:p>
            <a:endParaRPr lang="en-US"/>
          </a:p>
        </p:txBody>
      </p:sp>
    </p:spTree>
    <p:extLst>
      <p:ext uri="{BB962C8B-B14F-4D97-AF65-F5344CB8AC3E}">
        <p14:creationId xmlns:p14="http://schemas.microsoft.com/office/powerpoint/2010/main" val="620164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a:t>Slečna Dokoupilová je asistentkou nevidomého klienta a doprovází ho i na úřady a nákupy. Poslední dobou si klient při nákupech bere stále méně jídla a více cigaret a alkoholu. Slečna Dokoupilová klientovi sice vyhoví, ale samotné se jí to příčí a klienta upozorňuje na to, že by si měl kupovat více jídla a méně věcí, které mu škodí. Klient se ohrazuje, že je svéprávný a navíc si službu částečně hradí.</a:t>
            </a:r>
          </a:p>
          <a:p>
            <a:pPr marL="0" indent="0">
              <a:buNone/>
            </a:pPr>
            <a:endParaRPr lang="en-US"/>
          </a:p>
        </p:txBody>
      </p:sp>
    </p:spTree>
    <p:extLst>
      <p:ext uri="{BB962C8B-B14F-4D97-AF65-F5344CB8AC3E}">
        <p14:creationId xmlns:p14="http://schemas.microsoft.com/office/powerpoint/2010/main" val="3239885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etické dilema</a:t>
            </a:r>
            <a:endParaRPr lang="cs-CZ"/>
          </a:p>
        </p:txBody>
      </p:sp>
      <p:sp>
        <p:nvSpPr>
          <p:cNvPr id="3" name="Zástupný symbol pro obsah 2"/>
          <p:cNvSpPr>
            <a:spLocks noGrp="1"/>
          </p:cNvSpPr>
          <p:nvPr>
            <p:ph idx="1"/>
          </p:nvPr>
        </p:nvSpPr>
        <p:spPr/>
        <p:txBody>
          <a:bodyPr/>
          <a:lstStyle/>
          <a:p>
            <a:r>
              <a:rPr lang="cs-CZ" b="1" u="sng" smtClean="0"/>
              <a:t>k diskusi: </a:t>
            </a:r>
          </a:p>
          <a:p>
            <a:pPr>
              <a:buNone/>
            </a:pPr>
            <a:endParaRPr lang="cs-CZ" b="1" smtClean="0"/>
          </a:p>
          <a:p>
            <a:pPr>
              <a:buNone/>
            </a:pPr>
            <a:r>
              <a:rPr lang="cs-CZ" smtClean="0"/>
              <a:t>	vzpomeňte si na etické dilema, které jste řešili: při studiu, na praxi, v práci, v osobním životě… </a:t>
            </a:r>
          </a:p>
          <a:p>
            <a:pPr>
              <a:buNone/>
            </a:pPr>
            <a:r>
              <a:rPr lang="cs-CZ" smtClean="0"/>
              <a:t>	</a:t>
            </a:r>
          </a:p>
          <a:p>
            <a:pPr>
              <a:buNone/>
            </a:pPr>
            <a:r>
              <a:rPr lang="cs-CZ" smtClean="0"/>
              <a:t>	které principy se v něm střetávaly?</a:t>
            </a:r>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vznik etických problémů</a:t>
            </a:r>
            <a:endParaRPr lang="cs-CZ"/>
          </a:p>
        </p:txBody>
      </p:sp>
      <p:sp>
        <p:nvSpPr>
          <p:cNvPr id="3" name="Zástupný symbol pro obsah 2"/>
          <p:cNvSpPr>
            <a:spLocks noGrp="1"/>
          </p:cNvSpPr>
          <p:nvPr>
            <p:ph idx="1"/>
          </p:nvPr>
        </p:nvSpPr>
        <p:spPr/>
        <p:txBody>
          <a:bodyPr/>
          <a:lstStyle/>
          <a:p>
            <a:r>
              <a:rPr lang="cs-CZ" smtClean="0"/>
              <a:t>jak vznikají?</a:t>
            </a:r>
          </a:p>
          <a:p>
            <a:r>
              <a:rPr lang="cs-CZ" smtClean="0"/>
              <a:t>kdo se chová neeticky?</a:t>
            </a:r>
          </a:p>
          <a:p>
            <a:endParaRPr lang="cs-CZ" smtClean="0"/>
          </a:p>
          <a:p>
            <a:endParaRPr lang="cs-CZ"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vznik etických problémů</a:t>
            </a:r>
            <a:endParaRPr lang="cs-CZ"/>
          </a:p>
        </p:txBody>
      </p:sp>
      <p:sp>
        <p:nvSpPr>
          <p:cNvPr id="3" name="Zástupný symbol pro obsah 2"/>
          <p:cNvSpPr>
            <a:spLocks noGrp="1"/>
          </p:cNvSpPr>
          <p:nvPr>
            <p:ph idx="1"/>
          </p:nvPr>
        </p:nvSpPr>
        <p:spPr/>
        <p:txBody>
          <a:bodyPr>
            <a:normAutofit fontScale="92500" lnSpcReduction="10000"/>
          </a:bodyPr>
          <a:lstStyle/>
          <a:p>
            <a:r>
              <a:rPr lang="cs-CZ" smtClean="0"/>
              <a:t>neznalost etických zásad</a:t>
            </a:r>
          </a:p>
          <a:p>
            <a:r>
              <a:rPr lang="cs-CZ" smtClean="0"/>
              <a:t>činnost mimo oblast své kompetence</a:t>
            </a:r>
          </a:p>
          <a:p>
            <a:r>
              <a:rPr lang="cs-CZ" smtClean="0"/>
              <a:t>necitlivost vůči potřebám klientů nebo dynamice situace</a:t>
            </a:r>
          </a:p>
          <a:p>
            <a:r>
              <a:rPr lang="cs-CZ" smtClean="0"/>
              <a:t>využívání klientů </a:t>
            </a:r>
          </a:p>
          <a:p>
            <a:r>
              <a:rPr lang="cs-CZ" smtClean="0"/>
              <a:t>nezodpovědnost, nedbalost</a:t>
            </a:r>
          </a:p>
          <a:p>
            <a:r>
              <a:rPr lang="cs-CZ" smtClean="0"/>
              <a:t>hledání odplaty za domnělé křivdy</a:t>
            </a:r>
          </a:p>
          <a:p>
            <a:r>
              <a:rPr lang="cs-CZ" smtClean="0"/>
              <a:t>strach</a:t>
            </a:r>
          </a:p>
          <a:p>
            <a:r>
              <a:rPr lang="cs-CZ" smtClean="0"/>
              <a:t>výjimečné „uklouznutí“ </a:t>
            </a:r>
          </a:p>
          <a:p>
            <a:r>
              <a:rPr lang="cs-CZ" smtClean="0"/>
              <a:t>racionalizace</a:t>
            </a:r>
          </a:p>
          <a:p>
            <a:pPr>
              <a:buNone/>
            </a:pPr>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není to neetické, pokud…</a:t>
            </a:r>
            <a:endParaRPr lang="cs-CZ"/>
          </a:p>
        </p:txBody>
      </p:sp>
      <p:sp>
        <p:nvSpPr>
          <p:cNvPr id="3" name="Zástupný symbol pro obsah 2"/>
          <p:cNvSpPr>
            <a:spLocks noGrp="1"/>
          </p:cNvSpPr>
          <p:nvPr>
            <p:ph idx="1"/>
          </p:nvPr>
        </p:nvSpPr>
        <p:spPr/>
        <p:txBody>
          <a:bodyPr>
            <a:normAutofit fontScale="92500"/>
          </a:bodyPr>
          <a:lstStyle/>
          <a:p>
            <a:pPr>
              <a:buNone/>
            </a:pPr>
            <a:r>
              <a:rPr lang="cs-CZ" sz="2800" smtClean="0"/>
              <a:t>(podle Pope, Vasquez, 1999)</a:t>
            </a:r>
          </a:p>
          <a:p>
            <a:r>
              <a:rPr lang="cs-CZ" smtClean="0"/>
              <a:t>není to neetické, pokud nemluvíme o etice</a:t>
            </a:r>
          </a:p>
          <a:p>
            <a:r>
              <a:rPr lang="cs-CZ" smtClean="0"/>
              <a:t>není to neetické, pokud neznáme zákon, etickou zásadu nebo kodex, který to zakazuje</a:t>
            </a:r>
          </a:p>
          <a:p>
            <a:r>
              <a:rPr lang="cs-CZ" smtClean="0"/>
              <a:t>není to neetické, pokud to kolegové dělají taky</a:t>
            </a:r>
          </a:p>
          <a:p>
            <a:r>
              <a:rPr lang="cs-CZ" smtClean="0"/>
              <a:t>není to neetické, pokud si nikdo nestěžoval</a:t>
            </a:r>
          </a:p>
          <a:p>
            <a:r>
              <a:rPr lang="cs-CZ" smtClean="0"/>
              <a:t>není to neetické, pokud si to klient přál</a:t>
            </a:r>
          </a:p>
          <a:p>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není to neetické, pokud…</a:t>
            </a:r>
            <a:endParaRPr lang="cs-CZ"/>
          </a:p>
        </p:txBody>
      </p:sp>
      <p:sp>
        <p:nvSpPr>
          <p:cNvPr id="3" name="Zástupný symbol pro obsah 2"/>
          <p:cNvSpPr>
            <a:spLocks noGrp="1"/>
          </p:cNvSpPr>
          <p:nvPr>
            <p:ph idx="1"/>
          </p:nvPr>
        </p:nvSpPr>
        <p:spPr/>
        <p:txBody>
          <a:bodyPr>
            <a:normAutofit/>
          </a:bodyPr>
          <a:lstStyle/>
          <a:p>
            <a:r>
              <a:rPr lang="cs-CZ" smtClean="0"/>
              <a:t>není to neetické, pokud za to může klient</a:t>
            </a:r>
          </a:p>
          <a:p>
            <a:r>
              <a:rPr lang="cs-CZ" smtClean="0"/>
              <a:t>není to neetické, pokud jste se ten den necítil úplně ve své kůži</a:t>
            </a:r>
          </a:p>
          <a:p>
            <a:r>
              <a:rPr lang="cs-CZ" smtClean="0"/>
              <a:t>není to neetické, pokud vám někdo řekl, že jedna etická komise kdesi a kdysi řekla, že to je v pořádku</a:t>
            </a:r>
          </a:p>
          <a:p>
            <a:r>
              <a:rPr lang="cs-CZ" smtClean="0"/>
              <a:t>není to neetické, pokud víte, že zákony a etické kodexy píšou lidé, kteří nemají tušení, jak tvrdá je realita praxe</a:t>
            </a:r>
          </a:p>
          <a:p>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není to neetické, pokud…</a:t>
            </a:r>
            <a:endParaRPr lang="cs-CZ"/>
          </a:p>
        </p:txBody>
      </p:sp>
      <p:sp>
        <p:nvSpPr>
          <p:cNvPr id="3" name="Zástupný symbol pro obsah 2"/>
          <p:cNvSpPr>
            <a:spLocks noGrp="1"/>
          </p:cNvSpPr>
          <p:nvPr>
            <p:ph idx="1"/>
          </p:nvPr>
        </p:nvSpPr>
        <p:spPr/>
        <p:txBody>
          <a:bodyPr>
            <a:normAutofit lnSpcReduction="10000"/>
          </a:bodyPr>
          <a:lstStyle/>
          <a:p>
            <a:pPr lvl="0"/>
            <a:r>
              <a:rPr lang="cs-CZ" smtClean="0"/>
              <a:t>není to neetické, pokud jsou lidé z etických komisí nebo z vedení vaší instituce sami nepoctiví, hloupí, extremističtí, zcela jiní než vy, nebo se proti vám spikli</a:t>
            </a:r>
          </a:p>
          <a:p>
            <a:pPr lvl="0"/>
            <a:r>
              <a:rPr lang="cs-CZ" smtClean="0"/>
              <a:t>není to neetické, pokud je to pohodlnější než to dělat jiným způsobem</a:t>
            </a:r>
          </a:p>
          <a:p>
            <a:pPr lvl="0"/>
            <a:r>
              <a:rPr lang="cs-CZ" smtClean="0"/>
              <a:t>není to neetické, pokud na to nikdo nepřijde – nebo když přijde, tak z toho nejspíš nic nebude dělat</a:t>
            </a:r>
          </a:p>
          <a:p>
            <a:endParaRPr lang="cs-CZ" smtClean="0"/>
          </a:p>
          <a:p>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Cíle předmětu</a:t>
            </a:r>
          </a:p>
        </p:txBody>
      </p:sp>
      <p:sp>
        <p:nvSpPr>
          <p:cNvPr id="3" name="Content Placeholder 2"/>
          <p:cNvSpPr>
            <a:spLocks noGrp="1"/>
          </p:cNvSpPr>
          <p:nvPr>
            <p:ph idx="1"/>
          </p:nvPr>
        </p:nvSpPr>
        <p:spPr/>
        <p:txBody>
          <a:bodyPr>
            <a:normAutofit fontScale="85000" lnSpcReduction="20000"/>
          </a:bodyPr>
          <a:lstStyle/>
          <a:p>
            <a:r>
              <a:rPr lang="cs-CZ"/>
              <a:t>seznámit se s etickými problémy a dilematy v různých oblastech praxe</a:t>
            </a:r>
          </a:p>
          <a:p>
            <a:r>
              <a:rPr lang="cs-CZ"/>
              <a:t>zvýšit vnímavost k etickým otázkám </a:t>
            </a:r>
          </a:p>
          <a:p>
            <a:r>
              <a:rPr lang="cs-CZ"/>
              <a:t>seznámit se s etickými profesními standardy a naučit se vzniku etických problémů předcházet</a:t>
            </a:r>
          </a:p>
          <a:p>
            <a:r>
              <a:rPr lang="cs-CZ"/>
              <a:t> porozumět modelům etického rozhodování </a:t>
            </a:r>
          </a:p>
          <a:p>
            <a:r>
              <a:rPr lang="cs-CZ"/>
              <a:t>rozvíjet poznání vlastních hodnot a schopnost činit odůvodněná rozhodnutí při etickém rozhodování</a:t>
            </a:r>
          </a:p>
          <a:p>
            <a:r>
              <a:rPr lang="cs-CZ"/>
              <a:t> rozvíjet schopnost kriticky uvažovat o etických otázkách </a:t>
            </a:r>
          </a:p>
          <a:p>
            <a:r>
              <a:rPr lang="cs-CZ"/>
              <a:t/>
            </a:r>
            <a:br>
              <a:rPr lang="cs-CZ"/>
            </a:br>
            <a:endParaRPr lang="en-US"/>
          </a:p>
        </p:txBody>
      </p:sp>
    </p:spTree>
    <p:extLst>
      <p:ext uri="{BB962C8B-B14F-4D97-AF65-F5344CB8AC3E}">
        <p14:creationId xmlns:p14="http://schemas.microsoft.com/office/powerpoint/2010/main" val="3471349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není to neetické, pokud…</a:t>
            </a:r>
            <a:endParaRPr lang="cs-CZ"/>
          </a:p>
        </p:txBody>
      </p:sp>
      <p:sp>
        <p:nvSpPr>
          <p:cNvPr id="3" name="Zástupný symbol pro obsah 2"/>
          <p:cNvSpPr>
            <a:spLocks noGrp="1"/>
          </p:cNvSpPr>
          <p:nvPr>
            <p:ph idx="1"/>
          </p:nvPr>
        </p:nvSpPr>
        <p:spPr/>
        <p:txBody>
          <a:bodyPr>
            <a:normAutofit/>
          </a:bodyPr>
          <a:lstStyle/>
          <a:p>
            <a:r>
              <a:rPr lang="cs-CZ" smtClean="0"/>
              <a:t>není to neetické, pokud dodržujete ostatní etické zásady </a:t>
            </a:r>
          </a:p>
          <a:p>
            <a:pPr lvl="0"/>
            <a:r>
              <a:rPr lang="cs-CZ" smtClean="0"/>
              <a:t>není to neetické, pokud nemáte v úmyslu nikomu ublížit</a:t>
            </a:r>
          </a:p>
          <a:p>
            <a:r>
              <a:rPr lang="cs-CZ" smtClean="0"/>
              <a:t>není to neetické, pokud nikdo nedokáže, že přesně to, co jste udělali, bylo jedinou příčinou poškození klienta </a:t>
            </a:r>
          </a:p>
          <a:p>
            <a:pPr lvl="0"/>
            <a:r>
              <a:rPr lang="cs-CZ" smtClean="0"/>
              <a:t>není to neetické, pokud se to nechystáte udělat více než jednou</a:t>
            </a:r>
          </a:p>
          <a:p>
            <a:endParaRPr lang="cs-CZ"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není to neetické, pokud…</a:t>
            </a:r>
            <a:endParaRPr lang="cs-CZ"/>
          </a:p>
        </p:txBody>
      </p:sp>
      <p:sp>
        <p:nvSpPr>
          <p:cNvPr id="3" name="Zástupný symbol pro obsah 2"/>
          <p:cNvSpPr>
            <a:spLocks noGrp="1"/>
          </p:cNvSpPr>
          <p:nvPr>
            <p:ph idx="1"/>
          </p:nvPr>
        </p:nvSpPr>
        <p:spPr/>
        <p:txBody>
          <a:bodyPr>
            <a:normAutofit/>
          </a:bodyPr>
          <a:lstStyle/>
          <a:p>
            <a:r>
              <a:rPr lang="cs-CZ" smtClean="0"/>
              <a:t>není to neetické, pokud to vede k vyššímu příjmu nebo větší prestiži</a:t>
            </a:r>
          </a:p>
          <a:p>
            <a:pPr lvl="0"/>
            <a:r>
              <a:rPr lang="cs-CZ" smtClean="0"/>
              <a:t>není to neetické, pokud vám to nikdo nedokáže</a:t>
            </a:r>
          </a:p>
          <a:p>
            <a:pPr lvl="0"/>
            <a:r>
              <a:rPr lang="cs-CZ" smtClean="0"/>
              <a:t>není to neetické, pokud jste důležitým člověkem </a:t>
            </a:r>
          </a:p>
          <a:p>
            <a:r>
              <a:rPr lang="cs-CZ" smtClean="0"/>
              <a:t>není to neetické, pokud jste příliš zaneprázdnění</a:t>
            </a:r>
          </a:p>
          <a:p>
            <a:endParaRPr lang="cs-CZ"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Osnova</a:t>
            </a:r>
          </a:p>
        </p:txBody>
      </p:sp>
      <p:sp>
        <p:nvSpPr>
          <p:cNvPr id="3" name="Content Placeholder 2"/>
          <p:cNvSpPr>
            <a:spLocks noGrp="1"/>
          </p:cNvSpPr>
          <p:nvPr>
            <p:ph idx="1"/>
          </p:nvPr>
        </p:nvSpPr>
        <p:spPr/>
        <p:txBody>
          <a:bodyPr>
            <a:normAutofit fontScale="85000" lnSpcReduction="20000"/>
          </a:bodyPr>
          <a:lstStyle/>
          <a:p>
            <a:r>
              <a:rPr lang="en-US"/>
              <a:t>Úvod: význam a uplatnění etiky v pomáhajících profesích.</a:t>
            </a:r>
          </a:p>
          <a:p>
            <a:r>
              <a:rPr lang="en-US"/>
              <a:t>Základní koncepty etiky: etické diskurzy a dimenze</a:t>
            </a:r>
          </a:p>
          <a:p>
            <a:r>
              <a:rPr lang="en-US"/>
              <a:t>Etické problémy a etická dilemata</a:t>
            </a:r>
          </a:p>
          <a:p>
            <a:r>
              <a:rPr lang="en-US"/>
              <a:t>Vybrané etické teorie: konsekvenční, deontologické, společensky/charakterově založené teorie</a:t>
            </a:r>
          </a:p>
          <a:p>
            <a:r>
              <a:rPr lang="en-US"/>
              <a:t>Základní etické principy</a:t>
            </a:r>
          </a:p>
          <a:p>
            <a:r>
              <a:rPr lang="en-US"/>
              <a:t>Etické uvažování a rozhodování, řešení etických problémů</a:t>
            </a:r>
          </a:p>
          <a:p>
            <a:r>
              <a:rPr lang="en-US"/>
              <a:t>Profesní etické kodexy, možné preventivní prostředky a sankce</a:t>
            </a:r>
          </a:p>
        </p:txBody>
      </p:sp>
    </p:spTree>
    <p:extLst>
      <p:ext uri="{BB962C8B-B14F-4D97-AF65-F5344CB8AC3E}">
        <p14:creationId xmlns:p14="http://schemas.microsoft.com/office/powerpoint/2010/main" val="487083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Literatura</a:t>
            </a:r>
          </a:p>
        </p:txBody>
      </p:sp>
      <p:sp>
        <p:nvSpPr>
          <p:cNvPr id="9" name="Content Placeholder 8"/>
          <p:cNvSpPr>
            <a:spLocks noGrp="1"/>
          </p:cNvSpPr>
          <p:nvPr>
            <p:ph sz="half" idx="1"/>
          </p:nvPr>
        </p:nvSpPr>
        <p:spPr/>
        <p:txBody>
          <a:bodyPr/>
          <a:lstStyle/>
          <a:p>
            <a:endParaRPr lang="en-US"/>
          </a:p>
        </p:txBody>
      </p:sp>
      <p:pic>
        <p:nvPicPr>
          <p:cNvPr id="8" name="Picture 7" descr="Macintosh HD:Users:helenaklimusova:Desktop:Screen Shot 2016-09-19 at 9.26.37.png"/>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72816"/>
            <a:ext cx="3384376" cy="4320480"/>
          </a:xfrm>
          <a:prstGeom prst="rect">
            <a:avLst/>
          </a:prstGeom>
          <a:noFill/>
          <a:ln>
            <a:noFill/>
          </a:ln>
        </p:spPr>
      </p:pic>
      <p:pic>
        <p:nvPicPr>
          <p:cNvPr id="14" name="Content Placeholder 13" descr="Macintosh HD:Users:helenaklimusova:Documents:img_435806_main.jpg"/>
          <p:cNvPicPr>
            <a:picLocks noGrp="1"/>
          </p:cNvPicPr>
          <p:nvPr>
            <p:ph sz="half" idx="2"/>
          </p:nvPr>
        </p:nvPicPr>
        <p:blipFill>
          <a:blip r:embed="rId3">
            <a:extLst>
              <a:ext uri="{28A0092B-C50C-407E-A947-70E740481C1C}">
                <a14:useLocalDpi xmlns:a14="http://schemas.microsoft.com/office/drawing/2010/main" val="0"/>
              </a:ext>
            </a:extLst>
          </a:blip>
          <a:srcRect t="14576" b="14576"/>
          <a:stretch>
            <a:fillRect/>
          </a:stretch>
        </p:blipFill>
        <p:spPr bwMode="auto">
          <a:prstGeom prst="rect">
            <a:avLst/>
          </a:prstGeom>
          <a:noFill/>
          <a:ln>
            <a:noFill/>
          </a:ln>
        </p:spPr>
      </p:pic>
    </p:spTree>
    <p:extLst>
      <p:ext uri="{BB962C8B-B14F-4D97-AF65-F5344CB8AC3E}">
        <p14:creationId xmlns:p14="http://schemas.microsoft.com/office/powerpoint/2010/main" val="4144226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Literatura - doporučená</a:t>
            </a:r>
          </a:p>
        </p:txBody>
      </p:sp>
      <p:pic>
        <p:nvPicPr>
          <p:cNvPr id="10" name="Picture 9" descr="kopriva.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624" y="1628800"/>
            <a:ext cx="3185086" cy="4581128"/>
          </a:xfrm>
          <a:prstGeom prst="rect">
            <a:avLst/>
          </a:prstGeom>
        </p:spPr>
      </p:pic>
      <p:pic>
        <p:nvPicPr>
          <p:cNvPr id="11" name="Picture 10" descr="pomahajic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016" y="1772816"/>
            <a:ext cx="2794000" cy="4419600"/>
          </a:xfrm>
          <a:prstGeom prst="rect">
            <a:avLst/>
          </a:prstGeom>
        </p:spPr>
      </p:pic>
      <p:sp>
        <p:nvSpPr>
          <p:cNvPr id="12" name="Content Placeholder 11"/>
          <p:cNvSpPr>
            <a:spLocks noGrp="1"/>
          </p:cNvSpPr>
          <p:nvPr>
            <p:ph idx="1"/>
          </p:nvPr>
        </p:nvSpPr>
        <p:spPr/>
        <p:txBody>
          <a:bodyPr/>
          <a:lstStyle/>
          <a:p>
            <a:pPr marL="0" indent="0">
              <a:buNone/>
            </a:pPr>
            <a:endParaRPr lang="en-US"/>
          </a:p>
        </p:txBody>
      </p:sp>
    </p:spTree>
    <p:extLst>
      <p:ext uri="{BB962C8B-B14F-4D97-AF65-F5344CB8AC3E}">
        <p14:creationId xmlns:p14="http://schemas.microsoft.com/office/powerpoint/2010/main" val="731122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Hodnocení</a:t>
            </a:r>
          </a:p>
        </p:txBody>
      </p:sp>
      <p:sp>
        <p:nvSpPr>
          <p:cNvPr id="3" name="Content Placeholder 2"/>
          <p:cNvSpPr>
            <a:spLocks noGrp="1"/>
          </p:cNvSpPr>
          <p:nvPr>
            <p:ph idx="1"/>
          </p:nvPr>
        </p:nvSpPr>
        <p:spPr/>
        <p:txBody>
          <a:bodyPr/>
          <a:lstStyle/>
          <a:p>
            <a:pPr marL="0" indent="0">
              <a:buNone/>
            </a:pPr>
            <a:r>
              <a:rPr lang="en-US"/>
              <a:t>Podmínkou úspěšného ukončení předmětu je</a:t>
            </a:r>
          </a:p>
          <a:p>
            <a:r>
              <a:rPr lang="en-US"/>
              <a:t>1) 80% (aktivní) účast na seminářích</a:t>
            </a:r>
          </a:p>
          <a:p>
            <a:r>
              <a:rPr lang="en-US"/>
              <a:t>2) domácí seminární práce</a:t>
            </a:r>
          </a:p>
          <a:p>
            <a:r>
              <a:rPr lang="en-US"/>
              <a:t>3) zkouška– ústní, formou diskuse v malých skupinách </a:t>
            </a:r>
          </a:p>
        </p:txBody>
      </p:sp>
    </p:spTree>
    <p:extLst>
      <p:ext uri="{BB962C8B-B14F-4D97-AF65-F5344CB8AC3E}">
        <p14:creationId xmlns:p14="http://schemas.microsoft.com/office/powerpoint/2010/main" val="258115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Domácí seminární práce</a:t>
            </a:r>
          </a:p>
        </p:txBody>
      </p:sp>
      <p:sp>
        <p:nvSpPr>
          <p:cNvPr id="3" name="Content Placeholder 2"/>
          <p:cNvSpPr>
            <a:spLocks noGrp="1"/>
          </p:cNvSpPr>
          <p:nvPr>
            <p:ph idx="1"/>
          </p:nvPr>
        </p:nvSpPr>
        <p:spPr/>
        <p:txBody>
          <a:bodyPr/>
          <a:lstStyle/>
          <a:p>
            <a:r>
              <a:rPr lang="en-US"/>
              <a:t>analýza etického dilematu (dle vlastní volby)</a:t>
            </a:r>
          </a:p>
          <a:p>
            <a:r>
              <a:rPr lang="en-US"/>
              <a:t>rozsah 2-5 normostran</a:t>
            </a:r>
          </a:p>
          <a:p>
            <a:r>
              <a:rPr lang="en-US"/>
              <a:t>podrobnější zadání včetně osnovy práce ve studijních materiálech v ISu</a:t>
            </a:r>
          </a:p>
          <a:p>
            <a:r>
              <a:rPr lang="en-US"/>
              <a:t>termín odevzdání </a:t>
            </a:r>
            <a:r>
              <a:rPr lang="en-US" b="1" u="sng"/>
              <a:t>21. listopadu 2016 </a:t>
            </a:r>
          </a:p>
          <a:p>
            <a:r>
              <a:rPr lang="en-US"/>
              <a:t>(do odevzdávarny v IS)</a:t>
            </a:r>
          </a:p>
        </p:txBody>
      </p:sp>
    </p:spTree>
    <p:extLst>
      <p:ext uri="{BB962C8B-B14F-4D97-AF65-F5344CB8AC3E}">
        <p14:creationId xmlns:p14="http://schemas.microsoft.com/office/powerpoint/2010/main" val="1892843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etika</a:t>
            </a:r>
            <a:endParaRPr lang="cs-CZ"/>
          </a:p>
        </p:txBody>
      </p:sp>
      <p:sp>
        <p:nvSpPr>
          <p:cNvPr id="3" name="Zástupný symbol pro obsah 2"/>
          <p:cNvSpPr>
            <a:spLocks noGrp="1"/>
          </p:cNvSpPr>
          <p:nvPr>
            <p:ph idx="1"/>
          </p:nvPr>
        </p:nvSpPr>
        <p:spPr/>
        <p:txBody>
          <a:bodyPr/>
          <a:lstStyle/>
          <a:p>
            <a:r>
              <a:rPr lang="cs-CZ" smtClean="0"/>
              <a:t>z řeckého </a:t>
            </a:r>
            <a:r>
              <a:rPr lang="cs-CZ" i="1" smtClean="0"/>
              <a:t>ethos</a:t>
            </a:r>
            <a:r>
              <a:rPr lang="cs-CZ" smtClean="0"/>
              <a:t> = zvyk, obyčej, mrav</a:t>
            </a:r>
          </a:p>
          <a:p>
            <a:endParaRPr lang="cs-CZ" smtClean="0"/>
          </a:p>
          <a:p>
            <a:r>
              <a:rPr lang="cs-CZ" smtClean="0"/>
              <a:t>disciplína filozofie, zabývající se morálkou, principy správného a nesprávného jednání (v situacích, kde je možnost svobodného rozhodnutí)</a:t>
            </a:r>
          </a:p>
          <a:p>
            <a:endParaRPr lang="cs-CZ" smtClean="0"/>
          </a:p>
          <a:p>
            <a:r>
              <a:rPr lang="cs-CZ" smtClean="0"/>
              <a:t>hodnotí činnost člověka z hlediska dobra a zla</a:t>
            </a:r>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základní principy etiky</a:t>
            </a:r>
            <a:endParaRPr lang="cs-CZ"/>
          </a:p>
        </p:txBody>
      </p:sp>
      <p:sp>
        <p:nvSpPr>
          <p:cNvPr id="3" name="Zástupný symbol pro obsah 2"/>
          <p:cNvSpPr>
            <a:spLocks noGrp="1"/>
          </p:cNvSpPr>
          <p:nvPr>
            <p:ph idx="1"/>
          </p:nvPr>
        </p:nvSpPr>
        <p:spPr>
          <a:xfrm>
            <a:off x="457200" y="1646237"/>
            <a:ext cx="8291264" cy="4526280"/>
          </a:xfrm>
        </p:spPr>
        <p:txBody>
          <a:bodyPr numCol="2">
            <a:normAutofit fontScale="92500" lnSpcReduction="20000"/>
          </a:bodyPr>
          <a:lstStyle/>
          <a:p>
            <a:pPr>
              <a:buNone/>
            </a:pPr>
            <a:r>
              <a:rPr lang="cs-CZ" sz="3500" u="sng" smtClean="0"/>
              <a:t>9 základních principů etiky v psychologii </a:t>
            </a:r>
            <a:r>
              <a:rPr lang="cs-CZ" sz="2800" smtClean="0"/>
              <a:t>podle Koochera a Keith-Spiegelové (1998)</a:t>
            </a:r>
          </a:p>
          <a:p>
            <a:pPr>
              <a:buNone/>
            </a:pPr>
            <a:endParaRPr lang="cs-CZ" smtClean="0"/>
          </a:p>
          <a:p>
            <a:r>
              <a:rPr lang="cs-CZ" smtClean="0"/>
              <a:t>ne(po)škodit, neublížit</a:t>
            </a:r>
          </a:p>
          <a:p>
            <a:r>
              <a:rPr lang="cs-CZ" smtClean="0"/>
              <a:t>respektovat autonomii</a:t>
            </a:r>
          </a:p>
          <a:p>
            <a:r>
              <a:rPr lang="cs-CZ" smtClean="0"/>
              <a:t>činit dobro</a:t>
            </a:r>
          </a:p>
          <a:p>
            <a:r>
              <a:rPr lang="cs-CZ" smtClean="0"/>
              <a:t>spravedlnost</a:t>
            </a:r>
          </a:p>
          <a:p>
            <a:endParaRPr lang="cs-CZ" smtClean="0"/>
          </a:p>
          <a:p>
            <a:endParaRPr lang="cs-CZ" smtClean="0"/>
          </a:p>
          <a:p>
            <a:endParaRPr lang="cs-CZ" smtClean="0"/>
          </a:p>
          <a:p>
            <a:r>
              <a:rPr lang="cs-CZ" smtClean="0"/>
              <a:t>důvěryhodnost, spolehlivost, oddanost klientovi</a:t>
            </a:r>
          </a:p>
          <a:p>
            <a:r>
              <a:rPr lang="cs-CZ" smtClean="0"/>
              <a:t>důstojnost klienta</a:t>
            </a:r>
          </a:p>
          <a:p>
            <a:r>
              <a:rPr lang="cs-CZ" smtClean="0"/>
              <a:t>laskavost a soucit</a:t>
            </a:r>
          </a:p>
          <a:p>
            <a:r>
              <a:rPr lang="cs-CZ" smtClean="0"/>
              <a:t>usilovat o nejvyšší kvalitu</a:t>
            </a:r>
          </a:p>
          <a:p>
            <a:r>
              <a:rPr lang="cs-CZ" smtClean="0"/>
              <a:t>přijetí zodpovědnosti</a:t>
            </a:r>
          </a:p>
          <a:p>
            <a:endParaRPr lang="cs-CZ" smtClean="0"/>
          </a:p>
          <a:p>
            <a:endParaRPr lang="cs-CZ"/>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ití písma">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ití písma">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ití písma">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439</TotalTime>
  <Words>802</Words>
  <Application>Microsoft Macintosh PowerPoint</Application>
  <PresentationFormat>On-screen Show (4:3)</PresentationFormat>
  <Paragraphs>110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Lití písma</vt:lpstr>
      <vt:lpstr>Profesní etika  pro sociální pedagogy</vt:lpstr>
      <vt:lpstr>Cíle předmětu</vt:lpstr>
      <vt:lpstr>Osnova</vt:lpstr>
      <vt:lpstr>Literatura</vt:lpstr>
      <vt:lpstr>Literatura - doporučená</vt:lpstr>
      <vt:lpstr>Hodnocení</vt:lpstr>
      <vt:lpstr>Domácí seminární práce</vt:lpstr>
      <vt:lpstr>etika</vt:lpstr>
      <vt:lpstr>základní principy etiky</vt:lpstr>
      <vt:lpstr>základní principy etiky</vt:lpstr>
      <vt:lpstr>etický problém vs dilema</vt:lpstr>
      <vt:lpstr>PowerPoint Presentation</vt:lpstr>
      <vt:lpstr>PowerPoint Presentation</vt:lpstr>
      <vt:lpstr>etické dilema</vt:lpstr>
      <vt:lpstr>vznik etických problémů</vt:lpstr>
      <vt:lpstr>vznik etických problémů</vt:lpstr>
      <vt:lpstr>není to neetické, pokud…</vt:lpstr>
      <vt:lpstr>není to neetické, pokud…</vt:lpstr>
      <vt:lpstr>není to neetické, pokud…</vt:lpstr>
      <vt:lpstr>není to neetické, pokud…</vt:lpstr>
      <vt:lpstr>není to neetické, pokud…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Etika v psychologii</dc:title>
  <dc:creator>helena</dc:creator>
  <cp:lastModifiedBy>Helena Klimusová</cp:lastModifiedBy>
  <cp:revision>46</cp:revision>
  <dcterms:created xsi:type="dcterms:W3CDTF">2010-09-28T19:07:36Z</dcterms:created>
  <dcterms:modified xsi:type="dcterms:W3CDTF">2016-09-19T07:54:14Z</dcterms:modified>
</cp:coreProperties>
</file>