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3" r:id="rId5"/>
    <p:sldId id="274" r:id="rId6"/>
    <p:sldId id="278" r:id="rId7"/>
    <p:sldId id="27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84" d="100"/>
          <a:sy n="184" d="100"/>
        </p:scale>
        <p:origin x="-2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05.12.16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pro sociální pedagogy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/>
              <a:t>etické rozhodování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teorie rozhodování</a:t>
            </a:r>
          </a:p>
          <a:p>
            <a:pPr lvl="1"/>
            <a:r>
              <a:rPr lang="en-US"/>
              <a:t>klasické</a:t>
            </a:r>
          </a:p>
          <a:p>
            <a:pPr lvl="1"/>
            <a:r>
              <a:rPr lang="en-US"/>
              <a:t>normativní vs nenormativní</a:t>
            </a:r>
          </a:p>
          <a:p>
            <a:pPr lvl="1"/>
            <a:r>
              <a:rPr lang="en-US"/>
              <a:t>axiomatické (teorie subjektivního očekávání užitku)</a:t>
            </a:r>
          </a:p>
          <a:p>
            <a:pPr lvl="1"/>
            <a:r>
              <a:rPr lang="en-US"/>
              <a:t>teorie omezené racionality</a:t>
            </a:r>
          </a:p>
          <a:p>
            <a:pPr lvl="1"/>
            <a:r>
              <a:rPr lang="en-US"/>
              <a:t>teorie vylučovací metody</a:t>
            </a:r>
          </a:p>
          <a:p>
            <a:pPr lvl="1"/>
            <a:r>
              <a:rPr lang="en-US"/>
              <a:t>somatické markery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faktory etického 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důvody neetického jednání</a:t>
            </a:r>
          </a:p>
          <a:p>
            <a:r>
              <a:rPr lang="en-US"/>
              <a:t>faktory ovlivňující rozhodování</a:t>
            </a:r>
          </a:p>
          <a:p>
            <a:pPr lvl="1"/>
            <a:r>
              <a:rPr lang="en-US"/>
              <a:t>emoce</a:t>
            </a:r>
          </a:p>
          <a:p>
            <a:pPr lvl="1"/>
            <a:r>
              <a:rPr lang="en-US"/>
              <a:t>osobnostní faktory</a:t>
            </a:r>
          </a:p>
          <a:p>
            <a:pPr lvl="1"/>
            <a:r>
              <a:rPr lang="en-US"/>
              <a:t>přesvědčení, postoje, cíle, hodnoty…</a:t>
            </a:r>
          </a:p>
          <a:p>
            <a:pPr lvl="1"/>
            <a:r>
              <a:rPr lang="en-US"/>
              <a:t>situační faktory</a:t>
            </a:r>
          </a:p>
          <a:p>
            <a:pPr lvl="1"/>
            <a:r>
              <a:rPr lang="en-US"/>
              <a:t>profesní hodnoty, vzdělání, zkušenosti, výcvik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6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proces etického rozhodování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proces etického rozhodování</a:t>
            </a:r>
          </a:p>
          <a:p>
            <a:pPr lvl="1"/>
            <a:r>
              <a:rPr lang="cs-CZ" smtClean="0"/>
              <a:t>zvyšuje pravděpodobnost, že dojdeme k eticky správnému rozhodnutí</a:t>
            </a:r>
          </a:p>
          <a:p>
            <a:pPr lvl="1"/>
            <a:r>
              <a:rPr lang="cs-CZ" smtClean="0"/>
              <a:t>umožňuje systematicky zhodnotit situaci a faktory, které ovlivňují konečné rozhodnutí</a:t>
            </a:r>
          </a:p>
          <a:p>
            <a:pPr lvl="1"/>
            <a:r>
              <a:rPr lang="cs-CZ" smtClean="0"/>
              <a:t>časově od pár minut až po týdny</a:t>
            </a:r>
          </a:p>
          <a:p>
            <a:pPr lvl="1"/>
            <a:endParaRPr lang="cs-CZ" smtClean="0"/>
          </a:p>
          <a:p>
            <a:pPr marL="411480" lvl="1" indent="0">
              <a:buNone/>
            </a:pP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7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etického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mtClean="0"/>
              <a:t>podle Tymchuk (1981) a Haas a Maloouf (1989)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jde o etický problém?</a:t>
            </a:r>
          </a:p>
          <a:p>
            <a:r>
              <a:rPr lang="cs-CZ" smtClean="0"/>
              <a:t>2. pátrat v pravidlech </a:t>
            </a:r>
          </a:p>
          <a:p>
            <a:r>
              <a:rPr lang="pl-PL" smtClean="0"/>
              <a:t>3. shromáždit dostupné informace a zdroje</a:t>
            </a:r>
          </a:p>
          <a:p>
            <a:r>
              <a:rPr lang="cs-CZ" smtClean="0"/>
              <a:t>4. konzultovat </a:t>
            </a:r>
          </a:p>
          <a:p>
            <a:endParaRPr lang="cs-CZ" smtClean="0"/>
          </a:p>
          <a:p>
            <a:r>
              <a:rPr lang="cs-CZ" smtClean="0"/>
              <a:t>5. zhodnotit práva, povinnosti, zodpovědnost a zranitelnost všech zúčastněných</a:t>
            </a:r>
          </a:p>
          <a:p>
            <a:r>
              <a:rPr lang="cs-CZ" smtClean="0"/>
              <a:t>6. možná řešení</a:t>
            </a:r>
          </a:p>
          <a:p>
            <a:r>
              <a:rPr lang="cs-CZ" smtClean="0"/>
              <a:t>7. zvážit důsledky každého řešení</a:t>
            </a:r>
          </a:p>
          <a:p>
            <a:r>
              <a:rPr lang="cs-CZ" smtClean="0"/>
              <a:t>8. konečné rozhodnutí</a:t>
            </a:r>
          </a:p>
          <a:p>
            <a:r>
              <a:rPr lang="cs-CZ" smtClean="0"/>
              <a:t>9. rozhodnutí do praxe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78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etického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None/>
            </a:pPr>
            <a:r>
              <a:rPr lang="cs-CZ"/>
              <a:t>podle Forester-Miller </a:t>
            </a:r>
          </a:p>
          <a:p>
            <a:pPr>
              <a:buNone/>
            </a:pPr>
            <a:r>
              <a:rPr lang="cs-CZ"/>
              <a:t>a Davis (1996) </a:t>
            </a:r>
          </a:p>
          <a:p>
            <a:pPr>
              <a:buNone/>
            </a:pPr>
            <a:endParaRPr lang="cs-CZ"/>
          </a:p>
          <a:p>
            <a:r>
              <a:rPr lang="cs-CZ" smtClean="0"/>
              <a:t>1. identifikace problému</a:t>
            </a:r>
          </a:p>
          <a:p>
            <a:r>
              <a:rPr lang="cs-CZ" smtClean="0"/>
              <a:t>2. použití kodexu</a:t>
            </a:r>
          </a:p>
          <a:p>
            <a:r>
              <a:rPr lang="pl-PL"/>
              <a:t>3. určení povahy a dimenzí dilematu </a:t>
            </a:r>
          </a:p>
          <a:p>
            <a:r>
              <a:rPr lang="cs-CZ" smtClean="0"/>
              <a:t>4. brainstorming možností </a:t>
            </a:r>
          </a:p>
          <a:p>
            <a:r>
              <a:rPr lang="cs-CZ" smtClean="0"/>
              <a:t>5. následky možných řešení</a:t>
            </a:r>
          </a:p>
          <a:p>
            <a:r>
              <a:rPr lang="cs-CZ" smtClean="0"/>
              <a:t>6. evaluace zvoleného řešení</a:t>
            </a:r>
          </a:p>
          <a:p>
            <a:pPr lvl="1"/>
            <a:r>
              <a:rPr lang="cs-CZ"/>
              <a:t>test spravedlnosti</a:t>
            </a:r>
          </a:p>
          <a:p>
            <a:pPr lvl="1"/>
            <a:r>
              <a:rPr lang="cs-CZ" smtClean="0"/>
              <a:t>test publicity</a:t>
            </a:r>
          </a:p>
          <a:p>
            <a:pPr lvl="1"/>
            <a:r>
              <a:rPr lang="cs-CZ"/>
              <a:t>test univerzality</a:t>
            </a:r>
            <a:endParaRPr lang="cs-CZ" smtClean="0"/>
          </a:p>
          <a:p>
            <a:r>
              <a:rPr lang="cs-CZ" smtClean="0"/>
              <a:t>7. realizace</a:t>
            </a:r>
          </a:p>
        </p:txBody>
      </p:sp>
    </p:spTree>
    <p:extLst>
      <p:ext uri="{BB962C8B-B14F-4D97-AF65-F5344CB8AC3E}">
        <p14:creationId xmlns:p14="http://schemas.microsoft.com/office/powerpoint/2010/main" val="245577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etického rozhodování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Knapp, Vandecreek (2007) – model založený na principu – střet principu autonomie a jiných principů</a:t>
            </a:r>
          </a:p>
          <a:p>
            <a:pPr lvl="1"/>
            <a:r>
              <a:rPr lang="en-US"/>
              <a:t>je možné obhájit upřednostnění jiného principu než autonomie?</a:t>
            </a:r>
          </a:p>
          <a:p>
            <a:pPr lvl="1"/>
            <a:r>
              <a:rPr lang="en-US"/>
              <a:t>reálná šance na úspěch řešení?</a:t>
            </a:r>
          </a:p>
          <a:p>
            <a:pPr lvl="1"/>
            <a:r>
              <a:rPr lang="en-US"/>
              <a:t>jiné eticky vhodné řešení?</a:t>
            </a:r>
          </a:p>
          <a:p>
            <a:pPr lvl="1"/>
            <a:r>
              <a:rPr lang="en-US"/>
              <a:t>opatření ke zmenšení škod?</a:t>
            </a:r>
          </a:p>
          <a:p>
            <a:endParaRPr lang="en-US"/>
          </a:p>
          <a:p>
            <a:endParaRPr lang="cs-CZ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0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1064</TotalTime>
  <Words>255</Words>
  <Application>Microsoft Macintosh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Lití písma</vt:lpstr>
      <vt:lpstr>Etika pro sociální pedagogy</vt:lpstr>
      <vt:lpstr>rozhodování</vt:lpstr>
      <vt:lpstr>faktory etického rozhodování</vt:lpstr>
      <vt:lpstr>proces etického rozhodování</vt:lpstr>
      <vt:lpstr>modely etického rozhodování</vt:lpstr>
      <vt:lpstr>modely etického rozhodování</vt:lpstr>
      <vt:lpstr>modely etického rozhodování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71</cp:revision>
  <dcterms:created xsi:type="dcterms:W3CDTF">2010-09-28T19:07:36Z</dcterms:created>
  <dcterms:modified xsi:type="dcterms:W3CDTF">2016-12-05T11:01:56Z</dcterms:modified>
</cp:coreProperties>
</file>