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xls" ContentType="application/vnd.ms-excel"/>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6"/>
  </p:notesMasterIdLst>
  <p:sldIdLst>
    <p:sldId id="256" r:id="rId2"/>
    <p:sldId id="272" r:id="rId3"/>
    <p:sldId id="282" r:id="rId4"/>
    <p:sldId id="274" r:id="rId5"/>
    <p:sldId id="258" r:id="rId6"/>
    <p:sldId id="281" r:id="rId7"/>
    <p:sldId id="265" r:id="rId8"/>
    <p:sldId id="259" r:id="rId9"/>
    <p:sldId id="260" r:id="rId10"/>
    <p:sldId id="266" r:id="rId11"/>
    <p:sldId id="262" r:id="rId12"/>
    <p:sldId id="263" r:id="rId13"/>
    <p:sldId id="271" r:id="rId14"/>
    <p:sldId id="267" r:id="rId15"/>
  </p:sldIdLst>
  <p:sldSz cx="9144000" cy="6858000" type="screen4x3"/>
  <p:notesSz cx="6858000" cy="9144000"/>
  <p:defaultTextStyle>
    <a:defPPr>
      <a:defRPr lang="cs-CZ"/>
    </a:defPPr>
    <a:lvl1pPr algn="ctr" rtl="0" fontAlgn="base">
      <a:spcBef>
        <a:spcPct val="0"/>
      </a:spcBef>
      <a:spcAft>
        <a:spcPct val="0"/>
      </a:spcAft>
      <a:defRPr sz="2000" kern="1200">
        <a:solidFill>
          <a:schemeClr val="tx1"/>
        </a:solidFill>
        <a:latin typeface="Segoe UI" pitchFamily="34" charset="0"/>
        <a:ea typeface="+mn-ea"/>
        <a:cs typeface="+mn-cs"/>
      </a:defRPr>
    </a:lvl1pPr>
    <a:lvl2pPr marL="457200" algn="ctr" rtl="0" fontAlgn="base">
      <a:spcBef>
        <a:spcPct val="0"/>
      </a:spcBef>
      <a:spcAft>
        <a:spcPct val="0"/>
      </a:spcAft>
      <a:defRPr sz="2000" kern="1200">
        <a:solidFill>
          <a:schemeClr val="tx1"/>
        </a:solidFill>
        <a:latin typeface="Segoe UI" pitchFamily="34" charset="0"/>
        <a:ea typeface="+mn-ea"/>
        <a:cs typeface="+mn-cs"/>
      </a:defRPr>
    </a:lvl2pPr>
    <a:lvl3pPr marL="914400" algn="ctr" rtl="0" fontAlgn="base">
      <a:spcBef>
        <a:spcPct val="0"/>
      </a:spcBef>
      <a:spcAft>
        <a:spcPct val="0"/>
      </a:spcAft>
      <a:defRPr sz="2000" kern="1200">
        <a:solidFill>
          <a:schemeClr val="tx1"/>
        </a:solidFill>
        <a:latin typeface="Segoe UI" pitchFamily="34" charset="0"/>
        <a:ea typeface="+mn-ea"/>
        <a:cs typeface="+mn-cs"/>
      </a:defRPr>
    </a:lvl3pPr>
    <a:lvl4pPr marL="1371600" algn="ctr" rtl="0" fontAlgn="base">
      <a:spcBef>
        <a:spcPct val="0"/>
      </a:spcBef>
      <a:spcAft>
        <a:spcPct val="0"/>
      </a:spcAft>
      <a:defRPr sz="2000" kern="1200">
        <a:solidFill>
          <a:schemeClr val="tx1"/>
        </a:solidFill>
        <a:latin typeface="Segoe UI" pitchFamily="34" charset="0"/>
        <a:ea typeface="+mn-ea"/>
        <a:cs typeface="+mn-cs"/>
      </a:defRPr>
    </a:lvl4pPr>
    <a:lvl5pPr marL="1828800" algn="ctr" rtl="0" fontAlgn="base">
      <a:spcBef>
        <a:spcPct val="0"/>
      </a:spcBef>
      <a:spcAft>
        <a:spcPct val="0"/>
      </a:spcAft>
      <a:defRPr sz="2000" kern="1200">
        <a:solidFill>
          <a:schemeClr val="tx1"/>
        </a:solidFill>
        <a:latin typeface="Segoe UI" pitchFamily="34" charset="0"/>
        <a:ea typeface="+mn-ea"/>
        <a:cs typeface="+mn-cs"/>
      </a:defRPr>
    </a:lvl5pPr>
    <a:lvl6pPr marL="2286000" algn="l" defTabSz="914400" rtl="0" eaLnBrk="1" latinLnBrk="0" hangingPunct="1">
      <a:defRPr sz="2000" kern="1200">
        <a:solidFill>
          <a:schemeClr val="tx1"/>
        </a:solidFill>
        <a:latin typeface="Segoe UI" pitchFamily="34" charset="0"/>
        <a:ea typeface="+mn-ea"/>
        <a:cs typeface="+mn-cs"/>
      </a:defRPr>
    </a:lvl6pPr>
    <a:lvl7pPr marL="2743200" algn="l" defTabSz="914400" rtl="0" eaLnBrk="1" latinLnBrk="0" hangingPunct="1">
      <a:defRPr sz="2000" kern="1200">
        <a:solidFill>
          <a:schemeClr val="tx1"/>
        </a:solidFill>
        <a:latin typeface="Segoe UI" pitchFamily="34" charset="0"/>
        <a:ea typeface="+mn-ea"/>
        <a:cs typeface="+mn-cs"/>
      </a:defRPr>
    </a:lvl7pPr>
    <a:lvl8pPr marL="3200400" algn="l" defTabSz="914400" rtl="0" eaLnBrk="1" latinLnBrk="0" hangingPunct="1">
      <a:defRPr sz="2000" kern="1200">
        <a:solidFill>
          <a:schemeClr val="tx1"/>
        </a:solidFill>
        <a:latin typeface="Segoe UI" pitchFamily="34" charset="0"/>
        <a:ea typeface="+mn-ea"/>
        <a:cs typeface="+mn-cs"/>
      </a:defRPr>
    </a:lvl8pPr>
    <a:lvl9pPr marL="3657600" algn="l" defTabSz="914400" rtl="0" eaLnBrk="1" latinLnBrk="0" hangingPunct="1">
      <a:defRPr sz="2000" kern="1200">
        <a:solidFill>
          <a:schemeClr val="tx1"/>
        </a:solidFill>
        <a:latin typeface="Segoe UI"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45" autoAdjust="0"/>
    <p:restoredTop sz="88544" autoAdjust="0"/>
  </p:normalViewPr>
  <p:slideViewPr>
    <p:cSldViewPr>
      <p:cViewPr>
        <p:scale>
          <a:sx n="110" d="100"/>
          <a:sy n="110" d="100"/>
        </p:scale>
        <p:origin x="-164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77C357-49C8-4956-9D53-D61442941E6D}" type="datetimeFigureOut">
              <a:rPr lang="cs-CZ" smtClean="0"/>
              <a:t>20.10.2016</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4327F4-A90C-4C5E-8864-9C2952E0F78F}" type="slidenum">
              <a:rPr lang="cs-CZ" smtClean="0"/>
              <a:t>‹#›</a:t>
            </a:fld>
            <a:endParaRPr lang="cs-CZ"/>
          </a:p>
        </p:txBody>
      </p:sp>
    </p:spTree>
    <p:extLst>
      <p:ext uri="{BB962C8B-B14F-4D97-AF65-F5344CB8AC3E}">
        <p14:creationId xmlns:p14="http://schemas.microsoft.com/office/powerpoint/2010/main" val="2692352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mtClean="0"/>
              <a:t>Lampy</a:t>
            </a:r>
            <a:endParaRPr lang="cs-CZ"/>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3</a:t>
            </a:fld>
            <a:endParaRPr lang="cs-CZ"/>
          </a:p>
        </p:txBody>
      </p:sp>
    </p:spTree>
    <p:extLst>
      <p:ext uri="{BB962C8B-B14F-4D97-AF65-F5344CB8AC3E}">
        <p14:creationId xmlns:p14="http://schemas.microsoft.com/office/powerpoint/2010/main" val="329860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6. Odhadněte, jaká je korelace mezi níže uvedenými dvojicemi proměnných – pozitivní, negativní, nebo nulová?</a:t>
            </a:r>
          </a:p>
          <a:p>
            <a:r>
              <a:rPr lang="cs-CZ" sz="1200" kern="1200" dirty="0" smtClean="0">
                <a:solidFill>
                  <a:schemeClr val="tx1"/>
                </a:solidFill>
                <a:effectLst/>
                <a:latin typeface="+mn-lt"/>
                <a:ea typeface="+mn-ea"/>
                <a:cs typeface="+mn-cs"/>
              </a:rPr>
              <a:t>	a) výška v cm, váha v kg </a:t>
            </a:r>
          </a:p>
          <a:p>
            <a:r>
              <a:rPr lang="cs-CZ" sz="1200" kern="1200" dirty="0" smtClean="0">
                <a:solidFill>
                  <a:schemeClr val="tx1"/>
                </a:solidFill>
                <a:effectLst/>
                <a:latin typeface="+mn-lt"/>
                <a:ea typeface="+mn-ea"/>
                <a:cs typeface="+mn-cs"/>
              </a:rPr>
              <a:t>	b) věk v měsících, čas v běhu na 50 metrů</a:t>
            </a:r>
          </a:p>
          <a:p>
            <a:r>
              <a:rPr lang="cs-CZ" sz="1200" kern="1200" dirty="0" smtClean="0">
                <a:solidFill>
                  <a:schemeClr val="tx1"/>
                </a:solidFill>
                <a:effectLst/>
                <a:latin typeface="+mn-lt"/>
                <a:ea typeface="+mn-ea"/>
                <a:cs typeface="+mn-cs"/>
              </a:rPr>
              <a:t>	c) známka z matematiky, známka ze čtení</a:t>
            </a:r>
          </a:p>
          <a:p>
            <a:r>
              <a:rPr lang="cs-CZ" sz="1200" kern="1200" dirty="0" smtClean="0">
                <a:solidFill>
                  <a:schemeClr val="tx1"/>
                </a:solidFill>
                <a:effectLst/>
                <a:latin typeface="+mn-lt"/>
                <a:ea typeface="+mn-ea"/>
                <a:cs typeface="+mn-cs"/>
              </a:rPr>
              <a:t>	e) známka z matematiky, počet zameškaných hodin za rok</a:t>
            </a:r>
          </a:p>
          <a:p>
            <a:r>
              <a:rPr lang="cs-CZ" sz="1200" kern="1200" dirty="0" smtClean="0">
                <a:solidFill>
                  <a:schemeClr val="tx1"/>
                </a:solidFill>
                <a:effectLst/>
                <a:latin typeface="+mn-lt"/>
                <a:ea typeface="+mn-ea"/>
                <a:cs typeface="+mn-cs"/>
              </a:rPr>
              <a:t>	f) IQ, rodné číslo</a:t>
            </a:r>
          </a:p>
          <a:p>
            <a:r>
              <a:rPr lang="cs-CZ" sz="1200" kern="1200" dirty="0" smtClean="0">
                <a:solidFill>
                  <a:schemeClr val="tx1"/>
                </a:solidFill>
                <a:effectLst/>
                <a:latin typeface="+mn-lt"/>
                <a:ea typeface="+mn-ea"/>
                <a:cs typeface="+mn-cs"/>
              </a:rPr>
              <a:t>	g) zájem o sport, zájem o politiku</a:t>
            </a:r>
          </a:p>
          <a:p>
            <a:r>
              <a:rPr lang="cs-CZ" sz="1200" kern="1200" dirty="0" smtClean="0">
                <a:solidFill>
                  <a:schemeClr val="tx1"/>
                </a:solidFill>
                <a:effectLst/>
                <a:latin typeface="+mn-lt"/>
                <a:ea typeface="+mn-ea"/>
                <a:cs typeface="+mn-cs"/>
              </a:rPr>
              <a:t>	h) počet km na tachometru auta, rok výroby auta</a:t>
            </a:r>
          </a:p>
          <a:p>
            <a:r>
              <a:rPr lang="cs-CZ" sz="1200" kern="1200" dirty="0" smtClean="0">
                <a:solidFill>
                  <a:schemeClr val="tx1"/>
                </a:solidFill>
                <a:effectLst/>
                <a:latin typeface="+mn-lt"/>
                <a:ea typeface="+mn-ea"/>
                <a:cs typeface="+mn-cs"/>
              </a:rPr>
              <a:t>	i) maximální denní teplota, množství vody spotřebované za den domácnostmi</a:t>
            </a:r>
          </a:p>
          <a:p>
            <a:r>
              <a:rPr lang="cs-CZ" sz="1200" kern="1200" dirty="0" smtClean="0">
                <a:solidFill>
                  <a:schemeClr val="tx1"/>
                </a:solidFill>
                <a:effectLst/>
                <a:latin typeface="+mn-lt"/>
                <a:ea typeface="+mn-ea"/>
                <a:cs typeface="+mn-cs"/>
              </a:rPr>
              <a:t> </a:t>
            </a:r>
          </a:p>
          <a:p>
            <a:r>
              <a:rPr lang="cs-CZ" sz="1200" kern="1200" dirty="0" smtClean="0">
                <a:solidFill>
                  <a:schemeClr val="tx1"/>
                </a:solidFill>
                <a:effectLst/>
                <a:latin typeface="+mn-lt"/>
                <a:ea typeface="+mn-ea"/>
                <a:cs typeface="+mn-cs"/>
              </a:rPr>
              <a:t>7. Pokud by ve skutečnosti byla odpověď na variantu h) předchozí otázky -0,8, jak by se korelace změnila, kdybychom místo proměnné „rok výroby auta“ použili proměnnou „stáří auta“?</a:t>
            </a:r>
          </a:p>
          <a:p>
            <a:r>
              <a:rPr lang="cs-CZ" sz="1200" kern="1200" dirty="0" smtClean="0">
                <a:solidFill>
                  <a:schemeClr val="tx1"/>
                </a:solidFill>
                <a:effectLst/>
                <a:latin typeface="+mn-lt"/>
                <a:ea typeface="+mn-ea"/>
                <a:cs typeface="+mn-cs"/>
              </a:rPr>
              <a:t> </a:t>
            </a:r>
          </a:p>
          <a:p>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9</a:t>
            </a:fld>
            <a:endParaRPr lang="cs-CZ"/>
          </a:p>
        </p:txBody>
      </p:sp>
    </p:spTree>
    <p:extLst>
      <p:ext uri="{BB962C8B-B14F-4D97-AF65-F5344CB8AC3E}">
        <p14:creationId xmlns:p14="http://schemas.microsoft.com/office/powerpoint/2010/main" val="296211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Pokud r=1 a </a:t>
            </a:r>
            <a:r>
              <a:rPr lang="cs-CZ" sz="1200" kern="1200" dirty="0" err="1" smtClean="0">
                <a:solidFill>
                  <a:schemeClr val="tx1"/>
                </a:solidFill>
                <a:effectLst/>
                <a:latin typeface="+mn-lt"/>
                <a:ea typeface="+mn-ea"/>
                <a:cs typeface="+mn-cs"/>
              </a:rPr>
              <a:t>z</a:t>
            </a:r>
            <a:r>
              <a:rPr lang="cs-CZ" sz="1200" kern="1200" baseline="-25000" dirty="0" err="1" smtClean="0">
                <a:solidFill>
                  <a:schemeClr val="tx1"/>
                </a:solidFill>
                <a:effectLst/>
                <a:latin typeface="+mn-lt"/>
                <a:ea typeface="+mn-ea"/>
                <a:cs typeface="+mn-cs"/>
              </a:rPr>
              <a:t>x</a:t>
            </a:r>
            <a:r>
              <a:rPr lang="cs-CZ" sz="1200" kern="1200" dirty="0" smtClean="0">
                <a:solidFill>
                  <a:schemeClr val="tx1"/>
                </a:solidFill>
                <a:effectLst/>
                <a:latin typeface="+mn-lt"/>
                <a:ea typeface="+mn-ea"/>
                <a:cs typeface="+mn-cs"/>
              </a:rPr>
              <a:t> =-0,5, kolik je </a:t>
            </a:r>
            <a:r>
              <a:rPr lang="cs-CZ" sz="1200" kern="1200" dirty="0" err="1" smtClean="0">
                <a:solidFill>
                  <a:schemeClr val="tx1"/>
                </a:solidFill>
                <a:effectLst/>
                <a:latin typeface="+mn-lt"/>
                <a:ea typeface="+mn-ea"/>
                <a:cs typeface="+mn-cs"/>
              </a:rPr>
              <a:t>z</a:t>
            </a:r>
            <a:r>
              <a:rPr lang="cs-CZ" sz="1200" kern="1200" baseline="-25000" dirty="0" err="1" smtClean="0">
                <a:solidFill>
                  <a:schemeClr val="tx1"/>
                </a:solidFill>
                <a:effectLst/>
                <a:latin typeface="+mn-lt"/>
                <a:ea typeface="+mn-ea"/>
                <a:cs typeface="+mn-cs"/>
              </a:rPr>
              <a:t>y</a:t>
            </a:r>
            <a:r>
              <a:rPr lang="cs-CZ" sz="1200" kern="1200" dirty="0" smtClean="0">
                <a:solidFill>
                  <a:schemeClr val="tx1"/>
                </a:solidFill>
                <a:effectLst/>
                <a:latin typeface="+mn-lt"/>
                <a:ea typeface="+mn-ea"/>
                <a:cs typeface="+mn-cs"/>
              </a:rPr>
              <a:t>? A pokud r=-1 a </a:t>
            </a:r>
            <a:r>
              <a:rPr lang="cs-CZ" sz="1200" kern="1200" dirty="0" err="1" smtClean="0">
                <a:solidFill>
                  <a:schemeClr val="tx1"/>
                </a:solidFill>
                <a:effectLst/>
                <a:latin typeface="+mn-lt"/>
                <a:ea typeface="+mn-ea"/>
                <a:cs typeface="+mn-cs"/>
              </a:rPr>
              <a:t>z</a:t>
            </a:r>
            <a:r>
              <a:rPr lang="cs-CZ" sz="1200" kern="1200" baseline="-25000" dirty="0" err="1" smtClean="0">
                <a:solidFill>
                  <a:schemeClr val="tx1"/>
                </a:solidFill>
                <a:effectLst/>
                <a:latin typeface="+mn-lt"/>
                <a:ea typeface="+mn-ea"/>
                <a:cs typeface="+mn-cs"/>
              </a:rPr>
              <a:t>x</a:t>
            </a:r>
            <a:r>
              <a:rPr lang="cs-CZ" sz="1200" kern="1200" dirty="0" smtClean="0">
                <a:solidFill>
                  <a:schemeClr val="tx1"/>
                </a:solidFill>
                <a:effectLst/>
                <a:latin typeface="+mn-lt"/>
                <a:ea typeface="+mn-ea"/>
                <a:cs typeface="+mn-cs"/>
              </a:rPr>
              <a:t> = 0,8, kolik je </a:t>
            </a:r>
            <a:r>
              <a:rPr lang="cs-CZ" sz="1200" kern="1200" dirty="0" err="1" smtClean="0">
                <a:solidFill>
                  <a:schemeClr val="tx1"/>
                </a:solidFill>
                <a:effectLst/>
                <a:latin typeface="+mn-lt"/>
                <a:ea typeface="+mn-ea"/>
                <a:cs typeface="+mn-cs"/>
              </a:rPr>
              <a:t>z</a:t>
            </a:r>
            <a:r>
              <a:rPr lang="cs-CZ" sz="1200" kern="1200" baseline="-25000" dirty="0" err="1" smtClean="0">
                <a:solidFill>
                  <a:schemeClr val="tx1"/>
                </a:solidFill>
                <a:effectLst/>
                <a:latin typeface="+mn-lt"/>
                <a:ea typeface="+mn-ea"/>
                <a:cs typeface="+mn-cs"/>
              </a:rPr>
              <a:t>y</a:t>
            </a:r>
            <a:r>
              <a:rPr lang="cs-CZ" sz="1200" kern="1200" dirty="0" smtClean="0">
                <a:solidFill>
                  <a:schemeClr val="tx1"/>
                </a:solidFill>
                <a:effectLst/>
                <a:latin typeface="+mn-lt"/>
                <a:ea typeface="+mn-ea"/>
                <a:cs typeface="+mn-cs"/>
              </a:rPr>
              <a:t>? </a:t>
            </a:r>
          </a:p>
          <a:p>
            <a:endParaRPr lang="cs-CZ" sz="1200" kern="1200" dirty="0" smtClean="0">
              <a:solidFill>
                <a:schemeClr val="tx1"/>
              </a:solidFill>
              <a:effectLst/>
              <a:latin typeface="+mn-lt"/>
              <a:ea typeface="+mn-ea"/>
              <a:cs typeface="+mn-cs"/>
            </a:endParaRPr>
          </a:p>
          <a:p>
            <a:endParaRPr lang="cs-CZ" sz="1200" kern="1200" dirty="0" smtClean="0">
              <a:solidFill>
                <a:schemeClr val="tx1"/>
              </a:solidFill>
              <a:effectLst/>
              <a:latin typeface="+mn-lt"/>
              <a:ea typeface="+mn-ea"/>
              <a:cs typeface="+mn-cs"/>
            </a:endParaRPr>
          </a:p>
          <a:p>
            <a:endParaRPr lang="cs-CZ"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Předpokládejme, že bychom udělali odhad výšky a váhy každého studenta psychologie, který si letos zapsal PSY117. Potom bychom spočítali </a:t>
            </a:r>
            <a:r>
              <a:rPr lang="cs-CZ" sz="1200" kern="1200" dirty="0" err="1" smtClean="0">
                <a:solidFill>
                  <a:schemeClr val="tx1"/>
                </a:solidFill>
                <a:effectLst/>
                <a:latin typeface="+mn-lt"/>
                <a:ea typeface="+mn-ea"/>
                <a:cs typeface="+mn-cs"/>
              </a:rPr>
              <a:t>r</a:t>
            </a:r>
            <a:r>
              <a:rPr lang="cs-CZ" sz="1200" kern="1200" baseline="-25000" dirty="0" err="1" smtClean="0">
                <a:solidFill>
                  <a:schemeClr val="tx1"/>
                </a:solidFill>
                <a:effectLst/>
                <a:latin typeface="+mn-lt"/>
                <a:ea typeface="+mn-ea"/>
                <a:cs typeface="+mn-cs"/>
              </a:rPr>
              <a:t>OVáhaOVýška</a:t>
            </a:r>
            <a:r>
              <a:rPr lang="cs-CZ" sz="1200" kern="1200" dirty="0" smtClean="0">
                <a:solidFill>
                  <a:schemeClr val="tx1"/>
                </a:solidFill>
                <a:effectLst/>
                <a:latin typeface="+mn-lt"/>
                <a:ea typeface="+mn-ea"/>
                <a:cs typeface="+mn-cs"/>
              </a:rPr>
              <a:t>. Jaká by byla vypočtená korelace v porovnání s korelací spočítanou na výškách a váhách změřených metrem a váhou?</a:t>
            </a:r>
          </a:p>
          <a:p>
            <a:endParaRPr lang="cs-CZ"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18. Studie 280 studentů učitelství udává téměř nulovou korelaci (r = 0,1) mezi studijními výsledky (průměr známek) a schopností vyučovat (hodnocení zkušeným učitelem při cvičné hodině). Studie dále udává, že korelace mezi hodnoceními těchto 280 studentů dvěma nezávislými zkušenými učiteli je 0,21. Jak tato druhá informace ovlivní vaši interpretaci korelace mezi studijními výsledky a schopností vyučovat?</a:t>
            </a:r>
          </a:p>
          <a:p>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10</a:t>
            </a:fld>
            <a:endParaRPr lang="cs-CZ"/>
          </a:p>
        </p:txBody>
      </p:sp>
    </p:spTree>
    <p:extLst>
      <p:ext uri="{BB962C8B-B14F-4D97-AF65-F5344CB8AC3E}">
        <p14:creationId xmlns:p14="http://schemas.microsoft.com/office/powerpoint/2010/main" val="1335979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12</a:t>
            </a:fld>
            <a:endParaRPr lang="cs-CZ"/>
          </a:p>
        </p:txBody>
      </p:sp>
    </p:spTree>
    <p:extLst>
      <p:ext uri="{BB962C8B-B14F-4D97-AF65-F5344CB8AC3E}">
        <p14:creationId xmlns:p14="http://schemas.microsoft.com/office/powerpoint/2010/main" val="2994649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Další</a:t>
            </a:r>
            <a:r>
              <a:rPr lang="cs-CZ" baseline="0" dirty="0" smtClean="0"/>
              <a:t> příklad – věk a počet narozenin, počet nemocí, počet partnerů…</a:t>
            </a:r>
          </a:p>
          <a:p>
            <a:endParaRPr lang="cs-CZ" baseline="0" dirty="0" smtClean="0"/>
          </a:p>
          <a:p>
            <a:r>
              <a:rPr lang="cs-CZ" sz="1200" kern="1200" dirty="0" smtClean="0">
                <a:solidFill>
                  <a:schemeClr val="tx1"/>
                </a:solidFill>
                <a:effectLst/>
                <a:latin typeface="+mn-lt"/>
                <a:ea typeface="+mn-ea"/>
                <a:cs typeface="+mn-cs"/>
              </a:rPr>
              <a:t>Jedna studie o infarktech uvádí, že lidem, kteří chodí pravidelně do kostela, hrozí nižší riziko infarktu, než lidem, kteří do kostela nechodí. Který z následujících výroků je pravdivý?</a:t>
            </a:r>
          </a:p>
          <a:p>
            <a:r>
              <a:rPr lang="cs-CZ" sz="1200" kern="1200" dirty="0" smtClean="0">
                <a:solidFill>
                  <a:schemeClr val="tx1"/>
                </a:solidFill>
                <a:effectLst/>
                <a:latin typeface="+mn-lt"/>
                <a:ea typeface="+mn-ea"/>
                <a:cs typeface="+mn-cs"/>
              </a:rPr>
              <a:t>a) Když začnete chodit pravidelně do kostela, vaše riziko, že dostanete infarkt se určitě sníží.</a:t>
            </a:r>
          </a:p>
          <a:p>
            <a:r>
              <a:rPr lang="cs-CZ" sz="1200" kern="1200" dirty="0" smtClean="0">
                <a:solidFill>
                  <a:schemeClr val="tx1"/>
                </a:solidFill>
                <a:effectLst/>
                <a:latin typeface="+mn-lt"/>
                <a:ea typeface="+mn-ea"/>
                <a:cs typeface="+mn-cs"/>
              </a:rPr>
              <a:t>b) Mezi těmito proměnnými určitě není žádný kauzální vztah.</a:t>
            </a:r>
          </a:p>
          <a:p>
            <a:r>
              <a:rPr lang="cs-CZ" sz="1200" kern="1200" dirty="0" smtClean="0">
                <a:solidFill>
                  <a:schemeClr val="tx1"/>
                </a:solidFill>
                <a:effectLst/>
                <a:latin typeface="+mn-lt"/>
                <a:ea typeface="+mn-ea"/>
                <a:cs typeface="+mn-cs"/>
              </a:rPr>
              <a:t>c) Pokud pravidelně chodíte do kostela, je méně pravděpodobné, že dostanete infarkt, než kdybyste do kostela nechodil(a).</a:t>
            </a:r>
          </a:p>
          <a:p>
            <a:r>
              <a:rPr lang="cs-CZ" sz="1200" kern="1200" dirty="0" smtClean="0">
                <a:solidFill>
                  <a:schemeClr val="tx1"/>
                </a:solidFill>
                <a:effectLst/>
                <a:latin typeface="+mn-lt"/>
                <a:ea typeface="+mn-ea"/>
                <a:cs typeface="+mn-cs"/>
              </a:rPr>
              <a:t>d) Tato korelace jednoznačně ukazuje na kauzální vztah</a:t>
            </a:r>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13</a:t>
            </a:fld>
            <a:endParaRPr lang="cs-CZ"/>
          </a:p>
        </p:txBody>
      </p:sp>
    </p:spTree>
    <p:extLst>
      <p:ext uri="{BB962C8B-B14F-4D97-AF65-F5344CB8AC3E}">
        <p14:creationId xmlns:p14="http://schemas.microsoft.com/office/powerpoint/2010/main" val="2686910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lgn="l">
              <a:defRPr/>
            </a:pPr>
            <a:endParaRPr lang="cs-CZ" sz="2400">
              <a:latin typeface="Times New Roman" pitchFamily="18" charset="0"/>
            </a:endParaRPr>
          </a:p>
        </p:txBody>
      </p:sp>
      <p:sp>
        <p:nvSpPr>
          <p:cNvPr id="13314" name="Rectangle 2"/>
          <p:cNvSpPr>
            <a:spLocks noGrp="1" noChangeArrowheads="1"/>
          </p:cNvSpPr>
          <p:nvPr>
            <p:ph type="ctrTitle"/>
          </p:nvPr>
        </p:nvSpPr>
        <p:spPr>
          <a:xfrm>
            <a:off x="685800" y="990600"/>
            <a:ext cx="7772400" cy="1371600"/>
          </a:xfrm>
        </p:spPr>
        <p:txBody>
          <a:bodyPr/>
          <a:lstStyle>
            <a:lvl1pPr>
              <a:defRPr sz="4000"/>
            </a:lvl1pPr>
          </a:lstStyle>
          <a:p>
            <a:r>
              <a:rPr lang="cs-CZ"/>
              <a:t>Klepnutím lze upravit styl předlohy nadpisů.</a:t>
            </a:r>
          </a:p>
        </p:txBody>
      </p:sp>
      <p:sp>
        <p:nvSpPr>
          <p:cNvPr id="1331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cs-CZ"/>
              <a:t>Klepnutím lze upravit styl předlohy podnadpisů.</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cs-CZ"/>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cs-CZ"/>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F58DC28C-8233-4A14-BBFB-F972E3886A4F}"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2D776F6A-E944-4A4E-B77D-AFA277AB043A}"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73838" y="304800"/>
            <a:ext cx="2001837" cy="571500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566738" y="304800"/>
            <a:ext cx="5854700" cy="57150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1383847F-4E5B-424D-8497-827C8210E59B}"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Nadpis a obsah nad textem">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566738" y="1752600"/>
            <a:ext cx="8001000" cy="20574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66738" y="3962400"/>
            <a:ext cx="8001000" cy="20574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16BDF112-3B41-48D4-A028-A7E4BE415B8E}"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566738" y="1752600"/>
            <a:ext cx="3924300" cy="42672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3438" y="1752600"/>
            <a:ext cx="3924300" cy="42672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420CA933-B1E8-46C0-93F6-ED82465BE193}"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566738" y="1752600"/>
            <a:ext cx="3924300" cy="42672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4643438" y="1752600"/>
            <a:ext cx="3924300" cy="20574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4643438" y="3962400"/>
            <a:ext cx="3924300" cy="20574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Rectangle 9"/>
          <p:cNvSpPr>
            <a:spLocks noGrp="1" noChangeArrowheads="1"/>
          </p:cNvSpPr>
          <p:nvPr>
            <p:ph type="dt" sz="half" idx="10"/>
          </p:nvPr>
        </p:nvSpPr>
        <p:spPr>
          <a:ln/>
        </p:spPr>
        <p:txBody>
          <a:bodyPr/>
          <a:lstStyle>
            <a:lvl1pPr>
              <a:defRPr/>
            </a:lvl1pPr>
          </a:lstStyle>
          <a:p>
            <a:pPr>
              <a:defRPr/>
            </a:pPr>
            <a:endParaRPr lang="cs-CZ"/>
          </a:p>
        </p:txBody>
      </p:sp>
      <p:sp>
        <p:nvSpPr>
          <p:cNvPr id="7" name="Rectangle 10"/>
          <p:cNvSpPr>
            <a:spLocks noGrp="1" noChangeArrowheads="1"/>
          </p:cNvSpPr>
          <p:nvPr>
            <p:ph type="ftr" sz="quarter" idx="11"/>
          </p:nvPr>
        </p:nvSpPr>
        <p:spPr>
          <a:ln/>
        </p:spPr>
        <p:txBody>
          <a:bodyPr/>
          <a:lstStyle>
            <a:lvl1pPr>
              <a:defRPr/>
            </a:lvl1pPr>
          </a:lstStyle>
          <a:p>
            <a:pPr>
              <a:defRPr/>
            </a:pPr>
            <a:endParaRPr lang="cs-CZ"/>
          </a:p>
        </p:txBody>
      </p:sp>
      <p:sp>
        <p:nvSpPr>
          <p:cNvPr id="8" name="Rectangle 11"/>
          <p:cNvSpPr>
            <a:spLocks noGrp="1" noChangeArrowheads="1"/>
          </p:cNvSpPr>
          <p:nvPr>
            <p:ph type="sldNum" sz="quarter" idx="12"/>
          </p:nvPr>
        </p:nvSpPr>
        <p:spPr>
          <a:ln/>
        </p:spPr>
        <p:txBody>
          <a:bodyPr/>
          <a:lstStyle>
            <a:lvl1pPr>
              <a:defRPr/>
            </a:lvl1pPr>
          </a:lstStyle>
          <a:p>
            <a:pPr>
              <a:defRPr/>
            </a:pPr>
            <a:fld id="{B81E4881-D471-4E4C-950B-24C80585B664}"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F02D0C7E-EC3E-40BE-9560-822A3E9F4DC5}"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E7910152-5333-4F0A-B575-61BB7131BC25}"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1C7383A6-B833-4E3E-A3CB-B4B9B2301431}"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9"/>
          <p:cNvSpPr>
            <a:spLocks noGrp="1" noChangeArrowheads="1"/>
          </p:cNvSpPr>
          <p:nvPr>
            <p:ph type="dt" sz="half" idx="10"/>
          </p:nvPr>
        </p:nvSpPr>
        <p:spPr>
          <a:ln/>
        </p:spPr>
        <p:txBody>
          <a:bodyPr/>
          <a:lstStyle>
            <a:lvl1pPr>
              <a:defRPr/>
            </a:lvl1pPr>
          </a:lstStyle>
          <a:p>
            <a:pPr>
              <a:defRPr/>
            </a:pPr>
            <a:endParaRPr lang="cs-CZ"/>
          </a:p>
        </p:txBody>
      </p:sp>
      <p:sp>
        <p:nvSpPr>
          <p:cNvPr id="8" name="Rectangle 10"/>
          <p:cNvSpPr>
            <a:spLocks noGrp="1" noChangeArrowheads="1"/>
          </p:cNvSpPr>
          <p:nvPr>
            <p:ph type="ftr" sz="quarter" idx="11"/>
          </p:nvPr>
        </p:nvSpPr>
        <p:spPr>
          <a:ln/>
        </p:spPr>
        <p:txBody>
          <a:bodyPr/>
          <a:lstStyle>
            <a:lvl1pPr>
              <a:defRPr/>
            </a:lvl1pPr>
          </a:lstStyle>
          <a:p>
            <a:pPr>
              <a:defRPr/>
            </a:pPr>
            <a:endParaRPr lang="cs-CZ"/>
          </a:p>
        </p:txBody>
      </p:sp>
      <p:sp>
        <p:nvSpPr>
          <p:cNvPr id="9" name="Rectangle 11"/>
          <p:cNvSpPr>
            <a:spLocks noGrp="1" noChangeArrowheads="1"/>
          </p:cNvSpPr>
          <p:nvPr>
            <p:ph type="sldNum" sz="quarter" idx="12"/>
          </p:nvPr>
        </p:nvSpPr>
        <p:spPr>
          <a:ln/>
        </p:spPr>
        <p:txBody>
          <a:bodyPr/>
          <a:lstStyle>
            <a:lvl1pPr>
              <a:defRPr/>
            </a:lvl1pPr>
          </a:lstStyle>
          <a:p>
            <a:pPr>
              <a:defRPr/>
            </a:pPr>
            <a:fld id="{DB18C75F-C2EE-43DB-9E23-8879110D40F9}"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9"/>
          <p:cNvSpPr>
            <a:spLocks noGrp="1" noChangeArrowheads="1"/>
          </p:cNvSpPr>
          <p:nvPr>
            <p:ph type="dt" sz="half" idx="10"/>
          </p:nvPr>
        </p:nvSpPr>
        <p:spPr>
          <a:ln/>
        </p:spPr>
        <p:txBody>
          <a:bodyPr/>
          <a:lstStyle>
            <a:lvl1pPr>
              <a:defRPr/>
            </a:lvl1pPr>
          </a:lstStyle>
          <a:p>
            <a:pPr>
              <a:defRPr/>
            </a:pPr>
            <a:endParaRPr lang="cs-CZ"/>
          </a:p>
        </p:txBody>
      </p:sp>
      <p:sp>
        <p:nvSpPr>
          <p:cNvPr id="4" name="Rectangle 10"/>
          <p:cNvSpPr>
            <a:spLocks noGrp="1" noChangeArrowheads="1"/>
          </p:cNvSpPr>
          <p:nvPr>
            <p:ph type="ftr" sz="quarter" idx="11"/>
          </p:nvPr>
        </p:nvSpPr>
        <p:spPr>
          <a:ln/>
        </p:spPr>
        <p:txBody>
          <a:bodyPr/>
          <a:lstStyle>
            <a:lvl1pPr>
              <a:defRPr/>
            </a:lvl1pPr>
          </a:lstStyle>
          <a:p>
            <a:pPr>
              <a:defRPr/>
            </a:pPr>
            <a:endParaRPr lang="cs-CZ"/>
          </a:p>
        </p:txBody>
      </p:sp>
      <p:sp>
        <p:nvSpPr>
          <p:cNvPr id="5" name="Rectangle 11"/>
          <p:cNvSpPr>
            <a:spLocks noGrp="1" noChangeArrowheads="1"/>
          </p:cNvSpPr>
          <p:nvPr>
            <p:ph type="sldNum" sz="quarter" idx="12"/>
          </p:nvPr>
        </p:nvSpPr>
        <p:spPr>
          <a:ln/>
        </p:spPr>
        <p:txBody>
          <a:bodyPr/>
          <a:lstStyle>
            <a:lvl1pPr>
              <a:defRPr/>
            </a:lvl1pPr>
          </a:lstStyle>
          <a:p>
            <a:pPr>
              <a:defRPr/>
            </a:pPr>
            <a:fld id="{8F04EBDD-F9D9-4DA1-A86D-843EA3B58869}"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cs-CZ"/>
          </a:p>
        </p:txBody>
      </p:sp>
      <p:sp>
        <p:nvSpPr>
          <p:cNvPr id="3" name="Rectangle 10"/>
          <p:cNvSpPr>
            <a:spLocks noGrp="1" noChangeArrowheads="1"/>
          </p:cNvSpPr>
          <p:nvPr>
            <p:ph type="ftr" sz="quarter" idx="11"/>
          </p:nvPr>
        </p:nvSpPr>
        <p:spPr>
          <a:ln/>
        </p:spPr>
        <p:txBody>
          <a:bodyPr/>
          <a:lstStyle>
            <a:lvl1pPr>
              <a:defRPr/>
            </a:lvl1pPr>
          </a:lstStyle>
          <a:p>
            <a:pPr>
              <a:defRPr/>
            </a:pPr>
            <a:endParaRPr lang="cs-CZ"/>
          </a:p>
        </p:txBody>
      </p:sp>
      <p:sp>
        <p:nvSpPr>
          <p:cNvPr id="4" name="Rectangle 11"/>
          <p:cNvSpPr>
            <a:spLocks noGrp="1" noChangeArrowheads="1"/>
          </p:cNvSpPr>
          <p:nvPr>
            <p:ph type="sldNum" sz="quarter" idx="12"/>
          </p:nvPr>
        </p:nvSpPr>
        <p:spPr>
          <a:ln/>
        </p:spPr>
        <p:txBody>
          <a:bodyPr/>
          <a:lstStyle>
            <a:lvl1pPr>
              <a:defRPr/>
            </a:lvl1pPr>
          </a:lstStyle>
          <a:p>
            <a:pPr>
              <a:defRPr/>
            </a:pPr>
            <a:fld id="{80A7137A-43B4-4FA8-91BC-89956E84E37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E7EC0E37-2C77-4CD4-B2F9-5C6508B1913A}"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3708BB67-B7B7-4CDD-89E3-30525B5998A1}"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7171"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2295" name="AutoShape 7"/>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lgn="l">
              <a:defRPr/>
            </a:pPr>
            <a:endParaRPr lang="cs-CZ" sz="2400">
              <a:latin typeface="Times New Roman" pitchFamily="18" charset="0"/>
            </a:endParaRPr>
          </a:p>
        </p:txBody>
      </p:sp>
      <p:sp>
        <p:nvSpPr>
          <p:cNvPr id="12296" name="Line 8"/>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cs-CZ"/>
          </a:p>
        </p:txBody>
      </p:sp>
      <p:sp>
        <p:nvSpPr>
          <p:cNvPr id="12297" name="Rectangle 9"/>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cs-CZ"/>
          </a:p>
        </p:txBody>
      </p:sp>
      <p:sp>
        <p:nvSpPr>
          <p:cNvPr id="12298" name="Rectangle 1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12299" name="Rectangle 11"/>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8458CD01-8EF6-4C77-8FD3-74DAF189062D}"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97" r:id="rId1"/>
    <p:sldLayoutId id="2147483696" r:id="rId2"/>
    <p:sldLayoutId id="2147483695" r:id="rId3"/>
    <p:sldLayoutId id="2147483694" r:id="rId4"/>
    <p:sldLayoutId id="2147483693" r:id="rId5"/>
    <p:sldLayoutId id="2147483692" r:id="rId6"/>
    <p:sldLayoutId id="2147483691" r:id="rId7"/>
    <p:sldLayoutId id="2147483690" r:id="rId8"/>
    <p:sldLayoutId id="2147483689" r:id="rId9"/>
    <p:sldLayoutId id="2147483688" r:id="rId10"/>
    <p:sldLayoutId id="2147483687" r:id="rId11"/>
    <p:sldLayoutId id="2147483686" r:id="rId12"/>
    <p:sldLayoutId id="2147483685" r:id="rId13"/>
    <p:sldLayoutId id="2147483684" r:id="rId14"/>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Segoe UI" pitchFamily="34" charset="0"/>
        </a:defRPr>
      </a:lvl2pPr>
      <a:lvl3pPr algn="l" rtl="0" eaLnBrk="0" fontAlgn="base" hangingPunct="0">
        <a:spcBef>
          <a:spcPct val="0"/>
        </a:spcBef>
        <a:spcAft>
          <a:spcPct val="0"/>
        </a:spcAft>
        <a:defRPr sz="3800">
          <a:solidFill>
            <a:schemeClr val="tx2"/>
          </a:solidFill>
          <a:latin typeface="Segoe UI" pitchFamily="34" charset="0"/>
        </a:defRPr>
      </a:lvl3pPr>
      <a:lvl4pPr algn="l" rtl="0" eaLnBrk="0" fontAlgn="base" hangingPunct="0">
        <a:spcBef>
          <a:spcPct val="0"/>
        </a:spcBef>
        <a:spcAft>
          <a:spcPct val="0"/>
        </a:spcAft>
        <a:defRPr sz="3800">
          <a:solidFill>
            <a:schemeClr val="tx2"/>
          </a:solidFill>
          <a:latin typeface="Segoe UI" pitchFamily="34" charset="0"/>
        </a:defRPr>
      </a:lvl4pPr>
      <a:lvl5pPr algn="l" rtl="0" eaLnBrk="0" fontAlgn="base" hangingPunct="0">
        <a:spcBef>
          <a:spcPct val="0"/>
        </a:spcBef>
        <a:spcAft>
          <a:spcPct val="0"/>
        </a:spcAft>
        <a:defRPr sz="3800">
          <a:solidFill>
            <a:schemeClr val="tx2"/>
          </a:solidFill>
          <a:latin typeface="Segoe UI" pitchFamily="34" charset="0"/>
        </a:defRPr>
      </a:lvl5pPr>
      <a:lvl6pPr marL="457200" algn="l" rtl="0" fontAlgn="base">
        <a:spcBef>
          <a:spcPct val="0"/>
        </a:spcBef>
        <a:spcAft>
          <a:spcPct val="0"/>
        </a:spcAft>
        <a:defRPr sz="3800">
          <a:solidFill>
            <a:schemeClr val="tx2"/>
          </a:solidFill>
          <a:latin typeface="Segoe UI" pitchFamily="34" charset="0"/>
        </a:defRPr>
      </a:lvl6pPr>
      <a:lvl7pPr marL="914400" algn="l" rtl="0" fontAlgn="base">
        <a:spcBef>
          <a:spcPct val="0"/>
        </a:spcBef>
        <a:spcAft>
          <a:spcPct val="0"/>
        </a:spcAft>
        <a:defRPr sz="3800">
          <a:solidFill>
            <a:schemeClr val="tx2"/>
          </a:solidFill>
          <a:latin typeface="Segoe UI" pitchFamily="34" charset="0"/>
        </a:defRPr>
      </a:lvl7pPr>
      <a:lvl8pPr marL="1371600" algn="l" rtl="0" fontAlgn="base">
        <a:spcBef>
          <a:spcPct val="0"/>
        </a:spcBef>
        <a:spcAft>
          <a:spcPct val="0"/>
        </a:spcAft>
        <a:defRPr sz="3800">
          <a:solidFill>
            <a:schemeClr val="tx2"/>
          </a:solidFill>
          <a:latin typeface="Segoe UI" pitchFamily="34" charset="0"/>
        </a:defRPr>
      </a:lvl8pPr>
      <a:lvl9pPr marL="1828800" algn="l" rtl="0" fontAlgn="base">
        <a:spcBef>
          <a:spcPct val="0"/>
        </a:spcBef>
        <a:spcAft>
          <a:spcPct val="0"/>
        </a:spcAft>
        <a:defRPr sz="3800">
          <a:solidFill>
            <a:schemeClr val="tx2"/>
          </a:solidFill>
          <a:latin typeface="Segoe UI"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9.wmf"/><Relationship Id="rId2" Type="http://schemas.openxmlformats.org/officeDocument/2006/relationships/slideLayout" Target="../slideLayouts/slideLayout14.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8.w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image" Target="../media/image10.emf"/><Relationship Id="rId5" Type="http://schemas.openxmlformats.org/officeDocument/2006/relationships/oleObject" Target="../embeddings/Microsoft_Excel_97-2003_Worksheet3.xls"/><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image" Target="../media/image11.wmf"/><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Microsoft_Excel_97-2003_Worksheet1.xls"/></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oleObject" Target="../embeddings/Microsoft_Excel_97-2003_Worksheet2.xls"/></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www.newyorker.com/images/2010/12/06/cartoons/101206_cartoon_059_a15439_p465.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7972" y="2583695"/>
            <a:ext cx="4429125" cy="4286250"/>
          </a:xfrm>
          <a:prstGeom prst="rect">
            <a:avLst/>
          </a:prstGeom>
          <a:noFill/>
          <a:extLst>
            <a:ext uri="{909E8E84-426E-40DD-AFC4-6F175D3DCCD1}">
              <a14:hiddenFill xmlns:a14="http://schemas.microsoft.com/office/drawing/2010/main">
                <a:solidFill>
                  <a:srgbClr val="FFFFFF"/>
                </a:solidFill>
              </a14:hiddenFill>
            </a:ext>
          </a:extLst>
        </p:spPr>
      </p:pic>
      <p:sp>
        <p:nvSpPr>
          <p:cNvPr id="9219" name="Rectangle 3"/>
          <p:cNvSpPr>
            <a:spLocks noGrp="1" noChangeArrowheads="1"/>
          </p:cNvSpPr>
          <p:nvPr>
            <p:ph type="subTitle" idx="1"/>
          </p:nvPr>
        </p:nvSpPr>
        <p:spPr>
          <a:xfrm>
            <a:off x="1447800" y="3429000"/>
            <a:ext cx="7010400" cy="1079500"/>
          </a:xfrm>
        </p:spPr>
        <p:txBody>
          <a:bodyPr/>
          <a:lstStyle/>
          <a:p>
            <a:pPr eaLnBrk="1" hangingPunct="1"/>
            <a:r>
              <a:rPr lang="cs-CZ" b="1" dirty="0" smtClean="0">
                <a:solidFill>
                  <a:schemeClr val="accent2"/>
                </a:solidFill>
              </a:rPr>
              <a:t>VZTAHY</a:t>
            </a:r>
            <a:r>
              <a:rPr lang="cs-CZ" dirty="0" smtClean="0">
                <a:solidFill>
                  <a:schemeClr val="accent2"/>
                </a:solidFill>
              </a:rPr>
              <a:t> MEZI PROMĚNNÝMI</a:t>
            </a:r>
          </a:p>
          <a:p>
            <a:pPr eaLnBrk="1" hangingPunct="1"/>
            <a:r>
              <a:rPr lang="cs-CZ" dirty="0" smtClean="0">
                <a:solidFill>
                  <a:schemeClr val="accent2"/>
                </a:solidFill>
              </a:rPr>
              <a:t>KORELAČNÍ KOEFICIENT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pPr eaLnBrk="1" hangingPunct="1"/>
            <a:r>
              <a:rPr lang="cs-CZ" smtClean="0"/>
              <a:t>Korelace </a:t>
            </a:r>
            <a:r>
              <a:rPr lang="cs-CZ" sz="2400" smtClean="0"/>
              <a:t>(=standardizovaný sdílený rozptyl)</a:t>
            </a:r>
          </a:p>
        </p:txBody>
      </p:sp>
      <p:sp>
        <p:nvSpPr>
          <p:cNvPr id="5125" name="Rectangle 3"/>
          <p:cNvSpPr>
            <a:spLocks noGrp="1" noChangeArrowheads="1"/>
          </p:cNvSpPr>
          <p:nvPr>
            <p:ph type="body" sz="half" idx="1"/>
          </p:nvPr>
        </p:nvSpPr>
        <p:spPr>
          <a:xfrm>
            <a:off x="566738" y="1752600"/>
            <a:ext cx="7966075" cy="4267200"/>
          </a:xfrm>
        </p:spPr>
        <p:txBody>
          <a:bodyPr/>
          <a:lstStyle/>
          <a:p>
            <a:pPr eaLnBrk="1" hangingPunct="1"/>
            <a:r>
              <a:rPr lang="cs-CZ" sz="1700" dirty="0" smtClean="0"/>
              <a:t>Chceme-li se zbavit obtížně interpretovatelných jednotek u kovariance, dosáhneme toho podobně jako při výrobě z-skórů – podělením deviačního skóru příslušnou směrodatnou odchylkou (=standardizace)</a:t>
            </a:r>
          </a:p>
          <a:p>
            <a:pPr eaLnBrk="1" hangingPunct="1"/>
            <a:endParaRPr lang="cs-CZ" sz="1700" dirty="0" smtClean="0"/>
          </a:p>
          <a:p>
            <a:pPr eaLnBrk="1" hangingPunct="1"/>
            <a:endParaRPr lang="cs-CZ" sz="1700" dirty="0" smtClean="0"/>
          </a:p>
          <a:p>
            <a:pPr eaLnBrk="1" hangingPunct="1"/>
            <a:endParaRPr lang="cs-CZ" sz="1700" dirty="0" smtClean="0"/>
          </a:p>
          <a:p>
            <a:pPr eaLnBrk="1" hangingPunct="1"/>
            <a:endParaRPr lang="cs-CZ" sz="1700" dirty="0" smtClean="0"/>
          </a:p>
          <a:p>
            <a:pPr eaLnBrk="1" hangingPunct="1"/>
            <a:endParaRPr lang="cs-CZ" sz="1700" dirty="0" smtClean="0"/>
          </a:p>
          <a:p>
            <a:pPr eaLnBrk="1" hangingPunct="1"/>
            <a:r>
              <a:rPr lang="cs-CZ" sz="1700" dirty="0" smtClean="0"/>
              <a:t>Zakroužkovanou část vzorce už ale známe – to je transformace na z-skór. Korelace jednodušeji je tedy:</a:t>
            </a:r>
          </a:p>
          <a:p>
            <a:pPr eaLnBrk="1" hangingPunct="1"/>
            <a:endParaRPr lang="cs-CZ" sz="1700" dirty="0" smtClean="0"/>
          </a:p>
          <a:p>
            <a:pPr eaLnBrk="1" hangingPunct="1"/>
            <a:endParaRPr lang="cs-CZ" sz="1700" dirty="0" smtClean="0"/>
          </a:p>
          <a:p>
            <a:pPr eaLnBrk="1" hangingPunct="1">
              <a:lnSpc>
                <a:spcPct val="80000"/>
              </a:lnSpc>
            </a:pPr>
            <a:endParaRPr lang="cs-CZ" sz="1700" dirty="0" smtClean="0"/>
          </a:p>
          <a:p>
            <a:pPr eaLnBrk="1" hangingPunct="1">
              <a:lnSpc>
                <a:spcPct val="80000"/>
              </a:lnSpc>
            </a:pPr>
            <a:endParaRPr lang="cs-CZ" sz="1700" dirty="0" smtClean="0"/>
          </a:p>
        </p:txBody>
      </p:sp>
      <p:graphicFrame>
        <p:nvGraphicFramePr>
          <p:cNvPr id="5122" name="Object 4"/>
          <p:cNvGraphicFramePr>
            <a:graphicFrameLocks noGrp="1" noChangeAspect="1"/>
          </p:cNvGraphicFramePr>
          <p:nvPr>
            <p:ph sz="quarter" idx="2"/>
            <p:extLst>
              <p:ext uri="{D42A27DB-BD31-4B8C-83A1-F6EECF244321}">
                <p14:modId xmlns:p14="http://schemas.microsoft.com/office/powerpoint/2010/main" val="1734560456"/>
              </p:ext>
            </p:extLst>
          </p:nvPr>
        </p:nvGraphicFramePr>
        <p:xfrm>
          <a:off x="1116013" y="2884488"/>
          <a:ext cx="5111750" cy="871537"/>
        </p:xfrm>
        <a:graphic>
          <a:graphicData uri="http://schemas.openxmlformats.org/presentationml/2006/ole">
            <mc:AlternateContent xmlns:mc="http://schemas.openxmlformats.org/markup-compatibility/2006">
              <mc:Choice xmlns:v="urn:schemas-microsoft-com:vml" Requires="v">
                <p:oleObj spid="_x0000_s5180" name="Rovnice" r:id="rId4" imgW="2755800" imgH="469800" progId="Equation.3">
                  <p:embed/>
                </p:oleObj>
              </mc:Choice>
              <mc:Fallback>
                <p:oleObj name="Rovnice" r:id="rId4" imgW="2755800" imgH="469800" progId="Equation.3">
                  <p:embed/>
                  <p:pic>
                    <p:nvPicPr>
                      <p:cNvPr id="0" name="Object 4"/>
                      <p:cNvPicPr>
                        <a:picLocks noChangeAspect="1" noChangeArrowheads="1"/>
                      </p:cNvPicPr>
                      <p:nvPr/>
                    </p:nvPicPr>
                    <p:blipFill>
                      <a:blip r:embed="rId5"/>
                      <a:srcRect/>
                      <a:stretch>
                        <a:fillRect/>
                      </a:stretch>
                    </p:blipFill>
                    <p:spPr bwMode="auto">
                      <a:xfrm>
                        <a:off x="1116013" y="2884488"/>
                        <a:ext cx="5111750" cy="871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6"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cs-CZ"/>
          </a:p>
        </p:txBody>
      </p:sp>
      <p:graphicFrame>
        <p:nvGraphicFramePr>
          <p:cNvPr id="5123" name="Object 9"/>
          <p:cNvGraphicFramePr>
            <a:graphicFrameLocks noChangeAspect="1"/>
          </p:cNvGraphicFramePr>
          <p:nvPr>
            <p:extLst>
              <p:ext uri="{D42A27DB-BD31-4B8C-83A1-F6EECF244321}">
                <p14:modId xmlns:p14="http://schemas.microsoft.com/office/powerpoint/2010/main" val="786448460"/>
              </p:ext>
            </p:extLst>
          </p:nvPr>
        </p:nvGraphicFramePr>
        <p:xfrm>
          <a:off x="4014788" y="4448175"/>
          <a:ext cx="2538412" cy="1403350"/>
        </p:xfrm>
        <a:graphic>
          <a:graphicData uri="http://schemas.openxmlformats.org/presentationml/2006/ole">
            <mc:AlternateContent xmlns:mc="http://schemas.openxmlformats.org/markup-compatibility/2006">
              <mc:Choice xmlns:v="urn:schemas-microsoft-com:vml" Requires="v">
                <p:oleObj spid="_x0000_s5181" name="Rovnice" r:id="rId6" imgW="977760" imgH="609480" progId="Equation.3">
                  <p:embed/>
                </p:oleObj>
              </mc:Choice>
              <mc:Fallback>
                <p:oleObj name="Rovnice" r:id="rId6" imgW="977760" imgH="609480" progId="Equation.3">
                  <p:embed/>
                  <p:pic>
                    <p:nvPicPr>
                      <p:cNvPr id="0" name="Object 9"/>
                      <p:cNvPicPr>
                        <a:picLocks noChangeAspect="1" noChangeArrowheads="1"/>
                      </p:cNvPicPr>
                      <p:nvPr/>
                    </p:nvPicPr>
                    <p:blipFill>
                      <a:blip r:embed="rId7"/>
                      <a:srcRect/>
                      <a:stretch>
                        <a:fillRect/>
                      </a:stretch>
                    </p:blipFill>
                    <p:spPr bwMode="auto">
                      <a:xfrm>
                        <a:off x="4014788" y="4448175"/>
                        <a:ext cx="2538412" cy="1403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7" name="Oval 10"/>
          <p:cNvSpPr>
            <a:spLocks noChangeArrowheads="1"/>
          </p:cNvSpPr>
          <p:nvPr/>
        </p:nvSpPr>
        <p:spPr bwMode="auto">
          <a:xfrm>
            <a:off x="2915816" y="2781300"/>
            <a:ext cx="2376264" cy="1079500"/>
          </a:xfrm>
          <a:prstGeom prst="ellipse">
            <a:avLst/>
          </a:prstGeom>
          <a:noFill/>
          <a:ln w="9525" algn="ctr">
            <a:solidFill>
              <a:schemeClr val="accent2"/>
            </a:solidFill>
            <a:prstDash val="dash"/>
            <a:round/>
            <a:headEnd/>
            <a:tailEnd/>
          </a:ln>
        </p:spPr>
        <p:txBody>
          <a:bodyPr wrap="none" anchor="ctr"/>
          <a:lstStyle/>
          <a:p>
            <a:endParaRPr lang="cs-CZ"/>
          </a:p>
        </p:txBody>
      </p:sp>
      <p:sp>
        <p:nvSpPr>
          <p:cNvPr id="5128" name="Text Box 11"/>
          <p:cNvSpPr txBox="1">
            <a:spLocks noChangeArrowheads="1"/>
          </p:cNvSpPr>
          <p:nvPr/>
        </p:nvSpPr>
        <p:spPr bwMode="auto">
          <a:xfrm>
            <a:off x="684213" y="6165850"/>
            <a:ext cx="7724775" cy="244475"/>
          </a:xfrm>
          <a:prstGeom prst="rect">
            <a:avLst/>
          </a:prstGeom>
          <a:noFill/>
          <a:ln w="9525" algn="ctr">
            <a:noFill/>
            <a:miter lim="800000"/>
            <a:headEnd/>
            <a:tailEnd/>
          </a:ln>
        </p:spPr>
        <p:txBody>
          <a:bodyPr>
            <a:spAutoFit/>
          </a:bodyPr>
          <a:lstStyle/>
          <a:p>
            <a:pPr algn="l"/>
            <a:r>
              <a:rPr lang="cs-CZ" sz="1000"/>
              <a:t>AJ: correlation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sz="2800" smtClean="0"/>
              <a:t>Vlastnosti popsaného koeficientu korelace I.</a:t>
            </a:r>
            <a:r>
              <a:rPr lang="cs-CZ" sz="3200" smtClean="0"/>
              <a:t> </a:t>
            </a:r>
          </a:p>
        </p:txBody>
      </p:sp>
      <p:sp>
        <p:nvSpPr>
          <p:cNvPr id="13315" name="Rectangle 3"/>
          <p:cNvSpPr>
            <a:spLocks noGrp="1" noChangeArrowheads="1"/>
          </p:cNvSpPr>
          <p:nvPr>
            <p:ph type="body" idx="1"/>
          </p:nvPr>
        </p:nvSpPr>
        <p:spPr>
          <a:xfrm>
            <a:off x="566738" y="1752600"/>
            <a:ext cx="8108950" cy="4267200"/>
          </a:xfrm>
        </p:spPr>
        <p:txBody>
          <a:bodyPr/>
          <a:lstStyle/>
          <a:p>
            <a:pPr eaLnBrk="1" hangingPunct="1">
              <a:lnSpc>
                <a:spcPct val="90000"/>
              </a:lnSpc>
            </a:pPr>
            <a:r>
              <a:rPr lang="cs-CZ" sz="2000" dirty="0" smtClean="0"/>
              <a:t>Jde o tzv. </a:t>
            </a:r>
            <a:r>
              <a:rPr lang="cs-CZ" sz="2000" dirty="0" err="1" smtClean="0"/>
              <a:t>Pearsonův</a:t>
            </a:r>
            <a:r>
              <a:rPr lang="cs-CZ" sz="2000" dirty="0" smtClean="0"/>
              <a:t> součinový, momentový koeficient korelace</a:t>
            </a:r>
          </a:p>
          <a:p>
            <a:pPr lvl="1" eaLnBrk="1" hangingPunct="1">
              <a:lnSpc>
                <a:spcPct val="90000"/>
              </a:lnSpc>
            </a:pPr>
            <a:r>
              <a:rPr lang="cs-CZ" sz="1900" dirty="0" smtClean="0"/>
              <a:t>patří tedy do kategorie momentových ukazatelů </a:t>
            </a:r>
            <a:r>
              <a:rPr lang="cs-CZ" sz="1500" dirty="0" smtClean="0"/>
              <a:t>(viz předchozí přednáška)</a:t>
            </a:r>
            <a:r>
              <a:rPr lang="cs-CZ" sz="1900" dirty="0" smtClean="0"/>
              <a:t> a platí pro něj podobné věci:</a:t>
            </a:r>
          </a:p>
          <a:p>
            <a:pPr lvl="2" eaLnBrk="1" hangingPunct="1">
              <a:lnSpc>
                <a:spcPct val="90000"/>
              </a:lnSpc>
            </a:pPr>
            <a:r>
              <a:rPr lang="cs-CZ" sz="1600" dirty="0" smtClean="0"/>
              <a:t>nutná intervalová a vyšší úroveň měření</a:t>
            </a:r>
          </a:p>
          <a:p>
            <a:pPr lvl="2" eaLnBrk="1" hangingPunct="1">
              <a:lnSpc>
                <a:spcPct val="90000"/>
              </a:lnSpc>
            </a:pPr>
            <a:r>
              <a:rPr lang="cs-CZ" sz="1600" dirty="0" smtClean="0"/>
              <a:t>velký vliv odlehlých hodnot na výsledek</a:t>
            </a:r>
          </a:p>
          <a:p>
            <a:pPr lvl="2" eaLnBrk="1" hangingPunct="1">
              <a:lnSpc>
                <a:spcPct val="90000"/>
              </a:lnSpc>
            </a:pPr>
            <a:r>
              <a:rPr lang="cs-CZ" sz="1600" dirty="0" smtClean="0"/>
              <a:t>je vhodný pro popis normálně rozložených proměnných </a:t>
            </a:r>
          </a:p>
          <a:p>
            <a:pPr lvl="2" eaLnBrk="1" hangingPunct="1">
              <a:lnSpc>
                <a:spcPct val="90000"/>
              </a:lnSpc>
            </a:pPr>
            <a:r>
              <a:rPr lang="cs-CZ" sz="1700" dirty="0" smtClean="0"/>
              <a:t>vyjadřuje pouze sílu(těsnost) lineárního vztahu</a:t>
            </a:r>
          </a:p>
          <a:p>
            <a:pPr eaLnBrk="1" hangingPunct="1">
              <a:lnSpc>
                <a:spcPct val="90000"/>
              </a:lnSpc>
            </a:pPr>
            <a:r>
              <a:rPr lang="cs-CZ" sz="2000" dirty="0" smtClean="0"/>
              <a:t>Nabývá hodnot v rozmezí -1 až 1</a:t>
            </a:r>
          </a:p>
          <a:p>
            <a:pPr lvl="1" eaLnBrk="1" hangingPunct="1">
              <a:lnSpc>
                <a:spcPct val="90000"/>
              </a:lnSpc>
            </a:pPr>
            <a:r>
              <a:rPr lang="cs-CZ" sz="2200" dirty="0" smtClean="0"/>
              <a:t>0 = žádný vztah</a:t>
            </a:r>
          </a:p>
          <a:p>
            <a:pPr lvl="1" eaLnBrk="1" hangingPunct="1">
              <a:lnSpc>
                <a:spcPct val="90000"/>
              </a:lnSpc>
            </a:pPr>
            <a:r>
              <a:rPr lang="cs-CZ" sz="2200" dirty="0" smtClean="0"/>
              <a:t>1(-1) = dokonalý kladný (záporný) vztah</a:t>
            </a:r>
            <a:r>
              <a:rPr lang="en-US" sz="2200" dirty="0" smtClean="0"/>
              <a:t> =</a:t>
            </a:r>
            <a:r>
              <a:rPr lang="cs-CZ" sz="2200" dirty="0" smtClean="0"/>
              <a:t> identita proměnných</a:t>
            </a:r>
            <a:r>
              <a:rPr lang="en-US" sz="2200" dirty="0" smtClean="0"/>
              <a:t> = p</a:t>
            </a:r>
            <a:r>
              <a:rPr lang="cs-CZ" sz="2200" dirty="0" err="1" smtClean="0"/>
              <a:t>římá</a:t>
            </a:r>
            <a:r>
              <a:rPr lang="cs-CZ" sz="2200" dirty="0" smtClean="0"/>
              <a:t> </a:t>
            </a:r>
            <a:r>
              <a:rPr lang="cs-CZ" sz="2200" dirty="0"/>
              <a:t>ú</a:t>
            </a:r>
            <a:r>
              <a:rPr lang="cs-CZ" sz="2200" dirty="0" smtClean="0"/>
              <a:t>měra</a:t>
            </a:r>
          </a:p>
          <a:p>
            <a:pPr eaLnBrk="1" hangingPunct="1">
              <a:lnSpc>
                <a:spcPct val="90000"/>
              </a:lnSpc>
            </a:pPr>
            <a:r>
              <a:rPr lang="cs-CZ" sz="2000" dirty="0" smtClean="0"/>
              <a:t>Korelace nepopisuje funkční vztah dvou proměnných, ale pouze jeho těsnost.</a:t>
            </a:r>
          </a:p>
        </p:txBody>
      </p:sp>
      <p:sp>
        <p:nvSpPr>
          <p:cNvPr id="13316"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cs-CZ"/>
          </a:p>
        </p:txBody>
      </p:sp>
      <p:sp>
        <p:nvSpPr>
          <p:cNvPr id="13317" name="Text Box 6"/>
          <p:cNvSpPr txBox="1">
            <a:spLocks noChangeArrowheads="1"/>
          </p:cNvSpPr>
          <p:nvPr/>
        </p:nvSpPr>
        <p:spPr bwMode="auto">
          <a:xfrm>
            <a:off x="611188" y="6237288"/>
            <a:ext cx="7724775" cy="244475"/>
          </a:xfrm>
          <a:prstGeom prst="rect">
            <a:avLst/>
          </a:prstGeom>
          <a:noFill/>
          <a:ln w="9525" algn="ctr">
            <a:noFill/>
            <a:miter lim="800000"/>
            <a:headEnd/>
            <a:tailEnd/>
          </a:ln>
        </p:spPr>
        <p:txBody>
          <a:bodyPr>
            <a:spAutoFit/>
          </a:bodyPr>
          <a:lstStyle/>
          <a:p>
            <a:pPr algn="l"/>
            <a:r>
              <a:rPr lang="cs-CZ" sz="1000"/>
              <a:t>AJ: Pearson</a:t>
            </a:r>
            <a:r>
              <a:rPr lang="en-US" sz="1000"/>
              <a:t>’s product-moment correlation</a:t>
            </a:r>
            <a:endParaRPr lang="cs-CZ" sz="10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cs-CZ" sz="2800" dirty="0" smtClean="0"/>
              <a:t>Vlastnosti Pearsonova koeficientu korelace II.</a:t>
            </a:r>
          </a:p>
        </p:txBody>
      </p:sp>
      <p:sp>
        <p:nvSpPr>
          <p:cNvPr id="6148" name="Rectangle 3"/>
          <p:cNvSpPr>
            <a:spLocks noGrp="1" noChangeArrowheads="1"/>
          </p:cNvSpPr>
          <p:nvPr>
            <p:ph type="body" sz="half" idx="1"/>
          </p:nvPr>
        </p:nvSpPr>
        <p:spPr>
          <a:xfrm>
            <a:off x="566738" y="1752600"/>
            <a:ext cx="4149725" cy="4391044"/>
          </a:xfrm>
        </p:spPr>
        <p:txBody>
          <a:bodyPr>
            <a:normAutofit/>
          </a:bodyPr>
          <a:lstStyle/>
          <a:p>
            <a:pPr eaLnBrk="1" hangingPunct="1"/>
            <a:r>
              <a:rPr lang="cs-CZ" sz="2000" i="1" dirty="0" smtClean="0"/>
              <a:t>r</a:t>
            </a:r>
            <a:r>
              <a:rPr lang="cs-CZ" sz="2000" baseline="30000" dirty="0" smtClean="0"/>
              <a:t>2</a:t>
            </a:r>
            <a:r>
              <a:rPr lang="cs-CZ" sz="2000" dirty="0" smtClean="0"/>
              <a:t> = koeficient determinace (někdy </a:t>
            </a:r>
            <a:r>
              <a:rPr lang="cs-CZ" sz="2000" i="1" dirty="0" smtClean="0"/>
              <a:t>D</a:t>
            </a:r>
            <a:r>
              <a:rPr lang="en-US" sz="2000" i="1" dirty="0" smtClean="0"/>
              <a:t>, R</a:t>
            </a:r>
            <a:r>
              <a:rPr lang="en-US" sz="2000" i="1" baseline="30000" dirty="0" smtClean="0"/>
              <a:t>2</a:t>
            </a:r>
            <a:r>
              <a:rPr lang="cs-CZ" sz="2000" i="1" dirty="0" smtClean="0"/>
              <a:t> </a:t>
            </a:r>
            <a:r>
              <a:rPr lang="cs-CZ" sz="2000" dirty="0" smtClean="0"/>
              <a:t>)</a:t>
            </a:r>
          </a:p>
          <a:p>
            <a:pPr lvl="1" eaLnBrk="1" hangingPunct="1"/>
            <a:r>
              <a:rPr lang="cs-CZ" sz="1800" dirty="0" smtClean="0"/>
              <a:t>= proporce sdíleného rozptylu</a:t>
            </a:r>
          </a:p>
          <a:p>
            <a:pPr lvl="1" eaLnBrk="1" hangingPunct="1"/>
            <a:r>
              <a:rPr lang="cs-CZ" sz="1800" dirty="0" smtClean="0"/>
              <a:t>V důsledku toho:</a:t>
            </a:r>
          </a:p>
          <a:p>
            <a:pPr lvl="2" eaLnBrk="1" hangingPunct="1">
              <a:buNone/>
            </a:pPr>
            <a:r>
              <a:rPr lang="cs-CZ" sz="1500" dirty="0" smtClean="0"/>
              <a:t>0,3-0,1 ≠ 0,7-0,5</a:t>
            </a:r>
          </a:p>
          <a:p>
            <a:pPr eaLnBrk="1" hangingPunct="1"/>
            <a:r>
              <a:rPr lang="cs-CZ" sz="2000" i="1" dirty="0" smtClean="0"/>
              <a:t>r</a:t>
            </a:r>
            <a:r>
              <a:rPr lang="cs-CZ" sz="2000" dirty="0" smtClean="0"/>
              <a:t> = 0 neznamená, že mezi rozděleními proměnných není žádná souvislost, znamená pouze, že mezi nimi není </a:t>
            </a:r>
            <a:r>
              <a:rPr lang="cs-CZ" sz="2000" i="1" dirty="0" smtClean="0"/>
              <a:t>lineární</a:t>
            </a:r>
            <a:r>
              <a:rPr lang="cs-CZ" sz="2000" dirty="0" smtClean="0"/>
              <a:t> vztah.</a:t>
            </a:r>
          </a:p>
        </p:txBody>
      </p:sp>
      <p:graphicFrame>
        <p:nvGraphicFramePr>
          <p:cNvPr id="6146" name="Object 4"/>
          <p:cNvGraphicFramePr>
            <a:graphicFrameLocks noGrp="1" noChangeAspect="1"/>
          </p:cNvGraphicFramePr>
          <p:nvPr>
            <p:ph sz="half" idx="2"/>
            <p:extLst>
              <p:ext uri="{D42A27DB-BD31-4B8C-83A1-F6EECF244321}">
                <p14:modId xmlns:p14="http://schemas.microsoft.com/office/powerpoint/2010/main" val="566203544"/>
              </p:ext>
            </p:extLst>
          </p:nvPr>
        </p:nvGraphicFramePr>
        <p:xfrm>
          <a:off x="4716463" y="3682330"/>
          <a:ext cx="3776633" cy="2477541"/>
        </p:xfrm>
        <a:graphic>
          <a:graphicData uri="http://schemas.openxmlformats.org/presentationml/2006/ole">
            <mc:AlternateContent xmlns:mc="http://schemas.openxmlformats.org/markup-compatibility/2006">
              <mc:Choice xmlns:v="urn:schemas-microsoft-com:vml" Requires="v">
                <p:oleObj spid="_x0000_s6172" name="Graf" r:id="rId5" imgW="3962400" imgH="2876702" progId="Excel.Sheet.8">
                  <p:embed/>
                </p:oleObj>
              </mc:Choice>
              <mc:Fallback>
                <p:oleObj name="Graf" r:id="rId5" imgW="3962400" imgH="2876702" progId="Excel.Sheet.8">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6463" y="3682330"/>
                        <a:ext cx="3776633" cy="2477541"/>
                      </a:xfrm>
                      <a:prstGeom prst="rect">
                        <a:avLst/>
                      </a:prstGeom>
                      <a:noFill/>
                    </p:spPr>
                  </p:pic>
                </p:oleObj>
              </mc:Fallback>
            </mc:AlternateContent>
          </a:graphicData>
        </a:graphic>
      </p:graphicFrame>
      <p:sp>
        <p:nvSpPr>
          <p:cNvPr id="6150" name="Text Box 6"/>
          <p:cNvSpPr txBox="1">
            <a:spLocks noChangeArrowheads="1"/>
          </p:cNvSpPr>
          <p:nvPr/>
        </p:nvSpPr>
        <p:spPr bwMode="auto">
          <a:xfrm>
            <a:off x="428596" y="6215082"/>
            <a:ext cx="8064500" cy="216982"/>
          </a:xfrm>
          <a:prstGeom prst="rect">
            <a:avLst/>
          </a:prstGeom>
          <a:noFill/>
          <a:ln w="9525" algn="ctr">
            <a:noFill/>
            <a:miter lim="800000"/>
            <a:headEnd/>
            <a:tailEnd/>
          </a:ln>
        </p:spPr>
        <p:txBody>
          <a:bodyPr wrap="square">
            <a:spAutoFit/>
          </a:bodyPr>
          <a:lstStyle/>
          <a:p>
            <a:pPr algn="l">
              <a:lnSpc>
                <a:spcPct val="90000"/>
              </a:lnSpc>
              <a:spcBef>
                <a:spcPct val="20000"/>
              </a:spcBef>
              <a:buClr>
                <a:schemeClr val="accent2"/>
              </a:buClr>
              <a:buFont typeface="Wingdings" pitchFamily="2" charset="2"/>
              <a:buNone/>
            </a:pPr>
            <a:r>
              <a:rPr lang="cs-CZ" sz="900" dirty="0" smtClean="0"/>
              <a:t>AJ</a:t>
            </a:r>
            <a:r>
              <a:rPr lang="cs-CZ" sz="900" dirty="0"/>
              <a:t>: </a:t>
            </a:r>
            <a:r>
              <a:rPr lang="en-US" sz="900" dirty="0"/>
              <a:t> sample/population homogeneity, </a:t>
            </a:r>
            <a:r>
              <a:rPr lang="en-US" sz="900" dirty="0" err="1"/>
              <a:t>additivity</a:t>
            </a:r>
            <a:r>
              <a:rPr lang="en-US" sz="900" dirty="0"/>
              <a:t>, coefficient of </a:t>
            </a:r>
            <a:r>
              <a:rPr lang="en-US" sz="900" dirty="0" smtClean="0"/>
              <a:t>determination</a:t>
            </a:r>
            <a:endParaRPr lang="cs-CZ"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Vlastnosti Pearsonova koeficientu korelace III.</a:t>
            </a:r>
            <a:endParaRPr lang="cs-CZ" dirty="0"/>
          </a:p>
        </p:txBody>
      </p:sp>
      <p:sp>
        <p:nvSpPr>
          <p:cNvPr id="3" name="Zástupný symbol pro text 2"/>
          <p:cNvSpPr>
            <a:spLocks noGrp="1"/>
          </p:cNvSpPr>
          <p:nvPr>
            <p:ph type="body" sz="half" idx="1"/>
          </p:nvPr>
        </p:nvSpPr>
        <p:spPr/>
        <p:txBody>
          <a:bodyPr>
            <a:normAutofit fontScale="55000" lnSpcReduction="20000"/>
          </a:bodyPr>
          <a:lstStyle/>
          <a:p>
            <a:pPr>
              <a:lnSpc>
                <a:spcPct val="120000"/>
              </a:lnSpc>
            </a:pPr>
            <a:r>
              <a:rPr lang="cs-CZ" dirty="0" smtClean="0"/>
              <a:t>Kdy nemá korelace smysl?</a:t>
            </a:r>
          </a:p>
          <a:p>
            <a:pPr lvl="1">
              <a:lnSpc>
                <a:spcPct val="120000"/>
              </a:lnSpc>
            </a:pPr>
            <a:r>
              <a:rPr lang="cs-CZ" dirty="0" smtClean="0"/>
              <a:t>V1: Kolik hodin denně sledujete televizi?</a:t>
            </a:r>
          </a:p>
          <a:p>
            <a:pPr lvl="1">
              <a:lnSpc>
                <a:spcPct val="120000"/>
              </a:lnSpc>
            </a:pPr>
            <a:r>
              <a:rPr lang="cs-CZ" dirty="0" smtClean="0"/>
              <a:t>V2: Kolik hodin denně sledujete televizní zpravodajství?</a:t>
            </a:r>
          </a:p>
          <a:p>
            <a:pPr lvl="1">
              <a:lnSpc>
                <a:spcPct val="120000"/>
              </a:lnSpc>
            </a:pPr>
            <a:r>
              <a:rPr lang="cs-CZ" dirty="0" smtClean="0"/>
              <a:t>Proč? </a:t>
            </a:r>
            <a:r>
              <a:rPr lang="cs-CZ" dirty="0" smtClean="0">
                <a:sym typeface="Wingdings" pitchFamily="2" charset="2"/>
              </a:rPr>
              <a:t></a:t>
            </a:r>
          </a:p>
          <a:p>
            <a:pPr>
              <a:lnSpc>
                <a:spcPct val="120000"/>
              </a:lnSpc>
            </a:pPr>
            <a:r>
              <a:rPr lang="cs-CZ" dirty="0" smtClean="0">
                <a:sym typeface="Wingdings" pitchFamily="2" charset="2"/>
              </a:rPr>
              <a:t>Korelace proměnných se společnou příčinnou:</a:t>
            </a:r>
          </a:p>
          <a:p>
            <a:pPr lvl="1">
              <a:lnSpc>
                <a:spcPct val="120000"/>
              </a:lnSpc>
            </a:pPr>
            <a:r>
              <a:rPr lang="cs-CZ" dirty="0" smtClean="0">
                <a:sym typeface="Wingdings" pitchFamily="2" charset="2"/>
              </a:rPr>
              <a:t>Swoboda: platy kněžích a ceny vodky v průběhu doby korelují!</a:t>
            </a:r>
          </a:p>
          <a:p>
            <a:pPr lvl="1">
              <a:lnSpc>
                <a:spcPct val="120000"/>
              </a:lnSpc>
            </a:pPr>
            <a:r>
              <a:rPr lang="cs-CZ" dirty="0" smtClean="0"/>
              <a:t>IQ dětí a velikost a jejich výška prý také…</a:t>
            </a:r>
          </a:p>
          <a:p>
            <a:pPr lvl="1">
              <a:lnSpc>
                <a:spcPct val="120000"/>
              </a:lnSpc>
            </a:pPr>
            <a:r>
              <a:rPr lang="cs-CZ" dirty="0" smtClean="0"/>
              <a:t>… kovariance proměnných se společnou příčinnou je základem dalších metod analýzy dat v psychologii: analýzy reliability a faktorové analýzy.</a:t>
            </a:r>
            <a:endParaRPr lang="cs-CZ" dirty="0"/>
          </a:p>
        </p:txBody>
      </p:sp>
      <p:graphicFrame>
        <p:nvGraphicFramePr>
          <p:cNvPr id="29698" name="Object 2"/>
          <p:cNvGraphicFramePr>
            <a:graphicFrameLocks noChangeAspect="1"/>
          </p:cNvGraphicFramePr>
          <p:nvPr/>
        </p:nvGraphicFramePr>
        <p:xfrm>
          <a:off x="4667219" y="2000240"/>
          <a:ext cx="4476781" cy="3357586"/>
        </p:xfrm>
        <a:graphic>
          <a:graphicData uri="http://schemas.openxmlformats.org/presentationml/2006/ole">
            <mc:AlternateContent xmlns:mc="http://schemas.openxmlformats.org/markup-compatibility/2006">
              <mc:Choice xmlns:v="urn:schemas-microsoft-com:vml" Requires="v">
                <p:oleObj spid="_x0000_s29723" name="Graph" r:id="rId4" imgW="5943600" imgH="4457880" progId="STATISTICA.Graph">
                  <p:embed/>
                </p:oleObj>
              </mc:Choice>
              <mc:Fallback>
                <p:oleObj name="Graph" r:id="rId4" imgW="5943600" imgH="4457880" progId="STATISTICA.Graph">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7219" y="2000240"/>
                        <a:ext cx="4476781" cy="3357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sz="3200" dirty="0" smtClean="0"/>
              <a:t>Korelační koeficienty pro pořadová data </a:t>
            </a:r>
            <a:r>
              <a:rPr lang="cs-CZ" sz="2000" dirty="0" smtClean="0"/>
              <a:t>(podrobněji přednáška 7)</a:t>
            </a:r>
            <a:endParaRPr lang="cs-CZ" sz="2800" dirty="0" smtClean="0"/>
          </a:p>
        </p:txBody>
      </p:sp>
      <p:sp>
        <p:nvSpPr>
          <p:cNvPr id="14339" name="Rectangle 3"/>
          <p:cNvSpPr>
            <a:spLocks noGrp="1" noChangeArrowheads="1"/>
          </p:cNvSpPr>
          <p:nvPr>
            <p:ph type="body" sz="half" idx="1"/>
          </p:nvPr>
        </p:nvSpPr>
        <p:spPr>
          <a:xfrm>
            <a:off x="566738" y="1752600"/>
            <a:ext cx="7893050" cy="4197350"/>
          </a:xfrm>
        </p:spPr>
        <p:txBody>
          <a:bodyPr/>
          <a:lstStyle/>
          <a:p>
            <a:pPr eaLnBrk="1" hangingPunct="1"/>
            <a:r>
              <a:rPr lang="cs-CZ" sz="1900" smtClean="0"/>
              <a:t>vhodné nejen pro pořadová data, ale i pro intervalová, která mají rozložení výrazně odlišné od normálního</a:t>
            </a:r>
          </a:p>
          <a:p>
            <a:pPr eaLnBrk="1" hangingPunct="1"/>
            <a:r>
              <a:rPr lang="cs-CZ" sz="1900" smtClean="0"/>
              <a:t>zachycují i nelineární monotónní vztahy </a:t>
            </a:r>
            <a:r>
              <a:rPr lang="cs-CZ" sz="1600" smtClean="0"/>
              <a:t>(viz Hendl, s260)</a:t>
            </a:r>
          </a:p>
          <a:p>
            <a:pPr eaLnBrk="1" hangingPunct="1"/>
            <a:r>
              <a:rPr lang="cs-CZ" sz="1900" smtClean="0"/>
              <a:t>ukazatele toho, nakolik jsou pořadí podle korelovaných dvou proměnných stejná </a:t>
            </a:r>
          </a:p>
          <a:p>
            <a:pPr eaLnBrk="1" hangingPunct="1"/>
            <a:r>
              <a:rPr lang="cs-CZ" sz="1900" smtClean="0"/>
              <a:t>Spearmanův koeficient rhó – </a:t>
            </a:r>
            <a:r>
              <a:rPr lang="cs-CZ" sz="1900" smtClean="0">
                <a:latin typeface="Symbol" pitchFamily="18" charset="2"/>
              </a:rPr>
              <a:t>r</a:t>
            </a:r>
            <a:r>
              <a:rPr lang="cs-CZ" sz="1900" i="1" smtClean="0">
                <a:latin typeface="Symbol" pitchFamily="18" charset="2"/>
              </a:rPr>
              <a:t>, </a:t>
            </a:r>
            <a:r>
              <a:rPr lang="en-US" sz="1900" i="1" smtClean="0"/>
              <a:t>r</a:t>
            </a:r>
            <a:r>
              <a:rPr lang="en-US" sz="1900" baseline="-25000" smtClean="0"/>
              <a:t>s</a:t>
            </a:r>
            <a:endParaRPr lang="cs-CZ" sz="1900" baseline="-25000" smtClean="0"/>
          </a:p>
          <a:p>
            <a:pPr lvl="1" eaLnBrk="1" hangingPunct="1"/>
            <a:r>
              <a:rPr lang="cs-CZ" sz="1700" smtClean="0"/>
              <a:t>založený na velikosti rozdílů v pořadí</a:t>
            </a:r>
            <a:endParaRPr lang="en-US" sz="1700" smtClean="0"/>
          </a:p>
          <a:p>
            <a:pPr lvl="1" eaLnBrk="1" hangingPunct="1"/>
            <a:r>
              <a:rPr lang="en-US" sz="1700" smtClean="0"/>
              <a:t>ekvivalentem Pearsonova koeficientu na </a:t>
            </a:r>
            <a:r>
              <a:rPr lang="cs-CZ" sz="1700" smtClean="0"/>
              <a:t>pořadových datech</a:t>
            </a:r>
          </a:p>
          <a:p>
            <a:pPr lvl="1" eaLnBrk="1" hangingPunct="1"/>
            <a:r>
              <a:rPr lang="cs-CZ" sz="1700" smtClean="0"/>
              <a:t>lze interpretovat </a:t>
            </a:r>
            <a:r>
              <a:rPr lang="cs-CZ" sz="1700" i="1" smtClean="0"/>
              <a:t>r </a:t>
            </a:r>
            <a:r>
              <a:rPr lang="cs-CZ" sz="1700" baseline="30000" smtClean="0"/>
              <a:t>2</a:t>
            </a:r>
          </a:p>
          <a:p>
            <a:pPr eaLnBrk="1" hangingPunct="1"/>
            <a:r>
              <a:rPr lang="cs-CZ" sz="1900" smtClean="0"/>
              <a:t>Ken</a:t>
            </a:r>
            <a:r>
              <a:rPr lang="en-US" sz="1900" smtClean="0"/>
              <a:t>dall</a:t>
            </a:r>
            <a:r>
              <a:rPr lang="cs-CZ" sz="1900" smtClean="0"/>
              <a:t>ů</a:t>
            </a:r>
            <a:r>
              <a:rPr lang="en-US" sz="1900" smtClean="0"/>
              <a:t>v koe</a:t>
            </a:r>
            <a:r>
              <a:rPr lang="cs-CZ" sz="1900" smtClean="0"/>
              <a:t>ficient tau – </a:t>
            </a:r>
            <a:r>
              <a:rPr lang="cs-CZ" sz="1900" smtClean="0">
                <a:latin typeface="Symbol" pitchFamily="18" charset="2"/>
              </a:rPr>
              <a:t>t </a:t>
            </a:r>
            <a:r>
              <a:rPr lang="cs-CZ" sz="1600" smtClean="0"/>
              <a:t>(s variantami „b“ nebo „c“)</a:t>
            </a:r>
          </a:p>
          <a:p>
            <a:pPr lvl="1" eaLnBrk="1" hangingPunct="1"/>
            <a:r>
              <a:rPr lang="cs-CZ" sz="1700" smtClean="0"/>
              <a:t>založený na počtu hodnot (prvků výběrového souboru) mimo pořadí</a:t>
            </a:r>
          </a:p>
          <a:p>
            <a:pPr lvl="1" eaLnBrk="1" hangingPunct="1"/>
            <a:r>
              <a:rPr lang="cs-CZ" sz="1700" smtClean="0"/>
              <a:t>vyjadřuje spíše pravděpodobnost, že se prvky výběrového souboru uspořádají podle obou proměnných do stejného pořadí</a:t>
            </a:r>
          </a:p>
        </p:txBody>
      </p:sp>
      <p:sp>
        <p:nvSpPr>
          <p:cNvPr id="14340" name="Text Box 6"/>
          <p:cNvSpPr txBox="1">
            <a:spLocks noChangeArrowheads="1"/>
          </p:cNvSpPr>
          <p:nvPr/>
        </p:nvSpPr>
        <p:spPr bwMode="auto">
          <a:xfrm>
            <a:off x="468313" y="6237288"/>
            <a:ext cx="8064500" cy="214312"/>
          </a:xfrm>
          <a:prstGeom prst="rect">
            <a:avLst/>
          </a:prstGeom>
          <a:noFill/>
          <a:ln w="9525" algn="ctr">
            <a:noFill/>
            <a:miter lim="800000"/>
            <a:headEnd/>
            <a:tailEnd/>
          </a:ln>
        </p:spPr>
        <p:txBody>
          <a:bodyPr>
            <a:spAutoFit/>
          </a:bodyPr>
          <a:lstStyle/>
          <a:p>
            <a:pPr algn="l">
              <a:lnSpc>
                <a:spcPct val="90000"/>
              </a:lnSpc>
              <a:spcBef>
                <a:spcPct val="20000"/>
              </a:spcBef>
              <a:buClr>
                <a:schemeClr val="accent2"/>
              </a:buClr>
              <a:buFont typeface="Wingdings" pitchFamily="2" charset="2"/>
              <a:buNone/>
            </a:pPr>
            <a:r>
              <a:rPr lang="cs-CZ" sz="900"/>
              <a:t>AJ: </a:t>
            </a:r>
            <a:r>
              <a:rPr lang="en-US" sz="900"/>
              <a:t>Spearman (rank correlation) rho, Kendall tau (-b,-c), rank</a:t>
            </a:r>
            <a:endParaRPr lang="cs-CZ"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Výzkumné otázky…</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Hypotézy o vzájemné souvislosti jevů:</a:t>
            </a:r>
          </a:p>
          <a:p>
            <a:pPr lvl="1"/>
            <a:r>
              <a:rPr lang="cs-CZ" dirty="0" smtClean="0"/>
              <a:t>Predikuje intelekt akademický úspěch?</a:t>
            </a:r>
          </a:p>
          <a:p>
            <a:pPr lvl="1"/>
            <a:r>
              <a:rPr lang="cs-CZ" dirty="0" smtClean="0"/>
              <a:t>Mají dobří češtináři i dobré známky z matematiky?</a:t>
            </a:r>
          </a:p>
          <a:p>
            <a:pPr lvl="1"/>
            <a:r>
              <a:rPr lang="cs-CZ" dirty="0" smtClean="0"/>
              <a:t>Existuje souvislost mezi mírou depresivní a anxiózní symptomatiky?</a:t>
            </a:r>
          </a:p>
          <a:p>
            <a:pPr lvl="1"/>
            <a:r>
              <a:rPr lang="cs-CZ" dirty="0" smtClean="0"/>
              <a:t>Jsou měsíční příjem a délka pracovní doby dobrými prediktory životní spokojenosti? </a:t>
            </a:r>
          </a:p>
          <a:p>
            <a:pPr lvl="1"/>
            <a:r>
              <a:rPr lang="cs-CZ" dirty="0" smtClean="0"/>
              <a:t>Jsou různá umělecká nadání specifická, nebo vycházejí ze stejného „všeobecného“ talentu? </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Vztahy vs. kauzální vztahy</a:t>
            </a:r>
            <a:endParaRPr lang="cs-CZ" dirty="0"/>
          </a:p>
        </p:txBody>
      </p:sp>
      <p:sp>
        <p:nvSpPr>
          <p:cNvPr id="3" name="Zástupný symbol pro obsah 2"/>
          <p:cNvSpPr>
            <a:spLocks noGrp="1"/>
          </p:cNvSpPr>
          <p:nvPr>
            <p:ph idx="1"/>
          </p:nvPr>
        </p:nvSpPr>
        <p:spPr/>
        <p:txBody>
          <a:bodyPr/>
          <a:lstStyle/>
          <a:p>
            <a:pPr>
              <a:spcBef>
                <a:spcPts val="1200"/>
              </a:spcBef>
            </a:pPr>
            <a:r>
              <a:rPr lang="cs-CZ" sz="2800" dirty="0" smtClean="0"/>
              <a:t>Pozorujeme zvýšenou pravděpodobnost společného výskytu 2 jevů (hodnot)</a:t>
            </a:r>
          </a:p>
          <a:p>
            <a:pPr>
              <a:spcBef>
                <a:spcPts val="1200"/>
              </a:spcBef>
            </a:pPr>
            <a:r>
              <a:rPr lang="cs-CZ" sz="2800" dirty="0" smtClean="0"/>
              <a:t>Úsudek na příčinu je </a:t>
            </a:r>
            <a:r>
              <a:rPr lang="cs-CZ" sz="2800" b="1" i="1" dirty="0" smtClean="0"/>
              <a:t>problematický</a:t>
            </a:r>
            <a:r>
              <a:rPr lang="cs-CZ" sz="2800" dirty="0" smtClean="0"/>
              <a:t> – založen na teorii a výzkumném designu, který vyprodukoval data</a:t>
            </a:r>
          </a:p>
          <a:p>
            <a:pPr>
              <a:spcBef>
                <a:spcPts val="1200"/>
              </a:spcBef>
            </a:pPr>
            <a:r>
              <a:rPr lang="cs-CZ" sz="2800" dirty="0" smtClean="0"/>
              <a:t>Úsudek na příčinu je </a:t>
            </a:r>
            <a:r>
              <a:rPr lang="cs-CZ" sz="2800" b="1" i="1" dirty="0" smtClean="0"/>
              <a:t>potřebný</a:t>
            </a:r>
          </a:p>
          <a:p>
            <a:pPr lvl="1">
              <a:spcBef>
                <a:spcPts val="1200"/>
              </a:spcBef>
            </a:pPr>
            <a:r>
              <a:rPr lang="cs-CZ" sz="2400" dirty="0" smtClean="0"/>
              <a:t>tvorba teorie, úsudek o stabilitě v čase</a:t>
            </a:r>
          </a:p>
          <a:p>
            <a:pPr lvl="1">
              <a:spcBef>
                <a:spcPts val="1200"/>
              </a:spcBef>
            </a:pPr>
            <a:r>
              <a:rPr lang="cs-CZ" sz="2400" dirty="0" smtClean="0"/>
              <a:t>rozlišování mezi náhodou a pravidelnostmi</a:t>
            </a:r>
            <a:endParaRPr lang="cs-CZ" dirty="0" smtClean="0"/>
          </a:p>
          <a:p>
            <a:pPr lvl="1"/>
            <a:endParaRPr lang="cs-CZ" dirty="0"/>
          </a:p>
        </p:txBody>
      </p:sp>
    </p:spTree>
    <p:extLst>
      <p:ext uri="{BB962C8B-B14F-4D97-AF65-F5344CB8AC3E}">
        <p14:creationId xmlns:p14="http://schemas.microsoft.com/office/powerpoint/2010/main" val="3080803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Statistické zachycení vztahu</a:t>
            </a:r>
            <a:endParaRPr lang="cs-CZ" dirty="0"/>
          </a:p>
        </p:txBody>
      </p:sp>
      <p:sp>
        <p:nvSpPr>
          <p:cNvPr id="3" name="Zástupný symbol pro obsah 2"/>
          <p:cNvSpPr>
            <a:spLocks noGrp="1"/>
          </p:cNvSpPr>
          <p:nvPr>
            <p:ph idx="1"/>
          </p:nvPr>
        </p:nvSpPr>
        <p:spPr/>
        <p:txBody>
          <a:bodyPr/>
          <a:lstStyle/>
          <a:p>
            <a:r>
              <a:rPr lang="cs-CZ" dirty="0" smtClean="0"/>
              <a:t>… závisí na úrovni měření vztahovaných proměnných – kategorické X metrické</a:t>
            </a:r>
            <a:endParaRPr lang="cs-CZ" dirty="0"/>
          </a:p>
        </p:txBody>
      </p:sp>
      <p:graphicFrame>
        <p:nvGraphicFramePr>
          <p:cNvPr id="4" name="Tabulka 3"/>
          <p:cNvGraphicFramePr>
            <a:graphicFrameLocks noGrp="1"/>
          </p:cNvGraphicFramePr>
          <p:nvPr/>
        </p:nvGraphicFramePr>
        <p:xfrm>
          <a:off x="971598" y="3068960"/>
          <a:ext cx="7560841" cy="2906478"/>
        </p:xfrm>
        <a:graphic>
          <a:graphicData uri="http://schemas.openxmlformats.org/drawingml/2006/table">
            <a:tbl>
              <a:tblPr firstRow="1" firstCol="1" bandRow="1">
                <a:tableStyleId>{EB9631B5-78F2-41C9-869B-9F39066F8104}</a:tableStyleId>
              </a:tblPr>
              <a:tblGrid>
                <a:gridCol w="1584178"/>
                <a:gridCol w="3096344"/>
                <a:gridCol w="2880319"/>
              </a:tblGrid>
              <a:tr h="529038">
                <a:tc>
                  <a:txBody>
                    <a:bodyPr/>
                    <a:lstStyle/>
                    <a:p>
                      <a:endParaRPr lang="cs-CZ" dirty="0"/>
                    </a:p>
                  </a:txBody>
                  <a:tcPr/>
                </a:tc>
                <a:tc>
                  <a:txBody>
                    <a:bodyPr/>
                    <a:lstStyle/>
                    <a:p>
                      <a:r>
                        <a:rPr lang="cs-CZ" dirty="0" smtClean="0"/>
                        <a:t>Kategorická</a:t>
                      </a:r>
                      <a:endParaRPr lang="cs-CZ" dirty="0">
                        <a:solidFill>
                          <a:schemeClr val="tx1"/>
                        </a:solidFill>
                      </a:endParaRPr>
                    </a:p>
                  </a:txBody>
                  <a:tcPr/>
                </a:tc>
                <a:tc>
                  <a:txBody>
                    <a:bodyPr/>
                    <a:lstStyle/>
                    <a:p>
                      <a:r>
                        <a:rPr lang="cs-CZ" dirty="0" smtClean="0"/>
                        <a:t>Metrická</a:t>
                      </a:r>
                      <a:endParaRPr lang="cs-CZ" dirty="0" smtClean="0">
                        <a:solidFill>
                          <a:schemeClr val="tx1"/>
                        </a:solidFill>
                      </a:endParaRPr>
                    </a:p>
                  </a:txBody>
                  <a:tcPr/>
                </a:tc>
              </a:tr>
              <a:tr h="1175641">
                <a:tc>
                  <a:txBody>
                    <a:bodyPr/>
                    <a:lstStyle/>
                    <a:p>
                      <a:r>
                        <a:rPr lang="cs-CZ" dirty="0" smtClean="0"/>
                        <a:t>Kategorická</a:t>
                      </a:r>
                      <a:endParaRPr lang="cs-CZ" b="1" dirty="0"/>
                    </a:p>
                  </a:txBody>
                  <a:tcPr/>
                </a:tc>
                <a:tc>
                  <a:txBody>
                    <a:bodyPr/>
                    <a:lstStyle/>
                    <a:p>
                      <a:r>
                        <a:rPr lang="cs-CZ" dirty="0" smtClean="0"/>
                        <a:t>Kontingenční tabulka</a:t>
                      </a:r>
                    </a:p>
                    <a:p>
                      <a:r>
                        <a:rPr lang="cs-CZ" dirty="0" smtClean="0"/>
                        <a:t>Složený sloupcový</a:t>
                      </a:r>
                      <a:r>
                        <a:rPr lang="cs-CZ" baseline="0" dirty="0" smtClean="0"/>
                        <a:t> diagram</a:t>
                      </a:r>
                      <a:endParaRPr lang="cs-CZ" dirty="0" smtClean="0"/>
                    </a:p>
                    <a:p>
                      <a:endParaRPr lang="cs-CZ" dirty="0" smtClean="0"/>
                    </a:p>
                    <a:p>
                      <a:pPr algn="r"/>
                      <a:r>
                        <a:rPr lang="en-US" i="1" dirty="0" smtClean="0"/>
                        <a:t>Ch</a:t>
                      </a:r>
                      <a:r>
                        <a:rPr lang="cs-CZ" i="1" dirty="0" smtClean="0"/>
                        <a:t>í-kvadrát</a:t>
                      </a:r>
                      <a:endParaRPr lang="cs-CZ" i="1" dirty="0"/>
                    </a:p>
                  </a:txBody>
                  <a:tcPr/>
                </a:tc>
                <a:tc>
                  <a:txBody>
                    <a:bodyPr/>
                    <a:lstStyle/>
                    <a:p>
                      <a:endParaRPr lang="cs-CZ" dirty="0"/>
                    </a:p>
                  </a:txBody>
                  <a:tcPr/>
                </a:tc>
              </a:tr>
              <a:tr h="1175641">
                <a:tc>
                  <a:txBody>
                    <a:bodyPr/>
                    <a:lstStyle/>
                    <a:p>
                      <a:r>
                        <a:rPr lang="cs-CZ" dirty="0" smtClean="0"/>
                        <a:t>Metrická</a:t>
                      </a:r>
                      <a:endParaRPr lang="cs-CZ" b="1" dirty="0" smtClean="0"/>
                    </a:p>
                  </a:txBody>
                  <a:tcPr/>
                </a:tc>
                <a:tc>
                  <a:txBody>
                    <a:bodyPr/>
                    <a:lstStyle/>
                    <a:p>
                      <a:r>
                        <a:rPr lang="cs-CZ" dirty="0" smtClean="0"/>
                        <a:t>Složené</a:t>
                      </a:r>
                      <a:r>
                        <a:rPr lang="cs-CZ" baseline="0" dirty="0" smtClean="0"/>
                        <a:t> podoby jednorozměrných zobrazení</a:t>
                      </a:r>
                    </a:p>
                    <a:p>
                      <a:endParaRPr lang="cs-CZ" baseline="0" dirty="0" smtClean="0"/>
                    </a:p>
                    <a:p>
                      <a:pPr algn="r"/>
                      <a:r>
                        <a:rPr lang="cs-CZ" i="1" baseline="0" dirty="0" smtClean="0"/>
                        <a:t>Rozdíl popisných statistik</a:t>
                      </a:r>
                      <a:endParaRPr lang="cs-CZ" i="1" dirty="0"/>
                    </a:p>
                  </a:txBody>
                  <a:tcPr/>
                </a:tc>
                <a:tc>
                  <a:txBody>
                    <a:bodyPr/>
                    <a:lstStyle/>
                    <a:p>
                      <a:r>
                        <a:rPr lang="cs-CZ" dirty="0" smtClean="0"/>
                        <a:t>Bodový</a:t>
                      </a:r>
                      <a:r>
                        <a:rPr lang="cs-CZ" baseline="0" dirty="0" smtClean="0"/>
                        <a:t> diagram</a:t>
                      </a:r>
                    </a:p>
                    <a:p>
                      <a:endParaRPr lang="cs-CZ" baseline="0" dirty="0" smtClean="0"/>
                    </a:p>
                    <a:p>
                      <a:endParaRPr lang="cs-CZ" baseline="0" dirty="0" smtClean="0"/>
                    </a:p>
                    <a:p>
                      <a:pPr algn="r"/>
                      <a:r>
                        <a:rPr lang="cs-CZ" i="1" baseline="0" dirty="0" smtClean="0"/>
                        <a:t>Korelace</a:t>
                      </a:r>
                      <a:endParaRPr lang="cs-CZ" i="1"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500063" y="285750"/>
            <a:ext cx="8001000" cy="1216025"/>
          </a:xfrm>
        </p:spPr>
        <p:txBody>
          <a:bodyPr/>
          <a:lstStyle/>
          <a:p>
            <a:pPr eaLnBrk="1" hangingPunct="1"/>
            <a:r>
              <a:rPr lang="cs-CZ" dirty="0" smtClean="0"/>
              <a:t>Bodový graf - </a:t>
            </a:r>
            <a:r>
              <a:rPr lang="cs-CZ" dirty="0" err="1" smtClean="0"/>
              <a:t>scatterplot</a:t>
            </a:r>
            <a:endParaRPr lang="cs-CZ" dirty="0" smtClean="0"/>
          </a:p>
        </p:txBody>
      </p:sp>
      <p:sp>
        <p:nvSpPr>
          <p:cNvPr id="1028" name="Rectangle 6"/>
          <p:cNvSpPr>
            <a:spLocks noGrp="1" noChangeArrowheads="1"/>
          </p:cNvSpPr>
          <p:nvPr>
            <p:ph type="body" sz="half" idx="1"/>
          </p:nvPr>
        </p:nvSpPr>
        <p:spPr>
          <a:xfrm>
            <a:off x="566738" y="1752600"/>
            <a:ext cx="4221162" cy="4391025"/>
          </a:xfrm>
        </p:spPr>
        <p:txBody>
          <a:bodyPr>
            <a:normAutofit fontScale="92500" lnSpcReduction="10000"/>
          </a:bodyPr>
          <a:lstStyle/>
          <a:p>
            <a:pPr eaLnBrk="1" hangingPunct="1">
              <a:lnSpc>
                <a:spcPct val="90000"/>
              </a:lnSpc>
              <a:defRPr/>
            </a:pPr>
            <a:r>
              <a:rPr lang="cs-CZ" sz="2000" dirty="0" smtClean="0"/>
              <a:t>Bodový graf – </a:t>
            </a:r>
            <a:r>
              <a:rPr lang="cs-CZ" sz="2000" dirty="0" err="1" smtClean="0"/>
              <a:t>scatterplot</a:t>
            </a:r>
            <a:r>
              <a:rPr lang="cs-CZ" sz="1200" dirty="0" smtClean="0"/>
              <a:t>(</a:t>
            </a:r>
            <a:r>
              <a:rPr lang="cs-CZ" sz="1200" dirty="0" err="1" smtClean="0"/>
              <a:t>scattergram</a:t>
            </a:r>
            <a:r>
              <a:rPr lang="cs-CZ" sz="1200" dirty="0" smtClean="0"/>
              <a:t>)</a:t>
            </a:r>
          </a:p>
          <a:p>
            <a:pPr eaLnBrk="1" hangingPunct="1">
              <a:lnSpc>
                <a:spcPct val="90000"/>
              </a:lnSpc>
              <a:defRPr/>
            </a:pPr>
            <a:r>
              <a:rPr lang="cs-CZ" sz="2000" dirty="0" smtClean="0"/>
              <a:t>Nahrazuje kontingenční tabulku, jsou-li obě proměnné spojité; pro proměnné s málo body měření nemá smysl</a:t>
            </a:r>
          </a:p>
          <a:p>
            <a:pPr eaLnBrk="1" hangingPunct="1">
              <a:lnSpc>
                <a:spcPct val="90000"/>
              </a:lnSpc>
              <a:defRPr/>
            </a:pPr>
            <a:r>
              <a:rPr lang="cs-CZ" sz="2000" dirty="0" smtClean="0"/>
              <a:t>Každá osa reprezentuje jednu proměnnou, každý bod je jedna zkoumaná osoba (jednotka)</a:t>
            </a:r>
          </a:p>
          <a:p>
            <a:pPr eaLnBrk="1" hangingPunct="1">
              <a:lnSpc>
                <a:spcPct val="90000"/>
              </a:lnSpc>
              <a:defRPr/>
            </a:pPr>
            <a:r>
              <a:rPr lang="cs-CZ" sz="2000" dirty="0" smtClean="0"/>
              <a:t>Poskytuje tím lepší evidenci o vztahu dvou proměnných…</a:t>
            </a:r>
          </a:p>
          <a:p>
            <a:pPr lvl="1" eaLnBrk="1" hangingPunct="1">
              <a:lnSpc>
                <a:spcPct val="90000"/>
              </a:lnSpc>
              <a:defRPr/>
            </a:pPr>
            <a:r>
              <a:rPr lang="cs-CZ" sz="1800" dirty="0" smtClean="0"/>
              <a:t>…čím více měření jsme provedli</a:t>
            </a:r>
          </a:p>
          <a:p>
            <a:pPr lvl="1" eaLnBrk="1" hangingPunct="1">
              <a:lnSpc>
                <a:spcPct val="90000"/>
              </a:lnSpc>
              <a:defRPr/>
            </a:pPr>
            <a:r>
              <a:rPr lang="cs-CZ" sz="1800" dirty="0" smtClean="0"/>
              <a:t>…čím přesnější jednotlivá měření byla</a:t>
            </a:r>
          </a:p>
          <a:p>
            <a:pPr eaLnBrk="1" hangingPunct="1">
              <a:lnSpc>
                <a:spcPct val="90000"/>
              </a:lnSpc>
              <a:defRPr/>
            </a:pPr>
            <a:r>
              <a:rPr lang="cs-CZ" sz="2200" dirty="0" smtClean="0"/>
              <a:t>Počet stejných měření může reprezentovat např. velikost bodu</a:t>
            </a:r>
          </a:p>
          <a:p>
            <a:pPr lvl="1" eaLnBrk="1" hangingPunct="1">
              <a:lnSpc>
                <a:spcPct val="90000"/>
              </a:lnSpc>
              <a:defRPr/>
            </a:pPr>
            <a:r>
              <a:rPr lang="cs-CZ" sz="1800" dirty="0" smtClean="0"/>
              <a:t>Frequency scatterplot</a:t>
            </a:r>
          </a:p>
        </p:txBody>
      </p:sp>
      <p:graphicFrame>
        <p:nvGraphicFramePr>
          <p:cNvPr id="2050" name="Object 8"/>
          <p:cNvGraphicFramePr>
            <a:graphicFrameLocks noGrp="1" noChangeAspect="1"/>
          </p:cNvGraphicFramePr>
          <p:nvPr>
            <p:ph sz="half" idx="2"/>
          </p:nvPr>
        </p:nvGraphicFramePr>
        <p:xfrm>
          <a:off x="4716463" y="1857375"/>
          <a:ext cx="3998912" cy="3751263"/>
        </p:xfrm>
        <a:graphic>
          <a:graphicData uri="http://schemas.openxmlformats.org/presentationml/2006/ole">
            <mc:AlternateContent xmlns:mc="http://schemas.openxmlformats.org/markup-compatibility/2006">
              <mc:Choice xmlns:v="urn:schemas-microsoft-com:vml" Requires="v">
                <p:oleObj spid="_x0000_s2075" name="Graf" r:id="rId4" imgW="5200650" imgH="4200449" progId="Excel.Sheet.8">
                  <p:embed/>
                </p:oleObj>
              </mc:Choice>
              <mc:Fallback>
                <p:oleObj name="Graf" r:id="rId4" imgW="5200650" imgH="4200449" progId="Excel.Sheet.8">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6463" y="1857375"/>
                        <a:ext cx="3998912" cy="3751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4"/>
          <p:cNvGrpSpPr>
            <a:grpSpLocks noChangeAspect="1"/>
          </p:cNvGrpSpPr>
          <p:nvPr/>
        </p:nvGrpSpPr>
        <p:grpSpPr bwMode="auto">
          <a:xfrm>
            <a:off x="357188" y="215900"/>
            <a:ext cx="8442325" cy="6400800"/>
            <a:chOff x="225" y="136"/>
            <a:chExt cx="5318" cy="4032"/>
          </a:xfrm>
        </p:grpSpPr>
        <p:sp>
          <p:nvSpPr>
            <p:cNvPr id="7" name="AutoShape 3"/>
            <p:cNvSpPr>
              <a:spLocks noChangeAspect="1" noChangeArrowheads="1" noTextEdit="1"/>
            </p:cNvSpPr>
            <p:nvPr/>
          </p:nvSpPr>
          <p:spPr bwMode="auto">
            <a:xfrm>
              <a:off x="225" y="160"/>
              <a:ext cx="5310" cy="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a:p>
          </p:txBody>
        </p:sp>
        <p:sp>
          <p:nvSpPr>
            <p:cNvPr id="8" name="Rectangle 5"/>
            <p:cNvSpPr>
              <a:spLocks noChangeArrowheads="1"/>
            </p:cNvSpPr>
            <p:nvPr/>
          </p:nvSpPr>
          <p:spPr bwMode="auto">
            <a:xfrm>
              <a:off x="225" y="160"/>
              <a:ext cx="5318" cy="40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a:p>
          </p:txBody>
        </p:sp>
        <p:sp>
          <p:nvSpPr>
            <p:cNvPr id="9" name="Freeform 6"/>
            <p:cNvSpPr>
              <a:spLocks noEditPoints="1"/>
            </p:cNvSpPr>
            <p:nvPr/>
          </p:nvSpPr>
          <p:spPr bwMode="auto">
            <a:xfrm>
              <a:off x="788"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3" y="6732"/>
                    <a:pt x="16" y="6736"/>
                    <a:pt x="16" y="6740"/>
                  </a:cubicBezTo>
                  <a:lnTo>
                    <a:pt x="16" y="6788"/>
                  </a:lnTo>
                  <a:cubicBezTo>
                    <a:pt x="16" y="6793"/>
                    <a:pt x="13" y="6796"/>
                    <a:pt x="8" y="6796"/>
                  </a:cubicBezTo>
                  <a:cubicBezTo>
                    <a:pt x="4" y="6796"/>
                    <a:pt x="0" y="6793"/>
                    <a:pt x="0" y="6788"/>
                  </a:cubicBezTo>
                  <a:close/>
                  <a:moveTo>
                    <a:pt x="0" y="6644"/>
                  </a:moveTo>
                  <a:lnTo>
                    <a:pt x="0" y="6596"/>
                  </a:lnTo>
                  <a:cubicBezTo>
                    <a:pt x="0" y="6592"/>
                    <a:pt x="4" y="6588"/>
                    <a:pt x="8" y="6588"/>
                  </a:cubicBezTo>
                  <a:cubicBezTo>
                    <a:pt x="13" y="6588"/>
                    <a:pt x="16" y="6592"/>
                    <a:pt x="16" y="6596"/>
                  </a:cubicBezTo>
                  <a:lnTo>
                    <a:pt x="16" y="6644"/>
                  </a:lnTo>
                  <a:cubicBezTo>
                    <a:pt x="16" y="6649"/>
                    <a:pt x="13" y="6652"/>
                    <a:pt x="8" y="6652"/>
                  </a:cubicBezTo>
                  <a:cubicBezTo>
                    <a:pt x="4" y="6652"/>
                    <a:pt x="0" y="6649"/>
                    <a:pt x="0" y="6644"/>
                  </a:cubicBezTo>
                  <a:close/>
                  <a:moveTo>
                    <a:pt x="0" y="6500"/>
                  </a:moveTo>
                  <a:lnTo>
                    <a:pt x="0" y="6452"/>
                  </a:lnTo>
                  <a:cubicBezTo>
                    <a:pt x="0" y="6448"/>
                    <a:pt x="4" y="6444"/>
                    <a:pt x="8" y="6444"/>
                  </a:cubicBezTo>
                  <a:cubicBezTo>
                    <a:pt x="13" y="6444"/>
                    <a:pt x="16" y="6448"/>
                    <a:pt x="16" y="6452"/>
                  </a:cubicBezTo>
                  <a:lnTo>
                    <a:pt x="16" y="6500"/>
                  </a:lnTo>
                  <a:cubicBezTo>
                    <a:pt x="16" y="6505"/>
                    <a:pt x="13" y="6508"/>
                    <a:pt x="8" y="6508"/>
                  </a:cubicBezTo>
                  <a:cubicBezTo>
                    <a:pt x="4" y="6508"/>
                    <a:pt x="0" y="6505"/>
                    <a:pt x="0" y="6500"/>
                  </a:cubicBezTo>
                  <a:close/>
                  <a:moveTo>
                    <a:pt x="0" y="6356"/>
                  </a:moveTo>
                  <a:lnTo>
                    <a:pt x="0" y="6308"/>
                  </a:lnTo>
                  <a:cubicBezTo>
                    <a:pt x="0" y="6304"/>
                    <a:pt x="4" y="6300"/>
                    <a:pt x="8" y="6300"/>
                  </a:cubicBezTo>
                  <a:cubicBezTo>
                    <a:pt x="13" y="6300"/>
                    <a:pt x="16" y="6304"/>
                    <a:pt x="16" y="6308"/>
                  </a:cubicBezTo>
                  <a:lnTo>
                    <a:pt x="16" y="6356"/>
                  </a:lnTo>
                  <a:cubicBezTo>
                    <a:pt x="16" y="6361"/>
                    <a:pt x="13" y="6364"/>
                    <a:pt x="8" y="6364"/>
                  </a:cubicBezTo>
                  <a:cubicBezTo>
                    <a:pt x="4" y="6364"/>
                    <a:pt x="0" y="6361"/>
                    <a:pt x="0" y="6356"/>
                  </a:cubicBezTo>
                  <a:close/>
                  <a:moveTo>
                    <a:pt x="0" y="6212"/>
                  </a:moveTo>
                  <a:lnTo>
                    <a:pt x="0" y="6164"/>
                  </a:lnTo>
                  <a:cubicBezTo>
                    <a:pt x="0" y="6160"/>
                    <a:pt x="4" y="6156"/>
                    <a:pt x="8" y="6156"/>
                  </a:cubicBezTo>
                  <a:cubicBezTo>
                    <a:pt x="13" y="6156"/>
                    <a:pt x="16" y="6160"/>
                    <a:pt x="16" y="6164"/>
                  </a:cubicBezTo>
                  <a:lnTo>
                    <a:pt x="16" y="6212"/>
                  </a:lnTo>
                  <a:cubicBezTo>
                    <a:pt x="16" y="6217"/>
                    <a:pt x="13" y="6220"/>
                    <a:pt x="8" y="6220"/>
                  </a:cubicBezTo>
                  <a:cubicBezTo>
                    <a:pt x="4" y="6220"/>
                    <a:pt x="0" y="6217"/>
                    <a:pt x="0" y="6212"/>
                  </a:cubicBezTo>
                  <a:close/>
                  <a:moveTo>
                    <a:pt x="0" y="6068"/>
                  </a:moveTo>
                  <a:lnTo>
                    <a:pt x="0" y="6020"/>
                  </a:lnTo>
                  <a:cubicBezTo>
                    <a:pt x="0" y="6016"/>
                    <a:pt x="4" y="6012"/>
                    <a:pt x="8" y="6012"/>
                  </a:cubicBezTo>
                  <a:cubicBezTo>
                    <a:pt x="13" y="6012"/>
                    <a:pt x="16" y="6016"/>
                    <a:pt x="16" y="6020"/>
                  </a:cubicBezTo>
                  <a:lnTo>
                    <a:pt x="16" y="6068"/>
                  </a:lnTo>
                  <a:cubicBezTo>
                    <a:pt x="16" y="6073"/>
                    <a:pt x="13" y="6076"/>
                    <a:pt x="8" y="6076"/>
                  </a:cubicBezTo>
                  <a:cubicBezTo>
                    <a:pt x="4" y="6076"/>
                    <a:pt x="0" y="6073"/>
                    <a:pt x="0" y="6068"/>
                  </a:cubicBezTo>
                  <a:close/>
                  <a:moveTo>
                    <a:pt x="0" y="5924"/>
                  </a:moveTo>
                  <a:lnTo>
                    <a:pt x="0" y="5876"/>
                  </a:lnTo>
                  <a:cubicBezTo>
                    <a:pt x="0" y="5872"/>
                    <a:pt x="4" y="5868"/>
                    <a:pt x="8" y="5868"/>
                  </a:cubicBezTo>
                  <a:cubicBezTo>
                    <a:pt x="13" y="5868"/>
                    <a:pt x="16" y="5872"/>
                    <a:pt x="16" y="5876"/>
                  </a:cubicBezTo>
                  <a:lnTo>
                    <a:pt x="16" y="5924"/>
                  </a:lnTo>
                  <a:cubicBezTo>
                    <a:pt x="16" y="5929"/>
                    <a:pt x="13" y="5932"/>
                    <a:pt x="8" y="5932"/>
                  </a:cubicBezTo>
                  <a:cubicBezTo>
                    <a:pt x="4" y="5932"/>
                    <a:pt x="0" y="5929"/>
                    <a:pt x="0" y="5924"/>
                  </a:cubicBezTo>
                  <a:close/>
                  <a:moveTo>
                    <a:pt x="0" y="5780"/>
                  </a:moveTo>
                  <a:lnTo>
                    <a:pt x="0" y="5732"/>
                  </a:lnTo>
                  <a:cubicBezTo>
                    <a:pt x="0" y="5728"/>
                    <a:pt x="4" y="5724"/>
                    <a:pt x="8" y="5724"/>
                  </a:cubicBezTo>
                  <a:cubicBezTo>
                    <a:pt x="13" y="5724"/>
                    <a:pt x="16" y="5728"/>
                    <a:pt x="16" y="5732"/>
                  </a:cubicBezTo>
                  <a:lnTo>
                    <a:pt x="16" y="5780"/>
                  </a:lnTo>
                  <a:cubicBezTo>
                    <a:pt x="16" y="5785"/>
                    <a:pt x="13" y="5788"/>
                    <a:pt x="8" y="5788"/>
                  </a:cubicBezTo>
                  <a:cubicBezTo>
                    <a:pt x="4" y="5788"/>
                    <a:pt x="0" y="5785"/>
                    <a:pt x="0" y="5780"/>
                  </a:cubicBezTo>
                  <a:close/>
                  <a:moveTo>
                    <a:pt x="0" y="5636"/>
                  </a:moveTo>
                  <a:lnTo>
                    <a:pt x="0" y="5588"/>
                  </a:lnTo>
                  <a:cubicBezTo>
                    <a:pt x="0" y="5584"/>
                    <a:pt x="4" y="5580"/>
                    <a:pt x="8" y="5580"/>
                  </a:cubicBezTo>
                  <a:cubicBezTo>
                    <a:pt x="13" y="5580"/>
                    <a:pt x="16" y="5584"/>
                    <a:pt x="16" y="5588"/>
                  </a:cubicBezTo>
                  <a:lnTo>
                    <a:pt x="16" y="5636"/>
                  </a:lnTo>
                  <a:cubicBezTo>
                    <a:pt x="16" y="5641"/>
                    <a:pt x="13" y="5644"/>
                    <a:pt x="8" y="5644"/>
                  </a:cubicBezTo>
                  <a:cubicBezTo>
                    <a:pt x="4" y="5644"/>
                    <a:pt x="0" y="5641"/>
                    <a:pt x="0" y="5636"/>
                  </a:cubicBezTo>
                  <a:close/>
                  <a:moveTo>
                    <a:pt x="0" y="5492"/>
                  </a:moveTo>
                  <a:lnTo>
                    <a:pt x="0" y="5444"/>
                  </a:lnTo>
                  <a:cubicBezTo>
                    <a:pt x="0" y="5440"/>
                    <a:pt x="4" y="5436"/>
                    <a:pt x="8" y="5436"/>
                  </a:cubicBezTo>
                  <a:cubicBezTo>
                    <a:pt x="13" y="5436"/>
                    <a:pt x="16" y="5440"/>
                    <a:pt x="16" y="5444"/>
                  </a:cubicBezTo>
                  <a:lnTo>
                    <a:pt x="16" y="5492"/>
                  </a:lnTo>
                  <a:cubicBezTo>
                    <a:pt x="16" y="5497"/>
                    <a:pt x="13" y="5500"/>
                    <a:pt x="8" y="5500"/>
                  </a:cubicBezTo>
                  <a:cubicBezTo>
                    <a:pt x="4" y="5500"/>
                    <a:pt x="0" y="5497"/>
                    <a:pt x="0" y="5492"/>
                  </a:cubicBezTo>
                  <a:close/>
                  <a:moveTo>
                    <a:pt x="0" y="5348"/>
                  </a:moveTo>
                  <a:lnTo>
                    <a:pt x="0" y="5300"/>
                  </a:lnTo>
                  <a:cubicBezTo>
                    <a:pt x="0" y="5296"/>
                    <a:pt x="4" y="5292"/>
                    <a:pt x="8" y="5292"/>
                  </a:cubicBezTo>
                  <a:cubicBezTo>
                    <a:pt x="13" y="5292"/>
                    <a:pt x="16" y="5296"/>
                    <a:pt x="16" y="5300"/>
                  </a:cubicBezTo>
                  <a:lnTo>
                    <a:pt x="16" y="5348"/>
                  </a:lnTo>
                  <a:cubicBezTo>
                    <a:pt x="16" y="5353"/>
                    <a:pt x="13" y="5356"/>
                    <a:pt x="8" y="5356"/>
                  </a:cubicBezTo>
                  <a:cubicBezTo>
                    <a:pt x="4" y="5356"/>
                    <a:pt x="0" y="5353"/>
                    <a:pt x="0" y="5348"/>
                  </a:cubicBezTo>
                  <a:close/>
                  <a:moveTo>
                    <a:pt x="0" y="5204"/>
                  </a:moveTo>
                  <a:lnTo>
                    <a:pt x="0" y="5156"/>
                  </a:lnTo>
                  <a:cubicBezTo>
                    <a:pt x="0" y="5152"/>
                    <a:pt x="4" y="5148"/>
                    <a:pt x="8" y="5148"/>
                  </a:cubicBezTo>
                  <a:cubicBezTo>
                    <a:pt x="13" y="5148"/>
                    <a:pt x="16" y="5152"/>
                    <a:pt x="16" y="5156"/>
                  </a:cubicBezTo>
                  <a:lnTo>
                    <a:pt x="16" y="5204"/>
                  </a:lnTo>
                  <a:cubicBezTo>
                    <a:pt x="16" y="5209"/>
                    <a:pt x="13" y="5212"/>
                    <a:pt x="8" y="5212"/>
                  </a:cubicBezTo>
                  <a:cubicBezTo>
                    <a:pt x="4" y="5212"/>
                    <a:pt x="0" y="5209"/>
                    <a:pt x="0" y="5204"/>
                  </a:cubicBezTo>
                  <a:close/>
                  <a:moveTo>
                    <a:pt x="0" y="5060"/>
                  </a:moveTo>
                  <a:lnTo>
                    <a:pt x="0" y="5012"/>
                  </a:lnTo>
                  <a:cubicBezTo>
                    <a:pt x="0" y="5008"/>
                    <a:pt x="4" y="5004"/>
                    <a:pt x="8" y="5004"/>
                  </a:cubicBezTo>
                  <a:cubicBezTo>
                    <a:pt x="13" y="5004"/>
                    <a:pt x="16" y="5008"/>
                    <a:pt x="16" y="5012"/>
                  </a:cubicBezTo>
                  <a:lnTo>
                    <a:pt x="16" y="5060"/>
                  </a:lnTo>
                  <a:cubicBezTo>
                    <a:pt x="16" y="5065"/>
                    <a:pt x="13" y="5068"/>
                    <a:pt x="8" y="5068"/>
                  </a:cubicBezTo>
                  <a:cubicBezTo>
                    <a:pt x="4" y="5068"/>
                    <a:pt x="0" y="5065"/>
                    <a:pt x="0" y="5060"/>
                  </a:cubicBezTo>
                  <a:close/>
                  <a:moveTo>
                    <a:pt x="0" y="4916"/>
                  </a:moveTo>
                  <a:lnTo>
                    <a:pt x="0" y="4868"/>
                  </a:lnTo>
                  <a:cubicBezTo>
                    <a:pt x="0" y="4864"/>
                    <a:pt x="4" y="4860"/>
                    <a:pt x="8" y="4860"/>
                  </a:cubicBezTo>
                  <a:cubicBezTo>
                    <a:pt x="13" y="4860"/>
                    <a:pt x="16" y="4864"/>
                    <a:pt x="16" y="4868"/>
                  </a:cubicBezTo>
                  <a:lnTo>
                    <a:pt x="16" y="4916"/>
                  </a:lnTo>
                  <a:cubicBezTo>
                    <a:pt x="16" y="4921"/>
                    <a:pt x="13" y="4924"/>
                    <a:pt x="8" y="4924"/>
                  </a:cubicBezTo>
                  <a:cubicBezTo>
                    <a:pt x="4" y="4924"/>
                    <a:pt x="0" y="4921"/>
                    <a:pt x="0" y="4916"/>
                  </a:cubicBezTo>
                  <a:close/>
                  <a:moveTo>
                    <a:pt x="0" y="4772"/>
                  </a:moveTo>
                  <a:lnTo>
                    <a:pt x="0" y="4724"/>
                  </a:lnTo>
                  <a:cubicBezTo>
                    <a:pt x="0" y="4720"/>
                    <a:pt x="4" y="4716"/>
                    <a:pt x="8" y="4716"/>
                  </a:cubicBezTo>
                  <a:cubicBezTo>
                    <a:pt x="13" y="4716"/>
                    <a:pt x="16" y="4720"/>
                    <a:pt x="16" y="4724"/>
                  </a:cubicBezTo>
                  <a:lnTo>
                    <a:pt x="16" y="4772"/>
                  </a:lnTo>
                  <a:cubicBezTo>
                    <a:pt x="16" y="4777"/>
                    <a:pt x="13" y="4780"/>
                    <a:pt x="8" y="4780"/>
                  </a:cubicBezTo>
                  <a:cubicBezTo>
                    <a:pt x="4" y="4780"/>
                    <a:pt x="0" y="4777"/>
                    <a:pt x="0" y="4772"/>
                  </a:cubicBezTo>
                  <a:close/>
                  <a:moveTo>
                    <a:pt x="0" y="4628"/>
                  </a:moveTo>
                  <a:lnTo>
                    <a:pt x="0" y="4580"/>
                  </a:lnTo>
                  <a:cubicBezTo>
                    <a:pt x="0" y="4576"/>
                    <a:pt x="4" y="4572"/>
                    <a:pt x="8" y="4572"/>
                  </a:cubicBezTo>
                  <a:cubicBezTo>
                    <a:pt x="13" y="4572"/>
                    <a:pt x="16" y="4576"/>
                    <a:pt x="16" y="4580"/>
                  </a:cubicBezTo>
                  <a:lnTo>
                    <a:pt x="16" y="4628"/>
                  </a:lnTo>
                  <a:cubicBezTo>
                    <a:pt x="16" y="4633"/>
                    <a:pt x="13" y="4636"/>
                    <a:pt x="8" y="4636"/>
                  </a:cubicBezTo>
                  <a:cubicBezTo>
                    <a:pt x="4" y="4636"/>
                    <a:pt x="0" y="4633"/>
                    <a:pt x="0" y="4628"/>
                  </a:cubicBezTo>
                  <a:close/>
                  <a:moveTo>
                    <a:pt x="0" y="4484"/>
                  </a:moveTo>
                  <a:lnTo>
                    <a:pt x="0" y="4436"/>
                  </a:lnTo>
                  <a:cubicBezTo>
                    <a:pt x="0" y="4432"/>
                    <a:pt x="4" y="4428"/>
                    <a:pt x="8" y="4428"/>
                  </a:cubicBezTo>
                  <a:cubicBezTo>
                    <a:pt x="13" y="4428"/>
                    <a:pt x="16" y="4432"/>
                    <a:pt x="16" y="4436"/>
                  </a:cubicBezTo>
                  <a:lnTo>
                    <a:pt x="16" y="4484"/>
                  </a:lnTo>
                  <a:cubicBezTo>
                    <a:pt x="16" y="4489"/>
                    <a:pt x="13" y="4492"/>
                    <a:pt x="8" y="4492"/>
                  </a:cubicBezTo>
                  <a:cubicBezTo>
                    <a:pt x="4" y="4492"/>
                    <a:pt x="0" y="4489"/>
                    <a:pt x="0" y="4484"/>
                  </a:cubicBezTo>
                  <a:close/>
                  <a:moveTo>
                    <a:pt x="0" y="4340"/>
                  </a:moveTo>
                  <a:lnTo>
                    <a:pt x="0" y="4292"/>
                  </a:lnTo>
                  <a:cubicBezTo>
                    <a:pt x="0" y="4288"/>
                    <a:pt x="4" y="4284"/>
                    <a:pt x="8" y="4284"/>
                  </a:cubicBezTo>
                  <a:cubicBezTo>
                    <a:pt x="13" y="4284"/>
                    <a:pt x="16" y="4288"/>
                    <a:pt x="16" y="4292"/>
                  </a:cubicBezTo>
                  <a:lnTo>
                    <a:pt x="16" y="4340"/>
                  </a:lnTo>
                  <a:cubicBezTo>
                    <a:pt x="16" y="4345"/>
                    <a:pt x="13" y="4348"/>
                    <a:pt x="8" y="4348"/>
                  </a:cubicBezTo>
                  <a:cubicBezTo>
                    <a:pt x="4" y="4348"/>
                    <a:pt x="0" y="4345"/>
                    <a:pt x="0" y="4340"/>
                  </a:cubicBezTo>
                  <a:close/>
                  <a:moveTo>
                    <a:pt x="0" y="4196"/>
                  </a:moveTo>
                  <a:lnTo>
                    <a:pt x="0" y="4148"/>
                  </a:lnTo>
                  <a:cubicBezTo>
                    <a:pt x="0" y="4144"/>
                    <a:pt x="4" y="4140"/>
                    <a:pt x="8" y="4140"/>
                  </a:cubicBezTo>
                  <a:cubicBezTo>
                    <a:pt x="13" y="4140"/>
                    <a:pt x="16" y="4144"/>
                    <a:pt x="16" y="4148"/>
                  </a:cubicBezTo>
                  <a:lnTo>
                    <a:pt x="16" y="4196"/>
                  </a:lnTo>
                  <a:cubicBezTo>
                    <a:pt x="16" y="4201"/>
                    <a:pt x="13" y="4204"/>
                    <a:pt x="8" y="4204"/>
                  </a:cubicBezTo>
                  <a:cubicBezTo>
                    <a:pt x="4" y="4204"/>
                    <a:pt x="0" y="4201"/>
                    <a:pt x="0" y="4196"/>
                  </a:cubicBezTo>
                  <a:close/>
                  <a:moveTo>
                    <a:pt x="0" y="4052"/>
                  </a:moveTo>
                  <a:lnTo>
                    <a:pt x="0" y="4004"/>
                  </a:lnTo>
                  <a:cubicBezTo>
                    <a:pt x="0" y="4000"/>
                    <a:pt x="4" y="3996"/>
                    <a:pt x="8" y="3996"/>
                  </a:cubicBezTo>
                  <a:cubicBezTo>
                    <a:pt x="13" y="3996"/>
                    <a:pt x="16" y="4000"/>
                    <a:pt x="16" y="4004"/>
                  </a:cubicBezTo>
                  <a:lnTo>
                    <a:pt x="16" y="4052"/>
                  </a:lnTo>
                  <a:cubicBezTo>
                    <a:pt x="16" y="4057"/>
                    <a:pt x="13" y="4060"/>
                    <a:pt x="8" y="4060"/>
                  </a:cubicBezTo>
                  <a:cubicBezTo>
                    <a:pt x="4" y="4060"/>
                    <a:pt x="0" y="4057"/>
                    <a:pt x="0" y="4052"/>
                  </a:cubicBezTo>
                  <a:close/>
                  <a:moveTo>
                    <a:pt x="0" y="3908"/>
                  </a:moveTo>
                  <a:lnTo>
                    <a:pt x="0" y="3860"/>
                  </a:lnTo>
                  <a:cubicBezTo>
                    <a:pt x="0" y="3856"/>
                    <a:pt x="4" y="3852"/>
                    <a:pt x="8" y="3852"/>
                  </a:cubicBezTo>
                  <a:cubicBezTo>
                    <a:pt x="13" y="3852"/>
                    <a:pt x="16" y="3856"/>
                    <a:pt x="16" y="3860"/>
                  </a:cubicBezTo>
                  <a:lnTo>
                    <a:pt x="16" y="3908"/>
                  </a:lnTo>
                  <a:cubicBezTo>
                    <a:pt x="16" y="3913"/>
                    <a:pt x="13" y="3916"/>
                    <a:pt x="8" y="3916"/>
                  </a:cubicBezTo>
                  <a:cubicBezTo>
                    <a:pt x="4" y="3916"/>
                    <a:pt x="0" y="3913"/>
                    <a:pt x="0" y="3908"/>
                  </a:cubicBezTo>
                  <a:close/>
                  <a:moveTo>
                    <a:pt x="0" y="3764"/>
                  </a:moveTo>
                  <a:lnTo>
                    <a:pt x="0" y="3716"/>
                  </a:lnTo>
                  <a:cubicBezTo>
                    <a:pt x="0" y="3712"/>
                    <a:pt x="4" y="3708"/>
                    <a:pt x="8" y="3708"/>
                  </a:cubicBezTo>
                  <a:cubicBezTo>
                    <a:pt x="13" y="3708"/>
                    <a:pt x="16" y="3712"/>
                    <a:pt x="16" y="3716"/>
                  </a:cubicBezTo>
                  <a:lnTo>
                    <a:pt x="16" y="3764"/>
                  </a:lnTo>
                  <a:cubicBezTo>
                    <a:pt x="16" y="3769"/>
                    <a:pt x="13" y="3772"/>
                    <a:pt x="8" y="3772"/>
                  </a:cubicBezTo>
                  <a:cubicBezTo>
                    <a:pt x="4" y="3772"/>
                    <a:pt x="0" y="3769"/>
                    <a:pt x="0" y="3764"/>
                  </a:cubicBezTo>
                  <a:close/>
                  <a:moveTo>
                    <a:pt x="0" y="3620"/>
                  </a:moveTo>
                  <a:lnTo>
                    <a:pt x="0" y="3572"/>
                  </a:lnTo>
                  <a:cubicBezTo>
                    <a:pt x="0" y="3568"/>
                    <a:pt x="4" y="3564"/>
                    <a:pt x="8" y="3564"/>
                  </a:cubicBezTo>
                  <a:cubicBezTo>
                    <a:pt x="13" y="3564"/>
                    <a:pt x="16" y="3568"/>
                    <a:pt x="16" y="3572"/>
                  </a:cubicBezTo>
                  <a:lnTo>
                    <a:pt x="16" y="3620"/>
                  </a:lnTo>
                  <a:cubicBezTo>
                    <a:pt x="16" y="3625"/>
                    <a:pt x="13" y="3628"/>
                    <a:pt x="8" y="3628"/>
                  </a:cubicBezTo>
                  <a:cubicBezTo>
                    <a:pt x="4" y="3628"/>
                    <a:pt x="0" y="3625"/>
                    <a:pt x="0" y="3620"/>
                  </a:cubicBezTo>
                  <a:close/>
                  <a:moveTo>
                    <a:pt x="0" y="3476"/>
                  </a:moveTo>
                  <a:lnTo>
                    <a:pt x="0" y="3428"/>
                  </a:lnTo>
                  <a:cubicBezTo>
                    <a:pt x="0" y="3424"/>
                    <a:pt x="4" y="3420"/>
                    <a:pt x="8" y="3420"/>
                  </a:cubicBezTo>
                  <a:cubicBezTo>
                    <a:pt x="13" y="3420"/>
                    <a:pt x="16" y="3424"/>
                    <a:pt x="16" y="3428"/>
                  </a:cubicBezTo>
                  <a:lnTo>
                    <a:pt x="16" y="3476"/>
                  </a:lnTo>
                  <a:cubicBezTo>
                    <a:pt x="16" y="3481"/>
                    <a:pt x="13" y="3484"/>
                    <a:pt x="8" y="3484"/>
                  </a:cubicBezTo>
                  <a:cubicBezTo>
                    <a:pt x="4" y="3484"/>
                    <a:pt x="0" y="3481"/>
                    <a:pt x="0" y="3476"/>
                  </a:cubicBezTo>
                  <a:close/>
                  <a:moveTo>
                    <a:pt x="0" y="3332"/>
                  </a:moveTo>
                  <a:lnTo>
                    <a:pt x="0" y="3284"/>
                  </a:lnTo>
                  <a:cubicBezTo>
                    <a:pt x="0" y="3280"/>
                    <a:pt x="4" y="3276"/>
                    <a:pt x="8" y="3276"/>
                  </a:cubicBezTo>
                  <a:cubicBezTo>
                    <a:pt x="13" y="3276"/>
                    <a:pt x="16" y="3280"/>
                    <a:pt x="16" y="3284"/>
                  </a:cubicBezTo>
                  <a:lnTo>
                    <a:pt x="16" y="3332"/>
                  </a:lnTo>
                  <a:cubicBezTo>
                    <a:pt x="16" y="3337"/>
                    <a:pt x="13" y="3340"/>
                    <a:pt x="8" y="3340"/>
                  </a:cubicBezTo>
                  <a:cubicBezTo>
                    <a:pt x="4" y="3340"/>
                    <a:pt x="0" y="3337"/>
                    <a:pt x="0" y="3332"/>
                  </a:cubicBezTo>
                  <a:close/>
                  <a:moveTo>
                    <a:pt x="0" y="3188"/>
                  </a:moveTo>
                  <a:lnTo>
                    <a:pt x="0" y="3140"/>
                  </a:lnTo>
                  <a:cubicBezTo>
                    <a:pt x="0" y="3136"/>
                    <a:pt x="4" y="3132"/>
                    <a:pt x="8" y="3132"/>
                  </a:cubicBezTo>
                  <a:cubicBezTo>
                    <a:pt x="13" y="3132"/>
                    <a:pt x="16" y="3136"/>
                    <a:pt x="16" y="3140"/>
                  </a:cubicBezTo>
                  <a:lnTo>
                    <a:pt x="16" y="3188"/>
                  </a:lnTo>
                  <a:cubicBezTo>
                    <a:pt x="16" y="3193"/>
                    <a:pt x="13" y="3196"/>
                    <a:pt x="8" y="3196"/>
                  </a:cubicBezTo>
                  <a:cubicBezTo>
                    <a:pt x="4" y="3196"/>
                    <a:pt x="0" y="3193"/>
                    <a:pt x="0" y="3188"/>
                  </a:cubicBezTo>
                  <a:close/>
                  <a:moveTo>
                    <a:pt x="0" y="3044"/>
                  </a:moveTo>
                  <a:lnTo>
                    <a:pt x="0" y="2996"/>
                  </a:lnTo>
                  <a:cubicBezTo>
                    <a:pt x="0" y="2992"/>
                    <a:pt x="4" y="2988"/>
                    <a:pt x="8" y="2988"/>
                  </a:cubicBezTo>
                  <a:cubicBezTo>
                    <a:pt x="13" y="2988"/>
                    <a:pt x="16" y="2992"/>
                    <a:pt x="16" y="2996"/>
                  </a:cubicBezTo>
                  <a:lnTo>
                    <a:pt x="16" y="3044"/>
                  </a:lnTo>
                  <a:cubicBezTo>
                    <a:pt x="16" y="3049"/>
                    <a:pt x="13" y="3052"/>
                    <a:pt x="8" y="3052"/>
                  </a:cubicBezTo>
                  <a:cubicBezTo>
                    <a:pt x="4" y="3052"/>
                    <a:pt x="0" y="3049"/>
                    <a:pt x="0" y="3044"/>
                  </a:cubicBezTo>
                  <a:close/>
                  <a:moveTo>
                    <a:pt x="0" y="2900"/>
                  </a:moveTo>
                  <a:lnTo>
                    <a:pt x="0" y="2852"/>
                  </a:lnTo>
                  <a:cubicBezTo>
                    <a:pt x="0" y="2848"/>
                    <a:pt x="4" y="2844"/>
                    <a:pt x="8" y="2844"/>
                  </a:cubicBezTo>
                  <a:cubicBezTo>
                    <a:pt x="13" y="2844"/>
                    <a:pt x="16" y="2848"/>
                    <a:pt x="16" y="2852"/>
                  </a:cubicBezTo>
                  <a:lnTo>
                    <a:pt x="16" y="2900"/>
                  </a:lnTo>
                  <a:cubicBezTo>
                    <a:pt x="16" y="2905"/>
                    <a:pt x="13" y="2908"/>
                    <a:pt x="8" y="2908"/>
                  </a:cubicBezTo>
                  <a:cubicBezTo>
                    <a:pt x="4" y="2908"/>
                    <a:pt x="0" y="2905"/>
                    <a:pt x="0" y="2900"/>
                  </a:cubicBezTo>
                  <a:close/>
                  <a:moveTo>
                    <a:pt x="0" y="2756"/>
                  </a:moveTo>
                  <a:lnTo>
                    <a:pt x="0" y="2708"/>
                  </a:lnTo>
                  <a:cubicBezTo>
                    <a:pt x="0" y="2704"/>
                    <a:pt x="4" y="2700"/>
                    <a:pt x="8" y="2700"/>
                  </a:cubicBezTo>
                  <a:cubicBezTo>
                    <a:pt x="13" y="2700"/>
                    <a:pt x="16" y="2704"/>
                    <a:pt x="16" y="2708"/>
                  </a:cubicBezTo>
                  <a:lnTo>
                    <a:pt x="16" y="2756"/>
                  </a:lnTo>
                  <a:cubicBezTo>
                    <a:pt x="16" y="2761"/>
                    <a:pt x="13" y="2764"/>
                    <a:pt x="8" y="2764"/>
                  </a:cubicBezTo>
                  <a:cubicBezTo>
                    <a:pt x="4" y="2764"/>
                    <a:pt x="0" y="2761"/>
                    <a:pt x="0" y="2756"/>
                  </a:cubicBezTo>
                  <a:close/>
                  <a:moveTo>
                    <a:pt x="0" y="2612"/>
                  </a:moveTo>
                  <a:lnTo>
                    <a:pt x="0" y="2564"/>
                  </a:lnTo>
                  <a:cubicBezTo>
                    <a:pt x="0" y="2560"/>
                    <a:pt x="4" y="2556"/>
                    <a:pt x="8" y="2556"/>
                  </a:cubicBezTo>
                  <a:cubicBezTo>
                    <a:pt x="13" y="2556"/>
                    <a:pt x="16" y="2560"/>
                    <a:pt x="16" y="2564"/>
                  </a:cubicBezTo>
                  <a:lnTo>
                    <a:pt x="16" y="2612"/>
                  </a:lnTo>
                  <a:cubicBezTo>
                    <a:pt x="16" y="2617"/>
                    <a:pt x="13" y="2620"/>
                    <a:pt x="8" y="2620"/>
                  </a:cubicBezTo>
                  <a:cubicBezTo>
                    <a:pt x="4" y="2620"/>
                    <a:pt x="0" y="2617"/>
                    <a:pt x="0" y="2612"/>
                  </a:cubicBezTo>
                  <a:close/>
                  <a:moveTo>
                    <a:pt x="0" y="2468"/>
                  </a:moveTo>
                  <a:lnTo>
                    <a:pt x="0" y="2420"/>
                  </a:lnTo>
                  <a:cubicBezTo>
                    <a:pt x="0" y="2416"/>
                    <a:pt x="4" y="2412"/>
                    <a:pt x="8" y="2412"/>
                  </a:cubicBezTo>
                  <a:cubicBezTo>
                    <a:pt x="13" y="2412"/>
                    <a:pt x="16" y="2416"/>
                    <a:pt x="16" y="2420"/>
                  </a:cubicBezTo>
                  <a:lnTo>
                    <a:pt x="16" y="2468"/>
                  </a:lnTo>
                  <a:cubicBezTo>
                    <a:pt x="16" y="2473"/>
                    <a:pt x="13" y="2476"/>
                    <a:pt x="8" y="2476"/>
                  </a:cubicBezTo>
                  <a:cubicBezTo>
                    <a:pt x="4" y="2476"/>
                    <a:pt x="0" y="2473"/>
                    <a:pt x="0" y="2468"/>
                  </a:cubicBezTo>
                  <a:close/>
                  <a:moveTo>
                    <a:pt x="0" y="2324"/>
                  </a:moveTo>
                  <a:lnTo>
                    <a:pt x="0" y="2276"/>
                  </a:lnTo>
                  <a:cubicBezTo>
                    <a:pt x="0" y="2272"/>
                    <a:pt x="4" y="2268"/>
                    <a:pt x="8" y="2268"/>
                  </a:cubicBezTo>
                  <a:cubicBezTo>
                    <a:pt x="13" y="2268"/>
                    <a:pt x="16" y="2272"/>
                    <a:pt x="16" y="2276"/>
                  </a:cubicBezTo>
                  <a:lnTo>
                    <a:pt x="16" y="2324"/>
                  </a:lnTo>
                  <a:cubicBezTo>
                    <a:pt x="16" y="2329"/>
                    <a:pt x="13" y="2332"/>
                    <a:pt x="8" y="2332"/>
                  </a:cubicBezTo>
                  <a:cubicBezTo>
                    <a:pt x="4" y="2332"/>
                    <a:pt x="0" y="2329"/>
                    <a:pt x="0" y="2324"/>
                  </a:cubicBezTo>
                  <a:close/>
                  <a:moveTo>
                    <a:pt x="0" y="2180"/>
                  </a:moveTo>
                  <a:lnTo>
                    <a:pt x="0" y="2132"/>
                  </a:lnTo>
                  <a:cubicBezTo>
                    <a:pt x="0" y="2128"/>
                    <a:pt x="4" y="2124"/>
                    <a:pt x="8" y="2124"/>
                  </a:cubicBezTo>
                  <a:cubicBezTo>
                    <a:pt x="13" y="2124"/>
                    <a:pt x="16" y="2128"/>
                    <a:pt x="16" y="2132"/>
                  </a:cubicBezTo>
                  <a:lnTo>
                    <a:pt x="16" y="2180"/>
                  </a:lnTo>
                  <a:cubicBezTo>
                    <a:pt x="16" y="2185"/>
                    <a:pt x="13" y="2188"/>
                    <a:pt x="8" y="2188"/>
                  </a:cubicBezTo>
                  <a:cubicBezTo>
                    <a:pt x="4" y="2188"/>
                    <a:pt x="0" y="2185"/>
                    <a:pt x="0" y="2180"/>
                  </a:cubicBezTo>
                  <a:close/>
                  <a:moveTo>
                    <a:pt x="0" y="2036"/>
                  </a:moveTo>
                  <a:lnTo>
                    <a:pt x="0" y="1988"/>
                  </a:lnTo>
                  <a:cubicBezTo>
                    <a:pt x="0" y="1984"/>
                    <a:pt x="4" y="1980"/>
                    <a:pt x="8" y="1980"/>
                  </a:cubicBezTo>
                  <a:cubicBezTo>
                    <a:pt x="13" y="1980"/>
                    <a:pt x="16" y="1984"/>
                    <a:pt x="16" y="1988"/>
                  </a:cubicBezTo>
                  <a:lnTo>
                    <a:pt x="16" y="2036"/>
                  </a:lnTo>
                  <a:cubicBezTo>
                    <a:pt x="16" y="2041"/>
                    <a:pt x="13" y="2044"/>
                    <a:pt x="8" y="2044"/>
                  </a:cubicBezTo>
                  <a:cubicBezTo>
                    <a:pt x="4" y="2044"/>
                    <a:pt x="0" y="2041"/>
                    <a:pt x="0" y="2036"/>
                  </a:cubicBezTo>
                  <a:close/>
                  <a:moveTo>
                    <a:pt x="0" y="1892"/>
                  </a:moveTo>
                  <a:lnTo>
                    <a:pt x="0" y="1844"/>
                  </a:lnTo>
                  <a:cubicBezTo>
                    <a:pt x="0" y="1840"/>
                    <a:pt x="4" y="1836"/>
                    <a:pt x="8" y="1836"/>
                  </a:cubicBezTo>
                  <a:cubicBezTo>
                    <a:pt x="13" y="1836"/>
                    <a:pt x="16" y="1840"/>
                    <a:pt x="16" y="1844"/>
                  </a:cubicBezTo>
                  <a:lnTo>
                    <a:pt x="16" y="1892"/>
                  </a:lnTo>
                  <a:cubicBezTo>
                    <a:pt x="16" y="1897"/>
                    <a:pt x="13" y="1900"/>
                    <a:pt x="8" y="1900"/>
                  </a:cubicBezTo>
                  <a:cubicBezTo>
                    <a:pt x="4" y="1900"/>
                    <a:pt x="0" y="1897"/>
                    <a:pt x="0" y="1892"/>
                  </a:cubicBezTo>
                  <a:close/>
                  <a:moveTo>
                    <a:pt x="0" y="1748"/>
                  </a:moveTo>
                  <a:lnTo>
                    <a:pt x="0" y="1700"/>
                  </a:lnTo>
                  <a:cubicBezTo>
                    <a:pt x="0" y="1696"/>
                    <a:pt x="4" y="1692"/>
                    <a:pt x="8" y="1692"/>
                  </a:cubicBezTo>
                  <a:cubicBezTo>
                    <a:pt x="13" y="1692"/>
                    <a:pt x="16" y="1696"/>
                    <a:pt x="16" y="1700"/>
                  </a:cubicBezTo>
                  <a:lnTo>
                    <a:pt x="16" y="1748"/>
                  </a:lnTo>
                  <a:cubicBezTo>
                    <a:pt x="16" y="1753"/>
                    <a:pt x="13" y="1756"/>
                    <a:pt x="8" y="1756"/>
                  </a:cubicBezTo>
                  <a:cubicBezTo>
                    <a:pt x="4" y="1756"/>
                    <a:pt x="0" y="1753"/>
                    <a:pt x="0" y="1748"/>
                  </a:cubicBezTo>
                  <a:close/>
                  <a:moveTo>
                    <a:pt x="0" y="1604"/>
                  </a:moveTo>
                  <a:lnTo>
                    <a:pt x="0" y="1556"/>
                  </a:lnTo>
                  <a:cubicBezTo>
                    <a:pt x="0" y="1552"/>
                    <a:pt x="4" y="1548"/>
                    <a:pt x="8" y="1548"/>
                  </a:cubicBezTo>
                  <a:cubicBezTo>
                    <a:pt x="13" y="1548"/>
                    <a:pt x="16" y="1552"/>
                    <a:pt x="16" y="1556"/>
                  </a:cubicBezTo>
                  <a:lnTo>
                    <a:pt x="16" y="1604"/>
                  </a:lnTo>
                  <a:cubicBezTo>
                    <a:pt x="16" y="1609"/>
                    <a:pt x="13" y="1612"/>
                    <a:pt x="8" y="1612"/>
                  </a:cubicBezTo>
                  <a:cubicBezTo>
                    <a:pt x="4" y="1612"/>
                    <a:pt x="0" y="1609"/>
                    <a:pt x="0" y="1604"/>
                  </a:cubicBezTo>
                  <a:close/>
                  <a:moveTo>
                    <a:pt x="0" y="1460"/>
                  </a:moveTo>
                  <a:lnTo>
                    <a:pt x="0" y="1412"/>
                  </a:lnTo>
                  <a:cubicBezTo>
                    <a:pt x="0" y="1408"/>
                    <a:pt x="4" y="1404"/>
                    <a:pt x="8" y="1404"/>
                  </a:cubicBezTo>
                  <a:cubicBezTo>
                    <a:pt x="13" y="1404"/>
                    <a:pt x="16" y="1408"/>
                    <a:pt x="16" y="1412"/>
                  </a:cubicBezTo>
                  <a:lnTo>
                    <a:pt x="16" y="1460"/>
                  </a:lnTo>
                  <a:cubicBezTo>
                    <a:pt x="16" y="1465"/>
                    <a:pt x="13" y="1468"/>
                    <a:pt x="8" y="1468"/>
                  </a:cubicBezTo>
                  <a:cubicBezTo>
                    <a:pt x="4" y="1468"/>
                    <a:pt x="0" y="1465"/>
                    <a:pt x="0" y="1460"/>
                  </a:cubicBezTo>
                  <a:close/>
                  <a:moveTo>
                    <a:pt x="0" y="1316"/>
                  </a:moveTo>
                  <a:lnTo>
                    <a:pt x="0" y="1268"/>
                  </a:lnTo>
                  <a:cubicBezTo>
                    <a:pt x="0" y="1264"/>
                    <a:pt x="4" y="1260"/>
                    <a:pt x="8" y="1260"/>
                  </a:cubicBezTo>
                  <a:cubicBezTo>
                    <a:pt x="13" y="1260"/>
                    <a:pt x="16" y="1264"/>
                    <a:pt x="16" y="1268"/>
                  </a:cubicBezTo>
                  <a:lnTo>
                    <a:pt x="16" y="1316"/>
                  </a:lnTo>
                  <a:cubicBezTo>
                    <a:pt x="16" y="1321"/>
                    <a:pt x="13" y="1324"/>
                    <a:pt x="8" y="1324"/>
                  </a:cubicBezTo>
                  <a:cubicBezTo>
                    <a:pt x="4" y="1324"/>
                    <a:pt x="0" y="1321"/>
                    <a:pt x="0" y="1316"/>
                  </a:cubicBezTo>
                  <a:close/>
                  <a:moveTo>
                    <a:pt x="0" y="1172"/>
                  </a:moveTo>
                  <a:lnTo>
                    <a:pt x="0" y="1124"/>
                  </a:lnTo>
                  <a:cubicBezTo>
                    <a:pt x="0" y="1120"/>
                    <a:pt x="4" y="1116"/>
                    <a:pt x="8" y="1116"/>
                  </a:cubicBezTo>
                  <a:cubicBezTo>
                    <a:pt x="13" y="1116"/>
                    <a:pt x="16" y="1120"/>
                    <a:pt x="16" y="1124"/>
                  </a:cubicBezTo>
                  <a:lnTo>
                    <a:pt x="16" y="1172"/>
                  </a:lnTo>
                  <a:cubicBezTo>
                    <a:pt x="16" y="1177"/>
                    <a:pt x="13" y="1180"/>
                    <a:pt x="8" y="1180"/>
                  </a:cubicBezTo>
                  <a:cubicBezTo>
                    <a:pt x="4" y="1180"/>
                    <a:pt x="0" y="1177"/>
                    <a:pt x="0" y="1172"/>
                  </a:cubicBezTo>
                  <a:close/>
                  <a:moveTo>
                    <a:pt x="0" y="1028"/>
                  </a:moveTo>
                  <a:lnTo>
                    <a:pt x="0" y="980"/>
                  </a:lnTo>
                  <a:cubicBezTo>
                    <a:pt x="0" y="976"/>
                    <a:pt x="4" y="972"/>
                    <a:pt x="8" y="972"/>
                  </a:cubicBezTo>
                  <a:cubicBezTo>
                    <a:pt x="13" y="972"/>
                    <a:pt x="16" y="976"/>
                    <a:pt x="16" y="980"/>
                  </a:cubicBezTo>
                  <a:lnTo>
                    <a:pt x="16" y="1028"/>
                  </a:lnTo>
                  <a:cubicBezTo>
                    <a:pt x="16" y="1033"/>
                    <a:pt x="13" y="1036"/>
                    <a:pt x="8" y="1036"/>
                  </a:cubicBezTo>
                  <a:cubicBezTo>
                    <a:pt x="4" y="1036"/>
                    <a:pt x="0" y="1033"/>
                    <a:pt x="0" y="1028"/>
                  </a:cubicBezTo>
                  <a:close/>
                  <a:moveTo>
                    <a:pt x="0" y="884"/>
                  </a:moveTo>
                  <a:lnTo>
                    <a:pt x="0" y="836"/>
                  </a:lnTo>
                  <a:cubicBezTo>
                    <a:pt x="0" y="832"/>
                    <a:pt x="4" y="828"/>
                    <a:pt x="8" y="828"/>
                  </a:cubicBezTo>
                  <a:cubicBezTo>
                    <a:pt x="13" y="828"/>
                    <a:pt x="16" y="832"/>
                    <a:pt x="16" y="836"/>
                  </a:cubicBezTo>
                  <a:lnTo>
                    <a:pt x="16" y="884"/>
                  </a:lnTo>
                  <a:cubicBezTo>
                    <a:pt x="16" y="889"/>
                    <a:pt x="13" y="892"/>
                    <a:pt x="8" y="892"/>
                  </a:cubicBezTo>
                  <a:cubicBezTo>
                    <a:pt x="4" y="892"/>
                    <a:pt x="0" y="889"/>
                    <a:pt x="0" y="884"/>
                  </a:cubicBezTo>
                  <a:close/>
                  <a:moveTo>
                    <a:pt x="0" y="740"/>
                  </a:moveTo>
                  <a:lnTo>
                    <a:pt x="0" y="692"/>
                  </a:lnTo>
                  <a:cubicBezTo>
                    <a:pt x="0" y="688"/>
                    <a:pt x="4" y="684"/>
                    <a:pt x="8" y="684"/>
                  </a:cubicBezTo>
                  <a:cubicBezTo>
                    <a:pt x="13" y="684"/>
                    <a:pt x="16" y="688"/>
                    <a:pt x="16" y="692"/>
                  </a:cubicBezTo>
                  <a:lnTo>
                    <a:pt x="16" y="740"/>
                  </a:lnTo>
                  <a:cubicBezTo>
                    <a:pt x="16" y="745"/>
                    <a:pt x="13" y="748"/>
                    <a:pt x="8" y="748"/>
                  </a:cubicBezTo>
                  <a:cubicBezTo>
                    <a:pt x="4" y="748"/>
                    <a:pt x="0" y="745"/>
                    <a:pt x="0" y="740"/>
                  </a:cubicBezTo>
                  <a:close/>
                  <a:moveTo>
                    <a:pt x="0" y="596"/>
                  </a:moveTo>
                  <a:lnTo>
                    <a:pt x="0" y="548"/>
                  </a:lnTo>
                  <a:cubicBezTo>
                    <a:pt x="0" y="544"/>
                    <a:pt x="4" y="540"/>
                    <a:pt x="8" y="540"/>
                  </a:cubicBezTo>
                  <a:cubicBezTo>
                    <a:pt x="13" y="540"/>
                    <a:pt x="16" y="544"/>
                    <a:pt x="16" y="548"/>
                  </a:cubicBezTo>
                  <a:lnTo>
                    <a:pt x="16" y="596"/>
                  </a:lnTo>
                  <a:cubicBezTo>
                    <a:pt x="16" y="601"/>
                    <a:pt x="13" y="604"/>
                    <a:pt x="8" y="604"/>
                  </a:cubicBezTo>
                  <a:cubicBezTo>
                    <a:pt x="4" y="604"/>
                    <a:pt x="0" y="601"/>
                    <a:pt x="0" y="596"/>
                  </a:cubicBezTo>
                  <a:close/>
                  <a:moveTo>
                    <a:pt x="0" y="452"/>
                  </a:moveTo>
                  <a:lnTo>
                    <a:pt x="0" y="404"/>
                  </a:lnTo>
                  <a:cubicBezTo>
                    <a:pt x="0" y="400"/>
                    <a:pt x="4" y="396"/>
                    <a:pt x="8" y="396"/>
                  </a:cubicBezTo>
                  <a:cubicBezTo>
                    <a:pt x="13" y="396"/>
                    <a:pt x="16" y="400"/>
                    <a:pt x="16" y="404"/>
                  </a:cubicBezTo>
                  <a:lnTo>
                    <a:pt x="16" y="452"/>
                  </a:lnTo>
                  <a:cubicBezTo>
                    <a:pt x="16" y="457"/>
                    <a:pt x="13" y="460"/>
                    <a:pt x="8" y="460"/>
                  </a:cubicBezTo>
                  <a:cubicBezTo>
                    <a:pt x="4" y="460"/>
                    <a:pt x="0" y="457"/>
                    <a:pt x="0" y="452"/>
                  </a:cubicBezTo>
                  <a:close/>
                  <a:moveTo>
                    <a:pt x="0" y="308"/>
                  </a:moveTo>
                  <a:lnTo>
                    <a:pt x="0" y="260"/>
                  </a:lnTo>
                  <a:cubicBezTo>
                    <a:pt x="0" y="256"/>
                    <a:pt x="4" y="252"/>
                    <a:pt x="8" y="252"/>
                  </a:cubicBezTo>
                  <a:cubicBezTo>
                    <a:pt x="13" y="252"/>
                    <a:pt x="16" y="256"/>
                    <a:pt x="16" y="260"/>
                  </a:cubicBezTo>
                  <a:lnTo>
                    <a:pt x="16" y="308"/>
                  </a:lnTo>
                  <a:cubicBezTo>
                    <a:pt x="16" y="313"/>
                    <a:pt x="13" y="316"/>
                    <a:pt x="8" y="316"/>
                  </a:cubicBezTo>
                  <a:cubicBezTo>
                    <a:pt x="4" y="316"/>
                    <a:pt x="0" y="313"/>
                    <a:pt x="0" y="308"/>
                  </a:cubicBezTo>
                  <a:close/>
                  <a:moveTo>
                    <a:pt x="0" y="164"/>
                  </a:moveTo>
                  <a:lnTo>
                    <a:pt x="0" y="116"/>
                  </a:lnTo>
                  <a:cubicBezTo>
                    <a:pt x="0" y="112"/>
                    <a:pt x="4" y="108"/>
                    <a:pt x="8" y="108"/>
                  </a:cubicBezTo>
                  <a:cubicBezTo>
                    <a:pt x="13" y="108"/>
                    <a:pt x="16" y="112"/>
                    <a:pt x="16" y="116"/>
                  </a:cubicBezTo>
                  <a:lnTo>
                    <a:pt x="16" y="164"/>
                  </a:lnTo>
                  <a:cubicBezTo>
                    <a:pt x="16" y="169"/>
                    <a:pt x="13" y="172"/>
                    <a:pt x="8" y="172"/>
                  </a:cubicBezTo>
                  <a:cubicBezTo>
                    <a:pt x="4" y="172"/>
                    <a:pt x="0" y="169"/>
                    <a:pt x="0" y="164"/>
                  </a:cubicBezTo>
                  <a:close/>
                  <a:moveTo>
                    <a:pt x="0" y="20"/>
                  </a:moveTo>
                  <a:lnTo>
                    <a:pt x="0" y="8"/>
                  </a:lnTo>
                  <a:cubicBezTo>
                    <a:pt x="0" y="4"/>
                    <a:pt x="4" y="0"/>
                    <a:pt x="8" y="0"/>
                  </a:cubicBezTo>
                  <a:cubicBezTo>
                    <a:pt x="13" y="0"/>
                    <a:pt x="16" y="4"/>
                    <a:pt x="16" y="8"/>
                  </a:cubicBezTo>
                  <a:lnTo>
                    <a:pt x="16" y="20"/>
                  </a:lnTo>
                  <a:cubicBezTo>
                    <a:pt x="16" y="25"/>
                    <a:pt x="13"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0" name="Freeform 7"/>
            <p:cNvSpPr>
              <a:spLocks noEditPoints="1"/>
            </p:cNvSpPr>
            <p:nvPr/>
          </p:nvSpPr>
          <p:spPr bwMode="auto">
            <a:xfrm>
              <a:off x="1358"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3" y="6732"/>
                    <a:pt x="16" y="6736"/>
                    <a:pt x="16" y="6740"/>
                  </a:cubicBezTo>
                  <a:lnTo>
                    <a:pt x="16" y="6788"/>
                  </a:lnTo>
                  <a:cubicBezTo>
                    <a:pt x="16" y="6793"/>
                    <a:pt x="13" y="6796"/>
                    <a:pt x="8" y="6796"/>
                  </a:cubicBezTo>
                  <a:cubicBezTo>
                    <a:pt x="4" y="6796"/>
                    <a:pt x="0" y="6793"/>
                    <a:pt x="0" y="6788"/>
                  </a:cubicBezTo>
                  <a:close/>
                  <a:moveTo>
                    <a:pt x="0" y="6644"/>
                  </a:moveTo>
                  <a:lnTo>
                    <a:pt x="0" y="6596"/>
                  </a:lnTo>
                  <a:cubicBezTo>
                    <a:pt x="0" y="6592"/>
                    <a:pt x="4" y="6588"/>
                    <a:pt x="8" y="6588"/>
                  </a:cubicBezTo>
                  <a:cubicBezTo>
                    <a:pt x="13" y="6588"/>
                    <a:pt x="16" y="6592"/>
                    <a:pt x="16" y="6596"/>
                  </a:cubicBezTo>
                  <a:lnTo>
                    <a:pt x="16" y="6644"/>
                  </a:lnTo>
                  <a:cubicBezTo>
                    <a:pt x="16" y="6649"/>
                    <a:pt x="13" y="6652"/>
                    <a:pt x="8" y="6652"/>
                  </a:cubicBezTo>
                  <a:cubicBezTo>
                    <a:pt x="4" y="6652"/>
                    <a:pt x="0" y="6649"/>
                    <a:pt x="0" y="6644"/>
                  </a:cubicBezTo>
                  <a:close/>
                  <a:moveTo>
                    <a:pt x="0" y="6500"/>
                  </a:moveTo>
                  <a:lnTo>
                    <a:pt x="0" y="6452"/>
                  </a:lnTo>
                  <a:cubicBezTo>
                    <a:pt x="0" y="6448"/>
                    <a:pt x="4" y="6444"/>
                    <a:pt x="8" y="6444"/>
                  </a:cubicBezTo>
                  <a:cubicBezTo>
                    <a:pt x="13" y="6444"/>
                    <a:pt x="16" y="6448"/>
                    <a:pt x="16" y="6452"/>
                  </a:cubicBezTo>
                  <a:lnTo>
                    <a:pt x="16" y="6500"/>
                  </a:lnTo>
                  <a:cubicBezTo>
                    <a:pt x="16" y="6505"/>
                    <a:pt x="13" y="6508"/>
                    <a:pt x="8" y="6508"/>
                  </a:cubicBezTo>
                  <a:cubicBezTo>
                    <a:pt x="4" y="6508"/>
                    <a:pt x="0" y="6505"/>
                    <a:pt x="0" y="6500"/>
                  </a:cubicBezTo>
                  <a:close/>
                  <a:moveTo>
                    <a:pt x="0" y="6356"/>
                  </a:moveTo>
                  <a:lnTo>
                    <a:pt x="0" y="6308"/>
                  </a:lnTo>
                  <a:cubicBezTo>
                    <a:pt x="0" y="6304"/>
                    <a:pt x="4" y="6300"/>
                    <a:pt x="8" y="6300"/>
                  </a:cubicBezTo>
                  <a:cubicBezTo>
                    <a:pt x="13" y="6300"/>
                    <a:pt x="16" y="6304"/>
                    <a:pt x="16" y="6308"/>
                  </a:cubicBezTo>
                  <a:lnTo>
                    <a:pt x="16" y="6356"/>
                  </a:lnTo>
                  <a:cubicBezTo>
                    <a:pt x="16" y="6361"/>
                    <a:pt x="13" y="6364"/>
                    <a:pt x="8" y="6364"/>
                  </a:cubicBezTo>
                  <a:cubicBezTo>
                    <a:pt x="4" y="6364"/>
                    <a:pt x="0" y="6361"/>
                    <a:pt x="0" y="6356"/>
                  </a:cubicBezTo>
                  <a:close/>
                  <a:moveTo>
                    <a:pt x="0" y="6212"/>
                  </a:moveTo>
                  <a:lnTo>
                    <a:pt x="0" y="6164"/>
                  </a:lnTo>
                  <a:cubicBezTo>
                    <a:pt x="0" y="6160"/>
                    <a:pt x="4" y="6156"/>
                    <a:pt x="8" y="6156"/>
                  </a:cubicBezTo>
                  <a:cubicBezTo>
                    <a:pt x="13" y="6156"/>
                    <a:pt x="16" y="6160"/>
                    <a:pt x="16" y="6164"/>
                  </a:cubicBezTo>
                  <a:lnTo>
                    <a:pt x="16" y="6212"/>
                  </a:lnTo>
                  <a:cubicBezTo>
                    <a:pt x="16" y="6217"/>
                    <a:pt x="13" y="6220"/>
                    <a:pt x="8" y="6220"/>
                  </a:cubicBezTo>
                  <a:cubicBezTo>
                    <a:pt x="4" y="6220"/>
                    <a:pt x="0" y="6217"/>
                    <a:pt x="0" y="6212"/>
                  </a:cubicBezTo>
                  <a:close/>
                  <a:moveTo>
                    <a:pt x="0" y="6068"/>
                  </a:moveTo>
                  <a:lnTo>
                    <a:pt x="0" y="6020"/>
                  </a:lnTo>
                  <a:cubicBezTo>
                    <a:pt x="0" y="6016"/>
                    <a:pt x="4" y="6012"/>
                    <a:pt x="8" y="6012"/>
                  </a:cubicBezTo>
                  <a:cubicBezTo>
                    <a:pt x="13" y="6012"/>
                    <a:pt x="16" y="6016"/>
                    <a:pt x="16" y="6020"/>
                  </a:cubicBezTo>
                  <a:lnTo>
                    <a:pt x="16" y="6068"/>
                  </a:lnTo>
                  <a:cubicBezTo>
                    <a:pt x="16" y="6073"/>
                    <a:pt x="13" y="6076"/>
                    <a:pt x="8" y="6076"/>
                  </a:cubicBezTo>
                  <a:cubicBezTo>
                    <a:pt x="4" y="6076"/>
                    <a:pt x="0" y="6073"/>
                    <a:pt x="0" y="6068"/>
                  </a:cubicBezTo>
                  <a:close/>
                  <a:moveTo>
                    <a:pt x="0" y="5924"/>
                  </a:moveTo>
                  <a:lnTo>
                    <a:pt x="0" y="5876"/>
                  </a:lnTo>
                  <a:cubicBezTo>
                    <a:pt x="0" y="5872"/>
                    <a:pt x="4" y="5868"/>
                    <a:pt x="8" y="5868"/>
                  </a:cubicBezTo>
                  <a:cubicBezTo>
                    <a:pt x="13" y="5868"/>
                    <a:pt x="16" y="5872"/>
                    <a:pt x="16" y="5876"/>
                  </a:cubicBezTo>
                  <a:lnTo>
                    <a:pt x="16" y="5924"/>
                  </a:lnTo>
                  <a:cubicBezTo>
                    <a:pt x="16" y="5929"/>
                    <a:pt x="13" y="5932"/>
                    <a:pt x="8" y="5932"/>
                  </a:cubicBezTo>
                  <a:cubicBezTo>
                    <a:pt x="4" y="5932"/>
                    <a:pt x="0" y="5929"/>
                    <a:pt x="0" y="5924"/>
                  </a:cubicBezTo>
                  <a:close/>
                  <a:moveTo>
                    <a:pt x="0" y="5780"/>
                  </a:moveTo>
                  <a:lnTo>
                    <a:pt x="0" y="5732"/>
                  </a:lnTo>
                  <a:cubicBezTo>
                    <a:pt x="0" y="5728"/>
                    <a:pt x="4" y="5724"/>
                    <a:pt x="8" y="5724"/>
                  </a:cubicBezTo>
                  <a:cubicBezTo>
                    <a:pt x="13" y="5724"/>
                    <a:pt x="16" y="5728"/>
                    <a:pt x="16" y="5732"/>
                  </a:cubicBezTo>
                  <a:lnTo>
                    <a:pt x="16" y="5780"/>
                  </a:lnTo>
                  <a:cubicBezTo>
                    <a:pt x="16" y="5785"/>
                    <a:pt x="13" y="5788"/>
                    <a:pt x="8" y="5788"/>
                  </a:cubicBezTo>
                  <a:cubicBezTo>
                    <a:pt x="4" y="5788"/>
                    <a:pt x="0" y="5785"/>
                    <a:pt x="0" y="5780"/>
                  </a:cubicBezTo>
                  <a:close/>
                  <a:moveTo>
                    <a:pt x="0" y="5636"/>
                  </a:moveTo>
                  <a:lnTo>
                    <a:pt x="0" y="5588"/>
                  </a:lnTo>
                  <a:cubicBezTo>
                    <a:pt x="0" y="5584"/>
                    <a:pt x="4" y="5580"/>
                    <a:pt x="8" y="5580"/>
                  </a:cubicBezTo>
                  <a:cubicBezTo>
                    <a:pt x="13" y="5580"/>
                    <a:pt x="16" y="5584"/>
                    <a:pt x="16" y="5588"/>
                  </a:cubicBezTo>
                  <a:lnTo>
                    <a:pt x="16" y="5636"/>
                  </a:lnTo>
                  <a:cubicBezTo>
                    <a:pt x="16" y="5641"/>
                    <a:pt x="13" y="5644"/>
                    <a:pt x="8" y="5644"/>
                  </a:cubicBezTo>
                  <a:cubicBezTo>
                    <a:pt x="4" y="5644"/>
                    <a:pt x="0" y="5641"/>
                    <a:pt x="0" y="5636"/>
                  </a:cubicBezTo>
                  <a:close/>
                  <a:moveTo>
                    <a:pt x="0" y="5492"/>
                  </a:moveTo>
                  <a:lnTo>
                    <a:pt x="0" y="5444"/>
                  </a:lnTo>
                  <a:cubicBezTo>
                    <a:pt x="0" y="5440"/>
                    <a:pt x="4" y="5436"/>
                    <a:pt x="8" y="5436"/>
                  </a:cubicBezTo>
                  <a:cubicBezTo>
                    <a:pt x="13" y="5436"/>
                    <a:pt x="16" y="5440"/>
                    <a:pt x="16" y="5444"/>
                  </a:cubicBezTo>
                  <a:lnTo>
                    <a:pt x="16" y="5492"/>
                  </a:lnTo>
                  <a:cubicBezTo>
                    <a:pt x="16" y="5497"/>
                    <a:pt x="13" y="5500"/>
                    <a:pt x="8" y="5500"/>
                  </a:cubicBezTo>
                  <a:cubicBezTo>
                    <a:pt x="4" y="5500"/>
                    <a:pt x="0" y="5497"/>
                    <a:pt x="0" y="5492"/>
                  </a:cubicBezTo>
                  <a:close/>
                  <a:moveTo>
                    <a:pt x="0" y="5348"/>
                  </a:moveTo>
                  <a:lnTo>
                    <a:pt x="0" y="5300"/>
                  </a:lnTo>
                  <a:cubicBezTo>
                    <a:pt x="0" y="5296"/>
                    <a:pt x="4" y="5292"/>
                    <a:pt x="8" y="5292"/>
                  </a:cubicBezTo>
                  <a:cubicBezTo>
                    <a:pt x="13" y="5292"/>
                    <a:pt x="16" y="5296"/>
                    <a:pt x="16" y="5300"/>
                  </a:cubicBezTo>
                  <a:lnTo>
                    <a:pt x="16" y="5348"/>
                  </a:lnTo>
                  <a:cubicBezTo>
                    <a:pt x="16" y="5353"/>
                    <a:pt x="13" y="5356"/>
                    <a:pt x="8" y="5356"/>
                  </a:cubicBezTo>
                  <a:cubicBezTo>
                    <a:pt x="4" y="5356"/>
                    <a:pt x="0" y="5353"/>
                    <a:pt x="0" y="5348"/>
                  </a:cubicBezTo>
                  <a:close/>
                  <a:moveTo>
                    <a:pt x="0" y="5204"/>
                  </a:moveTo>
                  <a:lnTo>
                    <a:pt x="0" y="5156"/>
                  </a:lnTo>
                  <a:cubicBezTo>
                    <a:pt x="0" y="5152"/>
                    <a:pt x="4" y="5148"/>
                    <a:pt x="8" y="5148"/>
                  </a:cubicBezTo>
                  <a:cubicBezTo>
                    <a:pt x="13" y="5148"/>
                    <a:pt x="16" y="5152"/>
                    <a:pt x="16" y="5156"/>
                  </a:cubicBezTo>
                  <a:lnTo>
                    <a:pt x="16" y="5204"/>
                  </a:lnTo>
                  <a:cubicBezTo>
                    <a:pt x="16" y="5209"/>
                    <a:pt x="13" y="5212"/>
                    <a:pt x="8" y="5212"/>
                  </a:cubicBezTo>
                  <a:cubicBezTo>
                    <a:pt x="4" y="5212"/>
                    <a:pt x="0" y="5209"/>
                    <a:pt x="0" y="5204"/>
                  </a:cubicBezTo>
                  <a:close/>
                  <a:moveTo>
                    <a:pt x="0" y="5060"/>
                  </a:moveTo>
                  <a:lnTo>
                    <a:pt x="0" y="5012"/>
                  </a:lnTo>
                  <a:cubicBezTo>
                    <a:pt x="0" y="5008"/>
                    <a:pt x="4" y="5004"/>
                    <a:pt x="8" y="5004"/>
                  </a:cubicBezTo>
                  <a:cubicBezTo>
                    <a:pt x="13" y="5004"/>
                    <a:pt x="16" y="5008"/>
                    <a:pt x="16" y="5012"/>
                  </a:cubicBezTo>
                  <a:lnTo>
                    <a:pt x="16" y="5060"/>
                  </a:lnTo>
                  <a:cubicBezTo>
                    <a:pt x="16" y="5065"/>
                    <a:pt x="13" y="5068"/>
                    <a:pt x="8" y="5068"/>
                  </a:cubicBezTo>
                  <a:cubicBezTo>
                    <a:pt x="4" y="5068"/>
                    <a:pt x="0" y="5065"/>
                    <a:pt x="0" y="5060"/>
                  </a:cubicBezTo>
                  <a:close/>
                  <a:moveTo>
                    <a:pt x="0" y="4916"/>
                  </a:moveTo>
                  <a:lnTo>
                    <a:pt x="0" y="4868"/>
                  </a:lnTo>
                  <a:cubicBezTo>
                    <a:pt x="0" y="4864"/>
                    <a:pt x="4" y="4860"/>
                    <a:pt x="8" y="4860"/>
                  </a:cubicBezTo>
                  <a:cubicBezTo>
                    <a:pt x="13" y="4860"/>
                    <a:pt x="16" y="4864"/>
                    <a:pt x="16" y="4868"/>
                  </a:cubicBezTo>
                  <a:lnTo>
                    <a:pt x="16" y="4916"/>
                  </a:lnTo>
                  <a:cubicBezTo>
                    <a:pt x="16" y="4921"/>
                    <a:pt x="13" y="4924"/>
                    <a:pt x="8" y="4924"/>
                  </a:cubicBezTo>
                  <a:cubicBezTo>
                    <a:pt x="4" y="4924"/>
                    <a:pt x="0" y="4921"/>
                    <a:pt x="0" y="4916"/>
                  </a:cubicBezTo>
                  <a:close/>
                  <a:moveTo>
                    <a:pt x="0" y="4772"/>
                  </a:moveTo>
                  <a:lnTo>
                    <a:pt x="0" y="4724"/>
                  </a:lnTo>
                  <a:cubicBezTo>
                    <a:pt x="0" y="4720"/>
                    <a:pt x="4" y="4716"/>
                    <a:pt x="8" y="4716"/>
                  </a:cubicBezTo>
                  <a:cubicBezTo>
                    <a:pt x="13" y="4716"/>
                    <a:pt x="16" y="4720"/>
                    <a:pt x="16" y="4724"/>
                  </a:cubicBezTo>
                  <a:lnTo>
                    <a:pt x="16" y="4772"/>
                  </a:lnTo>
                  <a:cubicBezTo>
                    <a:pt x="16" y="4777"/>
                    <a:pt x="13" y="4780"/>
                    <a:pt x="8" y="4780"/>
                  </a:cubicBezTo>
                  <a:cubicBezTo>
                    <a:pt x="4" y="4780"/>
                    <a:pt x="0" y="4777"/>
                    <a:pt x="0" y="4772"/>
                  </a:cubicBezTo>
                  <a:close/>
                  <a:moveTo>
                    <a:pt x="0" y="4628"/>
                  </a:moveTo>
                  <a:lnTo>
                    <a:pt x="0" y="4580"/>
                  </a:lnTo>
                  <a:cubicBezTo>
                    <a:pt x="0" y="4576"/>
                    <a:pt x="4" y="4572"/>
                    <a:pt x="8" y="4572"/>
                  </a:cubicBezTo>
                  <a:cubicBezTo>
                    <a:pt x="13" y="4572"/>
                    <a:pt x="16" y="4576"/>
                    <a:pt x="16" y="4580"/>
                  </a:cubicBezTo>
                  <a:lnTo>
                    <a:pt x="16" y="4628"/>
                  </a:lnTo>
                  <a:cubicBezTo>
                    <a:pt x="16" y="4633"/>
                    <a:pt x="13" y="4636"/>
                    <a:pt x="8" y="4636"/>
                  </a:cubicBezTo>
                  <a:cubicBezTo>
                    <a:pt x="4" y="4636"/>
                    <a:pt x="0" y="4633"/>
                    <a:pt x="0" y="4628"/>
                  </a:cubicBezTo>
                  <a:close/>
                  <a:moveTo>
                    <a:pt x="0" y="4484"/>
                  </a:moveTo>
                  <a:lnTo>
                    <a:pt x="0" y="4436"/>
                  </a:lnTo>
                  <a:cubicBezTo>
                    <a:pt x="0" y="4432"/>
                    <a:pt x="4" y="4428"/>
                    <a:pt x="8" y="4428"/>
                  </a:cubicBezTo>
                  <a:cubicBezTo>
                    <a:pt x="13" y="4428"/>
                    <a:pt x="16" y="4432"/>
                    <a:pt x="16" y="4436"/>
                  </a:cubicBezTo>
                  <a:lnTo>
                    <a:pt x="16" y="4484"/>
                  </a:lnTo>
                  <a:cubicBezTo>
                    <a:pt x="16" y="4489"/>
                    <a:pt x="13" y="4492"/>
                    <a:pt x="8" y="4492"/>
                  </a:cubicBezTo>
                  <a:cubicBezTo>
                    <a:pt x="4" y="4492"/>
                    <a:pt x="0" y="4489"/>
                    <a:pt x="0" y="4484"/>
                  </a:cubicBezTo>
                  <a:close/>
                  <a:moveTo>
                    <a:pt x="0" y="4340"/>
                  </a:moveTo>
                  <a:lnTo>
                    <a:pt x="0" y="4292"/>
                  </a:lnTo>
                  <a:cubicBezTo>
                    <a:pt x="0" y="4288"/>
                    <a:pt x="4" y="4284"/>
                    <a:pt x="8" y="4284"/>
                  </a:cubicBezTo>
                  <a:cubicBezTo>
                    <a:pt x="13" y="4284"/>
                    <a:pt x="16" y="4288"/>
                    <a:pt x="16" y="4292"/>
                  </a:cubicBezTo>
                  <a:lnTo>
                    <a:pt x="16" y="4340"/>
                  </a:lnTo>
                  <a:cubicBezTo>
                    <a:pt x="16" y="4345"/>
                    <a:pt x="13" y="4348"/>
                    <a:pt x="8" y="4348"/>
                  </a:cubicBezTo>
                  <a:cubicBezTo>
                    <a:pt x="4" y="4348"/>
                    <a:pt x="0" y="4345"/>
                    <a:pt x="0" y="4340"/>
                  </a:cubicBezTo>
                  <a:close/>
                  <a:moveTo>
                    <a:pt x="0" y="4196"/>
                  </a:moveTo>
                  <a:lnTo>
                    <a:pt x="0" y="4148"/>
                  </a:lnTo>
                  <a:cubicBezTo>
                    <a:pt x="0" y="4144"/>
                    <a:pt x="4" y="4140"/>
                    <a:pt x="8" y="4140"/>
                  </a:cubicBezTo>
                  <a:cubicBezTo>
                    <a:pt x="13" y="4140"/>
                    <a:pt x="16" y="4144"/>
                    <a:pt x="16" y="4148"/>
                  </a:cubicBezTo>
                  <a:lnTo>
                    <a:pt x="16" y="4196"/>
                  </a:lnTo>
                  <a:cubicBezTo>
                    <a:pt x="16" y="4201"/>
                    <a:pt x="13" y="4204"/>
                    <a:pt x="8" y="4204"/>
                  </a:cubicBezTo>
                  <a:cubicBezTo>
                    <a:pt x="4" y="4204"/>
                    <a:pt x="0" y="4201"/>
                    <a:pt x="0" y="4196"/>
                  </a:cubicBezTo>
                  <a:close/>
                  <a:moveTo>
                    <a:pt x="0" y="4052"/>
                  </a:moveTo>
                  <a:lnTo>
                    <a:pt x="0" y="4004"/>
                  </a:lnTo>
                  <a:cubicBezTo>
                    <a:pt x="0" y="4000"/>
                    <a:pt x="4" y="3996"/>
                    <a:pt x="8" y="3996"/>
                  </a:cubicBezTo>
                  <a:cubicBezTo>
                    <a:pt x="13" y="3996"/>
                    <a:pt x="16" y="4000"/>
                    <a:pt x="16" y="4004"/>
                  </a:cubicBezTo>
                  <a:lnTo>
                    <a:pt x="16" y="4052"/>
                  </a:lnTo>
                  <a:cubicBezTo>
                    <a:pt x="16" y="4057"/>
                    <a:pt x="13" y="4060"/>
                    <a:pt x="8" y="4060"/>
                  </a:cubicBezTo>
                  <a:cubicBezTo>
                    <a:pt x="4" y="4060"/>
                    <a:pt x="0" y="4057"/>
                    <a:pt x="0" y="4052"/>
                  </a:cubicBezTo>
                  <a:close/>
                  <a:moveTo>
                    <a:pt x="0" y="3908"/>
                  </a:moveTo>
                  <a:lnTo>
                    <a:pt x="0" y="3860"/>
                  </a:lnTo>
                  <a:cubicBezTo>
                    <a:pt x="0" y="3856"/>
                    <a:pt x="4" y="3852"/>
                    <a:pt x="8" y="3852"/>
                  </a:cubicBezTo>
                  <a:cubicBezTo>
                    <a:pt x="13" y="3852"/>
                    <a:pt x="16" y="3856"/>
                    <a:pt x="16" y="3860"/>
                  </a:cubicBezTo>
                  <a:lnTo>
                    <a:pt x="16" y="3908"/>
                  </a:lnTo>
                  <a:cubicBezTo>
                    <a:pt x="16" y="3913"/>
                    <a:pt x="13" y="3916"/>
                    <a:pt x="8" y="3916"/>
                  </a:cubicBezTo>
                  <a:cubicBezTo>
                    <a:pt x="4" y="3916"/>
                    <a:pt x="0" y="3913"/>
                    <a:pt x="0" y="3908"/>
                  </a:cubicBezTo>
                  <a:close/>
                  <a:moveTo>
                    <a:pt x="0" y="3764"/>
                  </a:moveTo>
                  <a:lnTo>
                    <a:pt x="0" y="3716"/>
                  </a:lnTo>
                  <a:cubicBezTo>
                    <a:pt x="0" y="3712"/>
                    <a:pt x="4" y="3708"/>
                    <a:pt x="8" y="3708"/>
                  </a:cubicBezTo>
                  <a:cubicBezTo>
                    <a:pt x="13" y="3708"/>
                    <a:pt x="16" y="3712"/>
                    <a:pt x="16" y="3716"/>
                  </a:cubicBezTo>
                  <a:lnTo>
                    <a:pt x="16" y="3764"/>
                  </a:lnTo>
                  <a:cubicBezTo>
                    <a:pt x="16" y="3769"/>
                    <a:pt x="13" y="3772"/>
                    <a:pt x="8" y="3772"/>
                  </a:cubicBezTo>
                  <a:cubicBezTo>
                    <a:pt x="4" y="3772"/>
                    <a:pt x="0" y="3769"/>
                    <a:pt x="0" y="3764"/>
                  </a:cubicBezTo>
                  <a:close/>
                  <a:moveTo>
                    <a:pt x="0" y="3620"/>
                  </a:moveTo>
                  <a:lnTo>
                    <a:pt x="0" y="3572"/>
                  </a:lnTo>
                  <a:cubicBezTo>
                    <a:pt x="0" y="3568"/>
                    <a:pt x="4" y="3564"/>
                    <a:pt x="8" y="3564"/>
                  </a:cubicBezTo>
                  <a:cubicBezTo>
                    <a:pt x="13" y="3564"/>
                    <a:pt x="16" y="3568"/>
                    <a:pt x="16" y="3572"/>
                  </a:cubicBezTo>
                  <a:lnTo>
                    <a:pt x="16" y="3620"/>
                  </a:lnTo>
                  <a:cubicBezTo>
                    <a:pt x="16" y="3625"/>
                    <a:pt x="13" y="3628"/>
                    <a:pt x="8" y="3628"/>
                  </a:cubicBezTo>
                  <a:cubicBezTo>
                    <a:pt x="4" y="3628"/>
                    <a:pt x="0" y="3625"/>
                    <a:pt x="0" y="3620"/>
                  </a:cubicBezTo>
                  <a:close/>
                  <a:moveTo>
                    <a:pt x="0" y="3476"/>
                  </a:moveTo>
                  <a:lnTo>
                    <a:pt x="0" y="3428"/>
                  </a:lnTo>
                  <a:cubicBezTo>
                    <a:pt x="0" y="3424"/>
                    <a:pt x="4" y="3420"/>
                    <a:pt x="8" y="3420"/>
                  </a:cubicBezTo>
                  <a:cubicBezTo>
                    <a:pt x="13" y="3420"/>
                    <a:pt x="16" y="3424"/>
                    <a:pt x="16" y="3428"/>
                  </a:cubicBezTo>
                  <a:lnTo>
                    <a:pt x="16" y="3476"/>
                  </a:lnTo>
                  <a:cubicBezTo>
                    <a:pt x="16" y="3481"/>
                    <a:pt x="13" y="3484"/>
                    <a:pt x="8" y="3484"/>
                  </a:cubicBezTo>
                  <a:cubicBezTo>
                    <a:pt x="4" y="3484"/>
                    <a:pt x="0" y="3481"/>
                    <a:pt x="0" y="3476"/>
                  </a:cubicBezTo>
                  <a:close/>
                  <a:moveTo>
                    <a:pt x="0" y="3332"/>
                  </a:moveTo>
                  <a:lnTo>
                    <a:pt x="0" y="3284"/>
                  </a:lnTo>
                  <a:cubicBezTo>
                    <a:pt x="0" y="3280"/>
                    <a:pt x="4" y="3276"/>
                    <a:pt x="8" y="3276"/>
                  </a:cubicBezTo>
                  <a:cubicBezTo>
                    <a:pt x="13" y="3276"/>
                    <a:pt x="16" y="3280"/>
                    <a:pt x="16" y="3284"/>
                  </a:cubicBezTo>
                  <a:lnTo>
                    <a:pt x="16" y="3332"/>
                  </a:lnTo>
                  <a:cubicBezTo>
                    <a:pt x="16" y="3337"/>
                    <a:pt x="13" y="3340"/>
                    <a:pt x="8" y="3340"/>
                  </a:cubicBezTo>
                  <a:cubicBezTo>
                    <a:pt x="4" y="3340"/>
                    <a:pt x="0" y="3337"/>
                    <a:pt x="0" y="3332"/>
                  </a:cubicBezTo>
                  <a:close/>
                  <a:moveTo>
                    <a:pt x="0" y="3188"/>
                  </a:moveTo>
                  <a:lnTo>
                    <a:pt x="0" y="3140"/>
                  </a:lnTo>
                  <a:cubicBezTo>
                    <a:pt x="0" y="3136"/>
                    <a:pt x="4" y="3132"/>
                    <a:pt x="8" y="3132"/>
                  </a:cubicBezTo>
                  <a:cubicBezTo>
                    <a:pt x="13" y="3132"/>
                    <a:pt x="16" y="3136"/>
                    <a:pt x="16" y="3140"/>
                  </a:cubicBezTo>
                  <a:lnTo>
                    <a:pt x="16" y="3188"/>
                  </a:lnTo>
                  <a:cubicBezTo>
                    <a:pt x="16" y="3193"/>
                    <a:pt x="13" y="3196"/>
                    <a:pt x="8" y="3196"/>
                  </a:cubicBezTo>
                  <a:cubicBezTo>
                    <a:pt x="4" y="3196"/>
                    <a:pt x="0" y="3193"/>
                    <a:pt x="0" y="3188"/>
                  </a:cubicBezTo>
                  <a:close/>
                  <a:moveTo>
                    <a:pt x="0" y="3044"/>
                  </a:moveTo>
                  <a:lnTo>
                    <a:pt x="0" y="2996"/>
                  </a:lnTo>
                  <a:cubicBezTo>
                    <a:pt x="0" y="2992"/>
                    <a:pt x="4" y="2988"/>
                    <a:pt x="8" y="2988"/>
                  </a:cubicBezTo>
                  <a:cubicBezTo>
                    <a:pt x="13" y="2988"/>
                    <a:pt x="16" y="2992"/>
                    <a:pt x="16" y="2996"/>
                  </a:cubicBezTo>
                  <a:lnTo>
                    <a:pt x="16" y="3044"/>
                  </a:lnTo>
                  <a:cubicBezTo>
                    <a:pt x="16" y="3049"/>
                    <a:pt x="13" y="3052"/>
                    <a:pt x="8" y="3052"/>
                  </a:cubicBezTo>
                  <a:cubicBezTo>
                    <a:pt x="4" y="3052"/>
                    <a:pt x="0" y="3049"/>
                    <a:pt x="0" y="3044"/>
                  </a:cubicBezTo>
                  <a:close/>
                  <a:moveTo>
                    <a:pt x="0" y="2900"/>
                  </a:moveTo>
                  <a:lnTo>
                    <a:pt x="0" y="2852"/>
                  </a:lnTo>
                  <a:cubicBezTo>
                    <a:pt x="0" y="2848"/>
                    <a:pt x="4" y="2844"/>
                    <a:pt x="8" y="2844"/>
                  </a:cubicBezTo>
                  <a:cubicBezTo>
                    <a:pt x="13" y="2844"/>
                    <a:pt x="16" y="2848"/>
                    <a:pt x="16" y="2852"/>
                  </a:cubicBezTo>
                  <a:lnTo>
                    <a:pt x="16" y="2900"/>
                  </a:lnTo>
                  <a:cubicBezTo>
                    <a:pt x="16" y="2905"/>
                    <a:pt x="13" y="2908"/>
                    <a:pt x="8" y="2908"/>
                  </a:cubicBezTo>
                  <a:cubicBezTo>
                    <a:pt x="4" y="2908"/>
                    <a:pt x="0" y="2905"/>
                    <a:pt x="0" y="2900"/>
                  </a:cubicBezTo>
                  <a:close/>
                  <a:moveTo>
                    <a:pt x="0" y="2756"/>
                  </a:moveTo>
                  <a:lnTo>
                    <a:pt x="0" y="2708"/>
                  </a:lnTo>
                  <a:cubicBezTo>
                    <a:pt x="0" y="2704"/>
                    <a:pt x="4" y="2700"/>
                    <a:pt x="8" y="2700"/>
                  </a:cubicBezTo>
                  <a:cubicBezTo>
                    <a:pt x="13" y="2700"/>
                    <a:pt x="16" y="2704"/>
                    <a:pt x="16" y="2708"/>
                  </a:cubicBezTo>
                  <a:lnTo>
                    <a:pt x="16" y="2756"/>
                  </a:lnTo>
                  <a:cubicBezTo>
                    <a:pt x="16" y="2761"/>
                    <a:pt x="13" y="2764"/>
                    <a:pt x="8" y="2764"/>
                  </a:cubicBezTo>
                  <a:cubicBezTo>
                    <a:pt x="4" y="2764"/>
                    <a:pt x="0" y="2761"/>
                    <a:pt x="0" y="2756"/>
                  </a:cubicBezTo>
                  <a:close/>
                  <a:moveTo>
                    <a:pt x="0" y="2612"/>
                  </a:moveTo>
                  <a:lnTo>
                    <a:pt x="0" y="2564"/>
                  </a:lnTo>
                  <a:cubicBezTo>
                    <a:pt x="0" y="2560"/>
                    <a:pt x="4" y="2556"/>
                    <a:pt x="8" y="2556"/>
                  </a:cubicBezTo>
                  <a:cubicBezTo>
                    <a:pt x="13" y="2556"/>
                    <a:pt x="16" y="2560"/>
                    <a:pt x="16" y="2564"/>
                  </a:cubicBezTo>
                  <a:lnTo>
                    <a:pt x="16" y="2612"/>
                  </a:lnTo>
                  <a:cubicBezTo>
                    <a:pt x="16" y="2617"/>
                    <a:pt x="13" y="2620"/>
                    <a:pt x="8" y="2620"/>
                  </a:cubicBezTo>
                  <a:cubicBezTo>
                    <a:pt x="4" y="2620"/>
                    <a:pt x="0" y="2617"/>
                    <a:pt x="0" y="2612"/>
                  </a:cubicBezTo>
                  <a:close/>
                  <a:moveTo>
                    <a:pt x="0" y="2468"/>
                  </a:moveTo>
                  <a:lnTo>
                    <a:pt x="0" y="2420"/>
                  </a:lnTo>
                  <a:cubicBezTo>
                    <a:pt x="0" y="2416"/>
                    <a:pt x="4" y="2412"/>
                    <a:pt x="8" y="2412"/>
                  </a:cubicBezTo>
                  <a:cubicBezTo>
                    <a:pt x="13" y="2412"/>
                    <a:pt x="16" y="2416"/>
                    <a:pt x="16" y="2420"/>
                  </a:cubicBezTo>
                  <a:lnTo>
                    <a:pt x="16" y="2468"/>
                  </a:lnTo>
                  <a:cubicBezTo>
                    <a:pt x="16" y="2473"/>
                    <a:pt x="13" y="2476"/>
                    <a:pt x="8" y="2476"/>
                  </a:cubicBezTo>
                  <a:cubicBezTo>
                    <a:pt x="4" y="2476"/>
                    <a:pt x="0" y="2473"/>
                    <a:pt x="0" y="2468"/>
                  </a:cubicBezTo>
                  <a:close/>
                  <a:moveTo>
                    <a:pt x="0" y="2324"/>
                  </a:moveTo>
                  <a:lnTo>
                    <a:pt x="0" y="2276"/>
                  </a:lnTo>
                  <a:cubicBezTo>
                    <a:pt x="0" y="2272"/>
                    <a:pt x="4" y="2268"/>
                    <a:pt x="8" y="2268"/>
                  </a:cubicBezTo>
                  <a:cubicBezTo>
                    <a:pt x="13" y="2268"/>
                    <a:pt x="16" y="2272"/>
                    <a:pt x="16" y="2276"/>
                  </a:cubicBezTo>
                  <a:lnTo>
                    <a:pt x="16" y="2324"/>
                  </a:lnTo>
                  <a:cubicBezTo>
                    <a:pt x="16" y="2329"/>
                    <a:pt x="13" y="2332"/>
                    <a:pt x="8" y="2332"/>
                  </a:cubicBezTo>
                  <a:cubicBezTo>
                    <a:pt x="4" y="2332"/>
                    <a:pt x="0" y="2329"/>
                    <a:pt x="0" y="2324"/>
                  </a:cubicBezTo>
                  <a:close/>
                  <a:moveTo>
                    <a:pt x="0" y="2180"/>
                  </a:moveTo>
                  <a:lnTo>
                    <a:pt x="0" y="2132"/>
                  </a:lnTo>
                  <a:cubicBezTo>
                    <a:pt x="0" y="2128"/>
                    <a:pt x="4" y="2124"/>
                    <a:pt x="8" y="2124"/>
                  </a:cubicBezTo>
                  <a:cubicBezTo>
                    <a:pt x="13" y="2124"/>
                    <a:pt x="16" y="2128"/>
                    <a:pt x="16" y="2132"/>
                  </a:cubicBezTo>
                  <a:lnTo>
                    <a:pt x="16" y="2180"/>
                  </a:lnTo>
                  <a:cubicBezTo>
                    <a:pt x="16" y="2185"/>
                    <a:pt x="13" y="2188"/>
                    <a:pt x="8" y="2188"/>
                  </a:cubicBezTo>
                  <a:cubicBezTo>
                    <a:pt x="4" y="2188"/>
                    <a:pt x="0" y="2185"/>
                    <a:pt x="0" y="2180"/>
                  </a:cubicBezTo>
                  <a:close/>
                  <a:moveTo>
                    <a:pt x="0" y="2036"/>
                  </a:moveTo>
                  <a:lnTo>
                    <a:pt x="0" y="1988"/>
                  </a:lnTo>
                  <a:cubicBezTo>
                    <a:pt x="0" y="1984"/>
                    <a:pt x="4" y="1980"/>
                    <a:pt x="8" y="1980"/>
                  </a:cubicBezTo>
                  <a:cubicBezTo>
                    <a:pt x="13" y="1980"/>
                    <a:pt x="16" y="1984"/>
                    <a:pt x="16" y="1988"/>
                  </a:cubicBezTo>
                  <a:lnTo>
                    <a:pt x="16" y="2036"/>
                  </a:lnTo>
                  <a:cubicBezTo>
                    <a:pt x="16" y="2041"/>
                    <a:pt x="13" y="2044"/>
                    <a:pt x="8" y="2044"/>
                  </a:cubicBezTo>
                  <a:cubicBezTo>
                    <a:pt x="4" y="2044"/>
                    <a:pt x="0" y="2041"/>
                    <a:pt x="0" y="2036"/>
                  </a:cubicBezTo>
                  <a:close/>
                  <a:moveTo>
                    <a:pt x="0" y="1892"/>
                  </a:moveTo>
                  <a:lnTo>
                    <a:pt x="0" y="1844"/>
                  </a:lnTo>
                  <a:cubicBezTo>
                    <a:pt x="0" y="1840"/>
                    <a:pt x="4" y="1836"/>
                    <a:pt x="8" y="1836"/>
                  </a:cubicBezTo>
                  <a:cubicBezTo>
                    <a:pt x="13" y="1836"/>
                    <a:pt x="16" y="1840"/>
                    <a:pt x="16" y="1844"/>
                  </a:cubicBezTo>
                  <a:lnTo>
                    <a:pt x="16" y="1892"/>
                  </a:lnTo>
                  <a:cubicBezTo>
                    <a:pt x="16" y="1897"/>
                    <a:pt x="13" y="1900"/>
                    <a:pt x="8" y="1900"/>
                  </a:cubicBezTo>
                  <a:cubicBezTo>
                    <a:pt x="4" y="1900"/>
                    <a:pt x="0" y="1897"/>
                    <a:pt x="0" y="1892"/>
                  </a:cubicBezTo>
                  <a:close/>
                  <a:moveTo>
                    <a:pt x="0" y="1748"/>
                  </a:moveTo>
                  <a:lnTo>
                    <a:pt x="0" y="1700"/>
                  </a:lnTo>
                  <a:cubicBezTo>
                    <a:pt x="0" y="1696"/>
                    <a:pt x="4" y="1692"/>
                    <a:pt x="8" y="1692"/>
                  </a:cubicBezTo>
                  <a:cubicBezTo>
                    <a:pt x="13" y="1692"/>
                    <a:pt x="16" y="1696"/>
                    <a:pt x="16" y="1700"/>
                  </a:cubicBezTo>
                  <a:lnTo>
                    <a:pt x="16" y="1748"/>
                  </a:lnTo>
                  <a:cubicBezTo>
                    <a:pt x="16" y="1753"/>
                    <a:pt x="13" y="1756"/>
                    <a:pt x="8" y="1756"/>
                  </a:cubicBezTo>
                  <a:cubicBezTo>
                    <a:pt x="4" y="1756"/>
                    <a:pt x="0" y="1753"/>
                    <a:pt x="0" y="1748"/>
                  </a:cubicBezTo>
                  <a:close/>
                  <a:moveTo>
                    <a:pt x="0" y="1604"/>
                  </a:moveTo>
                  <a:lnTo>
                    <a:pt x="0" y="1556"/>
                  </a:lnTo>
                  <a:cubicBezTo>
                    <a:pt x="0" y="1552"/>
                    <a:pt x="4" y="1548"/>
                    <a:pt x="8" y="1548"/>
                  </a:cubicBezTo>
                  <a:cubicBezTo>
                    <a:pt x="13" y="1548"/>
                    <a:pt x="16" y="1552"/>
                    <a:pt x="16" y="1556"/>
                  </a:cubicBezTo>
                  <a:lnTo>
                    <a:pt x="16" y="1604"/>
                  </a:lnTo>
                  <a:cubicBezTo>
                    <a:pt x="16" y="1609"/>
                    <a:pt x="13" y="1612"/>
                    <a:pt x="8" y="1612"/>
                  </a:cubicBezTo>
                  <a:cubicBezTo>
                    <a:pt x="4" y="1612"/>
                    <a:pt x="0" y="1609"/>
                    <a:pt x="0" y="1604"/>
                  </a:cubicBezTo>
                  <a:close/>
                  <a:moveTo>
                    <a:pt x="0" y="1460"/>
                  </a:moveTo>
                  <a:lnTo>
                    <a:pt x="0" y="1412"/>
                  </a:lnTo>
                  <a:cubicBezTo>
                    <a:pt x="0" y="1408"/>
                    <a:pt x="4" y="1404"/>
                    <a:pt x="8" y="1404"/>
                  </a:cubicBezTo>
                  <a:cubicBezTo>
                    <a:pt x="13" y="1404"/>
                    <a:pt x="16" y="1408"/>
                    <a:pt x="16" y="1412"/>
                  </a:cubicBezTo>
                  <a:lnTo>
                    <a:pt x="16" y="1460"/>
                  </a:lnTo>
                  <a:cubicBezTo>
                    <a:pt x="16" y="1465"/>
                    <a:pt x="13" y="1468"/>
                    <a:pt x="8" y="1468"/>
                  </a:cubicBezTo>
                  <a:cubicBezTo>
                    <a:pt x="4" y="1468"/>
                    <a:pt x="0" y="1465"/>
                    <a:pt x="0" y="1460"/>
                  </a:cubicBezTo>
                  <a:close/>
                  <a:moveTo>
                    <a:pt x="0" y="1316"/>
                  </a:moveTo>
                  <a:lnTo>
                    <a:pt x="0" y="1268"/>
                  </a:lnTo>
                  <a:cubicBezTo>
                    <a:pt x="0" y="1264"/>
                    <a:pt x="4" y="1260"/>
                    <a:pt x="8" y="1260"/>
                  </a:cubicBezTo>
                  <a:cubicBezTo>
                    <a:pt x="13" y="1260"/>
                    <a:pt x="16" y="1264"/>
                    <a:pt x="16" y="1268"/>
                  </a:cubicBezTo>
                  <a:lnTo>
                    <a:pt x="16" y="1316"/>
                  </a:lnTo>
                  <a:cubicBezTo>
                    <a:pt x="16" y="1321"/>
                    <a:pt x="13" y="1324"/>
                    <a:pt x="8" y="1324"/>
                  </a:cubicBezTo>
                  <a:cubicBezTo>
                    <a:pt x="4" y="1324"/>
                    <a:pt x="0" y="1321"/>
                    <a:pt x="0" y="1316"/>
                  </a:cubicBezTo>
                  <a:close/>
                  <a:moveTo>
                    <a:pt x="0" y="1172"/>
                  </a:moveTo>
                  <a:lnTo>
                    <a:pt x="0" y="1124"/>
                  </a:lnTo>
                  <a:cubicBezTo>
                    <a:pt x="0" y="1120"/>
                    <a:pt x="4" y="1116"/>
                    <a:pt x="8" y="1116"/>
                  </a:cubicBezTo>
                  <a:cubicBezTo>
                    <a:pt x="13" y="1116"/>
                    <a:pt x="16" y="1120"/>
                    <a:pt x="16" y="1124"/>
                  </a:cubicBezTo>
                  <a:lnTo>
                    <a:pt x="16" y="1172"/>
                  </a:lnTo>
                  <a:cubicBezTo>
                    <a:pt x="16" y="1177"/>
                    <a:pt x="13" y="1180"/>
                    <a:pt x="8" y="1180"/>
                  </a:cubicBezTo>
                  <a:cubicBezTo>
                    <a:pt x="4" y="1180"/>
                    <a:pt x="0" y="1177"/>
                    <a:pt x="0" y="1172"/>
                  </a:cubicBezTo>
                  <a:close/>
                  <a:moveTo>
                    <a:pt x="0" y="1028"/>
                  </a:moveTo>
                  <a:lnTo>
                    <a:pt x="0" y="980"/>
                  </a:lnTo>
                  <a:cubicBezTo>
                    <a:pt x="0" y="976"/>
                    <a:pt x="4" y="972"/>
                    <a:pt x="8" y="972"/>
                  </a:cubicBezTo>
                  <a:cubicBezTo>
                    <a:pt x="13" y="972"/>
                    <a:pt x="16" y="976"/>
                    <a:pt x="16" y="980"/>
                  </a:cubicBezTo>
                  <a:lnTo>
                    <a:pt x="16" y="1028"/>
                  </a:lnTo>
                  <a:cubicBezTo>
                    <a:pt x="16" y="1033"/>
                    <a:pt x="13" y="1036"/>
                    <a:pt x="8" y="1036"/>
                  </a:cubicBezTo>
                  <a:cubicBezTo>
                    <a:pt x="4" y="1036"/>
                    <a:pt x="0" y="1033"/>
                    <a:pt x="0" y="1028"/>
                  </a:cubicBezTo>
                  <a:close/>
                  <a:moveTo>
                    <a:pt x="0" y="884"/>
                  </a:moveTo>
                  <a:lnTo>
                    <a:pt x="0" y="836"/>
                  </a:lnTo>
                  <a:cubicBezTo>
                    <a:pt x="0" y="832"/>
                    <a:pt x="4" y="828"/>
                    <a:pt x="8" y="828"/>
                  </a:cubicBezTo>
                  <a:cubicBezTo>
                    <a:pt x="13" y="828"/>
                    <a:pt x="16" y="832"/>
                    <a:pt x="16" y="836"/>
                  </a:cubicBezTo>
                  <a:lnTo>
                    <a:pt x="16" y="884"/>
                  </a:lnTo>
                  <a:cubicBezTo>
                    <a:pt x="16" y="889"/>
                    <a:pt x="13" y="892"/>
                    <a:pt x="8" y="892"/>
                  </a:cubicBezTo>
                  <a:cubicBezTo>
                    <a:pt x="4" y="892"/>
                    <a:pt x="0" y="889"/>
                    <a:pt x="0" y="884"/>
                  </a:cubicBezTo>
                  <a:close/>
                  <a:moveTo>
                    <a:pt x="0" y="740"/>
                  </a:moveTo>
                  <a:lnTo>
                    <a:pt x="0" y="692"/>
                  </a:lnTo>
                  <a:cubicBezTo>
                    <a:pt x="0" y="688"/>
                    <a:pt x="4" y="684"/>
                    <a:pt x="8" y="684"/>
                  </a:cubicBezTo>
                  <a:cubicBezTo>
                    <a:pt x="13" y="684"/>
                    <a:pt x="16" y="688"/>
                    <a:pt x="16" y="692"/>
                  </a:cubicBezTo>
                  <a:lnTo>
                    <a:pt x="16" y="740"/>
                  </a:lnTo>
                  <a:cubicBezTo>
                    <a:pt x="16" y="745"/>
                    <a:pt x="13" y="748"/>
                    <a:pt x="8" y="748"/>
                  </a:cubicBezTo>
                  <a:cubicBezTo>
                    <a:pt x="4" y="748"/>
                    <a:pt x="0" y="745"/>
                    <a:pt x="0" y="740"/>
                  </a:cubicBezTo>
                  <a:close/>
                  <a:moveTo>
                    <a:pt x="0" y="596"/>
                  </a:moveTo>
                  <a:lnTo>
                    <a:pt x="0" y="548"/>
                  </a:lnTo>
                  <a:cubicBezTo>
                    <a:pt x="0" y="544"/>
                    <a:pt x="4" y="540"/>
                    <a:pt x="8" y="540"/>
                  </a:cubicBezTo>
                  <a:cubicBezTo>
                    <a:pt x="13" y="540"/>
                    <a:pt x="16" y="544"/>
                    <a:pt x="16" y="548"/>
                  </a:cubicBezTo>
                  <a:lnTo>
                    <a:pt x="16" y="596"/>
                  </a:lnTo>
                  <a:cubicBezTo>
                    <a:pt x="16" y="601"/>
                    <a:pt x="13" y="604"/>
                    <a:pt x="8" y="604"/>
                  </a:cubicBezTo>
                  <a:cubicBezTo>
                    <a:pt x="4" y="604"/>
                    <a:pt x="0" y="601"/>
                    <a:pt x="0" y="596"/>
                  </a:cubicBezTo>
                  <a:close/>
                  <a:moveTo>
                    <a:pt x="0" y="452"/>
                  </a:moveTo>
                  <a:lnTo>
                    <a:pt x="0" y="404"/>
                  </a:lnTo>
                  <a:cubicBezTo>
                    <a:pt x="0" y="400"/>
                    <a:pt x="4" y="396"/>
                    <a:pt x="8" y="396"/>
                  </a:cubicBezTo>
                  <a:cubicBezTo>
                    <a:pt x="13" y="396"/>
                    <a:pt x="16" y="400"/>
                    <a:pt x="16" y="404"/>
                  </a:cubicBezTo>
                  <a:lnTo>
                    <a:pt x="16" y="452"/>
                  </a:lnTo>
                  <a:cubicBezTo>
                    <a:pt x="16" y="457"/>
                    <a:pt x="13" y="460"/>
                    <a:pt x="8" y="460"/>
                  </a:cubicBezTo>
                  <a:cubicBezTo>
                    <a:pt x="4" y="460"/>
                    <a:pt x="0" y="457"/>
                    <a:pt x="0" y="452"/>
                  </a:cubicBezTo>
                  <a:close/>
                  <a:moveTo>
                    <a:pt x="0" y="308"/>
                  </a:moveTo>
                  <a:lnTo>
                    <a:pt x="0" y="260"/>
                  </a:lnTo>
                  <a:cubicBezTo>
                    <a:pt x="0" y="256"/>
                    <a:pt x="4" y="252"/>
                    <a:pt x="8" y="252"/>
                  </a:cubicBezTo>
                  <a:cubicBezTo>
                    <a:pt x="13" y="252"/>
                    <a:pt x="16" y="256"/>
                    <a:pt x="16" y="260"/>
                  </a:cubicBezTo>
                  <a:lnTo>
                    <a:pt x="16" y="308"/>
                  </a:lnTo>
                  <a:cubicBezTo>
                    <a:pt x="16" y="313"/>
                    <a:pt x="13" y="316"/>
                    <a:pt x="8" y="316"/>
                  </a:cubicBezTo>
                  <a:cubicBezTo>
                    <a:pt x="4" y="316"/>
                    <a:pt x="0" y="313"/>
                    <a:pt x="0" y="308"/>
                  </a:cubicBezTo>
                  <a:close/>
                  <a:moveTo>
                    <a:pt x="0" y="164"/>
                  </a:moveTo>
                  <a:lnTo>
                    <a:pt x="0" y="116"/>
                  </a:lnTo>
                  <a:cubicBezTo>
                    <a:pt x="0" y="112"/>
                    <a:pt x="4" y="108"/>
                    <a:pt x="8" y="108"/>
                  </a:cubicBezTo>
                  <a:cubicBezTo>
                    <a:pt x="13" y="108"/>
                    <a:pt x="16" y="112"/>
                    <a:pt x="16" y="116"/>
                  </a:cubicBezTo>
                  <a:lnTo>
                    <a:pt x="16" y="164"/>
                  </a:lnTo>
                  <a:cubicBezTo>
                    <a:pt x="16" y="169"/>
                    <a:pt x="13" y="172"/>
                    <a:pt x="8" y="172"/>
                  </a:cubicBezTo>
                  <a:cubicBezTo>
                    <a:pt x="4" y="172"/>
                    <a:pt x="0" y="169"/>
                    <a:pt x="0" y="164"/>
                  </a:cubicBezTo>
                  <a:close/>
                  <a:moveTo>
                    <a:pt x="0" y="20"/>
                  </a:moveTo>
                  <a:lnTo>
                    <a:pt x="0" y="8"/>
                  </a:lnTo>
                  <a:cubicBezTo>
                    <a:pt x="0" y="4"/>
                    <a:pt x="4" y="0"/>
                    <a:pt x="8" y="0"/>
                  </a:cubicBezTo>
                  <a:cubicBezTo>
                    <a:pt x="13" y="0"/>
                    <a:pt x="16" y="4"/>
                    <a:pt x="16" y="8"/>
                  </a:cubicBezTo>
                  <a:lnTo>
                    <a:pt x="16" y="20"/>
                  </a:lnTo>
                  <a:cubicBezTo>
                    <a:pt x="16" y="25"/>
                    <a:pt x="13"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1" name="Freeform 8"/>
            <p:cNvSpPr>
              <a:spLocks noEditPoints="1"/>
            </p:cNvSpPr>
            <p:nvPr/>
          </p:nvSpPr>
          <p:spPr bwMode="auto">
            <a:xfrm>
              <a:off x="192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3" y="6732"/>
                    <a:pt x="8" y="6732"/>
                  </a:cubicBezTo>
                  <a:cubicBezTo>
                    <a:pt x="12" y="6732"/>
                    <a:pt x="16" y="6736"/>
                    <a:pt x="16" y="6740"/>
                  </a:cubicBezTo>
                  <a:lnTo>
                    <a:pt x="16" y="6788"/>
                  </a:lnTo>
                  <a:cubicBezTo>
                    <a:pt x="16" y="6793"/>
                    <a:pt x="12" y="6796"/>
                    <a:pt x="8" y="6796"/>
                  </a:cubicBezTo>
                  <a:cubicBezTo>
                    <a:pt x="3" y="6796"/>
                    <a:pt x="0" y="6793"/>
                    <a:pt x="0" y="6788"/>
                  </a:cubicBezTo>
                  <a:close/>
                  <a:moveTo>
                    <a:pt x="0" y="6644"/>
                  </a:moveTo>
                  <a:lnTo>
                    <a:pt x="0" y="6596"/>
                  </a:lnTo>
                  <a:cubicBezTo>
                    <a:pt x="0" y="6592"/>
                    <a:pt x="3" y="6588"/>
                    <a:pt x="8" y="6588"/>
                  </a:cubicBezTo>
                  <a:cubicBezTo>
                    <a:pt x="12" y="6588"/>
                    <a:pt x="16" y="6592"/>
                    <a:pt x="16" y="6596"/>
                  </a:cubicBezTo>
                  <a:lnTo>
                    <a:pt x="16" y="6644"/>
                  </a:lnTo>
                  <a:cubicBezTo>
                    <a:pt x="16" y="6649"/>
                    <a:pt x="12" y="6652"/>
                    <a:pt x="8" y="6652"/>
                  </a:cubicBezTo>
                  <a:cubicBezTo>
                    <a:pt x="3" y="6652"/>
                    <a:pt x="0" y="6649"/>
                    <a:pt x="0" y="6644"/>
                  </a:cubicBezTo>
                  <a:close/>
                  <a:moveTo>
                    <a:pt x="0" y="6500"/>
                  </a:moveTo>
                  <a:lnTo>
                    <a:pt x="0" y="6452"/>
                  </a:lnTo>
                  <a:cubicBezTo>
                    <a:pt x="0" y="6448"/>
                    <a:pt x="3" y="6444"/>
                    <a:pt x="8" y="6444"/>
                  </a:cubicBezTo>
                  <a:cubicBezTo>
                    <a:pt x="12" y="6444"/>
                    <a:pt x="16" y="6448"/>
                    <a:pt x="16" y="6452"/>
                  </a:cubicBezTo>
                  <a:lnTo>
                    <a:pt x="16" y="6500"/>
                  </a:lnTo>
                  <a:cubicBezTo>
                    <a:pt x="16" y="6505"/>
                    <a:pt x="12" y="6508"/>
                    <a:pt x="8" y="6508"/>
                  </a:cubicBezTo>
                  <a:cubicBezTo>
                    <a:pt x="3" y="6508"/>
                    <a:pt x="0" y="6505"/>
                    <a:pt x="0" y="6500"/>
                  </a:cubicBezTo>
                  <a:close/>
                  <a:moveTo>
                    <a:pt x="0" y="6356"/>
                  </a:moveTo>
                  <a:lnTo>
                    <a:pt x="0" y="6308"/>
                  </a:lnTo>
                  <a:cubicBezTo>
                    <a:pt x="0" y="6304"/>
                    <a:pt x="3" y="6300"/>
                    <a:pt x="8" y="6300"/>
                  </a:cubicBezTo>
                  <a:cubicBezTo>
                    <a:pt x="12" y="6300"/>
                    <a:pt x="16" y="6304"/>
                    <a:pt x="16" y="6308"/>
                  </a:cubicBezTo>
                  <a:lnTo>
                    <a:pt x="16" y="6356"/>
                  </a:lnTo>
                  <a:cubicBezTo>
                    <a:pt x="16" y="6361"/>
                    <a:pt x="12" y="6364"/>
                    <a:pt x="8" y="6364"/>
                  </a:cubicBezTo>
                  <a:cubicBezTo>
                    <a:pt x="3" y="6364"/>
                    <a:pt x="0" y="6361"/>
                    <a:pt x="0" y="6356"/>
                  </a:cubicBezTo>
                  <a:close/>
                  <a:moveTo>
                    <a:pt x="0" y="6212"/>
                  </a:moveTo>
                  <a:lnTo>
                    <a:pt x="0" y="6164"/>
                  </a:lnTo>
                  <a:cubicBezTo>
                    <a:pt x="0" y="6160"/>
                    <a:pt x="3" y="6156"/>
                    <a:pt x="8" y="6156"/>
                  </a:cubicBezTo>
                  <a:cubicBezTo>
                    <a:pt x="12" y="6156"/>
                    <a:pt x="16" y="6160"/>
                    <a:pt x="16" y="6164"/>
                  </a:cubicBezTo>
                  <a:lnTo>
                    <a:pt x="16" y="6212"/>
                  </a:lnTo>
                  <a:cubicBezTo>
                    <a:pt x="16" y="6217"/>
                    <a:pt x="12" y="6220"/>
                    <a:pt x="8" y="6220"/>
                  </a:cubicBezTo>
                  <a:cubicBezTo>
                    <a:pt x="3" y="6220"/>
                    <a:pt x="0" y="6217"/>
                    <a:pt x="0" y="6212"/>
                  </a:cubicBezTo>
                  <a:close/>
                  <a:moveTo>
                    <a:pt x="0" y="6068"/>
                  </a:moveTo>
                  <a:lnTo>
                    <a:pt x="0" y="6020"/>
                  </a:lnTo>
                  <a:cubicBezTo>
                    <a:pt x="0" y="6016"/>
                    <a:pt x="3" y="6012"/>
                    <a:pt x="8" y="6012"/>
                  </a:cubicBezTo>
                  <a:cubicBezTo>
                    <a:pt x="12" y="6012"/>
                    <a:pt x="16" y="6016"/>
                    <a:pt x="16" y="6020"/>
                  </a:cubicBezTo>
                  <a:lnTo>
                    <a:pt x="16" y="6068"/>
                  </a:lnTo>
                  <a:cubicBezTo>
                    <a:pt x="16" y="6073"/>
                    <a:pt x="12" y="6076"/>
                    <a:pt x="8" y="6076"/>
                  </a:cubicBezTo>
                  <a:cubicBezTo>
                    <a:pt x="3" y="6076"/>
                    <a:pt x="0" y="6073"/>
                    <a:pt x="0" y="6068"/>
                  </a:cubicBezTo>
                  <a:close/>
                  <a:moveTo>
                    <a:pt x="0" y="5924"/>
                  </a:moveTo>
                  <a:lnTo>
                    <a:pt x="0" y="5876"/>
                  </a:lnTo>
                  <a:cubicBezTo>
                    <a:pt x="0" y="5872"/>
                    <a:pt x="3" y="5868"/>
                    <a:pt x="8" y="5868"/>
                  </a:cubicBezTo>
                  <a:cubicBezTo>
                    <a:pt x="12" y="5868"/>
                    <a:pt x="16" y="5872"/>
                    <a:pt x="16" y="5876"/>
                  </a:cubicBezTo>
                  <a:lnTo>
                    <a:pt x="16" y="5924"/>
                  </a:lnTo>
                  <a:cubicBezTo>
                    <a:pt x="16" y="5929"/>
                    <a:pt x="12" y="5932"/>
                    <a:pt x="8" y="5932"/>
                  </a:cubicBezTo>
                  <a:cubicBezTo>
                    <a:pt x="3" y="5932"/>
                    <a:pt x="0" y="5929"/>
                    <a:pt x="0" y="5924"/>
                  </a:cubicBezTo>
                  <a:close/>
                  <a:moveTo>
                    <a:pt x="0" y="5780"/>
                  </a:moveTo>
                  <a:lnTo>
                    <a:pt x="0" y="5732"/>
                  </a:lnTo>
                  <a:cubicBezTo>
                    <a:pt x="0" y="5728"/>
                    <a:pt x="3" y="5724"/>
                    <a:pt x="8" y="5724"/>
                  </a:cubicBezTo>
                  <a:cubicBezTo>
                    <a:pt x="12" y="5724"/>
                    <a:pt x="16" y="5728"/>
                    <a:pt x="16" y="5732"/>
                  </a:cubicBezTo>
                  <a:lnTo>
                    <a:pt x="16" y="5780"/>
                  </a:lnTo>
                  <a:cubicBezTo>
                    <a:pt x="16" y="5785"/>
                    <a:pt x="12" y="5788"/>
                    <a:pt x="8" y="5788"/>
                  </a:cubicBezTo>
                  <a:cubicBezTo>
                    <a:pt x="3" y="5788"/>
                    <a:pt x="0" y="5785"/>
                    <a:pt x="0" y="5780"/>
                  </a:cubicBezTo>
                  <a:close/>
                  <a:moveTo>
                    <a:pt x="0" y="5636"/>
                  </a:moveTo>
                  <a:lnTo>
                    <a:pt x="0" y="5588"/>
                  </a:lnTo>
                  <a:cubicBezTo>
                    <a:pt x="0" y="5584"/>
                    <a:pt x="3" y="5580"/>
                    <a:pt x="8" y="5580"/>
                  </a:cubicBezTo>
                  <a:cubicBezTo>
                    <a:pt x="12" y="5580"/>
                    <a:pt x="16" y="5584"/>
                    <a:pt x="16" y="5588"/>
                  </a:cubicBezTo>
                  <a:lnTo>
                    <a:pt x="16" y="5636"/>
                  </a:lnTo>
                  <a:cubicBezTo>
                    <a:pt x="16" y="5641"/>
                    <a:pt x="12" y="5644"/>
                    <a:pt x="8" y="5644"/>
                  </a:cubicBezTo>
                  <a:cubicBezTo>
                    <a:pt x="3" y="5644"/>
                    <a:pt x="0" y="5641"/>
                    <a:pt x="0" y="5636"/>
                  </a:cubicBezTo>
                  <a:close/>
                  <a:moveTo>
                    <a:pt x="0" y="5492"/>
                  </a:moveTo>
                  <a:lnTo>
                    <a:pt x="0" y="5444"/>
                  </a:lnTo>
                  <a:cubicBezTo>
                    <a:pt x="0" y="5440"/>
                    <a:pt x="3" y="5436"/>
                    <a:pt x="8" y="5436"/>
                  </a:cubicBezTo>
                  <a:cubicBezTo>
                    <a:pt x="12" y="5436"/>
                    <a:pt x="16" y="5440"/>
                    <a:pt x="16" y="5444"/>
                  </a:cubicBezTo>
                  <a:lnTo>
                    <a:pt x="16" y="5492"/>
                  </a:lnTo>
                  <a:cubicBezTo>
                    <a:pt x="16" y="5497"/>
                    <a:pt x="12" y="5500"/>
                    <a:pt x="8" y="5500"/>
                  </a:cubicBezTo>
                  <a:cubicBezTo>
                    <a:pt x="3" y="5500"/>
                    <a:pt x="0" y="5497"/>
                    <a:pt x="0" y="5492"/>
                  </a:cubicBezTo>
                  <a:close/>
                  <a:moveTo>
                    <a:pt x="0" y="5348"/>
                  </a:moveTo>
                  <a:lnTo>
                    <a:pt x="0" y="5300"/>
                  </a:lnTo>
                  <a:cubicBezTo>
                    <a:pt x="0" y="5296"/>
                    <a:pt x="3" y="5292"/>
                    <a:pt x="8" y="5292"/>
                  </a:cubicBezTo>
                  <a:cubicBezTo>
                    <a:pt x="12" y="5292"/>
                    <a:pt x="16" y="5296"/>
                    <a:pt x="16" y="5300"/>
                  </a:cubicBezTo>
                  <a:lnTo>
                    <a:pt x="16" y="5348"/>
                  </a:lnTo>
                  <a:cubicBezTo>
                    <a:pt x="16" y="5353"/>
                    <a:pt x="12" y="5356"/>
                    <a:pt x="8" y="5356"/>
                  </a:cubicBezTo>
                  <a:cubicBezTo>
                    <a:pt x="3" y="5356"/>
                    <a:pt x="0" y="5353"/>
                    <a:pt x="0" y="5348"/>
                  </a:cubicBezTo>
                  <a:close/>
                  <a:moveTo>
                    <a:pt x="0" y="5204"/>
                  </a:moveTo>
                  <a:lnTo>
                    <a:pt x="0" y="5156"/>
                  </a:lnTo>
                  <a:cubicBezTo>
                    <a:pt x="0" y="5152"/>
                    <a:pt x="3" y="5148"/>
                    <a:pt x="8" y="5148"/>
                  </a:cubicBezTo>
                  <a:cubicBezTo>
                    <a:pt x="12" y="5148"/>
                    <a:pt x="16" y="5152"/>
                    <a:pt x="16" y="5156"/>
                  </a:cubicBezTo>
                  <a:lnTo>
                    <a:pt x="16" y="5204"/>
                  </a:lnTo>
                  <a:cubicBezTo>
                    <a:pt x="16" y="5209"/>
                    <a:pt x="12" y="5212"/>
                    <a:pt x="8" y="5212"/>
                  </a:cubicBezTo>
                  <a:cubicBezTo>
                    <a:pt x="3" y="5212"/>
                    <a:pt x="0" y="5209"/>
                    <a:pt x="0" y="5204"/>
                  </a:cubicBezTo>
                  <a:close/>
                  <a:moveTo>
                    <a:pt x="0" y="5060"/>
                  </a:moveTo>
                  <a:lnTo>
                    <a:pt x="0" y="5012"/>
                  </a:lnTo>
                  <a:cubicBezTo>
                    <a:pt x="0" y="5008"/>
                    <a:pt x="3" y="5004"/>
                    <a:pt x="8" y="5004"/>
                  </a:cubicBezTo>
                  <a:cubicBezTo>
                    <a:pt x="12" y="5004"/>
                    <a:pt x="16" y="5008"/>
                    <a:pt x="16" y="5012"/>
                  </a:cubicBezTo>
                  <a:lnTo>
                    <a:pt x="16" y="5060"/>
                  </a:lnTo>
                  <a:cubicBezTo>
                    <a:pt x="16" y="5065"/>
                    <a:pt x="12" y="5068"/>
                    <a:pt x="8" y="5068"/>
                  </a:cubicBezTo>
                  <a:cubicBezTo>
                    <a:pt x="3" y="5068"/>
                    <a:pt x="0" y="5065"/>
                    <a:pt x="0" y="5060"/>
                  </a:cubicBezTo>
                  <a:close/>
                  <a:moveTo>
                    <a:pt x="0" y="4916"/>
                  </a:moveTo>
                  <a:lnTo>
                    <a:pt x="0" y="4868"/>
                  </a:lnTo>
                  <a:cubicBezTo>
                    <a:pt x="0" y="4864"/>
                    <a:pt x="3" y="4860"/>
                    <a:pt x="8" y="4860"/>
                  </a:cubicBezTo>
                  <a:cubicBezTo>
                    <a:pt x="12" y="4860"/>
                    <a:pt x="16" y="4864"/>
                    <a:pt x="16" y="4868"/>
                  </a:cubicBezTo>
                  <a:lnTo>
                    <a:pt x="16" y="4916"/>
                  </a:lnTo>
                  <a:cubicBezTo>
                    <a:pt x="16" y="4921"/>
                    <a:pt x="12" y="4924"/>
                    <a:pt x="8" y="4924"/>
                  </a:cubicBezTo>
                  <a:cubicBezTo>
                    <a:pt x="3" y="4924"/>
                    <a:pt x="0" y="4921"/>
                    <a:pt x="0" y="4916"/>
                  </a:cubicBezTo>
                  <a:close/>
                  <a:moveTo>
                    <a:pt x="0" y="4772"/>
                  </a:moveTo>
                  <a:lnTo>
                    <a:pt x="0" y="4724"/>
                  </a:lnTo>
                  <a:cubicBezTo>
                    <a:pt x="0" y="4720"/>
                    <a:pt x="3" y="4716"/>
                    <a:pt x="8" y="4716"/>
                  </a:cubicBezTo>
                  <a:cubicBezTo>
                    <a:pt x="12" y="4716"/>
                    <a:pt x="16" y="4720"/>
                    <a:pt x="16" y="4724"/>
                  </a:cubicBezTo>
                  <a:lnTo>
                    <a:pt x="16" y="4772"/>
                  </a:lnTo>
                  <a:cubicBezTo>
                    <a:pt x="16" y="4777"/>
                    <a:pt x="12" y="4780"/>
                    <a:pt x="8" y="4780"/>
                  </a:cubicBezTo>
                  <a:cubicBezTo>
                    <a:pt x="3" y="4780"/>
                    <a:pt x="0" y="4777"/>
                    <a:pt x="0" y="4772"/>
                  </a:cubicBezTo>
                  <a:close/>
                  <a:moveTo>
                    <a:pt x="0" y="4628"/>
                  </a:moveTo>
                  <a:lnTo>
                    <a:pt x="0" y="4580"/>
                  </a:lnTo>
                  <a:cubicBezTo>
                    <a:pt x="0" y="4576"/>
                    <a:pt x="3" y="4572"/>
                    <a:pt x="8" y="4572"/>
                  </a:cubicBezTo>
                  <a:cubicBezTo>
                    <a:pt x="12" y="4572"/>
                    <a:pt x="16" y="4576"/>
                    <a:pt x="16" y="4580"/>
                  </a:cubicBezTo>
                  <a:lnTo>
                    <a:pt x="16" y="4628"/>
                  </a:lnTo>
                  <a:cubicBezTo>
                    <a:pt x="16" y="4633"/>
                    <a:pt x="12" y="4636"/>
                    <a:pt x="8" y="4636"/>
                  </a:cubicBezTo>
                  <a:cubicBezTo>
                    <a:pt x="3" y="4636"/>
                    <a:pt x="0" y="4633"/>
                    <a:pt x="0" y="4628"/>
                  </a:cubicBezTo>
                  <a:close/>
                  <a:moveTo>
                    <a:pt x="0" y="4484"/>
                  </a:moveTo>
                  <a:lnTo>
                    <a:pt x="0" y="4436"/>
                  </a:lnTo>
                  <a:cubicBezTo>
                    <a:pt x="0" y="4432"/>
                    <a:pt x="3" y="4428"/>
                    <a:pt x="8" y="4428"/>
                  </a:cubicBezTo>
                  <a:cubicBezTo>
                    <a:pt x="12" y="4428"/>
                    <a:pt x="16" y="4432"/>
                    <a:pt x="16" y="4436"/>
                  </a:cubicBezTo>
                  <a:lnTo>
                    <a:pt x="16" y="4484"/>
                  </a:lnTo>
                  <a:cubicBezTo>
                    <a:pt x="16" y="4489"/>
                    <a:pt x="12" y="4492"/>
                    <a:pt x="8" y="4492"/>
                  </a:cubicBezTo>
                  <a:cubicBezTo>
                    <a:pt x="3" y="4492"/>
                    <a:pt x="0" y="4489"/>
                    <a:pt x="0" y="4484"/>
                  </a:cubicBezTo>
                  <a:close/>
                  <a:moveTo>
                    <a:pt x="0" y="4340"/>
                  </a:moveTo>
                  <a:lnTo>
                    <a:pt x="0" y="4292"/>
                  </a:lnTo>
                  <a:cubicBezTo>
                    <a:pt x="0" y="4288"/>
                    <a:pt x="3" y="4284"/>
                    <a:pt x="8" y="4284"/>
                  </a:cubicBezTo>
                  <a:cubicBezTo>
                    <a:pt x="12" y="4284"/>
                    <a:pt x="16" y="4288"/>
                    <a:pt x="16" y="4292"/>
                  </a:cubicBezTo>
                  <a:lnTo>
                    <a:pt x="16" y="4340"/>
                  </a:lnTo>
                  <a:cubicBezTo>
                    <a:pt x="16" y="4345"/>
                    <a:pt x="12" y="4348"/>
                    <a:pt x="8" y="4348"/>
                  </a:cubicBezTo>
                  <a:cubicBezTo>
                    <a:pt x="3" y="4348"/>
                    <a:pt x="0" y="4345"/>
                    <a:pt x="0" y="4340"/>
                  </a:cubicBezTo>
                  <a:close/>
                  <a:moveTo>
                    <a:pt x="0" y="4196"/>
                  </a:moveTo>
                  <a:lnTo>
                    <a:pt x="0" y="4148"/>
                  </a:lnTo>
                  <a:cubicBezTo>
                    <a:pt x="0" y="4144"/>
                    <a:pt x="3" y="4140"/>
                    <a:pt x="8" y="4140"/>
                  </a:cubicBezTo>
                  <a:cubicBezTo>
                    <a:pt x="12" y="4140"/>
                    <a:pt x="16" y="4144"/>
                    <a:pt x="16" y="4148"/>
                  </a:cubicBezTo>
                  <a:lnTo>
                    <a:pt x="16" y="4196"/>
                  </a:lnTo>
                  <a:cubicBezTo>
                    <a:pt x="16" y="4201"/>
                    <a:pt x="12" y="4204"/>
                    <a:pt x="8" y="4204"/>
                  </a:cubicBezTo>
                  <a:cubicBezTo>
                    <a:pt x="3" y="4204"/>
                    <a:pt x="0" y="4201"/>
                    <a:pt x="0" y="4196"/>
                  </a:cubicBezTo>
                  <a:close/>
                  <a:moveTo>
                    <a:pt x="0" y="4052"/>
                  </a:moveTo>
                  <a:lnTo>
                    <a:pt x="0" y="4004"/>
                  </a:lnTo>
                  <a:cubicBezTo>
                    <a:pt x="0" y="4000"/>
                    <a:pt x="3" y="3996"/>
                    <a:pt x="8" y="3996"/>
                  </a:cubicBezTo>
                  <a:cubicBezTo>
                    <a:pt x="12" y="3996"/>
                    <a:pt x="16" y="4000"/>
                    <a:pt x="16" y="4004"/>
                  </a:cubicBezTo>
                  <a:lnTo>
                    <a:pt x="16" y="4052"/>
                  </a:lnTo>
                  <a:cubicBezTo>
                    <a:pt x="16" y="4057"/>
                    <a:pt x="12" y="4060"/>
                    <a:pt x="8" y="4060"/>
                  </a:cubicBezTo>
                  <a:cubicBezTo>
                    <a:pt x="3" y="4060"/>
                    <a:pt x="0" y="4057"/>
                    <a:pt x="0" y="4052"/>
                  </a:cubicBezTo>
                  <a:close/>
                  <a:moveTo>
                    <a:pt x="0" y="3908"/>
                  </a:moveTo>
                  <a:lnTo>
                    <a:pt x="0" y="3860"/>
                  </a:lnTo>
                  <a:cubicBezTo>
                    <a:pt x="0" y="3856"/>
                    <a:pt x="3" y="3852"/>
                    <a:pt x="8" y="3852"/>
                  </a:cubicBezTo>
                  <a:cubicBezTo>
                    <a:pt x="12" y="3852"/>
                    <a:pt x="16" y="3856"/>
                    <a:pt x="16" y="3860"/>
                  </a:cubicBezTo>
                  <a:lnTo>
                    <a:pt x="16" y="3908"/>
                  </a:lnTo>
                  <a:cubicBezTo>
                    <a:pt x="16" y="3913"/>
                    <a:pt x="12" y="3916"/>
                    <a:pt x="8" y="3916"/>
                  </a:cubicBezTo>
                  <a:cubicBezTo>
                    <a:pt x="3" y="3916"/>
                    <a:pt x="0" y="3913"/>
                    <a:pt x="0" y="3908"/>
                  </a:cubicBezTo>
                  <a:close/>
                  <a:moveTo>
                    <a:pt x="0" y="3764"/>
                  </a:moveTo>
                  <a:lnTo>
                    <a:pt x="0" y="3716"/>
                  </a:lnTo>
                  <a:cubicBezTo>
                    <a:pt x="0" y="3712"/>
                    <a:pt x="3" y="3708"/>
                    <a:pt x="8" y="3708"/>
                  </a:cubicBezTo>
                  <a:cubicBezTo>
                    <a:pt x="12" y="3708"/>
                    <a:pt x="16" y="3712"/>
                    <a:pt x="16" y="3716"/>
                  </a:cubicBezTo>
                  <a:lnTo>
                    <a:pt x="16" y="3764"/>
                  </a:lnTo>
                  <a:cubicBezTo>
                    <a:pt x="16" y="3769"/>
                    <a:pt x="12" y="3772"/>
                    <a:pt x="8" y="3772"/>
                  </a:cubicBezTo>
                  <a:cubicBezTo>
                    <a:pt x="3" y="3772"/>
                    <a:pt x="0" y="3769"/>
                    <a:pt x="0" y="3764"/>
                  </a:cubicBezTo>
                  <a:close/>
                  <a:moveTo>
                    <a:pt x="0" y="3620"/>
                  </a:moveTo>
                  <a:lnTo>
                    <a:pt x="0" y="3572"/>
                  </a:lnTo>
                  <a:cubicBezTo>
                    <a:pt x="0" y="3568"/>
                    <a:pt x="3" y="3564"/>
                    <a:pt x="8" y="3564"/>
                  </a:cubicBezTo>
                  <a:cubicBezTo>
                    <a:pt x="12" y="3564"/>
                    <a:pt x="16" y="3568"/>
                    <a:pt x="16" y="3572"/>
                  </a:cubicBezTo>
                  <a:lnTo>
                    <a:pt x="16" y="3620"/>
                  </a:lnTo>
                  <a:cubicBezTo>
                    <a:pt x="16" y="3625"/>
                    <a:pt x="12" y="3628"/>
                    <a:pt x="8" y="3628"/>
                  </a:cubicBezTo>
                  <a:cubicBezTo>
                    <a:pt x="3" y="3628"/>
                    <a:pt x="0" y="3625"/>
                    <a:pt x="0" y="3620"/>
                  </a:cubicBezTo>
                  <a:close/>
                  <a:moveTo>
                    <a:pt x="0" y="3476"/>
                  </a:moveTo>
                  <a:lnTo>
                    <a:pt x="0" y="3428"/>
                  </a:lnTo>
                  <a:cubicBezTo>
                    <a:pt x="0" y="3424"/>
                    <a:pt x="3" y="3420"/>
                    <a:pt x="8" y="3420"/>
                  </a:cubicBezTo>
                  <a:cubicBezTo>
                    <a:pt x="12" y="3420"/>
                    <a:pt x="16" y="3424"/>
                    <a:pt x="16" y="3428"/>
                  </a:cubicBezTo>
                  <a:lnTo>
                    <a:pt x="16" y="3476"/>
                  </a:lnTo>
                  <a:cubicBezTo>
                    <a:pt x="16" y="3481"/>
                    <a:pt x="12" y="3484"/>
                    <a:pt x="8" y="3484"/>
                  </a:cubicBezTo>
                  <a:cubicBezTo>
                    <a:pt x="3" y="3484"/>
                    <a:pt x="0" y="3481"/>
                    <a:pt x="0" y="3476"/>
                  </a:cubicBezTo>
                  <a:close/>
                  <a:moveTo>
                    <a:pt x="0" y="3332"/>
                  </a:moveTo>
                  <a:lnTo>
                    <a:pt x="0" y="3284"/>
                  </a:lnTo>
                  <a:cubicBezTo>
                    <a:pt x="0" y="3280"/>
                    <a:pt x="3" y="3276"/>
                    <a:pt x="8" y="3276"/>
                  </a:cubicBezTo>
                  <a:cubicBezTo>
                    <a:pt x="12" y="3276"/>
                    <a:pt x="16" y="3280"/>
                    <a:pt x="16" y="3284"/>
                  </a:cubicBezTo>
                  <a:lnTo>
                    <a:pt x="16" y="3332"/>
                  </a:lnTo>
                  <a:cubicBezTo>
                    <a:pt x="16" y="3337"/>
                    <a:pt x="12" y="3340"/>
                    <a:pt x="8" y="3340"/>
                  </a:cubicBezTo>
                  <a:cubicBezTo>
                    <a:pt x="3" y="3340"/>
                    <a:pt x="0" y="3337"/>
                    <a:pt x="0" y="3332"/>
                  </a:cubicBezTo>
                  <a:close/>
                  <a:moveTo>
                    <a:pt x="0" y="3188"/>
                  </a:moveTo>
                  <a:lnTo>
                    <a:pt x="0" y="3140"/>
                  </a:lnTo>
                  <a:cubicBezTo>
                    <a:pt x="0" y="3136"/>
                    <a:pt x="3" y="3132"/>
                    <a:pt x="8" y="3132"/>
                  </a:cubicBezTo>
                  <a:cubicBezTo>
                    <a:pt x="12" y="3132"/>
                    <a:pt x="16" y="3136"/>
                    <a:pt x="16" y="3140"/>
                  </a:cubicBezTo>
                  <a:lnTo>
                    <a:pt x="16" y="3188"/>
                  </a:lnTo>
                  <a:cubicBezTo>
                    <a:pt x="16" y="3193"/>
                    <a:pt x="12" y="3196"/>
                    <a:pt x="8" y="3196"/>
                  </a:cubicBezTo>
                  <a:cubicBezTo>
                    <a:pt x="3" y="3196"/>
                    <a:pt x="0" y="3193"/>
                    <a:pt x="0" y="3188"/>
                  </a:cubicBezTo>
                  <a:close/>
                  <a:moveTo>
                    <a:pt x="0" y="3044"/>
                  </a:moveTo>
                  <a:lnTo>
                    <a:pt x="0" y="2996"/>
                  </a:lnTo>
                  <a:cubicBezTo>
                    <a:pt x="0" y="2992"/>
                    <a:pt x="3" y="2988"/>
                    <a:pt x="8" y="2988"/>
                  </a:cubicBezTo>
                  <a:cubicBezTo>
                    <a:pt x="12" y="2988"/>
                    <a:pt x="16" y="2992"/>
                    <a:pt x="16" y="2996"/>
                  </a:cubicBezTo>
                  <a:lnTo>
                    <a:pt x="16" y="3044"/>
                  </a:lnTo>
                  <a:cubicBezTo>
                    <a:pt x="16" y="3049"/>
                    <a:pt x="12" y="3052"/>
                    <a:pt x="8" y="3052"/>
                  </a:cubicBezTo>
                  <a:cubicBezTo>
                    <a:pt x="3" y="3052"/>
                    <a:pt x="0" y="3049"/>
                    <a:pt x="0" y="3044"/>
                  </a:cubicBezTo>
                  <a:close/>
                  <a:moveTo>
                    <a:pt x="0" y="2900"/>
                  </a:moveTo>
                  <a:lnTo>
                    <a:pt x="0" y="2852"/>
                  </a:lnTo>
                  <a:cubicBezTo>
                    <a:pt x="0" y="2848"/>
                    <a:pt x="3" y="2844"/>
                    <a:pt x="8" y="2844"/>
                  </a:cubicBezTo>
                  <a:cubicBezTo>
                    <a:pt x="12" y="2844"/>
                    <a:pt x="16" y="2848"/>
                    <a:pt x="16" y="2852"/>
                  </a:cubicBezTo>
                  <a:lnTo>
                    <a:pt x="16" y="2900"/>
                  </a:lnTo>
                  <a:cubicBezTo>
                    <a:pt x="16" y="2905"/>
                    <a:pt x="12" y="2908"/>
                    <a:pt x="8" y="2908"/>
                  </a:cubicBezTo>
                  <a:cubicBezTo>
                    <a:pt x="3" y="2908"/>
                    <a:pt x="0" y="2905"/>
                    <a:pt x="0" y="2900"/>
                  </a:cubicBezTo>
                  <a:close/>
                  <a:moveTo>
                    <a:pt x="0" y="2756"/>
                  </a:moveTo>
                  <a:lnTo>
                    <a:pt x="0" y="2708"/>
                  </a:lnTo>
                  <a:cubicBezTo>
                    <a:pt x="0" y="2704"/>
                    <a:pt x="3" y="2700"/>
                    <a:pt x="8" y="2700"/>
                  </a:cubicBezTo>
                  <a:cubicBezTo>
                    <a:pt x="12" y="2700"/>
                    <a:pt x="16" y="2704"/>
                    <a:pt x="16" y="2708"/>
                  </a:cubicBezTo>
                  <a:lnTo>
                    <a:pt x="16" y="2756"/>
                  </a:lnTo>
                  <a:cubicBezTo>
                    <a:pt x="16" y="2761"/>
                    <a:pt x="12" y="2764"/>
                    <a:pt x="8" y="2764"/>
                  </a:cubicBezTo>
                  <a:cubicBezTo>
                    <a:pt x="3" y="2764"/>
                    <a:pt x="0" y="2761"/>
                    <a:pt x="0" y="2756"/>
                  </a:cubicBezTo>
                  <a:close/>
                  <a:moveTo>
                    <a:pt x="0" y="2612"/>
                  </a:moveTo>
                  <a:lnTo>
                    <a:pt x="0" y="2564"/>
                  </a:lnTo>
                  <a:cubicBezTo>
                    <a:pt x="0" y="2560"/>
                    <a:pt x="3" y="2556"/>
                    <a:pt x="8" y="2556"/>
                  </a:cubicBezTo>
                  <a:cubicBezTo>
                    <a:pt x="12" y="2556"/>
                    <a:pt x="16" y="2560"/>
                    <a:pt x="16" y="2564"/>
                  </a:cubicBezTo>
                  <a:lnTo>
                    <a:pt x="16" y="2612"/>
                  </a:lnTo>
                  <a:cubicBezTo>
                    <a:pt x="16" y="2617"/>
                    <a:pt x="12" y="2620"/>
                    <a:pt x="8" y="2620"/>
                  </a:cubicBezTo>
                  <a:cubicBezTo>
                    <a:pt x="3" y="2620"/>
                    <a:pt x="0" y="2617"/>
                    <a:pt x="0" y="2612"/>
                  </a:cubicBezTo>
                  <a:close/>
                  <a:moveTo>
                    <a:pt x="0" y="2468"/>
                  </a:moveTo>
                  <a:lnTo>
                    <a:pt x="0" y="2420"/>
                  </a:lnTo>
                  <a:cubicBezTo>
                    <a:pt x="0" y="2416"/>
                    <a:pt x="3" y="2412"/>
                    <a:pt x="8" y="2412"/>
                  </a:cubicBezTo>
                  <a:cubicBezTo>
                    <a:pt x="12" y="2412"/>
                    <a:pt x="16" y="2416"/>
                    <a:pt x="16" y="2420"/>
                  </a:cubicBezTo>
                  <a:lnTo>
                    <a:pt x="16" y="2468"/>
                  </a:lnTo>
                  <a:cubicBezTo>
                    <a:pt x="16" y="2473"/>
                    <a:pt x="12" y="2476"/>
                    <a:pt x="8" y="2476"/>
                  </a:cubicBezTo>
                  <a:cubicBezTo>
                    <a:pt x="3" y="2476"/>
                    <a:pt x="0" y="2473"/>
                    <a:pt x="0" y="2468"/>
                  </a:cubicBezTo>
                  <a:close/>
                  <a:moveTo>
                    <a:pt x="0" y="2324"/>
                  </a:moveTo>
                  <a:lnTo>
                    <a:pt x="0" y="2276"/>
                  </a:lnTo>
                  <a:cubicBezTo>
                    <a:pt x="0" y="2272"/>
                    <a:pt x="3" y="2268"/>
                    <a:pt x="8" y="2268"/>
                  </a:cubicBezTo>
                  <a:cubicBezTo>
                    <a:pt x="12" y="2268"/>
                    <a:pt x="16" y="2272"/>
                    <a:pt x="16" y="2276"/>
                  </a:cubicBezTo>
                  <a:lnTo>
                    <a:pt x="16" y="2324"/>
                  </a:lnTo>
                  <a:cubicBezTo>
                    <a:pt x="16" y="2329"/>
                    <a:pt x="12" y="2332"/>
                    <a:pt x="8" y="2332"/>
                  </a:cubicBezTo>
                  <a:cubicBezTo>
                    <a:pt x="3" y="2332"/>
                    <a:pt x="0" y="2329"/>
                    <a:pt x="0" y="2324"/>
                  </a:cubicBezTo>
                  <a:close/>
                  <a:moveTo>
                    <a:pt x="0" y="2180"/>
                  </a:moveTo>
                  <a:lnTo>
                    <a:pt x="0" y="2132"/>
                  </a:lnTo>
                  <a:cubicBezTo>
                    <a:pt x="0" y="2128"/>
                    <a:pt x="3" y="2124"/>
                    <a:pt x="8" y="2124"/>
                  </a:cubicBezTo>
                  <a:cubicBezTo>
                    <a:pt x="12" y="2124"/>
                    <a:pt x="16" y="2128"/>
                    <a:pt x="16" y="2132"/>
                  </a:cubicBezTo>
                  <a:lnTo>
                    <a:pt x="16" y="2180"/>
                  </a:lnTo>
                  <a:cubicBezTo>
                    <a:pt x="16" y="2185"/>
                    <a:pt x="12" y="2188"/>
                    <a:pt x="8" y="2188"/>
                  </a:cubicBezTo>
                  <a:cubicBezTo>
                    <a:pt x="3" y="2188"/>
                    <a:pt x="0" y="2185"/>
                    <a:pt x="0" y="2180"/>
                  </a:cubicBezTo>
                  <a:close/>
                  <a:moveTo>
                    <a:pt x="0" y="2036"/>
                  </a:moveTo>
                  <a:lnTo>
                    <a:pt x="0" y="1988"/>
                  </a:lnTo>
                  <a:cubicBezTo>
                    <a:pt x="0" y="1984"/>
                    <a:pt x="3" y="1980"/>
                    <a:pt x="8" y="1980"/>
                  </a:cubicBezTo>
                  <a:cubicBezTo>
                    <a:pt x="12" y="1980"/>
                    <a:pt x="16" y="1984"/>
                    <a:pt x="16" y="1988"/>
                  </a:cubicBezTo>
                  <a:lnTo>
                    <a:pt x="16" y="2036"/>
                  </a:lnTo>
                  <a:cubicBezTo>
                    <a:pt x="16" y="2041"/>
                    <a:pt x="12" y="2044"/>
                    <a:pt x="8" y="2044"/>
                  </a:cubicBezTo>
                  <a:cubicBezTo>
                    <a:pt x="3" y="2044"/>
                    <a:pt x="0" y="2041"/>
                    <a:pt x="0" y="2036"/>
                  </a:cubicBezTo>
                  <a:close/>
                  <a:moveTo>
                    <a:pt x="0" y="1892"/>
                  </a:moveTo>
                  <a:lnTo>
                    <a:pt x="0" y="1844"/>
                  </a:lnTo>
                  <a:cubicBezTo>
                    <a:pt x="0" y="1840"/>
                    <a:pt x="3" y="1836"/>
                    <a:pt x="8" y="1836"/>
                  </a:cubicBezTo>
                  <a:cubicBezTo>
                    <a:pt x="12" y="1836"/>
                    <a:pt x="16" y="1840"/>
                    <a:pt x="16" y="1844"/>
                  </a:cubicBezTo>
                  <a:lnTo>
                    <a:pt x="16" y="1892"/>
                  </a:lnTo>
                  <a:cubicBezTo>
                    <a:pt x="16" y="1897"/>
                    <a:pt x="12" y="1900"/>
                    <a:pt x="8" y="1900"/>
                  </a:cubicBezTo>
                  <a:cubicBezTo>
                    <a:pt x="3" y="1900"/>
                    <a:pt x="0" y="1897"/>
                    <a:pt x="0" y="1892"/>
                  </a:cubicBezTo>
                  <a:close/>
                  <a:moveTo>
                    <a:pt x="0" y="1748"/>
                  </a:moveTo>
                  <a:lnTo>
                    <a:pt x="0" y="1700"/>
                  </a:lnTo>
                  <a:cubicBezTo>
                    <a:pt x="0" y="1696"/>
                    <a:pt x="3" y="1692"/>
                    <a:pt x="8" y="1692"/>
                  </a:cubicBezTo>
                  <a:cubicBezTo>
                    <a:pt x="12" y="1692"/>
                    <a:pt x="16" y="1696"/>
                    <a:pt x="16" y="1700"/>
                  </a:cubicBezTo>
                  <a:lnTo>
                    <a:pt x="16" y="1748"/>
                  </a:lnTo>
                  <a:cubicBezTo>
                    <a:pt x="16" y="1753"/>
                    <a:pt x="12" y="1756"/>
                    <a:pt x="8" y="1756"/>
                  </a:cubicBezTo>
                  <a:cubicBezTo>
                    <a:pt x="3" y="1756"/>
                    <a:pt x="0" y="1753"/>
                    <a:pt x="0" y="1748"/>
                  </a:cubicBezTo>
                  <a:close/>
                  <a:moveTo>
                    <a:pt x="0" y="1604"/>
                  </a:moveTo>
                  <a:lnTo>
                    <a:pt x="0" y="1556"/>
                  </a:lnTo>
                  <a:cubicBezTo>
                    <a:pt x="0" y="1552"/>
                    <a:pt x="3" y="1548"/>
                    <a:pt x="8" y="1548"/>
                  </a:cubicBezTo>
                  <a:cubicBezTo>
                    <a:pt x="12" y="1548"/>
                    <a:pt x="16" y="1552"/>
                    <a:pt x="16" y="1556"/>
                  </a:cubicBezTo>
                  <a:lnTo>
                    <a:pt x="16" y="1604"/>
                  </a:lnTo>
                  <a:cubicBezTo>
                    <a:pt x="16" y="1609"/>
                    <a:pt x="12" y="1612"/>
                    <a:pt x="8" y="1612"/>
                  </a:cubicBezTo>
                  <a:cubicBezTo>
                    <a:pt x="3" y="1612"/>
                    <a:pt x="0" y="1609"/>
                    <a:pt x="0" y="1604"/>
                  </a:cubicBezTo>
                  <a:close/>
                  <a:moveTo>
                    <a:pt x="0" y="1460"/>
                  </a:moveTo>
                  <a:lnTo>
                    <a:pt x="0" y="1412"/>
                  </a:lnTo>
                  <a:cubicBezTo>
                    <a:pt x="0" y="1408"/>
                    <a:pt x="3" y="1404"/>
                    <a:pt x="8" y="1404"/>
                  </a:cubicBezTo>
                  <a:cubicBezTo>
                    <a:pt x="12" y="1404"/>
                    <a:pt x="16" y="1408"/>
                    <a:pt x="16" y="1412"/>
                  </a:cubicBezTo>
                  <a:lnTo>
                    <a:pt x="16" y="1460"/>
                  </a:lnTo>
                  <a:cubicBezTo>
                    <a:pt x="16" y="1465"/>
                    <a:pt x="12" y="1468"/>
                    <a:pt x="8" y="1468"/>
                  </a:cubicBezTo>
                  <a:cubicBezTo>
                    <a:pt x="3" y="1468"/>
                    <a:pt x="0" y="1465"/>
                    <a:pt x="0" y="1460"/>
                  </a:cubicBezTo>
                  <a:close/>
                  <a:moveTo>
                    <a:pt x="0" y="1316"/>
                  </a:moveTo>
                  <a:lnTo>
                    <a:pt x="0" y="1268"/>
                  </a:lnTo>
                  <a:cubicBezTo>
                    <a:pt x="0" y="1264"/>
                    <a:pt x="3" y="1260"/>
                    <a:pt x="8" y="1260"/>
                  </a:cubicBezTo>
                  <a:cubicBezTo>
                    <a:pt x="12" y="1260"/>
                    <a:pt x="16" y="1264"/>
                    <a:pt x="16" y="1268"/>
                  </a:cubicBezTo>
                  <a:lnTo>
                    <a:pt x="16" y="1316"/>
                  </a:lnTo>
                  <a:cubicBezTo>
                    <a:pt x="16" y="1321"/>
                    <a:pt x="12" y="1324"/>
                    <a:pt x="8" y="1324"/>
                  </a:cubicBezTo>
                  <a:cubicBezTo>
                    <a:pt x="3" y="1324"/>
                    <a:pt x="0" y="1321"/>
                    <a:pt x="0" y="1316"/>
                  </a:cubicBezTo>
                  <a:close/>
                  <a:moveTo>
                    <a:pt x="0" y="1172"/>
                  </a:moveTo>
                  <a:lnTo>
                    <a:pt x="0" y="1124"/>
                  </a:lnTo>
                  <a:cubicBezTo>
                    <a:pt x="0" y="1120"/>
                    <a:pt x="3" y="1116"/>
                    <a:pt x="8" y="1116"/>
                  </a:cubicBezTo>
                  <a:cubicBezTo>
                    <a:pt x="12" y="1116"/>
                    <a:pt x="16" y="1120"/>
                    <a:pt x="16" y="1124"/>
                  </a:cubicBezTo>
                  <a:lnTo>
                    <a:pt x="16" y="1172"/>
                  </a:lnTo>
                  <a:cubicBezTo>
                    <a:pt x="16" y="1177"/>
                    <a:pt x="12" y="1180"/>
                    <a:pt x="8" y="1180"/>
                  </a:cubicBezTo>
                  <a:cubicBezTo>
                    <a:pt x="3" y="1180"/>
                    <a:pt x="0" y="1177"/>
                    <a:pt x="0" y="1172"/>
                  </a:cubicBezTo>
                  <a:close/>
                  <a:moveTo>
                    <a:pt x="0" y="1028"/>
                  </a:moveTo>
                  <a:lnTo>
                    <a:pt x="0" y="980"/>
                  </a:lnTo>
                  <a:cubicBezTo>
                    <a:pt x="0" y="976"/>
                    <a:pt x="3" y="972"/>
                    <a:pt x="8" y="972"/>
                  </a:cubicBezTo>
                  <a:cubicBezTo>
                    <a:pt x="12" y="972"/>
                    <a:pt x="16" y="976"/>
                    <a:pt x="16" y="980"/>
                  </a:cubicBezTo>
                  <a:lnTo>
                    <a:pt x="16" y="1028"/>
                  </a:lnTo>
                  <a:cubicBezTo>
                    <a:pt x="16" y="1033"/>
                    <a:pt x="12" y="1036"/>
                    <a:pt x="8" y="1036"/>
                  </a:cubicBezTo>
                  <a:cubicBezTo>
                    <a:pt x="3" y="1036"/>
                    <a:pt x="0" y="1033"/>
                    <a:pt x="0" y="1028"/>
                  </a:cubicBezTo>
                  <a:close/>
                  <a:moveTo>
                    <a:pt x="0" y="884"/>
                  </a:moveTo>
                  <a:lnTo>
                    <a:pt x="0" y="836"/>
                  </a:lnTo>
                  <a:cubicBezTo>
                    <a:pt x="0" y="832"/>
                    <a:pt x="3" y="828"/>
                    <a:pt x="8" y="828"/>
                  </a:cubicBezTo>
                  <a:cubicBezTo>
                    <a:pt x="12" y="828"/>
                    <a:pt x="16" y="832"/>
                    <a:pt x="16" y="836"/>
                  </a:cubicBezTo>
                  <a:lnTo>
                    <a:pt x="16" y="884"/>
                  </a:lnTo>
                  <a:cubicBezTo>
                    <a:pt x="16" y="889"/>
                    <a:pt x="12" y="892"/>
                    <a:pt x="8" y="892"/>
                  </a:cubicBezTo>
                  <a:cubicBezTo>
                    <a:pt x="3" y="892"/>
                    <a:pt x="0" y="889"/>
                    <a:pt x="0" y="884"/>
                  </a:cubicBezTo>
                  <a:close/>
                  <a:moveTo>
                    <a:pt x="0" y="740"/>
                  </a:moveTo>
                  <a:lnTo>
                    <a:pt x="0" y="692"/>
                  </a:lnTo>
                  <a:cubicBezTo>
                    <a:pt x="0" y="688"/>
                    <a:pt x="3" y="684"/>
                    <a:pt x="8" y="684"/>
                  </a:cubicBezTo>
                  <a:cubicBezTo>
                    <a:pt x="12" y="684"/>
                    <a:pt x="16" y="688"/>
                    <a:pt x="16" y="692"/>
                  </a:cubicBezTo>
                  <a:lnTo>
                    <a:pt x="16" y="740"/>
                  </a:lnTo>
                  <a:cubicBezTo>
                    <a:pt x="16" y="745"/>
                    <a:pt x="12" y="748"/>
                    <a:pt x="8" y="748"/>
                  </a:cubicBezTo>
                  <a:cubicBezTo>
                    <a:pt x="3" y="748"/>
                    <a:pt x="0" y="745"/>
                    <a:pt x="0" y="740"/>
                  </a:cubicBezTo>
                  <a:close/>
                  <a:moveTo>
                    <a:pt x="0" y="596"/>
                  </a:moveTo>
                  <a:lnTo>
                    <a:pt x="0" y="548"/>
                  </a:lnTo>
                  <a:cubicBezTo>
                    <a:pt x="0" y="544"/>
                    <a:pt x="3" y="540"/>
                    <a:pt x="8" y="540"/>
                  </a:cubicBezTo>
                  <a:cubicBezTo>
                    <a:pt x="12" y="540"/>
                    <a:pt x="16" y="544"/>
                    <a:pt x="16" y="548"/>
                  </a:cubicBezTo>
                  <a:lnTo>
                    <a:pt x="16" y="596"/>
                  </a:lnTo>
                  <a:cubicBezTo>
                    <a:pt x="16" y="601"/>
                    <a:pt x="12" y="604"/>
                    <a:pt x="8" y="604"/>
                  </a:cubicBezTo>
                  <a:cubicBezTo>
                    <a:pt x="3" y="604"/>
                    <a:pt x="0" y="601"/>
                    <a:pt x="0" y="596"/>
                  </a:cubicBezTo>
                  <a:close/>
                  <a:moveTo>
                    <a:pt x="0" y="452"/>
                  </a:moveTo>
                  <a:lnTo>
                    <a:pt x="0" y="404"/>
                  </a:lnTo>
                  <a:cubicBezTo>
                    <a:pt x="0" y="400"/>
                    <a:pt x="3" y="396"/>
                    <a:pt x="8" y="396"/>
                  </a:cubicBezTo>
                  <a:cubicBezTo>
                    <a:pt x="12" y="396"/>
                    <a:pt x="16" y="400"/>
                    <a:pt x="16" y="404"/>
                  </a:cubicBezTo>
                  <a:lnTo>
                    <a:pt x="16" y="452"/>
                  </a:lnTo>
                  <a:cubicBezTo>
                    <a:pt x="16" y="457"/>
                    <a:pt x="12" y="460"/>
                    <a:pt x="8" y="460"/>
                  </a:cubicBezTo>
                  <a:cubicBezTo>
                    <a:pt x="3" y="460"/>
                    <a:pt x="0" y="457"/>
                    <a:pt x="0" y="452"/>
                  </a:cubicBezTo>
                  <a:close/>
                  <a:moveTo>
                    <a:pt x="0" y="308"/>
                  </a:moveTo>
                  <a:lnTo>
                    <a:pt x="0" y="260"/>
                  </a:lnTo>
                  <a:cubicBezTo>
                    <a:pt x="0" y="256"/>
                    <a:pt x="3" y="252"/>
                    <a:pt x="8" y="252"/>
                  </a:cubicBezTo>
                  <a:cubicBezTo>
                    <a:pt x="12" y="252"/>
                    <a:pt x="16" y="256"/>
                    <a:pt x="16" y="260"/>
                  </a:cubicBezTo>
                  <a:lnTo>
                    <a:pt x="16" y="308"/>
                  </a:lnTo>
                  <a:cubicBezTo>
                    <a:pt x="16" y="313"/>
                    <a:pt x="12" y="316"/>
                    <a:pt x="8" y="316"/>
                  </a:cubicBezTo>
                  <a:cubicBezTo>
                    <a:pt x="3" y="316"/>
                    <a:pt x="0" y="313"/>
                    <a:pt x="0" y="308"/>
                  </a:cubicBezTo>
                  <a:close/>
                  <a:moveTo>
                    <a:pt x="0" y="164"/>
                  </a:moveTo>
                  <a:lnTo>
                    <a:pt x="0" y="116"/>
                  </a:lnTo>
                  <a:cubicBezTo>
                    <a:pt x="0" y="112"/>
                    <a:pt x="3" y="108"/>
                    <a:pt x="8" y="108"/>
                  </a:cubicBezTo>
                  <a:cubicBezTo>
                    <a:pt x="12" y="108"/>
                    <a:pt x="16" y="112"/>
                    <a:pt x="16" y="116"/>
                  </a:cubicBezTo>
                  <a:lnTo>
                    <a:pt x="16" y="164"/>
                  </a:lnTo>
                  <a:cubicBezTo>
                    <a:pt x="16" y="169"/>
                    <a:pt x="12" y="172"/>
                    <a:pt x="8" y="172"/>
                  </a:cubicBezTo>
                  <a:cubicBezTo>
                    <a:pt x="3" y="172"/>
                    <a:pt x="0" y="169"/>
                    <a:pt x="0" y="164"/>
                  </a:cubicBezTo>
                  <a:close/>
                  <a:moveTo>
                    <a:pt x="0" y="20"/>
                  </a:moveTo>
                  <a:lnTo>
                    <a:pt x="0" y="8"/>
                  </a:lnTo>
                  <a:cubicBezTo>
                    <a:pt x="0" y="4"/>
                    <a:pt x="3" y="0"/>
                    <a:pt x="8" y="0"/>
                  </a:cubicBezTo>
                  <a:cubicBezTo>
                    <a:pt x="12" y="0"/>
                    <a:pt x="16" y="4"/>
                    <a:pt x="16" y="8"/>
                  </a:cubicBezTo>
                  <a:lnTo>
                    <a:pt x="16" y="20"/>
                  </a:lnTo>
                  <a:cubicBezTo>
                    <a:pt x="16" y="25"/>
                    <a:pt x="12" y="28"/>
                    <a:pt x="8" y="28"/>
                  </a:cubicBezTo>
                  <a:cubicBezTo>
                    <a:pt x="3"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2" name="Freeform 9"/>
            <p:cNvSpPr>
              <a:spLocks noEditPoints="1"/>
            </p:cNvSpPr>
            <p:nvPr/>
          </p:nvSpPr>
          <p:spPr bwMode="auto">
            <a:xfrm>
              <a:off x="249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3" y="6732"/>
                    <a:pt x="8" y="6732"/>
                  </a:cubicBezTo>
                  <a:cubicBezTo>
                    <a:pt x="12" y="6732"/>
                    <a:pt x="16" y="6736"/>
                    <a:pt x="16" y="6740"/>
                  </a:cubicBezTo>
                  <a:lnTo>
                    <a:pt x="16" y="6788"/>
                  </a:lnTo>
                  <a:cubicBezTo>
                    <a:pt x="16" y="6793"/>
                    <a:pt x="12" y="6796"/>
                    <a:pt x="8" y="6796"/>
                  </a:cubicBezTo>
                  <a:cubicBezTo>
                    <a:pt x="3" y="6796"/>
                    <a:pt x="0" y="6793"/>
                    <a:pt x="0" y="6788"/>
                  </a:cubicBezTo>
                  <a:close/>
                  <a:moveTo>
                    <a:pt x="0" y="6644"/>
                  </a:moveTo>
                  <a:lnTo>
                    <a:pt x="0" y="6596"/>
                  </a:lnTo>
                  <a:cubicBezTo>
                    <a:pt x="0" y="6592"/>
                    <a:pt x="3" y="6588"/>
                    <a:pt x="8" y="6588"/>
                  </a:cubicBezTo>
                  <a:cubicBezTo>
                    <a:pt x="12" y="6588"/>
                    <a:pt x="16" y="6592"/>
                    <a:pt x="16" y="6596"/>
                  </a:cubicBezTo>
                  <a:lnTo>
                    <a:pt x="16" y="6644"/>
                  </a:lnTo>
                  <a:cubicBezTo>
                    <a:pt x="16" y="6649"/>
                    <a:pt x="12" y="6652"/>
                    <a:pt x="8" y="6652"/>
                  </a:cubicBezTo>
                  <a:cubicBezTo>
                    <a:pt x="3" y="6652"/>
                    <a:pt x="0" y="6649"/>
                    <a:pt x="0" y="6644"/>
                  </a:cubicBezTo>
                  <a:close/>
                  <a:moveTo>
                    <a:pt x="0" y="6500"/>
                  </a:moveTo>
                  <a:lnTo>
                    <a:pt x="0" y="6452"/>
                  </a:lnTo>
                  <a:cubicBezTo>
                    <a:pt x="0" y="6448"/>
                    <a:pt x="3" y="6444"/>
                    <a:pt x="8" y="6444"/>
                  </a:cubicBezTo>
                  <a:cubicBezTo>
                    <a:pt x="12" y="6444"/>
                    <a:pt x="16" y="6448"/>
                    <a:pt x="16" y="6452"/>
                  </a:cubicBezTo>
                  <a:lnTo>
                    <a:pt x="16" y="6500"/>
                  </a:lnTo>
                  <a:cubicBezTo>
                    <a:pt x="16" y="6505"/>
                    <a:pt x="12" y="6508"/>
                    <a:pt x="8" y="6508"/>
                  </a:cubicBezTo>
                  <a:cubicBezTo>
                    <a:pt x="3" y="6508"/>
                    <a:pt x="0" y="6505"/>
                    <a:pt x="0" y="6500"/>
                  </a:cubicBezTo>
                  <a:close/>
                  <a:moveTo>
                    <a:pt x="0" y="6356"/>
                  </a:moveTo>
                  <a:lnTo>
                    <a:pt x="0" y="6308"/>
                  </a:lnTo>
                  <a:cubicBezTo>
                    <a:pt x="0" y="6304"/>
                    <a:pt x="3" y="6300"/>
                    <a:pt x="8" y="6300"/>
                  </a:cubicBezTo>
                  <a:cubicBezTo>
                    <a:pt x="12" y="6300"/>
                    <a:pt x="16" y="6304"/>
                    <a:pt x="16" y="6308"/>
                  </a:cubicBezTo>
                  <a:lnTo>
                    <a:pt x="16" y="6356"/>
                  </a:lnTo>
                  <a:cubicBezTo>
                    <a:pt x="16" y="6361"/>
                    <a:pt x="12" y="6364"/>
                    <a:pt x="8" y="6364"/>
                  </a:cubicBezTo>
                  <a:cubicBezTo>
                    <a:pt x="3" y="6364"/>
                    <a:pt x="0" y="6361"/>
                    <a:pt x="0" y="6356"/>
                  </a:cubicBezTo>
                  <a:close/>
                  <a:moveTo>
                    <a:pt x="0" y="6212"/>
                  </a:moveTo>
                  <a:lnTo>
                    <a:pt x="0" y="6164"/>
                  </a:lnTo>
                  <a:cubicBezTo>
                    <a:pt x="0" y="6160"/>
                    <a:pt x="3" y="6156"/>
                    <a:pt x="8" y="6156"/>
                  </a:cubicBezTo>
                  <a:cubicBezTo>
                    <a:pt x="12" y="6156"/>
                    <a:pt x="16" y="6160"/>
                    <a:pt x="16" y="6164"/>
                  </a:cubicBezTo>
                  <a:lnTo>
                    <a:pt x="16" y="6212"/>
                  </a:lnTo>
                  <a:cubicBezTo>
                    <a:pt x="16" y="6217"/>
                    <a:pt x="12" y="6220"/>
                    <a:pt x="8" y="6220"/>
                  </a:cubicBezTo>
                  <a:cubicBezTo>
                    <a:pt x="3" y="6220"/>
                    <a:pt x="0" y="6217"/>
                    <a:pt x="0" y="6212"/>
                  </a:cubicBezTo>
                  <a:close/>
                  <a:moveTo>
                    <a:pt x="0" y="6068"/>
                  </a:moveTo>
                  <a:lnTo>
                    <a:pt x="0" y="6020"/>
                  </a:lnTo>
                  <a:cubicBezTo>
                    <a:pt x="0" y="6016"/>
                    <a:pt x="3" y="6012"/>
                    <a:pt x="8" y="6012"/>
                  </a:cubicBezTo>
                  <a:cubicBezTo>
                    <a:pt x="12" y="6012"/>
                    <a:pt x="16" y="6016"/>
                    <a:pt x="16" y="6020"/>
                  </a:cubicBezTo>
                  <a:lnTo>
                    <a:pt x="16" y="6068"/>
                  </a:lnTo>
                  <a:cubicBezTo>
                    <a:pt x="16" y="6073"/>
                    <a:pt x="12" y="6076"/>
                    <a:pt x="8" y="6076"/>
                  </a:cubicBezTo>
                  <a:cubicBezTo>
                    <a:pt x="3" y="6076"/>
                    <a:pt x="0" y="6073"/>
                    <a:pt x="0" y="6068"/>
                  </a:cubicBezTo>
                  <a:close/>
                  <a:moveTo>
                    <a:pt x="0" y="5924"/>
                  </a:moveTo>
                  <a:lnTo>
                    <a:pt x="0" y="5876"/>
                  </a:lnTo>
                  <a:cubicBezTo>
                    <a:pt x="0" y="5872"/>
                    <a:pt x="3" y="5868"/>
                    <a:pt x="8" y="5868"/>
                  </a:cubicBezTo>
                  <a:cubicBezTo>
                    <a:pt x="12" y="5868"/>
                    <a:pt x="16" y="5872"/>
                    <a:pt x="16" y="5876"/>
                  </a:cubicBezTo>
                  <a:lnTo>
                    <a:pt x="16" y="5924"/>
                  </a:lnTo>
                  <a:cubicBezTo>
                    <a:pt x="16" y="5929"/>
                    <a:pt x="12" y="5932"/>
                    <a:pt x="8" y="5932"/>
                  </a:cubicBezTo>
                  <a:cubicBezTo>
                    <a:pt x="3" y="5932"/>
                    <a:pt x="0" y="5929"/>
                    <a:pt x="0" y="5924"/>
                  </a:cubicBezTo>
                  <a:close/>
                  <a:moveTo>
                    <a:pt x="0" y="5780"/>
                  </a:moveTo>
                  <a:lnTo>
                    <a:pt x="0" y="5732"/>
                  </a:lnTo>
                  <a:cubicBezTo>
                    <a:pt x="0" y="5728"/>
                    <a:pt x="3" y="5724"/>
                    <a:pt x="8" y="5724"/>
                  </a:cubicBezTo>
                  <a:cubicBezTo>
                    <a:pt x="12" y="5724"/>
                    <a:pt x="16" y="5728"/>
                    <a:pt x="16" y="5732"/>
                  </a:cubicBezTo>
                  <a:lnTo>
                    <a:pt x="16" y="5780"/>
                  </a:lnTo>
                  <a:cubicBezTo>
                    <a:pt x="16" y="5785"/>
                    <a:pt x="12" y="5788"/>
                    <a:pt x="8" y="5788"/>
                  </a:cubicBezTo>
                  <a:cubicBezTo>
                    <a:pt x="3" y="5788"/>
                    <a:pt x="0" y="5785"/>
                    <a:pt x="0" y="5780"/>
                  </a:cubicBezTo>
                  <a:close/>
                  <a:moveTo>
                    <a:pt x="0" y="5636"/>
                  </a:moveTo>
                  <a:lnTo>
                    <a:pt x="0" y="5588"/>
                  </a:lnTo>
                  <a:cubicBezTo>
                    <a:pt x="0" y="5584"/>
                    <a:pt x="3" y="5580"/>
                    <a:pt x="8" y="5580"/>
                  </a:cubicBezTo>
                  <a:cubicBezTo>
                    <a:pt x="12" y="5580"/>
                    <a:pt x="16" y="5584"/>
                    <a:pt x="16" y="5588"/>
                  </a:cubicBezTo>
                  <a:lnTo>
                    <a:pt x="16" y="5636"/>
                  </a:lnTo>
                  <a:cubicBezTo>
                    <a:pt x="16" y="5641"/>
                    <a:pt x="12" y="5644"/>
                    <a:pt x="8" y="5644"/>
                  </a:cubicBezTo>
                  <a:cubicBezTo>
                    <a:pt x="3" y="5644"/>
                    <a:pt x="0" y="5641"/>
                    <a:pt x="0" y="5636"/>
                  </a:cubicBezTo>
                  <a:close/>
                  <a:moveTo>
                    <a:pt x="0" y="5492"/>
                  </a:moveTo>
                  <a:lnTo>
                    <a:pt x="0" y="5444"/>
                  </a:lnTo>
                  <a:cubicBezTo>
                    <a:pt x="0" y="5440"/>
                    <a:pt x="3" y="5436"/>
                    <a:pt x="8" y="5436"/>
                  </a:cubicBezTo>
                  <a:cubicBezTo>
                    <a:pt x="12" y="5436"/>
                    <a:pt x="16" y="5440"/>
                    <a:pt x="16" y="5444"/>
                  </a:cubicBezTo>
                  <a:lnTo>
                    <a:pt x="16" y="5492"/>
                  </a:lnTo>
                  <a:cubicBezTo>
                    <a:pt x="16" y="5497"/>
                    <a:pt x="12" y="5500"/>
                    <a:pt x="8" y="5500"/>
                  </a:cubicBezTo>
                  <a:cubicBezTo>
                    <a:pt x="3" y="5500"/>
                    <a:pt x="0" y="5497"/>
                    <a:pt x="0" y="5492"/>
                  </a:cubicBezTo>
                  <a:close/>
                  <a:moveTo>
                    <a:pt x="0" y="5348"/>
                  </a:moveTo>
                  <a:lnTo>
                    <a:pt x="0" y="5300"/>
                  </a:lnTo>
                  <a:cubicBezTo>
                    <a:pt x="0" y="5296"/>
                    <a:pt x="3" y="5292"/>
                    <a:pt x="8" y="5292"/>
                  </a:cubicBezTo>
                  <a:cubicBezTo>
                    <a:pt x="12" y="5292"/>
                    <a:pt x="16" y="5296"/>
                    <a:pt x="16" y="5300"/>
                  </a:cubicBezTo>
                  <a:lnTo>
                    <a:pt x="16" y="5348"/>
                  </a:lnTo>
                  <a:cubicBezTo>
                    <a:pt x="16" y="5353"/>
                    <a:pt x="12" y="5356"/>
                    <a:pt x="8" y="5356"/>
                  </a:cubicBezTo>
                  <a:cubicBezTo>
                    <a:pt x="3" y="5356"/>
                    <a:pt x="0" y="5353"/>
                    <a:pt x="0" y="5348"/>
                  </a:cubicBezTo>
                  <a:close/>
                  <a:moveTo>
                    <a:pt x="0" y="5204"/>
                  </a:moveTo>
                  <a:lnTo>
                    <a:pt x="0" y="5156"/>
                  </a:lnTo>
                  <a:cubicBezTo>
                    <a:pt x="0" y="5152"/>
                    <a:pt x="3" y="5148"/>
                    <a:pt x="8" y="5148"/>
                  </a:cubicBezTo>
                  <a:cubicBezTo>
                    <a:pt x="12" y="5148"/>
                    <a:pt x="16" y="5152"/>
                    <a:pt x="16" y="5156"/>
                  </a:cubicBezTo>
                  <a:lnTo>
                    <a:pt x="16" y="5204"/>
                  </a:lnTo>
                  <a:cubicBezTo>
                    <a:pt x="16" y="5209"/>
                    <a:pt x="12" y="5212"/>
                    <a:pt x="8" y="5212"/>
                  </a:cubicBezTo>
                  <a:cubicBezTo>
                    <a:pt x="3" y="5212"/>
                    <a:pt x="0" y="5209"/>
                    <a:pt x="0" y="5204"/>
                  </a:cubicBezTo>
                  <a:close/>
                  <a:moveTo>
                    <a:pt x="0" y="5060"/>
                  </a:moveTo>
                  <a:lnTo>
                    <a:pt x="0" y="5012"/>
                  </a:lnTo>
                  <a:cubicBezTo>
                    <a:pt x="0" y="5008"/>
                    <a:pt x="3" y="5004"/>
                    <a:pt x="8" y="5004"/>
                  </a:cubicBezTo>
                  <a:cubicBezTo>
                    <a:pt x="12" y="5004"/>
                    <a:pt x="16" y="5008"/>
                    <a:pt x="16" y="5012"/>
                  </a:cubicBezTo>
                  <a:lnTo>
                    <a:pt x="16" y="5060"/>
                  </a:lnTo>
                  <a:cubicBezTo>
                    <a:pt x="16" y="5065"/>
                    <a:pt x="12" y="5068"/>
                    <a:pt x="8" y="5068"/>
                  </a:cubicBezTo>
                  <a:cubicBezTo>
                    <a:pt x="3" y="5068"/>
                    <a:pt x="0" y="5065"/>
                    <a:pt x="0" y="5060"/>
                  </a:cubicBezTo>
                  <a:close/>
                  <a:moveTo>
                    <a:pt x="0" y="4916"/>
                  </a:moveTo>
                  <a:lnTo>
                    <a:pt x="0" y="4868"/>
                  </a:lnTo>
                  <a:cubicBezTo>
                    <a:pt x="0" y="4864"/>
                    <a:pt x="3" y="4860"/>
                    <a:pt x="8" y="4860"/>
                  </a:cubicBezTo>
                  <a:cubicBezTo>
                    <a:pt x="12" y="4860"/>
                    <a:pt x="16" y="4864"/>
                    <a:pt x="16" y="4868"/>
                  </a:cubicBezTo>
                  <a:lnTo>
                    <a:pt x="16" y="4916"/>
                  </a:lnTo>
                  <a:cubicBezTo>
                    <a:pt x="16" y="4921"/>
                    <a:pt x="12" y="4924"/>
                    <a:pt x="8" y="4924"/>
                  </a:cubicBezTo>
                  <a:cubicBezTo>
                    <a:pt x="3" y="4924"/>
                    <a:pt x="0" y="4921"/>
                    <a:pt x="0" y="4916"/>
                  </a:cubicBezTo>
                  <a:close/>
                  <a:moveTo>
                    <a:pt x="0" y="4772"/>
                  </a:moveTo>
                  <a:lnTo>
                    <a:pt x="0" y="4724"/>
                  </a:lnTo>
                  <a:cubicBezTo>
                    <a:pt x="0" y="4720"/>
                    <a:pt x="3" y="4716"/>
                    <a:pt x="8" y="4716"/>
                  </a:cubicBezTo>
                  <a:cubicBezTo>
                    <a:pt x="12" y="4716"/>
                    <a:pt x="16" y="4720"/>
                    <a:pt x="16" y="4724"/>
                  </a:cubicBezTo>
                  <a:lnTo>
                    <a:pt x="16" y="4772"/>
                  </a:lnTo>
                  <a:cubicBezTo>
                    <a:pt x="16" y="4777"/>
                    <a:pt x="12" y="4780"/>
                    <a:pt x="8" y="4780"/>
                  </a:cubicBezTo>
                  <a:cubicBezTo>
                    <a:pt x="3" y="4780"/>
                    <a:pt x="0" y="4777"/>
                    <a:pt x="0" y="4772"/>
                  </a:cubicBezTo>
                  <a:close/>
                  <a:moveTo>
                    <a:pt x="0" y="4628"/>
                  </a:moveTo>
                  <a:lnTo>
                    <a:pt x="0" y="4580"/>
                  </a:lnTo>
                  <a:cubicBezTo>
                    <a:pt x="0" y="4576"/>
                    <a:pt x="3" y="4572"/>
                    <a:pt x="8" y="4572"/>
                  </a:cubicBezTo>
                  <a:cubicBezTo>
                    <a:pt x="12" y="4572"/>
                    <a:pt x="16" y="4576"/>
                    <a:pt x="16" y="4580"/>
                  </a:cubicBezTo>
                  <a:lnTo>
                    <a:pt x="16" y="4628"/>
                  </a:lnTo>
                  <a:cubicBezTo>
                    <a:pt x="16" y="4633"/>
                    <a:pt x="12" y="4636"/>
                    <a:pt x="8" y="4636"/>
                  </a:cubicBezTo>
                  <a:cubicBezTo>
                    <a:pt x="3" y="4636"/>
                    <a:pt x="0" y="4633"/>
                    <a:pt x="0" y="4628"/>
                  </a:cubicBezTo>
                  <a:close/>
                  <a:moveTo>
                    <a:pt x="0" y="4484"/>
                  </a:moveTo>
                  <a:lnTo>
                    <a:pt x="0" y="4436"/>
                  </a:lnTo>
                  <a:cubicBezTo>
                    <a:pt x="0" y="4432"/>
                    <a:pt x="3" y="4428"/>
                    <a:pt x="8" y="4428"/>
                  </a:cubicBezTo>
                  <a:cubicBezTo>
                    <a:pt x="12" y="4428"/>
                    <a:pt x="16" y="4432"/>
                    <a:pt x="16" y="4436"/>
                  </a:cubicBezTo>
                  <a:lnTo>
                    <a:pt x="16" y="4484"/>
                  </a:lnTo>
                  <a:cubicBezTo>
                    <a:pt x="16" y="4489"/>
                    <a:pt x="12" y="4492"/>
                    <a:pt x="8" y="4492"/>
                  </a:cubicBezTo>
                  <a:cubicBezTo>
                    <a:pt x="3" y="4492"/>
                    <a:pt x="0" y="4489"/>
                    <a:pt x="0" y="4484"/>
                  </a:cubicBezTo>
                  <a:close/>
                  <a:moveTo>
                    <a:pt x="0" y="4340"/>
                  </a:moveTo>
                  <a:lnTo>
                    <a:pt x="0" y="4292"/>
                  </a:lnTo>
                  <a:cubicBezTo>
                    <a:pt x="0" y="4288"/>
                    <a:pt x="3" y="4284"/>
                    <a:pt x="8" y="4284"/>
                  </a:cubicBezTo>
                  <a:cubicBezTo>
                    <a:pt x="12" y="4284"/>
                    <a:pt x="16" y="4288"/>
                    <a:pt x="16" y="4292"/>
                  </a:cubicBezTo>
                  <a:lnTo>
                    <a:pt x="16" y="4340"/>
                  </a:lnTo>
                  <a:cubicBezTo>
                    <a:pt x="16" y="4345"/>
                    <a:pt x="12" y="4348"/>
                    <a:pt x="8" y="4348"/>
                  </a:cubicBezTo>
                  <a:cubicBezTo>
                    <a:pt x="3" y="4348"/>
                    <a:pt x="0" y="4345"/>
                    <a:pt x="0" y="4340"/>
                  </a:cubicBezTo>
                  <a:close/>
                  <a:moveTo>
                    <a:pt x="0" y="4196"/>
                  </a:moveTo>
                  <a:lnTo>
                    <a:pt x="0" y="4148"/>
                  </a:lnTo>
                  <a:cubicBezTo>
                    <a:pt x="0" y="4144"/>
                    <a:pt x="3" y="4140"/>
                    <a:pt x="8" y="4140"/>
                  </a:cubicBezTo>
                  <a:cubicBezTo>
                    <a:pt x="12" y="4140"/>
                    <a:pt x="16" y="4144"/>
                    <a:pt x="16" y="4148"/>
                  </a:cubicBezTo>
                  <a:lnTo>
                    <a:pt x="16" y="4196"/>
                  </a:lnTo>
                  <a:cubicBezTo>
                    <a:pt x="16" y="4201"/>
                    <a:pt x="12" y="4204"/>
                    <a:pt x="8" y="4204"/>
                  </a:cubicBezTo>
                  <a:cubicBezTo>
                    <a:pt x="3" y="4204"/>
                    <a:pt x="0" y="4201"/>
                    <a:pt x="0" y="4196"/>
                  </a:cubicBezTo>
                  <a:close/>
                  <a:moveTo>
                    <a:pt x="0" y="4052"/>
                  </a:moveTo>
                  <a:lnTo>
                    <a:pt x="0" y="4004"/>
                  </a:lnTo>
                  <a:cubicBezTo>
                    <a:pt x="0" y="4000"/>
                    <a:pt x="3" y="3996"/>
                    <a:pt x="8" y="3996"/>
                  </a:cubicBezTo>
                  <a:cubicBezTo>
                    <a:pt x="12" y="3996"/>
                    <a:pt x="16" y="4000"/>
                    <a:pt x="16" y="4004"/>
                  </a:cubicBezTo>
                  <a:lnTo>
                    <a:pt x="16" y="4052"/>
                  </a:lnTo>
                  <a:cubicBezTo>
                    <a:pt x="16" y="4057"/>
                    <a:pt x="12" y="4060"/>
                    <a:pt x="8" y="4060"/>
                  </a:cubicBezTo>
                  <a:cubicBezTo>
                    <a:pt x="3" y="4060"/>
                    <a:pt x="0" y="4057"/>
                    <a:pt x="0" y="4052"/>
                  </a:cubicBezTo>
                  <a:close/>
                  <a:moveTo>
                    <a:pt x="0" y="3908"/>
                  </a:moveTo>
                  <a:lnTo>
                    <a:pt x="0" y="3860"/>
                  </a:lnTo>
                  <a:cubicBezTo>
                    <a:pt x="0" y="3856"/>
                    <a:pt x="3" y="3852"/>
                    <a:pt x="8" y="3852"/>
                  </a:cubicBezTo>
                  <a:cubicBezTo>
                    <a:pt x="12" y="3852"/>
                    <a:pt x="16" y="3856"/>
                    <a:pt x="16" y="3860"/>
                  </a:cubicBezTo>
                  <a:lnTo>
                    <a:pt x="16" y="3908"/>
                  </a:lnTo>
                  <a:cubicBezTo>
                    <a:pt x="16" y="3913"/>
                    <a:pt x="12" y="3916"/>
                    <a:pt x="8" y="3916"/>
                  </a:cubicBezTo>
                  <a:cubicBezTo>
                    <a:pt x="3" y="3916"/>
                    <a:pt x="0" y="3913"/>
                    <a:pt x="0" y="3908"/>
                  </a:cubicBezTo>
                  <a:close/>
                  <a:moveTo>
                    <a:pt x="0" y="3764"/>
                  </a:moveTo>
                  <a:lnTo>
                    <a:pt x="0" y="3716"/>
                  </a:lnTo>
                  <a:cubicBezTo>
                    <a:pt x="0" y="3712"/>
                    <a:pt x="3" y="3708"/>
                    <a:pt x="8" y="3708"/>
                  </a:cubicBezTo>
                  <a:cubicBezTo>
                    <a:pt x="12" y="3708"/>
                    <a:pt x="16" y="3712"/>
                    <a:pt x="16" y="3716"/>
                  </a:cubicBezTo>
                  <a:lnTo>
                    <a:pt x="16" y="3764"/>
                  </a:lnTo>
                  <a:cubicBezTo>
                    <a:pt x="16" y="3769"/>
                    <a:pt x="12" y="3772"/>
                    <a:pt x="8" y="3772"/>
                  </a:cubicBezTo>
                  <a:cubicBezTo>
                    <a:pt x="3" y="3772"/>
                    <a:pt x="0" y="3769"/>
                    <a:pt x="0" y="3764"/>
                  </a:cubicBezTo>
                  <a:close/>
                  <a:moveTo>
                    <a:pt x="0" y="3620"/>
                  </a:moveTo>
                  <a:lnTo>
                    <a:pt x="0" y="3572"/>
                  </a:lnTo>
                  <a:cubicBezTo>
                    <a:pt x="0" y="3568"/>
                    <a:pt x="3" y="3564"/>
                    <a:pt x="8" y="3564"/>
                  </a:cubicBezTo>
                  <a:cubicBezTo>
                    <a:pt x="12" y="3564"/>
                    <a:pt x="16" y="3568"/>
                    <a:pt x="16" y="3572"/>
                  </a:cubicBezTo>
                  <a:lnTo>
                    <a:pt x="16" y="3620"/>
                  </a:lnTo>
                  <a:cubicBezTo>
                    <a:pt x="16" y="3625"/>
                    <a:pt x="12" y="3628"/>
                    <a:pt x="8" y="3628"/>
                  </a:cubicBezTo>
                  <a:cubicBezTo>
                    <a:pt x="3" y="3628"/>
                    <a:pt x="0" y="3625"/>
                    <a:pt x="0" y="3620"/>
                  </a:cubicBezTo>
                  <a:close/>
                  <a:moveTo>
                    <a:pt x="0" y="3476"/>
                  </a:moveTo>
                  <a:lnTo>
                    <a:pt x="0" y="3428"/>
                  </a:lnTo>
                  <a:cubicBezTo>
                    <a:pt x="0" y="3424"/>
                    <a:pt x="3" y="3420"/>
                    <a:pt x="8" y="3420"/>
                  </a:cubicBezTo>
                  <a:cubicBezTo>
                    <a:pt x="12" y="3420"/>
                    <a:pt x="16" y="3424"/>
                    <a:pt x="16" y="3428"/>
                  </a:cubicBezTo>
                  <a:lnTo>
                    <a:pt x="16" y="3476"/>
                  </a:lnTo>
                  <a:cubicBezTo>
                    <a:pt x="16" y="3481"/>
                    <a:pt x="12" y="3484"/>
                    <a:pt x="8" y="3484"/>
                  </a:cubicBezTo>
                  <a:cubicBezTo>
                    <a:pt x="3" y="3484"/>
                    <a:pt x="0" y="3481"/>
                    <a:pt x="0" y="3476"/>
                  </a:cubicBezTo>
                  <a:close/>
                  <a:moveTo>
                    <a:pt x="0" y="3332"/>
                  </a:moveTo>
                  <a:lnTo>
                    <a:pt x="0" y="3284"/>
                  </a:lnTo>
                  <a:cubicBezTo>
                    <a:pt x="0" y="3280"/>
                    <a:pt x="3" y="3276"/>
                    <a:pt x="8" y="3276"/>
                  </a:cubicBezTo>
                  <a:cubicBezTo>
                    <a:pt x="12" y="3276"/>
                    <a:pt x="16" y="3280"/>
                    <a:pt x="16" y="3284"/>
                  </a:cubicBezTo>
                  <a:lnTo>
                    <a:pt x="16" y="3332"/>
                  </a:lnTo>
                  <a:cubicBezTo>
                    <a:pt x="16" y="3337"/>
                    <a:pt x="12" y="3340"/>
                    <a:pt x="8" y="3340"/>
                  </a:cubicBezTo>
                  <a:cubicBezTo>
                    <a:pt x="3" y="3340"/>
                    <a:pt x="0" y="3337"/>
                    <a:pt x="0" y="3332"/>
                  </a:cubicBezTo>
                  <a:close/>
                  <a:moveTo>
                    <a:pt x="0" y="3188"/>
                  </a:moveTo>
                  <a:lnTo>
                    <a:pt x="0" y="3140"/>
                  </a:lnTo>
                  <a:cubicBezTo>
                    <a:pt x="0" y="3136"/>
                    <a:pt x="3" y="3132"/>
                    <a:pt x="8" y="3132"/>
                  </a:cubicBezTo>
                  <a:cubicBezTo>
                    <a:pt x="12" y="3132"/>
                    <a:pt x="16" y="3136"/>
                    <a:pt x="16" y="3140"/>
                  </a:cubicBezTo>
                  <a:lnTo>
                    <a:pt x="16" y="3188"/>
                  </a:lnTo>
                  <a:cubicBezTo>
                    <a:pt x="16" y="3193"/>
                    <a:pt x="12" y="3196"/>
                    <a:pt x="8" y="3196"/>
                  </a:cubicBezTo>
                  <a:cubicBezTo>
                    <a:pt x="3" y="3196"/>
                    <a:pt x="0" y="3193"/>
                    <a:pt x="0" y="3188"/>
                  </a:cubicBezTo>
                  <a:close/>
                  <a:moveTo>
                    <a:pt x="0" y="3044"/>
                  </a:moveTo>
                  <a:lnTo>
                    <a:pt x="0" y="2996"/>
                  </a:lnTo>
                  <a:cubicBezTo>
                    <a:pt x="0" y="2992"/>
                    <a:pt x="3" y="2988"/>
                    <a:pt x="8" y="2988"/>
                  </a:cubicBezTo>
                  <a:cubicBezTo>
                    <a:pt x="12" y="2988"/>
                    <a:pt x="16" y="2992"/>
                    <a:pt x="16" y="2996"/>
                  </a:cubicBezTo>
                  <a:lnTo>
                    <a:pt x="16" y="3044"/>
                  </a:lnTo>
                  <a:cubicBezTo>
                    <a:pt x="16" y="3049"/>
                    <a:pt x="12" y="3052"/>
                    <a:pt x="8" y="3052"/>
                  </a:cubicBezTo>
                  <a:cubicBezTo>
                    <a:pt x="3" y="3052"/>
                    <a:pt x="0" y="3049"/>
                    <a:pt x="0" y="3044"/>
                  </a:cubicBezTo>
                  <a:close/>
                  <a:moveTo>
                    <a:pt x="0" y="2900"/>
                  </a:moveTo>
                  <a:lnTo>
                    <a:pt x="0" y="2852"/>
                  </a:lnTo>
                  <a:cubicBezTo>
                    <a:pt x="0" y="2848"/>
                    <a:pt x="3" y="2844"/>
                    <a:pt x="8" y="2844"/>
                  </a:cubicBezTo>
                  <a:cubicBezTo>
                    <a:pt x="12" y="2844"/>
                    <a:pt x="16" y="2848"/>
                    <a:pt x="16" y="2852"/>
                  </a:cubicBezTo>
                  <a:lnTo>
                    <a:pt x="16" y="2900"/>
                  </a:lnTo>
                  <a:cubicBezTo>
                    <a:pt x="16" y="2905"/>
                    <a:pt x="12" y="2908"/>
                    <a:pt x="8" y="2908"/>
                  </a:cubicBezTo>
                  <a:cubicBezTo>
                    <a:pt x="3" y="2908"/>
                    <a:pt x="0" y="2905"/>
                    <a:pt x="0" y="2900"/>
                  </a:cubicBezTo>
                  <a:close/>
                  <a:moveTo>
                    <a:pt x="0" y="2756"/>
                  </a:moveTo>
                  <a:lnTo>
                    <a:pt x="0" y="2708"/>
                  </a:lnTo>
                  <a:cubicBezTo>
                    <a:pt x="0" y="2704"/>
                    <a:pt x="3" y="2700"/>
                    <a:pt x="8" y="2700"/>
                  </a:cubicBezTo>
                  <a:cubicBezTo>
                    <a:pt x="12" y="2700"/>
                    <a:pt x="16" y="2704"/>
                    <a:pt x="16" y="2708"/>
                  </a:cubicBezTo>
                  <a:lnTo>
                    <a:pt x="16" y="2756"/>
                  </a:lnTo>
                  <a:cubicBezTo>
                    <a:pt x="16" y="2761"/>
                    <a:pt x="12" y="2764"/>
                    <a:pt x="8" y="2764"/>
                  </a:cubicBezTo>
                  <a:cubicBezTo>
                    <a:pt x="3" y="2764"/>
                    <a:pt x="0" y="2761"/>
                    <a:pt x="0" y="2756"/>
                  </a:cubicBezTo>
                  <a:close/>
                  <a:moveTo>
                    <a:pt x="0" y="2612"/>
                  </a:moveTo>
                  <a:lnTo>
                    <a:pt x="0" y="2564"/>
                  </a:lnTo>
                  <a:cubicBezTo>
                    <a:pt x="0" y="2560"/>
                    <a:pt x="3" y="2556"/>
                    <a:pt x="8" y="2556"/>
                  </a:cubicBezTo>
                  <a:cubicBezTo>
                    <a:pt x="12" y="2556"/>
                    <a:pt x="16" y="2560"/>
                    <a:pt x="16" y="2564"/>
                  </a:cubicBezTo>
                  <a:lnTo>
                    <a:pt x="16" y="2612"/>
                  </a:lnTo>
                  <a:cubicBezTo>
                    <a:pt x="16" y="2617"/>
                    <a:pt x="12" y="2620"/>
                    <a:pt x="8" y="2620"/>
                  </a:cubicBezTo>
                  <a:cubicBezTo>
                    <a:pt x="3" y="2620"/>
                    <a:pt x="0" y="2617"/>
                    <a:pt x="0" y="2612"/>
                  </a:cubicBezTo>
                  <a:close/>
                  <a:moveTo>
                    <a:pt x="0" y="2468"/>
                  </a:moveTo>
                  <a:lnTo>
                    <a:pt x="0" y="2420"/>
                  </a:lnTo>
                  <a:cubicBezTo>
                    <a:pt x="0" y="2416"/>
                    <a:pt x="3" y="2412"/>
                    <a:pt x="8" y="2412"/>
                  </a:cubicBezTo>
                  <a:cubicBezTo>
                    <a:pt x="12" y="2412"/>
                    <a:pt x="16" y="2416"/>
                    <a:pt x="16" y="2420"/>
                  </a:cubicBezTo>
                  <a:lnTo>
                    <a:pt x="16" y="2468"/>
                  </a:lnTo>
                  <a:cubicBezTo>
                    <a:pt x="16" y="2473"/>
                    <a:pt x="12" y="2476"/>
                    <a:pt x="8" y="2476"/>
                  </a:cubicBezTo>
                  <a:cubicBezTo>
                    <a:pt x="3" y="2476"/>
                    <a:pt x="0" y="2473"/>
                    <a:pt x="0" y="2468"/>
                  </a:cubicBezTo>
                  <a:close/>
                  <a:moveTo>
                    <a:pt x="0" y="2324"/>
                  </a:moveTo>
                  <a:lnTo>
                    <a:pt x="0" y="2276"/>
                  </a:lnTo>
                  <a:cubicBezTo>
                    <a:pt x="0" y="2272"/>
                    <a:pt x="3" y="2268"/>
                    <a:pt x="8" y="2268"/>
                  </a:cubicBezTo>
                  <a:cubicBezTo>
                    <a:pt x="12" y="2268"/>
                    <a:pt x="16" y="2272"/>
                    <a:pt x="16" y="2276"/>
                  </a:cubicBezTo>
                  <a:lnTo>
                    <a:pt x="16" y="2324"/>
                  </a:lnTo>
                  <a:cubicBezTo>
                    <a:pt x="16" y="2329"/>
                    <a:pt x="12" y="2332"/>
                    <a:pt x="8" y="2332"/>
                  </a:cubicBezTo>
                  <a:cubicBezTo>
                    <a:pt x="3" y="2332"/>
                    <a:pt x="0" y="2329"/>
                    <a:pt x="0" y="2324"/>
                  </a:cubicBezTo>
                  <a:close/>
                  <a:moveTo>
                    <a:pt x="0" y="2180"/>
                  </a:moveTo>
                  <a:lnTo>
                    <a:pt x="0" y="2132"/>
                  </a:lnTo>
                  <a:cubicBezTo>
                    <a:pt x="0" y="2128"/>
                    <a:pt x="3" y="2124"/>
                    <a:pt x="8" y="2124"/>
                  </a:cubicBezTo>
                  <a:cubicBezTo>
                    <a:pt x="12" y="2124"/>
                    <a:pt x="16" y="2128"/>
                    <a:pt x="16" y="2132"/>
                  </a:cubicBezTo>
                  <a:lnTo>
                    <a:pt x="16" y="2180"/>
                  </a:lnTo>
                  <a:cubicBezTo>
                    <a:pt x="16" y="2185"/>
                    <a:pt x="12" y="2188"/>
                    <a:pt x="8" y="2188"/>
                  </a:cubicBezTo>
                  <a:cubicBezTo>
                    <a:pt x="3" y="2188"/>
                    <a:pt x="0" y="2185"/>
                    <a:pt x="0" y="2180"/>
                  </a:cubicBezTo>
                  <a:close/>
                  <a:moveTo>
                    <a:pt x="0" y="2036"/>
                  </a:moveTo>
                  <a:lnTo>
                    <a:pt x="0" y="1988"/>
                  </a:lnTo>
                  <a:cubicBezTo>
                    <a:pt x="0" y="1984"/>
                    <a:pt x="3" y="1980"/>
                    <a:pt x="8" y="1980"/>
                  </a:cubicBezTo>
                  <a:cubicBezTo>
                    <a:pt x="12" y="1980"/>
                    <a:pt x="16" y="1984"/>
                    <a:pt x="16" y="1988"/>
                  </a:cubicBezTo>
                  <a:lnTo>
                    <a:pt x="16" y="2036"/>
                  </a:lnTo>
                  <a:cubicBezTo>
                    <a:pt x="16" y="2041"/>
                    <a:pt x="12" y="2044"/>
                    <a:pt x="8" y="2044"/>
                  </a:cubicBezTo>
                  <a:cubicBezTo>
                    <a:pt x="3" y="2044"/>
                    <a:pt x="0" y="2041"/>
                    <a:pt x="0" y="2036"/>
                  </a:cubicBezTo>
                  <a:close/>
                  <a:moveTo>
                    <a:pt x="0" y="1892"/>
                  </a:moveTo>
                  <a:lnTo>
                    <a:pt x="0" y="1844"/>
                  </a:lnTo>
                  <a:cubicBezTo>
                    <a:pt x="0" y="1840"/>
                    <a:pt x="3" y="1836"/>
                    <a:pt x="8" y="1836"/>
                  </a:cubicBezTo>
                  <a:cubicBezTo>
                    <a:pt x="12" y="1836"/>
                    <a:pt x="16" y="1840"/>
                    <a:pt x="16" y="1844"/>
                  </a:cubicBezTo>
                  <a:lnTo>
                    <a:pt x="16" y="1892"/>
                  </a:lnTo>
                  <a:cubicBezTo>
                    <a:pt x="16" y="1897"/>
                    <a:pt x="12" y="1900"/>
                    <a:pt x="8" y="1900"/>
                  </a:cubicBezTo>
                  <a:cubicBezTo>
                    <a:pt x="3" y="1900"/>
                    <a:pt x="0" y="1897"/>
                    <a:pt x="0" y="1892"/>
                  </a:cubicBezTo>
                  <a:close/>
                  <a:moveTo>
                    <a:pt x="0" y="1748"/>
                  </a:moveTo>
                  <a:lnTo>
                    <a:pt x="0" y="1700"/>
                  </a:lnTo>
                  <a:cubicBezTo>
                    <a:pt x="0" y="1696"/>
                    <a:pt x="3" y="1692"/>
                    <a:pt x="8" y="1692"/>
                  </a:cubicBezTo>
                  <a:cubicBezTo>
                    <a:pt x="12" y="1692"/>
                    <a:pt x="16" y="1696"/>
                    <a:pt x="16" y="1700"/>
                  </a:cubicBezTo>
                  <a:lnTo>
                    <a:pt x="16" y="1748"/>
                  </a:lnTo>
                  <a:cubicBezTo>
                    <a:pt x="16" y="1753"/>
                    <a:pt x="12" y="1756"/>
                    <a:pt x="8" y="1756"/>
                  </a:cubicBezTo>
                  <a:cubicBezTo>
                    <a:pt x="3" y="1756"/>
                    <a:pt x="0" y="1753"/>
                    <a:pt x="0" y="1748"/>
                  </a:cubicBezTo>
                  <a:close/>
                  <a:moveTo>
                    <a:pt x="0" y="1604"/>
                  </a:moveTo>
                  <a:lnTo>
                    <a:pt x="0" y="1556"/>
                  </a:lnTo>
                  <a:cubicBezTo>
                    <a:pt x="0" y="1552"/>
                    <a:pt x="3" y="1548"/>
                    <a:pt x="8" y="1548"/>
                  </a:cubicBezTo>
                  <a:cubicBezTo>
                    <a:pt x="12" y="1548"/>
                    <a:pt x="16" y="1552"/>
                    <a:pt x="16" y="1556"/>
                  </a:cubicBezTo>
                  <a:lnTo>
                    <a:pt x="16" y="1604"/>
                  </a:lnTo>
                  <a:cubicBezTo>
                    <a:pt x="16" y="1609"/>
                    <a:pt x="12" y="1612"/>
                    <a:pt x="8" y="1612"/>
                  </a:cubicBezTo>
                  <a:cubicBezTo>
                    <a:pt x="3" y="1612"/>
                    <a:pt x="0" y="1609"/>
                    <a:pt x="0" y="1604"/>
                  </a:cubicBezTo>
                  <a:close/>
                  <a:moveTo>
                    <a:pt x="0" y="1460"/>
                  </a:moveTo>
                  <a:lnTo>
                    <a:pt x="0" y="1412"/>
                  </a:lnTo>
                  <a:cubicBezTo>
                    <a:pt x="0" y="1408"/>
                    <a:pt x="3" y="1404"/>
                    <a:pt x="8" y="1404"/>
                  </a:cubicBezTo>
                  <a:cubicBezTo>
                    <a:pt x="12" y="1404"/>
                    <a:pt x="16" y="1408"/>
                    <a:pt x="16" y="1412"/>
                  </a:cubicBezTo>
                  <a:lnTo>
                    <a:pt x="16" y="1460"/>
                  </a:lnTo>
                  <a:cubicBezTo>
                    <a:pt x="16" y="1465"/>
                    <a:pt x="12" y="1468"/>
                    <a:pt x="8" y="1468"/>
                  </a:cubicBezTo>
                  <a:cubicBezTo>
                    <a:pt x="3" y="1468"/>
                    <a:pt x="0" y="1465"/>
                    <a:pt x="0" y="1460"/>
                  </a:cubicBezTo>
                  <a:close/>
                  <a:moveTo>
                    <a:pt x="0" y="1316"/>
                  </a:moveTo>
                  <a:lnTo>
                    <a:pt x="0" y="1268"/>
                  </a:lnTo>
                  <a:cubicBezTo>
                    <a:pt x="0" y="1264"/>
                    <a:pt x="3" y="1260"/>
                    <a:pt x="8" y="1260"/>
                  </a:cubicBezTo>
                  <a:cubicBezTo>
                    <a:pt x="12" y="1260"/>
                    <a:pt x="16" y="1264"/>
                    <a:pt x="16" y="1268"/>
                  </a:cubicBezTo>
                  <a:lnTo>
                    <a:pt x="16" y="1316"/>
                  </a:lnTo>
                  <a:cubicBezTo>
                    <a:pt x="16" y="1321"/>
                    <a:pt x="12" y="1324"/>
                    <a:pt x="8" y="1324"/>
                  </a:cubicBezTo>
                  <a:cubicBezTo>
                    <a:pt x="3" y="1324"/>
                    <a:pt x="0" y="1321"/>
                    <a:pt x="0" y="1316"/>
                  </a:cubicBezTo>
                  <a:close/>
                  <a:moveTo>
                    <a:pt x="0" y="1172"/>
                  </a:moveTo>
                  <a:lnTo>
                    <a:pt x="0" y="1124"/>
                  </a:lnTo>
                  <a:cubicBezTo>
                    <a:pt x="0" y="1120"/>
                    <a:pt x="3" y="1116"/>
                    <a:pt x="8" y="1116"/>
                  </a:cubicBezTo>
                  <a:cubicBezTo>
                    <a:pt x="12" y="1116"/>
                    <a:pt x="16" y="1120"/>
                    <a:pt x="16" y="1124"/>
                  </a:cubicBezTo>
                  <a:lnTo>
                    <a:pt x="16" y="1172"/>
                  </a:lnTo>
                  <a:cubicBezTo>
                    <a:pt x="16" y="1177"/>
                    <a:pt x="12" y="1180"/>
                    <a:pt x="8" y="1180"/>
                  </a:cubicBezTo>
                  <a:cubicBezTo>
                    <a:pt x="3" y="1180"/>
                    <a:pt x="0" y="1177"/>
                    <a:pt x="0" y="1172"/>
                  </a:cubicBezTo>
                  <a:close/>
                  <a:moveTo>
                    <a:pt x="0" y="1028"/>
                  </a:moveTo>
                  <a:lnTo>
                    <a:pt x="0" y="980"/>
                  </a:lnTo>
                  <a:cubicBezTo>
                    <a:pt x="0" y="976"/>
                    <a:pt x="3" y="972"/>
                    <a:pt x="8" y="972"/>
                  </a:cubicBezTo>
                  <a:cubicBezTo>
                    <a:pt x="12" y="972"/>
                    <a:pt x="16" y="976"/>
                    <a:pt x="16" y="980"/>
                  </a:cubicBezTo>
                  <a:lnTo>
                    <a:pt x="16" y="1028"/>
                  </a:lnTo>
                  <a:cubicBezTo>
                    <a:pt x="16" y="1033"/>
                    <a:pt x="12" y="1036"/>
                    <a:pt x="8" y="1036"/>
                  </a:cubicBezTo>
                  <a:cubicBezTo>
                    <a:pt x="3" y="1036"/>
                    <a:pt x="0" y="1033"/>
                    <a:pt x="0" y="1028"/>
                  </a:cubicBezTo>
                  <a:close/>
                  <a:moveTo>
                    <a:pt x="0" y="884"/>
                  </a:moveTo>
                  <a:lnTo>
                    <a:pt x="0" y="836"/>
                  </a:lnTo>
                  <a:cubicBezTo>
                    <a:pt x="0" y="832"/>
                    <a:pt x="3" y="828"/>
                    <a:pt x="8" y="828"/>
                  </a:cubicBezTo>
                  <a:cubicBezTo>
                    <a:pt x="12" y="828"/>
                    <a:pt x="16" y="832"/>
                    <a:pt x="16" y="836"/>
                  </a:cubicBezTo>
                  <a:lnTo>
                    <a:pt x="16" y="884"/>
                  </a:lnTo>
                  <a:cubicBezTo>
                    <a:pt x="16" y="889"/>
                    <a:pt x="12" y="892"/>
                    <a:pt x="8" y="892"/>
                  </a:cubicBezTo>
                  <a:cubicBezTo>
                    <a:pt x="3" y="892"/>
                    <a:pt x="0" y="889"/>
                    <a:pt x="0" y="884"/>
                  </a:cubicBezTo>
                  <a:close/>
                  <a:moveTo>
                    <a:pt x="0" y="740"/>
                  </a:moveTo>
                  <a:lnTo>
                    <a:pt x="0" y="692"/>
                  </a:lnTo>
                  <a:cubicBezTo>
                    <a:pt x="0" y="688"/>
                    <a:pt x="3" y="684"/>
                    <a:pt x="8" y="684"/>
                  </a:cubicBezTo>
                  <a:cubicBezTo>
                    <a:pt x="12" y="684"/>
                    <a:pt x="16" y="688"/>
                    <a:pt x="16" y="692"/>
                  </a:cubicBezTo>
                  <a:lnTo>
                    <a:pt x="16" y="740"/>
                  </a:lnTo>
                  <a:cubicBezTo>
                    <a:pt x="16" y="745"/>
                    <a:pt x="12" y="748"/>
                    <a:pt x="8" y="748"/>
                  </a:cubicBezTo>
                  <a:cubicBezTo>
                    <a:pt x="3" y="748"/>
                    <a:pt x="0" y="745"/>
                    <a:pt x="0" y="740"/>
                  </a:cubicBezTo>
                  <a:close/>
                  <a:moveTo>
                    <a:pt x="0" y="596"/>
                  </a:moveTo>
                  <a:lnTo>
                    <a:pt x="0" y="548"/>
                  </a:lnTo>
                  <a:cubicBezTo>
                    <a:pt x="0" y="544"/>
                    <a:pt x="3" y="540"/>
                    <a:pt x="8" y="540"/>
                  </a:cubicBezTo>
                  <a:cubicBezTo>
                    <a:pt x="12" y="540"/>
                    <a:pt x="16" y="544"/>
                    <a:pt x="16" y="548"/>
                  </a:cubicBezTo>
                  <a:lnTo>
                    <a:pt x="16" y="596"/>
                  </a:lnTo>
                  <a:cubicBezTo>
                    <a:pt x="16" y="601"/>
                    <a:pt x="12" y="604"/>
                    <a:pt x="8" y="604"/>
                  </a:cubicBezTo>
                  <a:cubicBezTo>
                    <a:pt x="3" y="604"/>
                    <a:pt x="0" y="601"/>
                    <a:pt x="0" y="596"/>
                  </a:cubicBezTo>
                  <a:close/>
                  <a:moveTo>
                    <a:pt x="0" y="452"/>
                  </a:moveTo>
                  <a:lnTo>
                    <a:pt x="0" y="404"/>
                  </a:lnTo>
                  <a:cubicBezTo>
                    <a:pt x="0" y="400"/>
                    <a:pt x="3" y="396"/>
                    <a:pt x="8" y="396"/>
                  </a:cubicBezTo>
                  <a:cubicBezTo>
                    <a:pt x="12" y="396"/>
                    <a:pt x="16" y="400"/>
                    <a:pt x="16" y="404"/>
                  </a:cubicBezTo>
                  <a:lnTo>
                    <a:pt x="16" y="452"/>
                  </a:lnTo>
                  <a:cubicBezTo>
                    <a:pt x="16" y="457"/>
                    <a:pt x="12" y="460"/>
                    <a:pt x="8" y="460"/>
                  </a:cubicBezTo>
                  <a:cubicBezTo>
                    <a:pt x="3" y="460"/>
                    <a:pt x="0" y="457"/>
                    <a:pt x="0" y="452"/>
                  </a:cubicBezTo>
                  <a:close/>
                  <a:moveTo>
                    <a:pt x="0" y="308"/>
                  </a:moveTo>
                  <a:lnTo>
                    <a:pt x="0" y="260"/>
                  </a:lnTo>
                  <a:cubicBezTo>
                    <a:pt x="0" y="256"/>
                    <a:pt x="3" y="252"/>
                    <a:pt x="8" y="252"/>
                  </a:cubicBezTo>
                  <a:cubicBezTo>
                    <a:pt x="12" y="252"/>
                    <a:pt x="16" y="256"/>
                    <a:pt x="16" y="260"/>
                  </a:cubicBezTo>
                  <a:lnTo>
                    <a:pt x="16" y="308"/>
                  </a:lnTo>
                  <a:cubicBezTo>
                    <a:pt x="16" y="313"/>
                    <a:pt x="12" y="316"/>
                    <a:pt x="8" y="316"/>
                  </a:cubicBezTo>
                  <a:cubicBezTo>
                    <a:pt x="3" y="316"/>
                    <a:pt x="0" y="313"/>
                    <a:pt x="0" y="308"/>
                  </a:cubicBezTo>
                  <a:close/>
                  <a:moveTo>
                    <a:pt x="0" y="164"/>
                  </a:moveTo>
                  <a:lnTo>
                    <a:pt x="0" y="116"/>
                  </a:lnTo>
                  <a:cubicBezTo>
                    <a:pt x="0" y="112"/>
                    <a:pt x="3" y="108"/>
                    <a:pt x="8" y="108"/>
                  </a:cubicBezTo>
                  <a:cubicBezTo>
                    <a:pt x="12" y="108"/>
                    <a:pt x="16" y="112"/>
                    <a:pt x="16" y="116"/>
                  </a:cubicBezTo>
                  <a:lnTo>
                    <a:pt x="16" y="164"/>
                  </a:lnTo>
                  <a:cubicBezTo>
                    <a:pt x="16" y="169"/>
                    <a:pt x="12" y="172"/>
                    <a:pt x="8" y="172"/>
                  </a:cubicBezTo>
                  <a:cubicBezTo>
                    <a:pt x="3" y="172"/>
                    <a:pt x="0" y="169"/>
                    <a:pt x="0" y="164"/>
                  </a:cubicBezTo>
                  <a:close/>
                  <a:moveTo>
                    <a:pt x="0" y="20"/>
                  </a:moveTo>
                  <a:lnTo>
                    <a:pt x="0" y="8"/>
                  </a:lnTo>
                  <a:cubicBezTo>
                    <a:pt x="0" y="4"/>
                    <a:pt x="3" y="0"/>
                    <a:pt x="8" y="0"/>
                  </a:cubicBezTo>
                  <a:cubicBezTo>
                    <a:pt x="12" y="0"/>
                    <a:pt x="16" y="4"/>
                    <a:pt x="16" y="8"/>
                  </a:cubicBezTo>
                  <a:lnTo>
                    <a:pt x="16" y="20"/>
                  </a:lnTo>
                  <a:cubicBezTo>
                    <a:pt x="16" y="25"/>
                    <a:pt x="12" y="28"/>
                    <a:pt x="8" y="28"/>
                  </a:cubicBezTo>
                  <a:cubicBezTo>
                    <a:pt x="3"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3" name="Freeform 10"/>
            <p:cNvSpPr>
              <a:spLocks noEditPoints="1"/>
            </p:cNvSpPr>
            <p:nvPr/>
          </p:nvSpPr>
          <p:spPr bwMode="auto">
            <a:xfrm>
              <a:off x="306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2" y="6732"/>
                    <a:pt x="16" y="6736"/>
                    <a:pt x="16" y="6740"/>
                  </a:cubicBezTo>
                  <a:lnTo>
                    <a:pt x="16" y="6788"/>
                  </a:lnTo>
                  <a:cubicBezTo>
                    <a:pt x="16" y="6793"/>
                    <a:pt x="12" y="6796"/>
                    <a:pt x="8" y="6796"/>
                  </a:cubicBezTo>
                  <a:cubicBezTo>
                    <a:pt x="4" y="6796"/>
                    <a:pt x="0" y="6793"/>
                    <a:pt x="0" y="6788"/>
                  </a:cubicBezTo>
                  <a:close/>
                  <a:moveTo>
                    <a:pt x="0" y="6644"/>
                  </a:moveTo>
                  <a:lnTo>
                    <a:pt x="0" y="6596"/>
                  </a:lnTo>
                  <a:cubicBezTo>
                    <a:pt x="0" y="6592"/>
                    <a:pt x="4" y="6588"/>
                    <a:pt x="8" y="6588"/>
                  </a:cubicBezTo>
                  <a:cubicBezTo>
                    <a:pt x="12" y="6588"/>
                    <a:pt x="16" y="6592"/>
                    <a:pt x="16" y="6596"/>
                  </a:cubicBezTo>
                  <a:lnTo>
                    <a:pt x="16" y="6644"/>
                  </a:lnTo>
                  <a:cubicBezTo>
                    <a:pt x="16" y="6649"/>
                    <a:pt x="12" y="6652"/>
                    <a:pt x="8" y="6652"/>
                  </a:cubicBezTo>
                  <a:cubicBezTo>
                    <a:pt x="4" y="6652"/>
                    <a:pt x="0" y="6649"/>
                    <a:pt x="0" y="6644"/>
                  </a:cubicBezTo>
                  <a:close/>
                  <a:moveTo>
                    <a:pt x="0" y="6500"/>
                  </a:moveTo>
                  <a:lnTo>
                    <a:pt x="0" y="6452"/>
                  </a:lnTo>
                  <a:cubicBezTo>
                    <a:pt x="0" y="6448"/>
                    <a:pt x="4" y="6444"/>
                    <a:pt x="8" y="6444"/>
                  </a:cubicBezTo>
                  <a:cubicBezTo>
                    <a:pt x="12" y="6444"/>
                    <a:pt x="16" y="6448"/>
                    <a:pt x="16" y="6452"/>
                  </a:cubicBezTo>
                  <a:lnTo>
                    <a:pt x="16" y="6500"/>
                  </a:lnTo>
                  <a:cubicBezTo>
                    <a:pt x="16" y="6505"/>
                    <a:pt x="12" y="6508"/>
                    <a:pt x="8" y="6508"/>
                  </a:cubicBezTo>
                  <a:cubicBezTo>
                    <a:pt x="4" y="6508"/>
                    <a:pt x="0" y="6505"/>
                    <a:pt x="0" y="6500"/>
                  </a:cubicBezTo>
                  <a:close/>
                  <a:moveTo>
                    <a:pt x="0" y="6356"/>
                  </a:moveTo>
                  <a:lnTo>
                    <a:pt x="0" y="6308"/>
                  </a:lnTo>
                  <a:cubicBezTo>
                    <a:pt x="0" y="6304"/>
                    <a:pt x="4" y="6300"/>
                    <a:pt x="8" y="6300"/>
                  </a:cubicBezTo>
                  <a:cubicBezTo>
                    <a:pt x="12" y="6300"/>
                    <a:pt x="16" y="6304"/>
                    <a:pt x="16" y="6308"/>
                  </a:cubicBezTo>
                  <a:lnTo>
                    <a:pt x="16" y="6356"/>
                  </a:lnTo>
                  <a:cubicBezTo>
                    <a:pt x="16" y="6361"/>
                    <a:pt x="12" y="6364"/>
                    <a:pt x="8" y="6364"/>
                  </a:cubicBezTo>
                  <a:cubicBezTo>
                    <a:pt x="4" y="6364"/>
                    <a:pt x="0" y="6361"/>
                    <a:pt x="0" y="6356"/>
                  </a:cubicBezTo>
                  <a:close/>
                  <a:moveTo>
                    <a:pt x="0" y="6212"/>
                  </a:moveTo>
                  <a:lnTo>
                    <a:pt x="0" y="6164"/>
                  </a:lnTo>
                  <a:cubicBezTo>
                    <a:pt x="0" y="6160"/>
                    <a:pt x="4" y="6156"/>
                    <a:pt x="8" y="6156"/>
                  </a:cubicBezTo>
                  <a:cubicBezTo>
                    <a:pt x="12" y="6156"/>
                    <a:pt x="16" y="6160"/>
                    <a:pt x="16" y="6164"/>
                  </a:cubicBezTo>
                  <a:lnTo>
                    <a:pt x="16" y="6212"/>
                  </a:lnTo>
                  <a:cubicBezTo>
                    <a:pt x="16" y="6217"/>
                    <a:pt x="12" y="6220"/>
                    <a:pt x="8" y="6220"/>
                  </a:cubicBezTo>
                  <a:cubicBezTo>
                    <a:pt x="4" y="6220"/>
                    <a:pt x="0" y="6217"/>
                    <a:pt x="0" y="6212"/>
                  </a:cubicBezTo>
                  <a:close/>
                  <a:moveTo>
                    <a:pt x="0" y="6068"/>
                  </a:moveTo>
                  <a:lnTo>
                    <a:pt x="0" y="6020"/>
                  </a:lnTo>
                  <a:cubicBezTo>
                    <a:pt x="0" y="6016"/>
                    <a:pt x="4" y="6012"/>
                    <a:pt x="8" y="6012"/>
                  </a:cubicBezTo>
                  <a:cubicBezTo>
                    <a:pt x="12" y="6012"/>
                    <a:pt x="16" y="6016"/>
                    <a:pt x="16" y="6020"/>
                  </a:cubicBezTo>
                  <a:lnTo>
                    <a:pt x="16" y="6068"/>
                  </a:lnTo>
                  <a:cubicBezTo>
                    <a:pt x="16" y="6073"/>
                    <a:pt x="12" y="6076"/>
                    <a:pt x="8" y="6076"/>
                  </a:cubicBezTo>
                  <a:cubicBezTo>
                    <a:pt x="4" y="6076"/>
                    <a:pt x="0" y="6073"/>
                    <a:pt x="0" y="6068"/>
                  </a:cubicBezTo>
                  <a:close/>
                  <a:moveTo>
                    <a:pt x="0" y="5924"/>
                  </a:moveTo>
                  <a:lnTo>
                    <a:pt x="0" y="5876"/>
                  </a:lnTo>
                  <a:cubicBezTo>
                    <a:pt x="0" y="5872"/>
                    <a:pt x="4" y="5868"/>
                    <a:pt x="8" y="5868"/>
                  </a:cubicBezTo>
                  <a:cubicBezTo>
                    <a:pt x="12" y="5868"/>
                    <a:pt x="16" y="5872"/>
                    <a:pt x="16" y="5876"/>
                  </a:cubicBezTo>
                  <a:lnTo>
                    <a:pt x="16" y="5924"/>
                  </a:lnTo>
                  <a:cubicBezTo>
                    <a:pt x="16" y="5929"/>
                    <a:pt x="12" y="5932"/>
                    <a:pt x="8" y="5932"/>
                  </a:cubicBezTo>
                  <a:cubicBezTo>
                    <a:pt x="4" y="5932"/>
                    <a:pt x="0" y="5929"/>
                    <a:pt x="0" y="5924"/>
                  </a:cubicBezTo>
                  <a:close/>
                  <a:moveTo>
                    <a:pt x="0" y="5780"/>
                  </a:moveTo>
                  <a:lnTo>
                    <a:pt x="0" y="5732"/>
                  </a:lnTo>
                  <a:cubicBezTo>
                    <a:pt x="0" y="5728"/>
                    <a:pt x="4" y="5724"/>
                    <a:pt x="8" y="5724"/>
                  </a:cubicBezTo>
                  <a:cubicBezTo>
                    <a:pt x="12" y="5724"/>
                    <a:pt x="16" y="5728"/>
                    <a:pt x="16" y="5732"/>
                  </a:cubicBezTo>
                  <a:lnTo>
                    <a:pt x="16" y="5780"/>
                  </a:lnTo>
                  <a:cubicBezTo>
                    <a:pt x="16" y="5785"/>
                    <a:pt x="12" y="5788"/>
                    <a:pt x="8" y="5788"/>
                  </a:cubicBezTo>
                  <a:cubicBezTo>
                    <a:pt x="4" y="5788"/>
                    <a:pt x="0" y="5785"/>
                    <a:pt x="0" y="5780"/>
                  </a:cubicBezTo>
                  <a:close/>
                  <a:moveTo>
                    <a:pt x="0" y="5636"/>
                  </a:moveTo>
                  <a:lnTo>
                    <a:pt x="0" y="5588"/>
                  </a:lnTo>
                  <a:cubicBezTo>
                    <a:pt x="0" y="5584"/>
                    <a:pt x="4" y="5580"/>
                    <a:pt x="8" y="5580"/>
                  </a:cubicBezTo>
                  <a:cubicBezTo>
                    <a:pt x="12" y="5580"/>
                    <a:pt x="16" y="5584"/>
                    <a:pt x="16" y="5588"/>
                  </a:cubicBezTo>
                  <a:lnTo>
                    <a:pt x="16" y="5636"/>
                  </a:lnTo>
                  <a:cubicBezTo>
                    <a:pt x="16" y="5641"/>
                    <a:pt x="12" y="5644"/>
                    <a:pt x="8" y="5644"/>
                  </a:cubicBezTo>
                  <a:cubicBezTo>
                    <a:pt x="4" y="5644"/>
                    <a:pt x="0" y="5641"/>
                    <a:pt x="0" y="5636"/>
                  </a:cubicBezTo>
                  <a:close/>
                  <a:moveTo>
                    <a:pt x="0" y="5492"/>
                  </a:moveTo>
                  <a:lnTo>
                    <a:pt x="0" y="5444"/>
                  </a:lnTo>
                  <a:cubicBezTo>
                    <a:pt x="0" y="5440"/>
                    <a:pt x="4" y="5436"/>
                    <a:pt x="8" y="5436"/>
                  </a:cubicBezTo>
                  <a:cubicBezTo>
                    <a:pt x="12" y="5436"/>
                    <a:pt x="16" y="5440"/>
                    <a:pt x="16" y="5444"/>
                  </a:cubicBezTo>
                  <a:lnTo>
                    <a:pt x="16" y="5492"/>
                  </a:lnTo>
                  <a:cubicBezTo>
                    <a:pt x="16" y="5497"/>
                    <a:pt x="12" y="5500"/>
                    <a:pt x="8" y="5500"/>
                  </a:cubicBezTo>
                  <a:cubicBezTo>
                    <a:pt x="4" y="5500"/>
                    <a:pt x="0" y="5497"/>
                    <a:pt x="0" y="5492"/>
                  </a:cubicBezTo>
                  <a:close/>
                  <a:moveTo>
                    <a:pt x="0" y="5348"/>
                  </a:moveTo>
                  <a:lnTo>
                    <a:pt x="0" y="5300"/>
                  </a:lnTo>
                  <a:cubicBezTo>
                    <a:pt x="0" y="5296"/>
                    <a:pt x="4" y="5292"/>
                    <a:pt x="8" y="5292"/>
                  </a:cubicBezTo>
                  <a:cubicBezTo>
                    <a:pt x="12" y="5292"/>
                    <a:pt x="16" y="5296"/>
                    <a:pt x="16" y="5300"/>
                  </a:cubicBezTo>
                  <a:lnTo>
                    <a:pt x="16" y="5348"/>
                  </a:lnTo>
                  <a:cubicBezTo>
                    <a:pt x="16" y="5353"/>
                    <a:pt x="12" y="5356"/>
                    <a:pt x="8" y="5356"/>
                  </a:cubicBezTo>
                  <a:cubicBezTo>
                    <a:pt x="4" y="5356"/>
                    <a:pt x="0" y="5353"/>
                    <a:pt x="0" y="5348"/>
                  </a:cubicBezTo>
                  <a:close/>
                  <a:moveTo>
                    <a:pt x="0" y="5204"/>
                  </a:moveTo>
                  <a:lnTo>
                    <a:pt x="0" y="5156"/>
                  </a:lnTo>
                  <a:cubicBezTo>
                    <a:pt x="0" y="5152"/>
                    <a:pt x="4" y="5148"/>
                    <a:pt x="8" y="5148"/>
                  </a:cubicBezTo>
                  <a:cubicBezTo>
                    <a:pt x="12" y="5148"/>
                    <a:pt x="16" y="5152"/>
                    <a:pt x="16" y="5156"/>
                  </a:cubicBezTo>
                  <a:lnTo>
                    <a:pt x="16" y="5204"/>
                  </a:lnTo>
                  <a:cubicBezTo>
                    <a:pt x="16" y="5209"/>
                    <a:pt x="12" y="5212"/>
                    <a:pt x="8" y="5212"/>
                  </a:cubicBezTo>
                  <a:cubicBezTo>
                    <a:pt x="4" y="5212"/>
                    <a:pt x="0" y="5209"/>
                    <a:pt x="0" y="5204"/>
                  </a:cubicBezTo>
                  <a:close/>
                  <a:moveTo>
                    <a:pt x="0" y="5060"/>
                  </a:moveTo>
                  <a:lnTo>
                    <a:pt x="0" y="5012"/>
                  </a:lnTo>
                  <a:cubicBezTo>
                    <a:pt x="0" y="5008"/>
                    <a:pt x="4" y="5004"/>
                    <a:pt x="8" y="5004"/>
                  </a:cubicBezTo>
                  <a:cubicBezTo>
                    <a:pt x="12" y="5004"/>
                    <a:pt x="16" y="5008"/>
                    <a:pt x="16" y="5012"/>
                  </a:cubicBezTo>
                  <a:lnTo>
                    <a:pt x="16" y="5060"/>
                  </a:lnTo>
                  <a:cubicBezTo>
                    <a:pt x="16" y="5065"/>
                    <a:pt x="12" y="5068"/>
                    <a:pt x="8" y="5068"/>
                  </a:cubicBezTo>
                  <a:cubicBezTo>
                    <a:pt x="4" y="5068"/>
                    <a:pt x="0" y="5065"/>
                    <a:pt x="0" y="5060"/>
                  </a:cubicBezTo>
                  <a:close/>
                  <a:moveTo>
                    <a:pt x="0" y="4916"/>
                  </a:moveTo>
                  <a:lnTo>
                    <a:pt x="0" y="4868"/>
                  </a:lnTo>
                  <a:cubicBezTo>
                    <a:pt x="0" y="4864"/>
                    <a:pt x="4" y="4860"/>
                    <a:pt x="8" y="4860"/>
                  </a:cubicBezTo>
                  <a:cubicBezTo>
                    <a:pt x="12" y="4860"/>
                    <a:pt x="16" y="4864"/>
                    <a:pt x="16" y="4868"/>
                  </a:cubicBezTo>
                  <a:lnTo>
                    <a:pt x="16" y="4916"/>
                  </a:lnTo>
                  <a:cubicBezTo>
                    <a:pt x="16" y="4921"/>
                    <a:pt x="12" y="4924"/>
                    <a:pt x="8" y="4924"/>
                  </a:cubicBezTo>
                  <a:cubicBezTo>
                    <a:pt x="4" y="4924"/>
                    <a:pt x="0" y="4921"/>
                    <a:pt x="0" y="4916"/>
                  </a:cubicBezTo>
                  <a:close/>
                  <a:moveTo>
                    <a:pt x="0" y="4772"/>
                  </a:moveTo>
                  <a:lnTo>
                    <a:pt x="0" y="4724"/>
                  </a:lnTo>
                  <a:cubicBezTo>
                    <a:pt x="0" y="4720"/>
                    <a:pt x="4" y="4716"/>
                    <a:pt x="8" y="4716"/>
                  </a:cubicBezTo>
                  <a:cubicBezTo>
                    <a:pt x="12" y="4716"/>
                    <a:pt x="16" y="4720"/>
                    <a:pt x="16" y="4724"/>
                  </a:cubicBezTo>
                  <a:lnTo>
                    <a:pt x="16" y="4772"/>
                  </a:lnTo>
                  <a:cubicBezTo>
                    <a:pt x="16" y="4777"/>
                    <a:pt x="12" y="4780"/>
                    <a:pt x="8" y="4780"/>
                  </a:cubicBezTo>
                  <a:cubicBezTo>
                    <a:pt x="4" y="4780"/>
                    <a:pt x="0" y="4777"/>
                    <a:pt x="0" y="4772"/>
                  </a:cubicBezTo>
                  <a:close/>
                  <a:moveTo>
                    <a:pt x="0" y="4628"/>
                  </a:moveTo>
                  <a:lnTo>
                    <a:pt x="0" y="4580"/>
                  </a:lnTo>
                  <a:cubicBezTo>
                    <a:pt x="0" y="4576"/>
                    <a:pt x="4" y="4572"/>
                    <a:pt x="8" y="4572"/>
                  </a:cubicBezTo>
                  <a:cubicBezTo>
                    <a:pt x="12" y="4572"/>
                    <a:pt x="16" y="4576"/>
                    <a:pt x="16" y="4580"/>
                  </a:cubicBezTo>
                  <a:lnTo>
                    <a:pt x="16" y="4628"/>
                  </a:lnTo>
                  <a:cubicBezTo>
                    <a:pt x="16" y="4633"/>
                    <a:pt x="12" y="4636"/>
                    <a:pt x="8" y="4636"/>
                  </a:cubicBezTo>
                  <a:cubicBezTo>
                    <a:pt x="4" y="4636"/>
                    <a:pt x="0" y="4633"/>
                    <a:pt x="0" y="4628"/>
                  </a:cubicBezTo>
                  <a:close/>
                  <a:moveTo>
                    <a:pt x="0" y="4484"/>
                  </a:moveTo>
                  <a:lnTo>
                    <a:pt x="0" y="4436"/>
                  </a:lnTo>
                  <a:cubicBezTo>
                    <a:pt x="0" y="4432"/>
                    <a:pt x="4" y="4428"/>
                    <a:pt x="8" y="4428"/>
                  </a:cubicBezTo>
                  <a:cubicBezTo>
                    <a:pt x="12" y="4428"/>
                    <a:pt x="16" y="4432"/>
                    <a:pt x="16" y="4436"/>
                  </a:cubicBezTo>
                  <a:lnTo>
                    <a:pt x="16" y="4484"/>
                  </a:lnTo>
                  <a:cubicBezTo>
                    <a:pt x="16" y="4489"/>
                    <a:pt x="12" y="4492"/>
                    <a:pt x="8" y="4492"/>
                  </a:cubicBezTo>
                  <a:cubicBezTo>
                    <a:pt x="4" y="4492"/>
                    <a:pt x="0" y="4489"/>
                    <a:pt x="0" y="4484"/>
                  </a:cubicBezTo>
                  <a:close/>
                  <a:moveTo>
                    <a:pt x="0" y="4340"/>
                  </a:moveTo>
                  <a:lnTo>
                    <a:pt x="0" y="4292"/>
                  </a:lnTo>
                  <a:cubicBezTo>
                    <a:pt x="0" y="4288"/>
                    <a:pt x="4" y="4284"/>
                    <a:pt x="8" y="4284"/>
                  </a:cubicBezTo>
                  <a:cubicBezTo>
                    <a:pt x="12" y="4284"/>
                    <a:pt x="16" y="4288"/>
                    <a:pt x="16" y="4292"/>
                  </a:cubicBezTo>
                  <a:lnTo>
                    <a:pt x="16" y="4340"/>
                  </a:lnTo>
                  <a:cubicBezTo>
                    <a:pt x="16" y="4345"/>
                    <a:pt x="12" y="4348"/>
                    <a:pt x="8" y="4348"/>
                  </a:cubicBezTo>
                  <a:cubicBezTo>
                    <a:pt x="4" y="4348"/>
                    <a:pt x="0" y="4345"/>
                    <a:pt x="0" y="4340"/>
                  </a:cubicBezTo>
                  <a:close/>
                  <a:moveTo>
                    <a:pt x="0" y="4196"/>
                  </a:moveTo>
                  <a:lnTo>
                    <a:pt x="0" y="4148"/>
                  </a:lnTo>
                  <a:cubicBezTo>
                    <a:pt x="0" y="4144"/>
                    <a:pt x="4" y="4140"/>
                    <a:pt x="8" y="4140"/>
                  </a:cubicBezTo>
                  <a:cubicBezTo>
                    <a:pt x="12" y="4140"/>
                    <a:pt x="16" y="4144"/>
                    <a:pt x="16" y="4148"/>
                  </a:cubicBezTo>
                  <a:lnTo>
                    <a:pt x="16" y="4196"/>
                  </a:lnTo>
                  <a:cubicBezTo>
                    <a:pt x="16" y="4201"/>
                    <a:pt x="12" y="4204"/>
                    <a:pt x="8" y="4204"/>
                  </a:cubicBezTo>
                  <a:cubicBezTo>
                    <a:pt x="4" y="4204"/>
                    <a:pt x="0" y="4201"/>
                    <a:pt x="0" y="4196"/>
                  </a:cubicBezTo>
                  <a:close/>
                  <a:moveTo>
                    <a:pt x="0" y="4052"/>
                  </a:moveTo>
                  <a:lnTo>
                    <a:pt x="0" y="4004"/>
                  </a:lnTo>
                  <a:cubicBezTo>
                    <a:pt x="0" y="4000"/>
                    <a:pt x="4" y="3996"/>
                    <a:pt x="8" y="3996"/>
                  </a:cubicBezTo>
                  <a:cubicBezTo>
                    <a:pt x="12" y="3996"/>
                    <a:pt x="16" y="4000"/>
                    <a:pt x="16" y="4004"/>
                  </a:cubicBezTo>
                  <a:lnTo>
                    <a:pt x="16" y="4052"/>
                  </a:lnTo>
                  <a:cubicBezTo>
                    <a:pt x="16" y="4057"/>
                    <a:pt x="12" y="4060"/>
                    <a:pt x="8" y="4060"/>
                  </a:cubicBezTo>
                  <a:cubicBezTo>
                    <a:pt x="4" y="4060"/>
                    <a:pt x="0" y="4057"/>
                    <a:pt x="0" y="4052"/>
                  </a:cubicBezTo>
                  <a:close/>
                  <a:moveTo>
                    <a:pt x="0" y="3908"/>
                  </a:moveTo>
                  <a:lnTo>
                    <a:pt x="0" y="3860"/>
                  </a:lnTo>
                  <a:cubicBezTo>
                    <a:pt x="0" y="3856"/>
                    <a:pt x="4" y="3852"/>
                    <a:pt x="8" y="3852"/>
                  </a:cubicBezTo>
                  <a:cubicBezTo>
                    <a:pt x="12" y="3852"/>
                    <a:pt x="16" y="3856"/>
                    <a:pt x="16" y="3860"/>
                  </a:cubicBezTo>
                  <a:lnTo>
                    <a:pt x="16" y="3908"/>
                  </a:lnTo>
                  <a:cubicBezTo>
                    <a:pt x="16" y="3913"/>
                    <a:pt x="12" y="3916"/>
                    <a:pt x="8" y="3916"/>
                  </a:cubicBezTo>
                  <a:cubicBezTo>
                    <a:pt x="4" y="3916"/>
                    <a:pt x="0" y="3913"/>
                    <a:pt x="0" y="3908"/>
                  </a:cubicBezTo>
                  <a:close/>
                  <a:moveTo>
                    <a:pt x="0" y="3764"/>
                  </a:moveTo>
                  <a:lnTo>
                    <a:pt x="0" y="3716"/>
                  </a:lnTo>
                  <a:cubicBezTo>
                    <a:pt x="0" y="3712"/>
                    <a:pt x="4" y="3708"/>
                    <a:pt x="8" y="3708"/>
                  </a:cubicBezTo>
                  <a:cubicBezTo>
                    <a:pt x="12" y="3708"/>
                    <a:pt x="16" y="3712"/>
                    <a:pt x="16" y="3716"/>
                  </a:cubicBezTo>
                  <a:lnTo>
                    <a:pt x="16" y="3764"/>
                  </a:lnTo>
                  <a:cubicBezTo>
                    <a:pt x="16" y="3769"/>
                    <a:pt x="12" y="3772"/>
                    <a:pt x="8" y="3772"/>
                  </a:cubicBezTo>
                  <a:cubicBezTo>
                    <a:pt x="4" y="3772"/>
                    <a:pt x="0" y="3769"/>
                    <a:pt x="0" y="3764"/>
                  </a:cubicBezTo>
                  <a:close/>
                  <a:moveTo>
                    <a:pt x="0" y="3620"/>
                  </a:moveTo>
                  <a:lnTo>
                    <a:pt x="0" y="3572"/>
                  </a:lnTo>
                  <a:cubicBezTo>
                    <a:pt x="0" y="3568"/>
                    <a:pt x="4" y="3564"/>
                    <a:pt x="8" y="3564"/>
                  </a:cubicBezTo>
                  <a:cubicBezTo>
                    <a:pt x="12" y="3564"/>
                    <a:pt x="16" y="3568"/>
                    <a:pt x="16" y="3572"/>
                  </a:cubicBezTo>
                  <a:lnTo>
                    <a:pt x="16" y="3620"/>
                  </a:lnTo>
                  <a:cubicBezTo>
                    <a:pt x="16" y="3625"/>
                    <a:pt x="12" y="3628"/>
                    <a:pt x="8" y="3628"/>
                  </a:cubicBezTo>
                  <a:cubicBezTo>
                    <a:pt x="4" y="3628"/>
                    <a:pt x="0" y="3625"/>
                    <a:pt x="0" y="3620"/>
                  </a:cubicBezTo>
                  <a:close/>
                  <a:moveTo>
                    <a:pt x="0" y="3476"/>
                  </a:moveTo>
                  <a:lnTo>
                    <a:pt x="0" y="3428"/>
                  </a:lnTo>
                  <a:cubicBezTo>
                    <a:pt x="0" y="3424"/>
                    <a:pt x="4" y="3420"/>
                    <a:pt x="8" y="3420"/>
                  </a:cubicBezTo>
                  <a:cubicBezTo>
                    <a:pt x="12" y="3420"/>
                    <a:pt x="16" y="3424"/>
                    <a:pt x="16" y="3428"/>
                  </a:cubicBezTo>
                  <a:lnTo>
                    <a:pt x="16" y="3476"/>
                  </a:lnTo>
                  <a:cubicBezTo>
                    <a:pt x="16" y="3481"/>
                    <a:pt x="12" y="3484"/>
                    <a:pt x="8" y="3484"/>
                  </a:cubicBezTo>
                  <a:cubicBezTo>
                    <a:pt x="4" y="3484"/>
                    <a:pt x="0" y="3481"/>
                    <a:pt x="0" y="3476"/>
                  </a:cubicBezTo>
                  <a:close/>
                  <a:moveTo>
                    <a:pt x="0" y="3332"/>
                  </a:moveTo>
                  <a:lnTo>
                    <a:pt x="0" y="3284"/>
                  </a:lnTo>
                  <a:cubicBezTo>
                    <a:pt x="0" y="3280"/>
                    <a:pt x="4" y="3276"/>
                    <a:pt x="8" y="3276"/>
                  </a:cubicBezTo>
                  <a:cubicBezTo>
                    <a:pt x="12" y="3276"/>
                    <a:pt x="16" y="3280"/>
                    <a:pt x="16" y="3284"/>
                  </a:cubicBezTo>
                  <a:lnTo>
                    <a:pt x="16" y="3332"/>
                  </a:lnTo>
                  <a:cubicBezTo>
                    <a:pt x="16" y="3337"/>
                    <a:pt x="12" y="3340"/>
                    <a:pt x="8" y="3340"/>
                  </a:cubicBezTo>
                  <a:cubicBezTo>
                    <a:pt x="4" y="3340"/>
                    <a:pt x="0" y="3337"/>
                    <a:pt x="0" y="3332"/>
                  </a:cubicBezTo>
                  <a:close/>
                  <a:moveTo>
                    <a:pt x="0" y="3188"/>
                  </a:moveTo>
                  <a:lnTo>
                    <a:pt x="0" y="3140"/>
                  </a:lnTo>
                  <a:cubicBezTo>
                    <a:pt x="0" y="3136"/>
                    <a:pt x="4" y="3132"/>
                    <a:pt x="8" y="3132"/>
                  </a:cubicBezTo>
                  <a:cubicBezTo>
                    <a:pt x="12" y="3132"/>
                    <a:pt x="16" y="3136"/>
                    <a:pt x="16" y="3140"/>
                  </a:cubicBezTo>
                  <a:lnTo>
                    <a:pt x="16" y="3188"/>
                  </a:lnTo>
                  <a:cubicBezTo>
                    <a:pt x="16" y="3193"/>
                    <a:pt x="12" y="3196"/>
                    <a:pt x="8" y="3196"/>
                  </a:cubicBezTo>
                  <a:cubicBezTo>
                    <a:pt x="4" y="3196"/>
                    <a:pt x="0" y="3193"/>
                    <a:pt x="0" y="3188"/>
                  </a:cubicBezTo>
                  <a:close/>
                  <a:moveTo>
                    <a:pt x="0" y="3044"/>
                  </a:moveTo>
                  <a:lnTo>
                    <a:pt x="0" y="2996"/>
                  </a:lnTo>
                  <a:cubicBezTo>
                    <a:pt x="0" y="2992"/>
                    <a:pt x="4" y="2988"/>
                    <a:pt x="8" y="2988"/>
                  </a:cubicBezTo>
                  <a:cubicBezTo>
                    <a:pt x="12" y="2988"/>
                    <a:pt x="16" y="2992"/>
                    <a:pt x="16" y="2996"/>
                  </a:cubicBezTo>
                  <a:lnTo>
                    <a:pt x="16" y="3044"/>
                  </a:lnTo>
                  <a:cubicBezTo>
                    <a:pt x="16" y="3049"/>
                    <a:pt x="12" y="3052"/>
                    <a:pt x="8" y="3052"/>
                  </a:cubicBezTo>
                  <a:cubicBezTo>
                    <a:pt x="4" y="3052"/>
                    <a:pt x="0" y="3049"/>
                    <a:pt x="0" y="3044"/>
                  </a:cubicBezTo>
                  <a:close/>
                  <a:moveTo>
                    <a:pt x="0" y="2900"/>
                  </a:moveTo>
                  <a:lnTo>
                    <a:pt x="0" y="2852"/>
                  </a:lnTo>
                  <a:cubicBezTo>
                    <a:pt x="0" y="2848"/>
                    <a:pt x="4" y="2844"/>
                    <a:pt x="8" y="2844"/>
                  </a:cubicBezTo>
                  <a:cubicBezTo>
                    <a:pt x="12" y="2844"/>
                    <a:pt x="16" y="2848"/>
                    <a:pt x="16" y="2852"/>
                  </a:cubicBezTo>
                  <a:lnTo>
                    <a:pt x="16" y="2900"/>
                  </a:lnTo>
                  <a:cubicBezTo>
                    <a:pt x="16" y="2905"/>
                    <a:pt x="12" y="2908"/>
                    <a:pt x="8" y="2908"/>
                  </a:cubicBezTo>
                  <a:cubicBezTo>
                    <a:pt x="4" y="2908"/>
                    <a:pt x="0" y="2905"/>
                    <a:pt x="0" y="2900"/>
                  </a:cubicBezTo>
                  <a:close/>
                  <a:moveTo>
                    <a:pt x="0" y="2756"/>
                  </a:moveTo>
                  <a:lnTo>
                    <a:pt x="0" y="2708"/>
                  </a:lnTo>
                  <a:cubicBezTo>
                    <a:pt x="0" y="2704"/>
                    <a:pt x="4" y="2700"/>
                    <a:pt x="8" y="2700"/>
                  </a:cubicBezTo>
                  <a:cubicBezTo>
                    <a:pt x="12" y="2700"/>
                    <a:pt x="16" y="2704"/>
                    <a:pt x="16" y="2708"/>
                  </a:cubicBezTo>
                  <a:lnTo>
                    <a:pt x="16" y="2756"/>
                  </a:lnTo>
                  <a:cubicBezTo>
                    <a:pt x="16" y="2761"/>
                    <a:pt x="12" y="2764"/>
                    <a:pt x="8" y="2764"/>
                  </a:cubicBezTo>
                  <a:cubicBezTo>
                    <a:pt x="4" y="2764"/>
                    <a:pt x="0" y="2761"/>
                    <a:pt x="0" y="2756"/>
                  </a:cubicBezTo>
                  <a:close/>
                  <a:moveTo>
                    <a:pt x="0" y="2612"/>
                  </a:moveTo>
                  <a:lnTo>
                    <a:pt x="0" y="2564"/>
                  </a:lnTo>
                  <a:cubicBezTo>
                    <a:pt x="0" y="2560"/>
                    <a:pt x="4" y="2556"/>
                    <a:pt x="8" y="2556"/>
                  </a:cubicBezTo>
                  <a:cubicBezTo>
                    <a:pt x="12" y="2556"/>
                    <a:pt x="16" y="2560"/>
                    <a:pt x="16" y="2564"/>
                  </a:cubicBezTo>
                  <a:lnTo>
                    <a:pt x="16" y="2612"/>
                  </a:lnTo>
                  <a:cubicBezTo>
                    <a:pt x="16" y="2617"/>
                    <a:pt x="12" y="2620"/>
                    <a:pt x="8" y="2620"/>
                  </a:cubicBezTo>
                  <a:cubicBezTo>
                    <a:pt x="4" y="2620"/>
                    <a:pt x="0" y="2617"/>
                    <a:pt x="0" y="2612"/>
                  </a:cubicBezTo>
                  <a:close/>
                  <a:moveTo>
                    <a:pt x="0" y="2468"/>
                  </a:moveTo>
                  <a:lnTo>
                    <a:pt x="0" y="2420"/>
                  </a:lnTo>
                  <a:cubicBezTo>
                    <a:pt x="0" y="2416"/>
                    <a:pt x="4" y="2412"/>
                    <a:pt x="8" y="2412"/>
                  </a:cubicBezTo>
                  <a:cubicBezTo>
                    <a:pt x="12" y="2412"/>
                    <a:pt x="16" y="2416"/>
                    <a:pt x="16" y="2420"/>
                  </a:cubicBezTo>
                  <a:lnTo>
                    <a:pt x="16" y="2468"/>
                  </a:lnTo>
                  <a:cubicBezTo>
                    <a:pt x="16" y="2473"/>
                    <a:pt x="12" y="2476"/>
                    <a:pt x="8" y="2476"/>
                  </a:cubicBezTo>
                  <a:cubicBezTo>
                    <a:pt x="4" y="2476"/>
                    <a:pt x="0" y="2473"/>
                    <a:pt x="0" y="2468"/>
                  </a:cubicBezTo>
                  <a:close/>
                  <a:moveTo>
                    <a:pt x="0" y="2324"/>
                  </a:moveTo>
                  <a:lnTo>
                    <a:pt x="0" y="2276"/>
                  </a:lnTo>
                  <a:cubicBezTo>
                    <a:pt x="0" y="2272"/>
                    <a:pt x="4" y="2268"/>
                    <a:pt x="8" y="2268"/>
                  </a:cubicBezTo>
                  <a:cubicBezTo>
                    <a:pt x="12" y="2268"/>
                    <a:pt x="16" y="2272"/>
                    <a:pt x="16" y="2276"/>
                  </a:cubicBezTo>
                  <a:lnTo>
                    <a:pt x="16" y="2324"/>
                  </a:lnTo>
                  <a:cubicBezTo>
                    <a:pt x="16" y="2329"/>
                    <a:pt x="12" y="2332"/>
                    <a:pt x="8" y="2332"/>
                  </a:cubicBezTo>
                  <a:cubicBezTo>
                    <a:pt x="4" y="2332"/>
                    <a:pt x="0" y="2329"/>
                    <a:pt x="0" y="2324"/>
                  </a:cubicBezTo>
                  <a:close/>
                  <a:moveTo>
                    <a:pt x="0" y="2180"/>
                  </a:moveTo>
                  <a:lnTo>
                    <a:pt x="0" y="2132"/>
                  </a:lnTo>
                  <a:cubicBezTo>
                    <a:pt x="0" y="2128"/>
                    <a:pt x="4" y="2124"/>
                    <a:pt x="8" y="2124"/>
                  </a:cubicBezTo>
                  <a:cubicBezTo>
                    <a:pt x="12" y="2124"/>
                    <a:pt x="16" y="2128"/>
                    <a:pt x="16" y="2132"/>
                  </a:cubicBezTo>
                  <a:lnTo>
                    <a:pt x="16" y="2180"/>
                  </a:lnTo>
                  <a:cubicBezTo>
                    <a:pt x="16" y="2185"/>
                    <a:pt x="12" y="2188"/>
                    <a:pt x="8" y="2188"/>
                  </a:cubicBezTo>
                  <a:cubicBezTo>
                    <a:pt x="4" y="2188"/>
                    <a:pt x="0" y="2185"/>
                    <a:pt x="0" y="2180"/>
                  </a:cubicBezTo>
                  <a:close/>
                  <a:moveTo>
                    <a:pt x="0" y="2036"/>
                  </a:moveTo>
                  <a:lnTo>
                    <a:pt x="0" y="1988"/>
                  </a:lnTo>
                  <a:cubicBezTo>
                    <a:pt x="0" y="1984"/>
                    <a:pt x="4" y="1980"/>
                    <a:pt x="8" y="1980"/>
                  </a:cubicBezTo>
                  <a:cubicBezTo>
                    <a:pt x="12" y="1980"/>
                    <a:pt x="16" y="1984"/>
                    <a:pt x="16" y="1988"/>
                  </a:cubicBezTo>
                  <a:lnTo>
                    <a:pt x="16" y="2036"/>
                  </a:lnTo>
                  <a:cubicBezTo>
                    <a:pt x="16" y="2041"/>
                    <a:pt x="12" y="2044"/>
                    <a:pt x="8" y="2044"/>
                  </a:cubicBezTo>
                  <a:cubicBezTo>
                    <a:pt x="4" y="2044"/>
                    <a:pt x="0" y="2041"/>
                    <a:pt x="0" y="2036"/>
                  </a:cubicBezTo>
                  <a:close/>
                  <a:moveTo>
                    <a:pt x="0" y="1892"/>
                  </a:moveTo>
                  <a:lnTo>
                    <a:pt x="0" y="1844"/>
                  </a:lnTo>
                  <a:cubicBezTo>
                    <a:pt x="0" y="1840"/>
                    <a:pt x="4" y="1836"/>
                    <a:pt x="8" y="1836"/>
                  </a:cubicBezTo>
                  <a:cubicBezTo>
                    <a:pt x="12" y="1836"/>
                    <a:pt x="16" y="1840"/>
                    <a:pt x="16" y="1844"/>
                  </a:cubicBezTo>
                  <a:lnTo>
                    <a:pt x="16" y="1892"/>
                  </a:lnTo>
                  <a:cubicBezTo>
                    <a:pt x="16" y="1897"/>
                    <a:pt x="12" y="1900"/>
                    <a:pt x="8" y="1900"/>
                  </a:cubicBezTo>
                  <a:cubicBezTo>
                    <a:pt x="4" y="1900"/>
                    <a:pt x="0" y="1897"/>
                    <a:pt x="0" y="1892"/>
                  </a:cubicBezTo>
                  <a:close/>
                  <a:moveTo>
                    <a:pt x="0" y="1748"/>
                  </a:moveTo>
                  <a:lnTo>
                    <a:pt x="0" y="1700"/>
                  </a:lnTo>
                  <a:cubicBezTo>
                    <a:pt x="0" y="1696"/>
                    <a:pt x="4" y="1692"/>
                    <a:pt x="8" y="1692"/>
                  </a:cubicBezTo>
                  <a:cubicBezTo>
                    <a:pt x="12" y="1692"/>
                    <a:pt x="16" y="1696"/>
                    <a:pt x="16" y="1700"/>
                  </a:cubicBezTo>
                  <a:lnTo>
                    <a:pt x="16" y="1748"/>
                  </a:lnTo>
                  <a:cubicBezTo>
                    <a:pt x="16" y="1753"/>
                    <a:pt x="12" y="1756"/>
                    <a:pt x="8" y="1756"/>
                  </a:cubicBezTo>
                  <a:cubicBezTo>
                    <a:pt x="4" y="1756"/>
                    <a:pt x="0" y="1753"/>
                    <a:pt x="0" y="1748"/>
                  </a:cubicBezTo>
                  <a:close/>
                  <a:moveTo>
                    <a:pt x="0" y="1604"/>
                  </a:moveTo>
                  <a:lnTo>
                    <a:pt x="0" y="1556"/>
                  </a:lnTo>
                  <a:cubicBezTo>
                    <a:pt x="0" y="1552"/>
                    <a:pt x="4" y="1548"/>
                    <a:pt x="8" y="1548"/>
                  </a:cubicBezTo>
                  <a:cubicBezTo>
                    <a:pt x="12" y="1548"/>
                    <a:pt x="16" y="1552"/>
                    <a:pt x="16" y="1556"/>
                  </a:cubicBezTo>
                  <a:lnTo>
                    <a:pt x="16" y="1604"/>
                  </a:lnTo>
                  <a:cubicBezTo>
                    <a:pt x="16" y="1609"/>
                    <a:pt x="12" y="1612"/>
                    <a:pt x="8" y="1612"/>
                  </a:cubicBezTo>
                  <a:cubicBezTo>
                    <a:pt x="4" y="1612"/>
                    <a:pt x="0" y="1609"/>
                    <a:pt x="0" y="1604"/>
                  </a:cubicBezTo>
                  <a:close/>
                  <a:moveTo>
                    <a:pt x="0" y="1460"/>
                  </a:moveTo>
                  <a:lnTo>
                    <a:pt x="0" y="1412"/>
                  </a:lnTo>
                  <a:cubicBezTo>
                    <a:pt x="0" y="1408"/>
                    <a:pt x="4" y="1404"/>
                    <a:pt x="8" y="1404"/>
                  </a:cubicBezTo>
                  <a:cubicBezTo>
                    <a:pt x="12" y="1404"/>
                    <a:pt x="16" y="1408"/>
                    <a:pt x="16" y="1412"/>
                  </a:cubicBezTo>
                  <a:lnTo>
                    <a:pt x="16" y="1460"/>
                  </a:lnTo>
                  <a:cubicBezTo>
                    <a:pt x="16" y="1465"/>
                    <a:pt x="12" y="1468"/>
                    <a:pt x="8" y="1468"/>
                  </a:cubicBezTo>
                  <a:cubicBezTo>
                    <a:pt x="4" y="1468"/>
                    <a:pt x="0" y="1465"/>
                    <a:pt x="0" y="1460"/>
                  </a:cubicBezTo>
                  <a:close/>
                  <a:moveTo>
                    <a:pt x="0" y="1316"/>
                  </a:moveTo>
                  <a:lnTo>
                    <a:pt x="0" y="1268"/>
                  </a:lnTo>
                  <a:cubicBezTo>
                    <a:pt x="0" y="1264"/>
                    <a:pt x="4" y="1260"/>
                    <a:pt x="8" y="1260"/>
                  </a:cubicBezTo>
                  <a:cubicBezTo>
                    <a:pt x="12" y="1260"/>
                    <a:pt x="16" y="1264"/>
                    <a:pt x="16" y="1268"/>
                  </a:cubicBezTo>
                  <a:lnTo>
                    <a:pt x="16" y="1316"/>
                  </a:lnTo>
                  <a:cubicBezTo>
                    <a:pt x="16" y="1321"/>
                    <a:pt x="12" y="1324"/>
                    <a:pt x="8" y="1324"/>
                  </a:cubicBezTo>
                  <a:cubicBezTo>
                    <a:pt x="4" y="1324"/>
                    <a:pt x="0" y="1321"/>
                    <a:pt x="0" y="1316"/>
                  </a:cubicBezTo>
                  <a:close/>
                  <a:moveTo>
                    <a:pt x="0" y="1172"/>
                  </a:moveTo>
                  <a:lnTo>
                    <a:pt x="0" y="1124"/>
                  </a:lnTo>
                  <a:cubicBezTo>
                    <a:pt x="0" y="1120"/>
                    <a:pt x="4" y="1116"/>
                    <a:pt x="8" y="1116"/>
                  </a:cubicBezTo>
                  <a:cubicBezTo>
                    <a:pt x="12" y="1116"/>
                    <a:pt x="16" y="1120"/>
                    <a:pt x="16" y="1124"/>
                  </a:cubicBezTo>
                  <a:lnTo>
                    <a:pt x="16" y="1172"/>
                  </a:lnTo>
                  <a:cubicBezTo>
                    <a:pt x="16" y="1177"/>
                    <a:pt x="12" y="1180"/>
                    <a:pt x="8" y="1180"/>
                  </a:cubicBezTo>
                  <a:cubicBezTo>
                    <a:pt x="4" y="1180"/>
                    <a:pt x="0" y="1177"/>
                    <a:pt x="0" y="1172"/>
                  </a:cubicBezTo>
                  <a:close/>
                  <a:moveTo>
                    <a:pt x="0" y="1028"/>
                  </a:moveTo>
                  <a:lnTo>
                    <a:pt x="0" y="980"/>
                  </a:lnTo>
                  <a:cubicBezTo>
                    <a:pt x="0" y="976"/>
                    <a:pt x="4" y="972"/>
                    <a:pt x="8" y="972"/>
                  </a:cubicBezTo>
                  <a:cubicBezTo>
                    <a:pt x="12" y="972"/>
                    <a:pt x="16" y="976"/>
                    <a:pt x="16" y="980"/>
                  </a:cubicBezTo>
                  <a:lnTo>
                    <a:pt x="16" y="1028"/>
                  </a:lnTo>
                  <a:cubicBezTo>
                    <a:pt x="16" y="1033"/>
                    <a:pt x="12" y="1036"/>
                    <a:pt x="8" y="1036"/>
                  </a:cubicBezTo>
                  <a:cubicBezTo>
                    <a:pt x="4" y="1036"/>
                    <a:pt x="0" y="1033"/>
                    <a:pt x="0" y="1028"/>
                  </a:cubicBezTo>
                  <a:close/>
                  <a:moveTo>
                    <a:pt x="0" y="884"/>
                  </a:moveTo>
                  <a:lnTo>
                    <a:pt x="0" y="836"/>
                  </a:lnTo>
                  <a:cubicBezTo>
                    <a:pt x="0" y="832"/>
                    <a:pt x="4" y="828"/>
                    <a:pt x="8" y="828"/>
                  </a:cubicBezTo>
                  <a:cubicBezTo>
                    <a:pt x="12" y="828"/>
                    <a:pt x="16" y="832"/>
                    <a:pt x="16" y="836"/>
                  </a:cubicBezTo>
                  <a:lnTo>
                    <a:pt x="16" y="884"/>
                  </a:lnTo>
                  <a:cubicBezTo>
                    <a:pt x="16" y="889"/>
                    <a:pt x="12" y="892"/>
                    <a:pt x="8" y="892"/>
                  </a:cubicBezTo>
                  <a:cubicBezTo>
                    <a:pt x="4" y="892"/>
                    <a:pt x="0" y="889"/>
                    <a:pt x="0" y="884"/>
                  </a:cubicBezTo>
                  <a:close/>
                  <a:moveTo>
                    <a:pt x="0" y="740"/>
                  </a:moveTo>
                  <a:lnTo>
                    <a:pt x="0" y="692"/>
                  </a:lnTo>
                  <a:cubicBezTo>
                    <a:pt x="0" y="688"/>
                    <a:pt x="4" y="684"/>
                    <a:pt x="8" y="684"/>
                  </a:cubicBezTo>
                  <a:cubicBezTo>
                    <a:pt x="12" y="684"/>
                    <a:pt x="16" y="688"/>
                    <a:pt x="16" y="692"/>
                  </a:cubicBezTo>
                  <a:lnTo>
                    <a:pt x="16" y="740"/>
                  </a:lnTo>
                  <a:cubicBezTo>
                    <a:pt x="16" y="745"/>
                    <a:pt x="12" y="748"/>
                    <a:pt x="8" y="748"/>
                  </a:cubicBezTo>
                  <a:cubicBezTo>
                    <a:pt x="4" y="748"/>
                    <a:pt x="0" y="745"/>
                    <a:pt x="0" y="740"/>
                  </a:cubicBezTo>
                  <a:close/>
                  <a:moveTo>
                    <a:pt x="0" y="596"/>
                  </a:moveTo>
                  <a:lnTo>
                    <a:pt x="0" y="548"/>
                  </a:lnTo>
                  <a:cubicBezTo>
                    <a:pt x="0" y="544"/>
                    <a:pt x="4" y="540"/>
                    <a:pt x="8" y="540"/>
                  </a:cubicBezTo>
                  <a:cubicBezTo>
                    <a:pt x="12" y="540"/>
                    <a:pt x="16" y="544"/>
                    <a:pt x="16" y="548"/>
                  </a:cubicBezTo>
                  <a:lnTo>
                    <a:pt x="16" y="596"/>
                  </a:lnTo>
                  <a:cubicBezTo>
                    <a:pt x="16" y="601"/>
                    <a:pt x="12" y="604"/>
                    <a:pt x="8" y="604"/>
                  </a:cubicBezTo>
                  <a:cubicBezTo>
                    <a:pt x="4" y="604"/>
                    <a:pt x="0" y="601"/>
                    <a:pt x="0" y="596"/>
                  </a:cubicBezTo>
                  <a:close/>
                  <a:moveTo>
                    <a:pt x="0" y="452"/>
                  </a:moveTo>
                  <a:lnTo>
                    <a:pt x="0" y="404"/>
                  </a:lnTo>
                  <a:cubicBezTo>
                    <a:pt x="0" y="400"/>
                    <a:pt x="4" y="396"/>
                    <a:pt x="8" y="396"/>
                  </a:cubicBezTo>
                  <a:cubicBezTo>
                    <a:pt x="12" y="396"/>
                    <a:pt x="16" y="400"/>
                    <a:pt x="16" y="404"/>
                  </a:cubicBezTo>
                  <a:lnTo>
                    <a:pt x="16" y="452"/>
                  </a:lnTo>
                  <a:cubicBezTo>
                    <a:pt x="16" y="457"/>
                    <a:pt x="12" y="460"/>
                    <a:pt x="8" y="460"/>
                  </a:cubicBezTo>
                  <a:cubicBezTo>
                    <a:pt x="4" y="460"/>
                    <a:pt x="0" y="457"/>
                    <a:pt x="0" y="452"/>
                  </a:cubicBezTo>
                  <a:close/>
                  <a:moveTo>
                    <a:pt x="0" y="308"/>
                  </a:moveTo>
                  <a:lnTo>
                    <a:pt x="0" y="260"/>
                  </a:lnTo>
                  <a:cubicBezTo>
                    <a:pt x="0" y="256"/>
                    <a:pt x="4" y="252"/>
                    <a:pt x="8" y="252"/>
                  </a:cubicBezTo>
                  <a:cubicBezTo>
                    <a:pt x="12" y="252"/>
                    <a:pt x="16" y="256"/>
                    <a:pt x="16" y="260"/>
                  </a:cubicBezTo>
                  <a:lnTo>
                    <a:pt x="16" y="308"/>
                  </a:lnTo>
                  <a:cubicBezTo>
                    <a:pt x="16" y="313"/>
                    <a:pt x="12" y="316"/>
                    <a:pt x="8" y="316"/>
                  </a:cubicBezTo>
                  <a:cubicBezTo>
                    <a:pt x="4" y="316"/>
                    <a:pt x="0" y="313"/>
                    <a:pt x="0" y="308"/>
                  </a:cubicBezTo>
                  <a:close/>
                  <a:moveTo>
                    <a:pt x="0" y="164"/>
                  </a:moveTo>
                  <a:lnTo>
                    <a:pt x="0" y="116"/>
                  </a:lnTo>
                  <a:cubicBezTo>
                    <a:pt x="0" y="112"/>
                    <a:pt x="4" y="108"/>
                    <a:pt x="8" y="108"/>
                  </a:cubicBezTo>
                  <a:cubicBezTo>
                    <a:pt x="12" y="108"/>
                    <a:pt x="16" y="112"/>
                    <a:pt x="16" y="116"/>
                  </a:cubicBezTo>
                  <a:lnTo>
                    <a:pt x="16" y="164"/>
                  </a:lnTo>
                  <a:cubicBezTo>
                    <a:pt x="16" y="169"/>
                    <a:pt x="12" y="172"/>
                    <a:pt x="8" y="172"/>
                  </a:cubicBezTo>
                  <a:cubicBezTo>
                    <a:pt x="4" y="172"/>
                    <a:pt x="0" y="169"/>
                    <a:pt x="0" y="164"/>
                  </a:cubicBezTo>
                  <a:close/>
                  <a:moveTo>
                    <a:pt x="0" y="20"/>
                  </a:moveTo>
                  <a:lnTo>
                    <a:pt x="0" y="8"/>
                  </a:lnTo>
                  <a:cubicBezTo>
                    <a:pt x="0" y="4"/>
                    <a:pt x="4" y="0"/>
                    <a:pt x="8" y="0"/>
                  </a:cubicBezTo>
                  <a:cubicBezTo>
                    <a:pt x="12" y="0"/>
                    <a:pt x="16" y="4"/>
                    <a:pt x="16" y="8"/>
                  </a:cubicBezTo>
                  <a:lnTo>
                    <a:pt x="16" y="20"/>
                  </a:lnTo>
                  <a:cubicBezTo>
                    <a:pt x="16" y="25"/>
                    <a:pt x="12"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4" name="Freeform 11"/>
            <p:cNvSpPr>
              <a:spLocks noEditPoints="1"/>
            </p:cNvSpPr>
            <p:nvPr/>
          </p:nvSpPr>
          <p:spPr bwMode="auto">
            <a:xfrm>
              <a:off x="363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3" y="6732"/>
                    <a:pt x="16" y="6736"/>
                    <a:pt x="16" y="6740"/>
                  </a:cubicBezTo>
                  <a:lnTo>
                    <a:pt x="16" y="6788"/>
                  </a:lnTo>
                  <a:cubicBezTo>
                    <a:pt x="16" y="6793"/>
                    <a:pt x="13" y="6796"/>
                    <a:pt x="8" y="6796"/>
                  </a:cubicBezTo>
                  <a:cubicBezTo>
                    <a:pt x="4" y="6796"/>
                    <a:pt x="0" y="6793"/>
                    <a:pt x="0" y="6788"/>
                  </a:cubicBezTo>
                  <a:close/>
                  <a:moveTo>
                    <a:pt x="0" y="6644"/>
                  </a:moveTo>
                  <a:lnTo>
                    <a:pt x="0" y="6596"/>
                  </a:lnTo>
                  <a:cubicBezTo>
                    <a:pt x="0" y="6592"/>
                    <a:pt x="4" y="6588"/>
                    <a:pt x="8" y="6588"/>
                  </a:cubicBezTo>
                  <a:cubicBezTo>
                    <a:pt x="13" y="6588"/>
                    <a:pt x="16" y="6592"/>
                    <a:pt x="16" y="6596"/>
                  </a:cubicBezTo>
                  <a:lnTo>
                    <a:pt x="16" y="6644"/>
                  </a:lnTo>
                  <a:cubicBezTo>
                    <a:pt x="16" y="6649"/>
                    <a:pt x="13" y="6652"/>
                    <a:pt x="8" y="6652"/>
                  </a:cubicBezTo>
                  <a:cubicBezTo>
                    <a:pt x="4" y="6652"/>
                    <a:pt x="0" y="6649"/>
                    <a:pt x="0" y="6644"/>
                  </a:cubicBezTo>
                  <a:close/>
                  <a:moveTo>
                    <a:pt x="0" y="6500"/>
                  </a:moveTo>
                  <a:lnTo>
                    <a:pt x="0" y="6452"/>
                  </a:lnTo>
                  <a:cubicBezTo>
                    <a:pt x="0" y="6448"/>
                    <a:pt x="4" y="6444"/>
                    <a:pt x="8" y="6444"/>
                  </a:cubicBezTo>
                  <a:cubicBezTo>
                    <a:pt x="13" y="6444"/>
                    <a:pt x="16" y="6448"/>
                    <a:pt x="16" y="6452"/>
                  </a:cubicBezTo>
                  <a:lnTo>
                    <a:pt x="16" y="6500"/>
                  </a:lnTo>
                  <a:cubicBezTo>
                    <a:pt x="16" y="6505"/>
                    <a:pt x="13" y="6508"/>
                    <a:pt x="8" y="6508"/>
                  </a:cubicBezTo>
                  <a:cubicBezTo>
                    <a:pt x="4" y="6508"/>
                    <a:pt x="0" y="6505"/>
                    <a:pt x="0" y="6500"/>
                  </a:cubicBezTo>
                  <a:close/>
                  <a:moveTo>
                    <a:pt x="0" y="6356"/>
                  </a:moveTo>
                  <a:lnTo>
                    <a:pt x="0" y="6308"/>
                  </a:lnTo>
                  <a:cubicBezTo>
                    <a:pt x="0" y="6304"/>
                    <a:pt x="4" y="6300"/>
                    <a:pt x="8" y="6300"/>
                  </a:cubicBezTo>
                  <a:cubicBezTo>
                    <a:pt x="13" y="6300"/>
                    <a:pt x="16" y="6304"/>
                    <a:pt x="16" y="6308"/>
                  </a:cubicBezTo>
                  <a:lnTo>
                    <a:pt x="16" y="6356"/>
                  </a:lnTo>
                  <a:cubicBezTo>
                    <a:pt x="16" y="6361"/>
                    <a:pt x="13" y="6364"/>
                    <a:pt x="8" y="6364"/>
                  </a:cubicBezTo>
                  <a:cubicBezTo>
                    <a:pt x="4" y="6364"/>
                    <a:pt x="0" y="6361"/>
                    <a:pt x="0" y="6356"/>
                  </a:cubicBezTo>
                  <a:close/>
                  <a:moveTo>
                    <a:pt x="0" y="6212"/>
                  </a:moveTo>
                  <a:lnTo>
                    <a:pt x="0" y="6164"/>
                  </a:lnTo>
                  <a:cubicBezTo>
                    <a:pt x="0" y="6160"/>
                    <a:pt x="4" y="6156"/>
                    <a:pt x="8" y="6156"/>
                  </a:cubicBezTo>
                  <a:cubicBezTo>
                    <a:pt x="13" y="6156"/>
                    <a:pt x="16" y="6160"/>
                    <a:pt x="16" y="6164"/>
                  </a:cubicBezTo>
                  <a:lnTo>
                    <a:pt x="16" y="6212"/>
                  </a:lnTo>
                  <a:cubicBezTo>
                    <a:pt x="16" y="6217"/>
                    <a:pt x="13" y="6220"/>
                    <a:pt x="8" y="6220"/>
                  </a:cubicBezTo>
                  <a:cubicBezTo>
                    <a:pt x="4" y="6220"/>
                    <a:pt x="0" y="6217"/>
                    <a:pt x="0" y="6212"/>
                  </a:cubicBezTo>
                  <a:close/>
                  <a:moveTo>
                    <a:pt x="0" y="6068"/>
                  </a:moveTo>
                  <a:lnTo>
                    <a:pt x="0" y="6020"/>
                  </a:lnTo>
                  <a:cubicBezTo>
                    <a:pt x="0" y="6016"/>
                    <a:pt x="4" y="6012"/>
                    <a:pt x="8" y="6012"/>
                  </a:cubicBezTo>
                  <a:cubicBezTo>
                    <a:pt x="13" y="6012"/>
                    <a:pt x="16" y="6016"/>
                    <a:pt x="16" y="6020"/>
                  </a:cubicBezTo>
                  <a:lnTo>
                    <a:pt x="16" y="6068"/>
                  </a:lnTo>
                  <a:cubicBezTo>
                    <a:pt x="16" y="6073"/>
                    <a:pt x="13" y="6076"/>
                    <a:pt x="8" y="6076"/>
                  </a:cubicBezTo>
                  <a:cubicBezTo>
                    <a:pt x="4" y="6076"/>
                    <a:pt x="0" y="6073"/>
                    <a:pt x="0" y="6068"/>
                  </a:cubicBezTo>
                  <a:close/>
                  <a:moveTo>
                    <a:pt x="0" y="5924"/>
                  </a:moveTo>
                  <a:lnTo>
                    <a:pt x="0" y="5876"/>
                  </a:lnTo>
                  <a:cubicBezTo>
                    <a:pt x="0" y="5872"/>
                    <a:pt x="4" y="5868"/>
                    <a:pt x="8" y="5868"/>
                  </a:cubicBezTo>
                  <a:cubicBezTo>
                    <a:pt x="13" y="5868"/>
                    <a:pt x="16" y="5872"/>
                    <a:pt x="16" y="5876"/>
                  </a:cubicBezTo>
                  <a:lnTo>
                    <a:pt x="16" y="5924"/>
                  </a:lnTo>
                  <a:cubicBezTo>
                    <a:pt x="16" y="5929"/>
                    <a:pt x="13" y="5932"/>
                    <a:pt x="8" y="5932"/>
                  </a:cubicBezTo>
                  <a:cubicBezTo>
                    <a:pt x="4" y="5932"/>
                    <a:pt x="0" y="5929"/>
                    <a:pt x="0" y="5924"/>
                  </a:cubicBezTo>
                  <a:close/>
                  <a:moveTo>
                    <a:pt x="0" y="5780"/>
                  </a:moveTo>
                  <a:lnTo>
                    <a:pt x="0" y="5732"/>
                  </a:lnTo>
                  <a:cubicBezTo>
                    <a:pt x="0" y="5728"/>
                    <a:pt x="4" y="5724"/>
                    <a:pt x="8" y="5724"/>
                  </a:cubicBezTo>
                  <a:cubicBezTo>
                    <a:pt x="13" y="5724"/>
                    <a:pt x="16" y="5728"/>
                    <a:pt x="16" y="5732"/>
                  </a:cubicBezTo>
                  <a:lnTo>
                    <a:pt x="16" y="5780"/>
                  </a:lnTo>
                  <a:cubicBezTo>
                    <a:pt x="16" y="5785"/>
                    <a:pt x="13" y="5788"/>
                    <a:pt x="8" y="5788"/>
                  </a:cubicBezTo>
                  <a:cubicBezTo>
                    <a:pt x="4" y="5788"/>
                    <a:pt x="0" y="5785"/>
                    <a:pt x="0" y="5780"/>
                  </a:cubicBezTo>
                  <a:close/>
                  <a:moveTo>
                    <a:pt x="0" y="5636"/>
                  </a:moveTo>
                  <a:lnTo>
                    <a:pt x="0" y="5588"/>
                  </a:lnTo>
                  <a:cubicBezTo>
                    <a:pt x="0" y="5584"/>
                    <a:pt x="4" y="5580"/>
                    <a:pt x="8" y="5580"/>
                  </a:cubicBezTo>
                  <a:cubicBezTo>
                    <a:pt x="13" y="5580"/>
                    <a:pt x="16" y="5584"/>
                    <a:pt x="16" y="5588"/>
                  </a:cubicBezTo>
                  <a:lnTo>
                    <a:pt x="16" y="5636"/>
                  </a:lnTo>
                  <a:cubicBezTo>
                    <a:pt x="16" y="5641"/>
                    <a:pt x="13" y="5644"/>
                    <a:pt x="8" y="5644"/>
                  </a:cubicBezTo>
                  <a:cubicBezTo>
                    <a:pt x="4" y="5644"/>
                    <a:pt x="0" y="5641"/>
                    <a:pt x="0" y="5636"/>
                  </a:cubicBezTo>
                  <a:close/>
                  <a:moveTo>
                    <a:pt x="0" y="5492"/>
                  </a:moveTo>
                  <a:lnTo>
                    <a:pt x="0" y="5444"/>
                  </a:lnTo>
                  <a:cubicBezTo>
                    <a:pt x="0" y="5440"/>
                    <a:pt x="4" y="5436"/>
                    <a:pt x="8" y="5436"/>
                  </a:cubicBezTo>
                  <a:cubicBezTo>
                    <a:pt x="13" y="5436"/>
                    <a:pt x="16" y="5440"/>
                    <a:pt x="16" y="5444"/>
                  </a:cubicBezTo>
                  <a:lnTo>
                    <a:pt x="16" y="5492"/>
                  </a:lnTo>
                  <a:cubicBezTo>
                    <a:pt x="16" y="5497"/>
                    <a:pt x="13" y="5500"/>
                    <a:pt x="8" y="5500"/>
                  </a:cubicBezTo>
                  <a:cubicBezTo>
                    <a:pt x="4" y="5500"/>
                    <a:pt x="0" y="5497"/>
                    <a:pt x="0" y="5492"/>
                  </a:cubicBezTo>
                  <a:close/>
                  <a:moveTo>
                    <a:pt x="0" y="5348"/>
                  </a:moveTo>
                  <a:lnTo>
                    <a:pt x="0" y="5300"/>
                  </a:lnTo>
                  <a:cubicBezTo>
                    <a:pt x="0" y="5296"/>
                    <a:pt x="4" y="5292"/>
                    <a:pt x="8" y="5292"/>
                  </a:cubicBezTo>
                  <a:cubicBezTo>
                    <a:pt x="13" y="5292"/>
                    <a:pt x="16" y="5296"/>
                    <a:pt x="16" y="5300"/>
                  </a:cubicBezTo>
                  <a:lnTo>
                    <a:pt x="16" y="5348"/>
                  </a:lnTo>
                  <a:cubicBezTo>
                    <a:pt x="16" y="5353"/>
                    <a:pt x="13" y="5356"/>
                    <a:pt x="8" y="5356"/>
                  </a:cubicBezTo>
                  <a:cubicBezTo>
                    <a:pt x="4" y="5356"/>
                    <a:pt x="0" y="5353"/>
                    <a:pt x="0" y="5348"/>
                  </a:cubicBezTo>
                  <a:close/>
                  <a:moveTo>
                    <a:pt x="0" y="5204"/>
                  </a:moveTo>
                  <a:lnTo>
                    <a:pt x="0" y="5156"/>
                  </a:lnTo>
                  <a:cubicBezTo>
                    <a:pt x="0" y="5152"/>
                    <a:pt x="4" y="5148"/>
                    <a:pt x="8" y="5148"/>
                  </a:cubicBezTo>
                  <a:cubicBezTo>
                    <a:pt x="13" y="5148"/>
                    <a:pt x="16" y="5152"/>
                    <a:pt x="16" y="5156"/>
                  </a:cubicBezTo>
                  <a:lnTo>
                    <a:pt x="16" y="5204"/>
                  </a:lnTo>
                  <a:cubicBezTo>
                    <a:pt x="16" y="5209"/>
                    <a:pt x="13" y="5212"/>
                    <a:pt x="8" y="5212"/>
                  </a:cubicBezTo>
                  <a:cubicBezTo>
                    <a:pt x="4" y="5212"/>
                    <a:pt x="0" y="5209"/>
                    <a:pt x="0" y="5204"/>
                  </a:cubicBezTo>
                  <a:close/>
                  <a:moveTo>
                    <a:pt x="0" y="5060"/>
                  </a:moveTo>
                  <a:lnTo>
                    <a:pt x="0" y="5012"/>
                  </a:lnTo>
                  <a:cubicBezTo>
                    <a:pt x="0" y="5008"/>
                    <a:pt x="4" y="5004"/>
                    <a:pt x="8" y="5004"/>
                  </a:cubicBezTo>
                  <a:cubicBezTo>
                    <a:pt x="13" y="5004"/>
                    <a:pt x="16" y="5008"/>
                    <a:pt x="16" y="5012"/>
                  </a:cubicBezTo>
                  <a:lnTo>
                    <a:pt x="16" y="5060"/>
                  </a:lnTo>
                  <a:cubicBezTo>
                    <a:pt x="16" y="5065"/>
                    <a:pt x="13" y="5068"/>
                    <a:pt x="8" y="5068"/>
                  </a:cubicBezTo>
                  <a:cubicBezTo>
                    <a:pt x="4" y="5068"/>
                    <a:pt x="0" y="5065"/>
                    <a:pt x="0" y="5060"/>
                  </a:cubicBezTo>
                  <a:close/>
                  <a:moveTo>
                    <a:pt x="0" y="4916"/>
                  </a:moveTo>
                  <a:lnTo>
                    <a:pt x="0" y="4868"/>
                  </a:lnTo>
                  <a:cubicBezTo>
                    <a:pt x="0" y="4864"/>
                    <a:pt x="4" y="4860"/>
                    <a:pt x="8" y="4860"/>
                  </a:cubicBezTo>
                  <a:cubicBezTo>
                    <a:pt x="13" y="4860"/>
                    <a:pt x="16" y="4864"/>
                    <a:pt x="16" y="4868"/>
                  </a:cubicBezTo>
                  <a:lnTo>
                    <a:pt x="16" y="4916"/>
                  </a:lnTo>
                  <a:cubicBezTo>
                    <a:pt x="16" y="4921"/>
                    <a:pt x="13" y="4924"/>
                    <a:pt x="8" y="4924"/>
                  </a:cubicBezTo>
                  <a:cubicBezTo>
                    <a:pt x="4" y="4924"/>
                    <a:pt x="0" y="4921"/>
                    <a:pt x="0" y="4916"/>
                  </a:cubicBezTo>
                  <a:close/>
                  <a:moveTo>
                    <a:pt x="0" y="4772"/>
                  </a:moveTo>
                  <a:lnTo>
                    <a:pt x="0" y="4724"/>
                  </a:lnTo>
                  <a:cubicBezTo>
                    <a:pt x="0" y="4720"/>
                    <a:pt x="4" y="4716"/>
                    <a:pt x="8" y="4716"/>
                  </a:cubicBezTo>
                  <a:cubicBezTo>
                    <a:pt x="13" y="4716"/>
                    <a:pt x="16" y="4720"/>
                    <a:pt x="16" y="4724"/>
                  </a:cubicBezTo>
                  <a:lnTo>
                    <a:pt x="16" y="4772"/>
                  </a:lnTo>
                  <a:cubicBezTo>
                    <a:pt x="16" y="4777"/>
                    <a:pt x="13" y="4780"/>
                    <a:pt x="8" y="4780"/>
                  </a:cubicBezTo>
                  <a:cubicBezTo>
                    <a:pt x="4" y="4780"/>
                    <a:pt x="0" y="4777"/>
                    <a:pt x="0" y="4772"/>
                  </a:cubicBezTo>
                  <a:close/>
                  <a:moveTo>
                    <a:pt x="0" y="4628"/>
                  </a:moveTo>
                  <a:lnTo>
                    <a:pt x="0" y="4580"/>
                  </a:lnTo>
                  <a:cubicBezTo>
                    <a:pt x="0" y="4576"/>
                    <a:pt x="4" y="4572"/>
                    <a:pt x="8" y="4572"/>
                  </a:cubicBezTo>
                  <a:cubicBezTo>
                    <a:pt x="13" y="4572"/>
                    <a:pt x="16" y="4576"/>
                    <a:pt x="16" y="4580"/>
                  </a:cubicBezTo>
                  <a:lnTo>
                    <a:pt x="16" y="4628"/>
                  </a:lnTo>
                  <a:cubicBezTo>
                    <a:pt x="16" y="4633"/>
                    <a:pt x="13" y="4636"/>
                    <a:pt x="8" y="4636"/>
                  </a:cubicBezTo>
                  <a:cubicBezTo>
                    <a:pt x="4" y="4636"/>
                    <a:pt x="0" y="4633"/>
                    <a:pt x="0" y="4628"/>
                  </a:cubicBezTo>
                  <a:close/>
                  <a:moveTo>
                    <a:pt x="0" y="4484"/>
                  </a:moveTo>
                  <a:lnTo>
                    <a:pt x="0" y="4436"/>
                  </a:lnTo>
                  <a:cubicBezTo>
                    <a:pt x="0" y="4432"/>
                    <a:pt x="4" y="4428"/>
                    <a:pt x="8" y="4428"/>
                  </a:cubicBezTo>
                  <a:cubicBezTo>
                    <a:pt x="13" y="4428"/>
                    <a:pt x="16" y="4432"/>
                    <a:pt x="16" y="4436"/>
                  </a:cubicBezTo>
                  <a:lnTo>
                    <a:pt x="16" y="4484"/>
                  </a:lnTo>
                  <a:cubicBezTo>
                    <a:pt x="16" y="4489"/>
                    <a:pt x="13" y="4492"/>
                    <a:pt x="8" y="4492"/>
                  </a:cubicBezTo>
                  <a:cubicBezTo>
                    <a:pt x="4" y="4492"/>
                    <a:pt x="0" y="4489"/>
                    <a:pt x="0" y="4484"/>
                  </a:cubicBezTo>
                  <a:close/>
                  <a:moveTo>
                    <a:pt x="0" y="4340"/>
                  </a:moveTo>
                  <a:lnTo>
                    <a:pt x="0" y="4292"/>
                  </a:lnTo>
                  <a:cubicBezTo>
                    <a:pt x="0" y="4288"/>
                    <a:pt x="4" y="4284"/>
                    <a:pt x="8" y="4284"/>
                  </a:cubicBezTo>
                  <a:cubicBezTo>
                    <a:pt x="13" y="4284"/>
                    <a:pt x="16" y="4288"/>
                    <a:pt x="16" y="4292"/>
                  </a:cubicBezTo>
                  <a:lnTo>
                    <a:pt x="16" y="4340"/>
                  </a:lnTo>
                  <a:cubicBezTo>
                    <a:pt x="16" y="4345"/>
                    <a:pt x="13" y="4348"/>
                    <a:pt x="8" y="4348"/>
                  </a:cubicBezTo>
                  <a:cubicBezTo>
                    <a:pt x="4" y="4348"/>
                    <a:pt x="0" y="4345"/>
                    <a:pt x="0" y="4340"/>
                  </a:cubicBezTo>
                  <a:close/>
                  <a:moveTo>
                    <a:pt x="0" y="4196"/>
                  </a:moveTo>
                  <a:lnTo>
                    <a:pt x="0" y="4148"/>
                  </a:lnTo>
                  <a:cubicBezTo>
                    <a:pt x="0" y="4144"/>
                    <a:pt x="4" y="4140"/>
                    <a:pt x="8" y="4140"/>
                  </a:cubicBezTo>
                  <a:cubicBezTo>
                    <a:pt x="13" y="4140"/>
                    <a:pt x="16" y="4144"/>
                    <a:pt x="16" y="4148"/>
                  </a:cubicBezTo>
                  <a:lnTo>
                    <a:pt x="16" y="4196"/>
                  </a:lnTo>
                  <a:cubicBezTo>
                    <a:pt x="16" y="4201"/>
                    <a:pt x="13" y="4204"/>
                    <a:pt x="8" y="4204"/>
                  </a:cubicBezTo>
                  <a:cubicBezTo>
                    <a:pt x="4" y="4204"/>
                    <a:pt x="0" y="4201"/>
                    <a:pt x="0" y="4196"/>
                  </a:cubicBezTo>
                  <a:close/>
                  <a:moveTo>
                    <a:pt x="0" y="4052"/>
                  </a:moveTo>
                  <a:lnTo>
                    <a:pt x="0" y="4004"/>
                  </a:lnTo>
                  <a:cubicBezTo>
                    <a:pt x="0" y="4000"/>
                    <a:pt x="4" y="3996"/>
                    <a:pt x="8" y="3996"/>
                  </a:cubicBezTo>
                  <a:cubicBezTo>
                    <a:pt x="13" y="3996"/>
                    <a:pt x="16" y="4000"/>
                    <a:pt x="16" y="4004"/>
                  </a:cubicBezTo>
                  <a:lnTo>
                    <a:pt x="16" y="4052"/>
                  </a:lnTo>
                  <a:cubicBezTo>
                    <a:pt x="16" y="4057"/>
                    <a:pt x="13" y="4060"/>
                    <a:pt x="8" y="4060"/>
                  </a:cubicBezTo>
                  <a:cubicBezTo>
                    <a:pt x="4" y="4060"/>
                    <a:pt x="0" y="4057"/>
                    <a:pt x="0" y="4052"/>
                  </a:cubicBezTo>
                  <a:close/>
                  <a:moveTo>
                    <a:pt x="0" y="3908"/>
                  </a:moveTo>
                  <a:lnTo>
                    <a:pt x="0" y="3860"/>
                  </a:lnTo>
                  <a:cubicBezTo>
                    <a:pt x="0" y="3856"/>
                    <a:pt x="4" y="3852"/>
                    <a:pt x="8" y="3852"/>
                  </a:cubicBezTo>
                  <a:cubicBezTo>
                    <a:pt x="13" y="3852"/>
                    <a:pt x="16" y="3856"/>
                    <a:pt x="16" y="3860"/>
                  </a:cubicBezTo>
                  <a:lnTo>
                    <a:pt x="16" y="3908"/>
                  </a:lnTo>
                  <a:cubicBezTo>
                    <a:pt x="16" y="3913"/>
                    <a:pt x="13" y="3916"/>
                    <a:pt x="8" y="3916"/>
                  </a:cubicBezTo>
                  <a:cubicBezTo>
                    <a:pt x="4" y="3916"/>
                    <a:pt x="0" y="3913"/>
                    <a:pt x="0" y="3908"/>
                  </a:cubicBezTo>
                  <a:close/>
                  <a:moveTo>
                    <a:pt x="0" y="3764"/>
                  </a:moveTo>
                  <a:lnTo>
                    <a:pt x="0" y="3716"/>
                  </a:lnTo>
                  <a:cubicBezTo>
                    <a:pt x="0" y="3712"/>
                    <a:pt x="4" y="3708"/>
                    <a:pt x="8" y="3708"/>
                  </a:cubicBezTo>
                  <a:cubicBezTo>
                    <a:pt x="13" y="3708"/>
                    <a:pt x="16" y="3712"/>
                    <a:pt x="16" y="3716"/>
                  </a:cubicBezTo>
                  <a:lnTo>
                    <a:pt x="16" y="3764"/>
                  </a:lnTo>
                  <a:cubicBezTo>
                    <a:pt x="16" y="3769"/>
                    <a:pt x="13" y="3772"/>
                    <a:pt x="8" y="3772"/>
                  </a:cubicBezTo>
                  <a:cubicBezTo>
                    <a:pt x="4" y="3772"/>
                    <a:pt x="0" y="3769"/>
                    <a:pt x="0" y="3764"/>
                  </a:cubicBezTo>
                  <a:close/>
                  <a:moveTo>
                    <a:pt x="0" y="3620"/>
                  </a:moveTo>
                  <a:lnTo>
                    <a:pt x="0" y="3572"/>
                  </a:lnTo>
                  <a:cubicBezTo>
                    <a:pt x="0" y="3568"/>
                    <a:pt x="4" y="3564"/>
                    <a:pt x="8" y="3564"/>
                  </a:cubicBezTo>
                  <a:cubicBezTo>
                    <a:pt x="13" y="3564"/>
                    <a:pt x="16" y="3568"/>
                    <a:pt x="16" y="3572"/>
                  </a:cubicBezTo>
                  <a:lnTo>
                    <a:pt x="16" y="3620"/>
                  </a:lnTo>
                  <a:cubicBezTo>
                    <a:pt x="16" y="3625"/>
                    <a:pt x="13" y="3628"/>
                    <a:pt x="8" y="3628"/>
                  </a:cubicBezTo>
                  <a:cubicBezTo>
                    <a:pt x="4" y="3628"/>
                    <a:pt x="0" y="3625"/>
                    <a:pt x="0" y="3620"/>
                  </a:cubicBezTo>
                  <a:close/>
                  <a:moveTo>
                    <a:pt x="0" y="3476"/>
                  </a:moveTo>
                  <a:lnTo>
                    <a:pt x="0" y="3428"/>
                  </a:lnTo>
                  <a:cubicBezTo>
                    <a:pt x="0" y="3424"/>
                    <a:pt x="4" y="3420"/>
                    <a:pt x="8" y="3420"/>
                  </a:cubicBezTo>
                  <a:cubicBezTo>
                    <a:pt x="13" y="3420"/>
                    <a:pt x="16" y="3424"/>
                    <a:pt x="16" y="3428"/>
                  </a:cubicBezTo>
                  <a:lnTo>
                    <a:pt x="16" y="3476"/>
                  </a:lnTo>
                  <a:cubicBezTo>
                    <a:pt x="16" y="3481"/>
                    <a:pt x="13" y="3484"/>
                    <a:pt x="8" y="3484"/>
                  </a:cubicBezTo>
                  <a:cubicBezTo>
                    <a:pt x="4" y="3484"/>
                    <a:pt x="0" y="3481"/>
                    <a:pt x="0" y="3476"/>
                  </a:cubicBezTo>
                  <a:close/>
                  <a:moveTo>
                    <a:pt x="0" y="3332"/>
                  </a:moveTo>
                  <a:lnTo>
                    <a:pt x="0" y="3284"/>
                  </a:lnTo>
                  <a:cubicBezTo>
                    <a:pt x="0" y="3280"/>
                    <a:pt x="4" y="3276"/>
                    <a:pt x="8" y="3276"/>
                  </a:cubicBezTo>
                  <a:cubicBezTo>
                    <a:pt x="13" y="3276"/>
                    <a:pt x="16" y="3280"/>
                    <a:pt x="16" y="3284"/>
                  </a:cubicBezTo>
                  <a:lnTo>
                    <a:pt x="16" y="3332"/>
                  </a:lnTo>
                  <a:cubicBezTo>
                    <a:pt x="16" y="3337"/>
                    <a:pt x="13" y="3340"/>
                    <a:pt x="8" y="3340"/>
                  </a:cubicBezTo>
                  <a:cubicBezTo>
                    <a:pt x="4" y="3340"/>
                    <a:pt x="0" y="3337"/>
                    <a:pt x="0" y="3332"/>
                  </a:cubicBezTo>
                  <a:close/>
                  <a:moveTo>
                    <a:pt x="0" y="3188"/>
                  </a:moveTo>
                  <a:lnTo>
                    <a:pt x="0" y="3140"/>
                  </a:lnTo>
                  <a:cubicBezTo>
                    <a:pt x="0" y="3136"/>
                    <a:pt x="4" y="3132"/>
                    <a:pt x="8" y="3132"/>
                  </a:cubicBezTo>
                  <a:cubicBezTo>
                    <a:pt x="13" y="3132"/>
                    <a:pt x="16" y="3136"/>
                    <a:pt x="16" y="3140"/>
                  </a:cubicBezTo>
                  <a:lnTo>
                    <a:pt x="16" y="3188"/>
                  </a:lnTo>
                  <a:cubicBezTo>
                    <a:pt x="16" y="3193"/>
                    <a:pt x="13" y="3196"/>
                    <a:pt x="8" y="3196"/>
                  </a:cubicBezTo>
                  <a:cubicBezTo>
                    <a:pt x="4" y="3196"/>
                    <a:pt x="0" y="3193"/>
                    <a:pt x="0" y="3188"/>
                  </a:cubicBezTo>
                  <a:close/>
                  <a:moveTo>
                    <a:pt x="0" y="3044"/>
                  </a:moveTo>
                  <a:lnTo>
                    <a:pt x="0" y="2996"/>
                  </a:lnTo>
                  <a:cubicBezTo>
                    <a:pt x="0" y="2992"/>
                    <a:pt x="4" y="2988"/>
                    <a:pt x="8" y="2988"/>
                  </a:cubicBezTo>
                  <a:cubicBezTo>
                    <a:pt x="13" y="2988"/>
                    <a:pt x="16" y="2992"/>
                    <a:pt x="16" y="2996"/>
                  </a:cubicBezTo>
                  <a:lnTo>
                    <a:pt x="16" y="3044"/>
                  </a:lnTo>
                  <a:cubicBezTo>
                    <a:pt x="16" y="3049"/>
                    <a:pt x="13" y="3052"/>
                    <a:pt x="8" y="3052"/>
                  </a:cubicBezTo>
                  <a:cubicBezTo>
                    <a:pt x="4" y="3052"/>
                    <a:pt x="0" y="3049"/>
                    <a:pt x="0" y="3044"/>
                  </a:cubicBezTo>
                  <a:close/>
                  <a:moveTo>
                    <a:pt x="0" y="2900"/>
                  </a:moveTo>
                  <a:lnTo>
                    <a:pt x="0" y="2852"/>
                  </a:lnTo>
                  <a:cubicBezTo>
                    <a:pt x="0" y="2848"/>
                    <a:pt x="4" y="2844"/>
                    <a:pt x="8" y="2844"/>
                  </a:cubicBezTo>
                  <a:cubicBezTo>
                    <a:pt x="13" y="2844"/>
                    <a:pt x="16" y="2848"/>
                    <a:pt x="16" y="2852"/>
                  </a:cubicBezTo>
                  <a:lnTo>
                    <a:pt x="16" y="2900"/>
                  </a:lnTo>
                  <a:cubicBezTo>
                    <a:pt x="16" y="2905"/>
                    <a:pt x="13" y="2908"/>
                    <a:pt x="8" y="2908"/>
                  </a:cubicBezTo>
                  <a:cubicBezTo>
                    <a:pt x="4" y="2908"/>
                    <a:pt x="0" y="2905"/>
                    <a:pt x="0" y="2900"/>
                  </a:cubicBezTo>
                  <a:close/>
                  <a:moveTo>
                    <a:pt x="0" y="2756"/>
                  </a:moveTo>
                  <a:lnTo>
                    <a:pt x="0" y="2708"/>
                  </a:lnTo>
                  <a:cubicBezTo>
                    <a:pt x="0" y="2704"/>
                    <a:pt x="4" y="2700"/>
                    <a:pt x="8" y="2700"/>
                  </a:cubicBezTo>
                  <a:cubicBezTo>
                    <a:pt x="13" y="2700"/>
                    <a:pt x="16" y="2704"/>
                    <a:pt x="16" y="2708"/>
                  </a:cubicBezTo>
                  <a:lnTo>
                    <a:pt x="16" y="2756"/>
                  </a:lnTo>
                  <a:cubicBezTo>
                    <a:pt x="16" y="2761"/>
                    <a:pt x="13" y="2764"/>
                    <a:pt x="8" y="2764"/>
                  </a:cubicBezTo>
                  <a:cubicBezTo>
                    <a:pt x="4" y="2764"/>
                    <a:pt x="0" y="2761"/>
                    <a:pt x="0" y="2756"/>
                  </a:cubicBezTo>
                  <a:close/>
                  <a:moveTo>
                    <a:pt x="0" y="2612"/>
                  </a:moveTo>
                  <a:lnTo>
                    <a:pt x="0" y="2564"/>
                  </a:lnTo>
                  <a:cubicBezTo>
                    <a:pt x="0" y="2560"/>
                    <a:pt x="4" y="2556"/>
                    <a:pt x="8" y="2556"/>
                  </a:cubicBezTo>
                  <a:cubicBezTo>
                    <a:pt x="13" y="2556"/>
                    <a:pt x="16" y="2560"/>
                    <a:pt x="16" y="2564"/>
                  </a:cubicBezTo>
                  <a:lnTo>
                    <a:pt x="16" y="2612"/>
                  </a:lnTo>
                  <a:cubicBezTo>
                    <a:pt x="16" y="2617"/>
                    <a:pt x="13" y="2620"/>
                    <a:pt x="8" y="2620"/>
                  </a:cubicBezTo>
                  <a:cubicBezTo>
                    <a:pt x="4" y="2620"/>
                    <a:pt x="0" y="2617"/>
                    <a:pt x="0" y="2612"/>
                  </a:cubicBezTo>
                  <a:close/>
                  <a:moveTo>
                    <a:pt x="0" y="2468"/>
                  </a:moveTo>
                  <a:lnTo>
                    <a:pt x="0" y="2420"/>
                  </a:lnTo>
                  <a:cubicBezTo>
                    <a:pt x="0" y="2416"/>
                    <a:pt x="4" y="2412"/>
                    <a:pt x="8" y="2412"/>
                  </a:cubicBezTo>
                  <a:cubicBezTo>
                    <a:pt x="13" y="2412"/>
                    <a:pt x="16" y="2416"/>
                    <a:pt x="16" y="2420"/>
                  </a:cubicBezTo>
                  <a:lnTo>
                    <a:pt x="16" y="2468"/>
                  </a:lnTo>
                  <a:cubicBezTo>
                    <a:pt x="16" y="2473"/>
                    <a:pt x="13" y="2476"/>
                    <a:pt x="8" y="2476"/>
                  </a:cubicBezTo>
                  <a:cubicBezTo>
                    <a:pt x="4" y="2476"/>
                    <a:pt x="0" y="2473"/>
                    <a:pt x="0" y="2468"/>
                  </a:cubicBezTo>
                  <a:close/>
                  <a:moveTo>
                    <a:pt x="0" y="2324"/>
                  </a:moveTo>
                  <a:lnTo>
                    <a:pt x="0" y="2276"/>
                  </a:lnTo>
                  <a:cubicBezTo>
                    <a:pt x="0" y="2272"/>
                    <a:pt x="4" y="2268"/>
                    <a:pt x="8" y="2268"/>
                  </a:cubicBezTo>
                  <a:cubicBezTo>
                    <a:pt x="13" y="2268"/>
                    <a:pt x="16" y="2272"/>
                    <a:pt x="16" y="2276"/>
                  </a:cubicBezTo>
                  <a:lnTo>
                    <a:pt x="16" y="2324"/>
                  </a:lnTo>
                  <a:cubicBezTo>
                    <a:pt x="16" y="2329"/>
                    <a:pt x="13" y="2332"/>
                    <a:pt x="8" y="2332"/>
                  </a:cubicBezTo>
                  <a:cubicBezTo>
                    <a:pt x="4" y="2332"/>
                    <a:pt x="0" y="2329"/>
                    <a:pt x="0" y="2324"/>
                  </a:cubicBezTo>
                  <a:close/>
                  <a:moveTo>
                    <a:pt x="0" y="2180"/>
                  </a:moveTo>
                  <a:lnTo>
                    <a:pt x="0" y="2132"/>
                  </a:lnTo>
                  <a:cubicBezTo>
                    <a:pt x="0" y="2128"/>
                    <a:pt x="4" y="2124"/>
                    <a:pt x="8" y="2124"/>
                  </a:cubicBezTo>
                  <a:cubicBezTo>
                    <a:pt x="13" y="2124"/>
                    <a:pt x="16" y="2128"/>
                    <a:pt x="16" y="2132"/>
                  </a:cubicBezTo>
                  <a:lnTo>
                    <a:pt x="16" y="2180"/>
                  </a:lnTo>
                  <a:cubicBezTo>
                    <a:pt x="16" y="2185"/>
                    <a:pt x="13" y="2188"/>
                    <a:pt x="8" y="2188"/>
                  </a:cubicBezTo>
                  <a:cubicBezTo>
                    <a:pt x="4" y="2188"/>
                    <a:pt x="0" y="2185"/>
                    <a:pt x="0" y="2180"/>
                  </a:cubicBezTo>
                  <a:close/>
                  <a:moveTo>
                    <a:pt x="0" y="2036"/>
                  </a:moveTo>
                  <a:lnTo>
                    <a:pt x="0" y="1988"/>
                  </a:lnTo>
                  <a:cubicBezTo>
                    <a:pt x="0" y="1984"/>
                    <a:pt x="4" y="1980"/>
                    <a:pt x="8" y="1980"/>
                  </a:cubicBezTo>
                  <a:cubicBezTo>
                    <a:pt x="13" y="1980"/>
                    <a:pt x="16" y="1984"/>
                    <a:pt x="16" y="1988"/>
                  </a:cubicBezTo>
                  <a:lnTo>
                    <a:pt x="16" y="2036"/>
                  </a:lnTo>
                  <a:cubicBezTo>
                    <a:pt x="16" y="2041"/>
                    <a:pt x="13" y="2044"/>
                    <a:pt x="8" y="2044"/>
                  </a:cubicBezTo>
                  <a:cubicBezTo>
                    <a:pt x="4" y="2044"/>
                    <a:pt x="0" y="2041"/>
                    <a:pt x="0" y="2036"/>
                  </a:cubicBezTo>
                  <a:close/>
                  <a:moveTo>
                    <a:pt x="0" y="1892"/>
                  </a:moveTo>
                  <a:lnTo>
                    <a:pt x="0" y="1844"/>
                  </a:lnTo>
                  <a:cubicBezTo>
                    <a:pt x="0" y="1840"/>
                    <a:pt x="4" y="1836"/>
                    <a:pt x="8" y="1836"/>
                  </a:cubicBezTo>
                  <a:cubicBezTo>
                    <a:pt x="13" y="1836"/>
                    <a:pt x="16" y="1840"/>
                    <a:pt x="16" y="1844"/>
                  </a:cubicBezTo>
                  <a:lnTo>
                    <a:pt x="16" y="1892"/>
                  </a:lnTo>
                  <a:cubicBezTo>
                    <a:pt x="16" y="1897"/>
                    <a:pt x="13" y="1900"/>
                    <a:pt x="8" y="1900"/>
                  </a:cubicBezTo>
                  <a:cubicBezTo>
                    <a:pt x="4" y="1900"/>
                    <a:pt x="0" y="1897"/>
                    <a:pt x="0" y="1892"/>
                  </a:cubicBezTo>
                  <a:close/>
                  <a:moveTo>
                    <a:pt x="0" y="1748"/>
                  </a:moveTo>
                  <a:lnTo>
                    <a:pt x="0" y="1700"/>
                  </a:lnTo>
                  <a:cubicBezTo>
                    <a:pt x="0" y="1696"/>
                    <a:pt x="4" y="1692"/>
                    <a:pt x="8" y="1692"/>
                  </a:cubicBezTo>
                  <a:cubicBezTo>
                    <a:pt x="13" y="1692"/>
                    <a:pt x="16" y="1696"/>
                    <a:pt x="16" y="1700"/>
                  </a:cubicBezTo>
                  <a:lnTo>
                    <a:pt x="16" y="1748"/>
                  </a:lnTo>
                  <a:cubicBezTo>
                    <a:pt x="16" y="1753"/>
                    <a:pt x="13" y="1756"/>
                    <a:pt x="8" y="1756"/>
                  </a:cubicBezTo>
                  <a:cubicBezTo>
                    <a:pt x="4" y="1756"/>
                    <a:pt x="0" y="1753"/>
                    <a:pt x="0" y="1748"/>
                  </a:cubicBezTo>
                  <a:close/>
                  <a:moveTo>
                    <a:pt x="0" y="1604"/>
                  </a:moveTo>
                  <a:lnTo>
                    <a:pt x="0" y="1556"/>
                  </a:lnTo>
                  <a:cubicBezTo>
                    <a:pt x="0" y="1552"/>
                    <a:pt x="4" y="1548"/>
                    <a:pt x="8" y="1548"/>
                  </a:cubicBezTo>
                  <a:cubicBezTo>
                    <a:pt x="13" y="1548"/>
                    <a:pt x="16" y="1552"/>
                    <a:pt x="16" y="1556"/>
                  </a:cubicBezTo>
                  <a:lnTo>
                    <a:pt x="16" y="1604"/>
                  </a:lnTo>
                  <a:cubicBezTo>
                    <a:pt x="16" y="1609"/>
                    <a:pt x="13" y="1612"/>
                    <a:pt x="8" y="1612"/>
                  </a:cubicBezTo>
                  <a:cubicBezTo>
                    <a:pt x="4" y="1612"/>
                    <a:pt x="0" y="1609"/>
                    <a:pt x="0" y="1604"/>
                  </a:cubicBezTo>
                  <a:close/>
                  <a:moveTo>
                    <a:pt x="0" y="1460"/>
                  </a:moveTo>
                  <a:lnTo>
                    <a:pt x="0" y="1412"/>
                  </a:lnTo>
                  <a:cubicBezTo>
                    <a:pt x="0" y="1408"/>
                    <a:pt x="4" y="1404"/>
                    <a:pt x="8" y="1404"/>
                  </a:cubicBezTo>
                  <a:cubicBezTo>
                    <a:pt x="13" y="1404"/>
                    <a:pt x="16" y="1408"/>
                    <a:pt x="16" y="1412"/>
                  </a:cubicBezTo>
                  <a:lnTo>
                    <a:pt x="16" y="1460"/>
                  </a:lnTo>
                  <a:cubicBezTo>
                    <a:pt x="16" y="1465"/>
                    <a:pt x="13" y="1468"/>
                    <a:pt x="8" y="1468"/>
                  </a:cubicBezTo>
                  <a:cubicBezTo>
                    <a:pt x="4" y="1468"/>
                    <a:pt x="0" y="1465"/>
                    <a:pt x="0" y="1460"/>
                  </a:cubicBezTo>
                  <a:close/>
                  <a:moveTo>
                    <a:pt x="0" y="1316"/>
                  </a:moveTo>
                  <a:lnTo>
                    <a:pt x="0" y="1268"/>
                  </a:lnTo>
                  <a:cubicBezTo>
                    <a:pt x="0" y="1264"/>
                    <a:pt x="4" y="1260"/>
                    <a:pt x="8" y="1260"/>
                  </a:cubicBezTo>
                  <a:cubicBezTo>
                    <a:pt x="13" y="1260"/>
                    <a:pt x="16" y="1264"/>
                    <a:pt x="16" y="1268"/>
                  </a:cubicBezTo>
                  <a:lnTo>
                    <a:pt x="16" y="1316"/>
                  </a:lnTo>
                  <a:cubicBezTo>
                    <a:pt x="16" y="1321"/>
                    <a:pt x="13" y="1324"/>
                    <a:pt x="8" y="1324"/>
                  </a:cubicBezTo>
                  <a:cubicBezTo>
                    <a:pt x="4" y="1324"/>
                    <a:pt x="0" y="1321"/>
                    <a:pt x="0" y="1316"/>
                  </a:cubicBezTo>
                  <a:close/>
                  <a:moveTo>
                    <a:pt x="0" y="1172"/>
                  </a:moveTo>
                  <a:lnTo>
                    <a:pt x="0" y="1124"/>
                  </a:lnTo>
                  <a:cubicBezTo>
                    <a:pt x="0" y="1120"/>
                    <a:pt x="4" y="1116"/>
                    <a:pt x="8" y="1116"/>
                  </a:cubicBezTo>
                  <a:cubicBezTo>
                    <a:pt x="13" y="1116"/>
                    <a:pt x="16" y="1120"/>
                    <a:pt x="16" y="1124"/>
                  </a:cubicBezTo>
                  <a:lnTo>
                    <a:pt x="16" y="1172"/>
                  </a:lnTo>
                  <a:cubicBezTo>
                    <a:pt x="16" y="1177"/>
                    <a:pt x="13" y="1180"/>
                    <a:pt x="8" y="1180"/>
                  </a:cubicBezTo>
                  <a:cubicBezTo>
                    <a:pt x="4" y="1180"/>
                    <a:pt x="0" y="1177"/>
                    <a:pt x="0" y="1172"/>
                  </a:cubicBezTo>
                  <a:close/>
                  <a:moveTo>
                    <a:pt x="0" y="1028"/>
                  </a:moveTo>
                  <a:lnTo>
                    <a:pt x="0" y="980"/>
                  </a:lnTo>
                  <a:cubicBezTo>
                    <a:pt x="0" y="976"/>
                    <a:pt x="4" y="972"/>
                    <a:pt x="8" y="972"/>
                  </a:cubicBezTo>
                  <a:cubicBezTo>
                    <a:pt x="13" y="972"/>
                    <a:pt x="16" y="976"/>
                    <a:pt x="16" y="980"/>
                  </a:cubicBezTo>
                  <a:lnTo>
                    <a:pt x="16" y="1028"/>
                  </a:lnTo>
                  <a:cubicBezTo>
                    <a:pt x="16" y="1033"/>
                    <a:pt x="13" y="1036"/>
                    <a:pt x="8" y="1036"/>
                  </a:cubicBezTo>
                  <a:cubicBezTo>
                    <a:pt x="4" y="1036"/>
                    <a:pt x="0" y="1033"/>
                    <a:pt x="0" y="1028"/>
                  </a:cubicBezTo>
                  <a:close/>
                  <a:moveTo>
                    <a:pt x="0" y="884"/>
                  </a:moveTo>
                  <a:lnTo>
                    <a:pt x="0" y="836"/>
                  </a:lnTo>
                  <a:cubicBezTo>
                    <a:pt x="0" y="832"/>
                    <a:pt x="4" y="828"/>
                    <a:pt x="8" y="828"/>
                  </a:cubicBezTo>
                  <a:cubicBezTo>
                    <a:pt x="13" y="828"/>
                    <a:pt x="16" y="832"/>
                    <a:pt x="16" y="836"/>
                  </a:cubicBezTo>
                  <a:lnTo>
                    <a:pt x="16" y="884"/>
                  </a:lnTo>
                  <a:cubicBezTo>
                    <a:pt x="16" y="889"/>
                    <a:pt x="13" y="892"/>
                    <a:pt x="8" y="892"/>
                  </a:cubicBezTo>
                  <a:cubicBezTo>
                    <a:pt x="4" y="892"/>
                    <a:pt x="0" y="889"/>
                    <a:pt x="0" y="884"/>
                  </a:cubicBezTo>
                  <a:close/>
                  <a:moveTo>
                    <a:pt x="0" y="740"/>
                  </a:moveTo>
                  <a:lnTo>
                    <a:pt x="0" y="692"/>
                  </a:lnTo>
                  <a:cubicBezTo>
                    <a:pt x="0" y="688"/>
                    <a:pt x="4" y="684"/>
                    <a:pt x="8" y="684"/>
                  </a:cubicBezTo>
                  <a:cubicBezTo>
                    <a:pt x="13" y="684"/>
                    <a:pt x="16" y="688"/>
                    <a:pt x="16" y="692"/>
                  </a:cubicBezTo>
                  <a:lnTo>
                    <a:pt x="16" y="740"/>
                  </a:lnTo>
                  <a:cubicBezTo>
                    <a:pt x="16" y="745"/>
                    <a:pt x="13" y="748"/>
                    <a:pt x="8" y="748"/>
                  </a:cubicBezTo>
                  <a:cubicBezTo>
                    <a:pt x="4" y="748"/>
                    <a:pt x="0" y="745"/>
                    <a:pt x="0" y="740"/>
                  </a:cubicBezTo>
                  <a:close/>
                  <a:moveTo>
                    <a:pt x="0" y="596"/>
                  </a:moveTo>
                  <a:lnTo>
                    <a:pt x="0" y="548"/>
                  </a:lnTo>
                  <a:cubicBezTo>
                    <a:pt x="0" y="544"/>
                    <a:pt x="4" y="540"/>
                    <a:pt x="8" y="540"/>
                  </a:cubicBezTo>
                  <a:cubicBezTo>
                    <a:pt x="13" y="540"/>
                    <a:pt x="16" y="544"/>
                    <a:pt x="16" y="548"/>
                  </a:cubicBezTo>
                  <a:lnTo>
                    <a:pt x="16" y="596"/>
                  </a:lnTo>
                  <a:cubicBezTo>
                    <a:pt x="16" y="601"/>
                    <a:pt x="13" y="604"/>
                    <a:pt x="8" y="604"/>
                  </a:cubicBezTo>
                  <a:cubicBezTo>
                    <a:pt x="4" y="604"/>
                    <a:pt x="0" y="601"/>
                    <a:pt x="0" y="596"/>
                  </a:cubicBezTo>
                  <a:close/>
                  <a:moveTo>
                    <a:pt x="0" y="452"/>
                  </a:moveTo>
                  <a:lnTo>
                    <a:pt x="0" y="404"/>
                  </a:lnTo>
                  <a:cubicBezTo>
                    <a:pt x="0" y="400"/>
                    <a:pt x="4" y="396"/>
                    <a:pt x="8" y="396"/>
                  </a:cubicBezTo>
                  <a:cubicBezTo>
                    <a:pt x="13" y="396"/>
                    <a:pt x="16" y="400"/>
                    <a:pt x="16" y="404"/>
                  </a:cubicBezTo>
                  <a:lnTo>
                    <a:pt x="16" y="452"/>
                  </a:lnTo>
                  <a:cubicBezTo>
                    <a:pt x="16" y="457"/>
                    <a:pt x="13" y="460"/>
                    <a:pt x="8" y="460"/>
                  </a:cubicBezTo>
                  <a:cubicBezTo>
                    <a:pt x="4" y="460"/>
                    <a:pt x="0" y="457"/>
                    <a:pt x="0" y="452"/>
                  </a:cubicBezTo>
                  <a:close/>
                  <a:moveTo>
                    <a:pt x="0" y="308"/>
                  </a:moveTo>
                  <a:lnTo>
                    <a:pt x="0" y="260"/>
                  </a:lnTo>
                  <a:cubicBezTo>
                    <a:pt x="0" y="256"/>
                    <a:pt x="4" y="252"/>
                    <a:pt x="8" y="252"/>
                  </a:cubicBezTo>
                  <a:cubicBezTo>
                    <a:pt x="13" y="252"/>
                    <a:pt x="16" y="256"/>
                    <a:pt x="16" y="260"/>
                  </a:cubicBezTo>
                  <a:lnTo>
                    <a:pt x="16" y="308"/>
                  </a:lnTo>
                  <a:cubicBezTo>
                    <a:pt x="16" y="313"/>
                    <a:pt x="13" y="316"/>
                    <a:pt x="8" y="316"/>
                  </a:cubicBezTo>
                  <a:cubicBezTo>
                    <a:pt x="4" y="316"/>
                    <a:pt x="0" y="313"/>
                    <a:pt x="0" y="308"/>
                  </a:cubicBezTo>
                  <a:close/>
                  <a:moveTo>
                    <a:pt x="0" y="164"/>
                  </a:moveTo>
                  <a:lnTo>
                    <a:pt x="0" y="116"/>
                  </a:lnTo>
                  <a:cubicBezTo>
                    <a:pt x="0" y="112"/>
                    <a:pt x="4" y="108"/>
                    <a:pt x="8" y="108"/>
                  </a:cubicBezTo>
                  <a:cubicBezTo>
                    <a:pt x="13" y="108"/>
                    <a:pt x="16" y="112"/>
                    <a:pt x="16" y="116"/>
                  </a:cubicBezTo>
                  <a:lnTo>
                    <a:pt x="16" y="164"/>
                  </a:lnTo>
                  <a:cubicBezTo>
                    <a:pt x="16" y="169"/>
                    <a:pt x="13" y="172"/>
                    <a:pt x="8" y="172"/>
                  </a:cubicBezTo>
                  <a:cubicBezTo>
                    <a:pt x="4" y="172"/>
                    <a:pt x="0" y="169"/>
                    <a:pt x="0" y="164"/>
                  </a:cubicBezTo>
                  <a:close/>
                  <a:moveTo>
                    <a:pt x="0" y="20"/>
                  </a:moveTo>
                  <a:lnTo>
                    <a:pt x="0" y="8"/>
                  </a:lnTo>
                  <a:cubicBezTo>
                    <a:pt x="0" y="4"/>
                    <a:pt x="4" y="0"/>
                    <a:pt x="8" y="0"/>
                  </a:cubicBezTo>
                  <a:cubicBezTo>
                    <a:pt x="13" y="0"/>
                    <a:pt x="16" y="4"/>
                    <a:pt x="16" y="8"/>
                  </a:cubicBezTo>
                  <a:lnTo>
                    <a:pt x="16" y="20"/>
                  </a:lnTo>
                  <a:cubicBezTo>
                    <a:pt x="16" y="25"/>
                    <a:pt x="13"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5" name="Freeform 12"/>
            <p:cNvSpPr>
              <a:spLocks noEditPoints="1"/>
            </p:cNvSpPr>
            <p:nvPr/>
          </p:nvSpPr>
          <p:spPr bwMode="auto">
            <a:xfrm>
              <a:off x="420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3" y="6732"/>
                    <a:pt x="16" y="6736"/>
                    <a:pt x="16" y="6740"/>
                  </a:cubicBezTo>
                  <a:lnTo>
                    <a:pt x="16" y="6788"/>
                  </a:lnTo>
                  <a:cubicBezTo>
                    <a:pt x="16" y="6793"/>
                    <a:pt x="13" y="6796"/>
                    <a:pt x="8" y="6796"/>
                  </a:cubicBezTo>
                  <a:cubicBezTo>
                    <a:pt x="4" y="6796"/>
                    <a:pt x="0" y="6793"/>
                    <a:pt x="0" y="6788"/>
                  </a:cubicBezTo>
                  <a:close/>
                  <a:moveTo>
                    <a:pt x="0" y="6644"/>
                  </a:moveTo>
                  <a:lnTo>
                    <a:pt x="0" y="6596"/>
                  </a:lnTo>
                  <a:cubicBezTo>
                    <a:pt x="0" y="6592"/>
                    <a:pt x="4" y="6588"/>
                    <a:pt x="8" y="6588"/>
                  </a:cubicBezTo>
                  <a:cubicBezTo>
                    <a:pt x="13" y="6588"/>
                    <a:pt x="16" y="6592"/>
                    <a:pt x="16" y="6596"/>
                  </a:cubicBezTo>
                  <a:lnTo>
                    <a:pt x="16" y="6644"/>
                  </a:lnTo>
                  <a:cubicBezTo>
                    <a:pt x="16" y="6649"/>
                    <a:pt x="13" y="6652"/>
                    <a:pt x="8" y="6652"/>
                  </a:cubicBezTo>
                  <a:cubicBezTo>
                    <a:pt x="4" y="6652"/>
                    <a:pt x="0" y="6649"/>
                    <a:pt x="0" y="6644"/>
                  </a:cubicBezTo>
                  <a:close/>
                  <a:moveTo>
                    <a:pt x="0" y="6500"/>
                  </a:moveTo>
                  <a:lnTo>
                    <a:pt x="0" y="6452"/>
                  </a:lnTo>
                  <a:cubicBezTo>
                    <a:pt x="0" y="6448"/>
                    <a:pt x="4" y="6444"/>
                    <a:pt x="8" y="6444"/>
                  </a:cubicBezTo>
                  <a:cubicBezTo>
                    <a:pt x="13" y="6444"/>
                    <a:pt x="16" y="6448"/>
                    <a:pt x="16" y="6452"/>
                  </a:cubicBezTo>
                  <a:lnTo>
                    <a:pt x="16" y="6500"/>
                  </a:lnTo>
                  <a:cubicBezTo>
                    <a:pt x="16" y="6505"/>
                    <a:pt x="13" y="6508"/>
                    <a:pt x="8" y="6508"/>
                  </a:cubicBezTo>
                  <a:cubicBezTo>
                    <a:pt x="4" y="6508"/>
                    <a:pt x="0" y="6505"/>
                    <a:pt x="0" y="6500"/>
                  </a:cubicBezTo>
                  <a:close/>
                  <a:moveTo>
                    <a:pt x="0" y="6356"/>
                  </a:moveTo>
                  <a:lnTo>
                    <a:pt x="0" y="6308"/>
                  </a:lnTo>
                  <a:cubicBezTo>
                    <a:pt x="0" y="6304"/>
                    <a:pt x="4" y="6300"/>
                    <a:pt x="8" y="6300"/>
                  </a:cubicBezTo>
                  <a:cubicBezTo>
                    <a:pt x="13" y="6300"/>
                    <a:pt x="16" y="6304"/>
                    <a:pt x="16" y="6308"/>
                  </a:cubicBezTo>
                  <a:lnTo>
                    <a:pt x="16" y="6356"/>
                  </a:lnTo>
                  <a:cubicBezTo>
                    <a:pt x="16" y="6361"/>
                    <a:pt x="13" y="6364"/>
                    <a:pt x="8" y="6364"/>
                  </a:cubicBezTo>
                  <a:cubicBezTo>
                    <a:pt x="4" y="6364"/>
                    <a:pt x="0" y="6361"/>
                    <a:pt x="0" y="6356"/>
                  </a:cubicBezTo>
                  <a:close/>
                  <a:moveTo>
                    <a:pt x="0" y="6212"/>
                  </a:moveTo>
                  <a:lnTo>
                    <a:pt x="0" y="6164"/>
                  </a:lnTo>
                  <a:cubicBezTo>
                    <a:pt x="0" y="6160"/>
                    <a:pt x="4" y="6156"/>
                    <a:pt x="8" y="6156"/>
                  </a:cubicBezTo>
                  <a:cubicBezTo>
                    <a:pt x="13" y="6156"/>
                    <a:pt x="16" y="6160"/>
                    <a:pt x="16" y="6164"/>
                  </a:cubicBezTo>
                  <a:lnTo>
                    <a:pt x="16" y="6212"/>
                  </a:lnTo>
                  <a:cubicBezTo>
                    <a:pt x="16" y="6217"/>
                    <a:pt x="13" y="6220"/>
                    <a:pt x="8" y="6220"/>
                  </a:cubicBezTo>
                  <a:cubicBezTo>
                    <a:pt x="4" y="6220"/>
                    <a:pt x="0" y="6217"/>
                    <a:pt x="0" y="6212"/>
                  </a:cubicBezTo>
                  <a:close/>
                  <a:moveTo>
                    <a:pt x="0" y="6068"/>
                  </a:moveTo>
                  <a:lnTo>
                    <a:pt x="0" y="6020"/>
                  </a:lnTo>
                  <a:cubicBezTo>
                    <a:pt x="0" y="6016"/>
                    <a:pt x="4" y="6012"/>
                    <a:pt x="8" y="6012"/>
                  </a:cubicBezTo>
                  <a:cubicBezTo>
                    <a:pt x="13" y="6012"/>
                    <a:pt x="16" y="6016"/>
                    <a:pt x="16" y="6020"/>
                  </a:cubicBezTo>
                  <a:lnTo>
                    <a:pt x="16" y="6068"/>
                  </a:lnTo>
                  <a:cubicBezTo>
                    <a:pt x="16" y="6073"/>
                    <a:pt x="13" y="6076"/>
                    <a:pt x="8" y="6076"/>
                  </a:cubicBezTo>
                  <a:cubicBezTo>
                    <a:pt x="4" y="6076"/>
                    <a:pt x="0" y="6073"/>
                    <a:pt x="0" y="6068"/>
                  </a:cubicBezTo>
                  <a:close/>
                  <a:moveTo>
                    <a:pt x="0" y="5924"/>
                  </a:moveTo>
                  <a:lnTo>
                    <a:pt x="0" y="5876"/>
                  </a:lnTo>
                  <a:cubicBezTo>
                    <a:pt x="0" y="5872"/>
                    <a:pt x="4" y="5868"/>
                    <a:pt x="8" y="5868"/>
                  </a:cubicBezTo>
                  <a:cubicBezTo>
                    <a:pt x="13" y="5868"/>
                    <a:pt x="16" y="5872"/>
                    <a:pt x="16" y="5876"/>
                  </a:cubicBezTo>
                  <a:lnTo>
                    <a:pt x="16" y="5924"/>
                  </a:lnTo>
                  <a:cubicBezTo>
                    <a:pt x="16" y="5929"/>
                    <a:pt x="13" y="5932"/>
                    <a:pt x="8" y="5932"/>
                  </a:cubicBezTo>
                  <a:cubicBezTo>
                    <a:pt x="4" y="5932"/>
                    <a:pt x="0" y="5929"/>
                    <a:pt x="0" y="5924"/>
                  </a:cubicBezTo>
                  <a:close/>
                  <a:moveTo>
                    <a:pt x="0" y="5780"/>
                  </a:moveTo>
                  <a:lnTo>
                    <a:pt x="0" y="5732"/>
                  </a:lnTo>
                  <a:cubicBezTo>
                    <a:pt x="0" y="5728"/>
                    <a:pt x="4" y="5724"/>
                    <a:pt x="8" y="5724"/>
                  </a:cubicBezTo>
                  <a:cubicBezTo>
                    <a:pt x="13" y="5724"/>
                    <a:pt x="16" y="5728"/>
                    <a:pt x="16" y="5732"/>
                  </a:cubicBezTo>
                  <a:lnTo>
                    <a:pt x="16" y="5780"/>
                  </a:lnTo>
                  <a:cubicBezTo>
                    <a:pt x="16" y="5785"/>
                    <a:pt x="13" y="5788"/>
                    <a:pt x="8" y="5788"/>
                  </a:cubicBezTo>
                  <a:cubicBezTo>
                    <a:pt x="4" y="5788"/>
                    <a:pt x="0" y="5785"/>
                    <a:pt x="0" y="5780"/>
                  </a:cubicBezTo>
                  <a:close/>
                  <a:moveTo>
                    <a:pt x="0" y="5636"/>
                  </a:moveTo>
                  <a:lnTo>
                    <a:pt x="0" y="5588"/>
                  </a:lnTo>
                  <a:cubicBezTo>
                    <a:pt x="0" y="5584"/>
                    <a:pt x="4" y="5580"/>
                    <a:pt x="8" y="5580"/>
                  </a:cubicBezTo>
                  <a:cubicBezTo>
                    <a:pt x="13" y="5580"/>
                    <a:pt x="16" y="5584"/>
                    <a:pt x="16" y="5588"/>
                  </a:cubicBezTo>
                  <a:lnTo>
                    <a:pt x="16" y="5636"/>
                  </a:lnTo>
                  <a:cubicBezTo>
                    <a:pt x="16" y="5641"/>
                    <a:pt x="13" y="5644"/>
                    <a:pt x="8" y="5644"/>
                  </a:cubicBezTo>
                  <a:cubicBezTo>
                    <a:pt x="4" y="5644"/>
                    <a:pt x="0" y="5641"/>
                    <a:pt x="0" y="5636"/>
                  </a:cubicBezTo>
                  <a:close/>
                  <a:moveTo>
                    <a:pt x="0" y="5492"/>
                  </a:moveTo>
                  <a:lnTo>
                    <a:pt x="0" y="5444"/>
                  </a:lnTo>
                  <a:cubicBezTo>
                    <a:pt x="0" y="5440"/>
                    <a:pt x="4" y="5436"/>
                    <a:pt x="8" y="5436"/>
                  </a:cubicBezTo>
                  <a:cubicBezTo>
                    <a:pt x="13" y="5436"/>
                    <a:pt x="16" y="5440"/>
                    <a:pt x="16" y="5444"/>
                  </a:cubicBezTo>
                  <a:lnTo>
                    <a:pt x="16" y="5492"/>
                  </a:lnTo>
                  <a:cubicBezTo>
                    <a:pt x="16" y="5497"/>
                    <a:pt x="13" y="5500"/>
                    <a:pt x="8" y="5500"/>
                  </a:cubicBezTo>
                  <a:cubicBezTo>
                    <a:pt x="4" y="5500"/>
                    <a:pt x="0" y="5497"/>
                    <a:pt x="0" y="5492"/>
                  </a:cubicBezTo>
                  <a:close/>
                  <a:moveTo>
                    <a:pt x="0" y="5348"/>
                  </a:moveTo>
                  <a:lnTo>
                    <a:pt x="0" y="5300"/>
                  </a:lnTo>
                  <a:cubicBezTo>
                    <a:pt x="0" y="5296"/>
                    <a:pt x="4" y="5292"/>
                    <a:pt x="8" y="5292"/>
                  </a:cubicBezTo>
                  <a:cubicBezTo>
                    <a:pt x="13" y="5292"/>
                    <a:pt x="16" y="5296"/>
                    <a:pt x="16" y="5300"/>
                  </a:cubicBezTo>
                  <a:lnTo>
                    <a:pt x="16" y="5348"/>
                  </a:lnTo>
                  <a:cubicBezTo>
                    <a:pt x="16" y="5353"/>
                    <a:pt x="13" y="5356"/>
                    <a:pt x="8" y="5356"/>
                  </a:cubicBezTo>
                  <a:cubicBezTo>
                    <a:pt x="4" y="5356"/>
                    <a:pt x="0" y="5353"/>
                    <a:pt x="0" y="5348"/>
                  </a:cubicBezTo>
                  <a:close/>
                  <a:moveTo>
                    <a:pt x="0" y="5204"/>
                  </a:moveTo>
                  <a:lnTo>
                    <a:pt x="0" y="5156"/>
                  </a:lnTo>
                  <a:cubicBezTo>
                    <a:pt x="0" y="5152"/>
                    <a:pt x="4" y="5148"/>
                    <a:pt x="8" y="5148"/>
                  </a:cubicBezTo>
                  <a:cubicBezTo>
                    <a:pt x="13" y="5148"/>
                    <a:pt x="16" y="5152"/>
                    <a:pt x="16" y="5156"/>
                  </a:cubicBezTo>
                  <a:lnTo>
                    <a:pt x="16" y="5204"/>
                  </a:lnTo>
                  <a:cubicBezTo>
                    <a:pt x="16" y="5209"/>
                    <a:pt x="13" y="5212"/>
                    <a:pt x="8" y="5212"/>
                  </a:cubicBezTo>
                  <a:cubicBezTo>
                    <a:pt x="4" y="5212"/>
                    <a:pt x="0" y="5209"/>
                    <a:pt x="0" y="5204"/>
                  </a:cubicBezTo>
                  <a:close/>
                  <a:moveTo>
                    <a:pt x="0" y="5060"/>
                  </a:moveTo>
                  <a:lnTo>
                    <a:pt x="0" y="5012"/>
                  </a:lnTo>
                  <a:cubicBezTo>
                    <a:pt x="0" y="5008"/>
                    <a:pt x="4" y="5004"/>
                    <a:pt x="8" y="5004"/>
                  </a:cubicBezTo>
                  <a:cubicBezTo>
                    <a:pt x="13" y="5004"/>
                    <a:pt x="16" y="5008"/>
                    <a:pt x="16" y="5012"/>
                  </a:cubicBezTo>
                  <a:lnTo>
                    <a:pt x="16" y="5060"/>
                  </a:lnTo>
                  <a:cubicBezTo>
                    <a:pt x="16" y="5065"/>
                    <a:pt x="13" y="5068"/>
                    <a:pt x="8" y="5068"/>
                  </a:cubicBezTo>
                  <a:cubicBezTo>
                    <a:pt x="4" y="5068"/>
                    <a:pt x="0" y="5065"/>
                    <a:pt x="0" y="5060"/>
                  </a:cubicBezTo>
                  <a:close/>
                  <a:moveTo>
                    <a:pt x="0" y="4916"/>
                  </a:moveTo>
                  <a:lnTo>
                    <a:pt x="0" y="4868"/>
                  </a:lnTo>
                  <a:cubicBezTo>
                    <a:pt x="0" y="4864"/>
                    <a:pt x="4" y="4860"/>
                    <a:pt x="8" y="4860"/>
                  </a:cubicBezTo>
                  <a:cubicBezTo>
                    <a:pt x="13" y="4860"/>
                    <a:pt x="16" y="4864"/>
                    <a:pt x="16" y="4868"/>
                  </a:cubicBezTo>
                  <a:lnTo>
                    <a:pt x="16" y="4916"/>
                  </a:lnTo>
                  <a:cubicBezTo>
                    <a:pt x="16" y="4921"/>
                    <a:pt x="13" y="4924"/>
                    <a:pt x="8" y="4924"/>
                  </a:cubicBezTo>
                  <a:cubicBezTo>
                    <a:pt x="4" y="4924"/>
                    <a:pt x="0" y="4921"/>
                    <a:pt x="0" y="4916"/>
                  </a:cubicBezTo>
                  <a:close/>
                  <a:moveTo>
                    <a:pt x="0" y="4772"/>
                  </a:moveTo>
                  <a:lnTo>
                    <a:pt x="0" y="4724"/>
                  </a:lnTo>
                  <a:cubicBezTo>
                    <a:pt x="0" y="4720"/>
                    <a:pt x="4" y="4716"/>
                    <a:pt x="8" y="4716"/>
                  </a:cubicBezTo>
                  <a:cubicBezTo>
                    <a:pt x="13" y="4716"/>
                    <a:pt x="16" y="4720"/>
                    <a:pt x="16" y="4724"/>
                  </a:cubicBezTo>
                  <a:lnTo>
                    <a:pt x="16" y="4772"/>
                  </a:lnTo>
                  <a:cubicBezTo>
                    <a:pt x="16" y="4777"/>
                    <a:pt x="13" y="4780"/>
                    <a:pt x="8" y="4780"/>
                  </a:cubicBezTo>
                  <a:cubicBezTo>
                    <a:pt x="4" y="4780"/>
                    <a:pt x="0" y="4777"/>
                    <a:pt x="0" y="4772"/>
                  </a:cubicBezTo>
                  <a:close/>
                  <a:moveTo>
                    <a:pt x="0" y="4628"/>
                  </a:moveTo>
                  <a:lnTo>
                    <a:pt x="0" y="4580"/>
                  </a:lnTo>
                  <a:cubicBezTo>
                    <a:pt x="0" y="4576"/>
                    <a:pt x="4" y="4572"/>
                    <a:pt x="8" y="4572"/>
                  </a:cubicBezTo>
                  <a:cubicBezTo>
                    <a:pt x="13" y="4572"/>
                    <a:pt x="16" y="4576"/>
                    <a:pt x="16" y="4580"/>
                  </a:cubicBezTo>
                  <a:lnTo>
                    <a:pt x="16" y="4628"/>
                  </a:lnTo>
                  <a:cubicBezTo>
                    <a:pt x="16" y="4633"/>
                    <a:pt x="13" y="4636"/>
                    <a:pt x="8" y="4636"/>
                  </a:cubicBezTo>
                  <a:cubicBezTo>
                    <a:pt x="4" y="4636"/>
                    <a:pt x="0" y="4633"/>
                    <a:pt x="0" y="4628"/>
                  </a:cubicBezTo>
                  <a:close/>
                  <a:moveTo>
                    <a:pt x="0" y="4484"/>
                  </a:moveTo>
                  <a:lnTo>
                    <a:pt x="0" y="4436"/>
                  </a:lnTo>
                  <a:cubicBezTo>
                    <a:pt x="0" y="4432"/>
                    <a:pt x="4" y="4428"/>
                    <a:pt x="8" y="4428"/>
                  </a:cubicBezTo>
                  <a:cubicBezTo>
                    <a:pt x="13" y="4428"/>
                    <a:pt x="16" y="4432"/>
                    <a:pt x="16" y="4436"/>
                  </a:cubicBezTo>
                  <a:lnTo>
                    <a:pt x="16" y="4484"/>
                  </a:lnTo>
                  <a:cubicBezTo>
                    <a:pt x="16" y="4489"/>
                    <a:pt x="13" y="4492"/>
                    <a:pt x="8" y="4492"/>
                  </a:cubicBezTo>
                  <a:cubicBezTo>
                    <a:pt x="4" y="4492"/>
                    <a:pt x="0" y="4489"/>
                    <a:pt x="0" y="4484"/>
                  </a:cubicBezTo>
                  <a:close/>
                  <a:moveTo>
                    <a:pt x="0" y="4340"/>
                  </a:moveTo>
                  <a:lnTo>
                    <a:pt x="0" y="4292"/>
                  </a:lnTo>
                  <a:cubicBezTo>
                    <a:pt x="0" y="4288"/>
                    <a:pt x="4" y="4284"/>
                    <a:pt x="8" y="4284"/>
                  </a:cubicBezTo>
                  <a:cubicBezTo>
                    <a:pt x="13" y="4284"/>
                    <a:pt x="16" y="4288"/>
                    <a:pt x="16" y="4292"/>
                  </a:cubicBezTo>
                  <a:lnTo>
                    <a:pt x="16" y="4340"/>
                  </a:lnTo>
                  <a:cubicBezTo>
                    <a:pt x="16" y="4345"/>
                    <a:pt x="13" y="4348"/>
                    <a:pt x="8" y="4348"/>
                  </a:cubicBezTo>
                  <a:cubicBezTo>
                    <a:pt x="4" y="4348"/>
                    <a:pt x="0" y="4345"/>
                    <a:pt x="0" y="4340"/>
                  </a:cubicBezTo>
                  <a:close/>
                  <a:moveTo>
                    <a:pt x="0" y="4196"/>
                  </a:moveTo>
                  <a:lnTo>
                    <a:pt x="0" y="4148"/>
                  </a:lnTo>
                  <a:cubicBezTo>
                    <a:pt x="0" y="4144"/>
                    <a:pt x="4" y="4140"/>
                    <a:pt x="8" y="4140"/>
                  </a:cubicBezTo>
                  <a:cubicBezTo>
                    <a:pt x="13" y="4140"/>
                    <a:pt x="16" y="4144"/>
                    <a:pt x="16" y="4148"/>
                  </a:cubicBezTo>
                  <a:lnTo>
                    <a:pt x="16" y="4196"/>
                  </a:lnTo>
                  <a:cubicBezTo>
                    <a:pt x="16" y="4201"/>
                    <a:pt x="13" y="4204"/>
                    <a:pt x="8" y="4204"/>
                  </a:cubicBezTo>
                  <a:cubicBezTo>
                    <a:pt x="4" y="4204"/>
                    <a:pt x="0" y="4201"/>
                    <a:pt x="0" y="4196"/>
                  </a:cubicBezTo>
                  <a:close/>
                  <a:moveTo>
                    <a:pt x="0" y="4052"/>
                  </a:moveTo>
                  <a:lnTo>
                    <a:pt x="0" y="4004"/>
                  </a:lnTo>
                  <a:cubicBezTo>
                    <a:pt x="0" y="4000"/>
                    <a:pt x="4" y="3996"/>
                    <a:pt x="8" y="3996"/>
                  </a:cubicBezTo>
                  <a:cubicBezTo>
                    <a:pt x="13" y="3996"/>
                    <a:pt x="16" y="4000"/>
                    <a:pt x="16" y="4004"/>
                  </a:cubicBezTo>
                  <a:lnTo>
                    <a:pt x="16" y="4052"/>
                  </a:lnTo>
                  <a:cubicBezTo>
                    <a:pt x="16" y="4057"/>
                    <a:pt x="13" y="4060"/>
                    <a:pt x="8" y="4060"/>
                  </a:cubicBezTo>
                  <a:cubicBezTo>
                    <a:pt x="4" y="4060"/>
                    <a:pt x="0" y="4057"/>
                    <a:pt x="0" y="4052"/>
                  </a:cubicBezTo>
                  <a:close/>
                  <a:moveTo>
                    <a:pt x="0" y="3908"/>
                  </a:moveTo>
                  <a:lnTo>
                    <a:pt x="0" y="3860"/>
                  </a:lnTo>
                  <a:cubicBezTo>
                    <a:pt x="0" y="3856"/>
                    <a:pt x="4" y="3852"/>
                    <a:pt x="8" y="3852"/>
                  </a:cubicBezTo>
                  <a:cubicBezTo>
                    <a:pt x="13" y="3852"/>
                    <a:pt x="16" y="3856"/>
                    <a:pt x="16" y="3860"/>
                  </a:cubicBezTo>
                  <a:lnTo>
                    <a:pt x="16" y="3908"/>
                  </a:lnTo>
                  <a:cubicBezTo>
                    <a:pt x="16" y="3913"/>
                    <a:pt x="13" y="3916"/>
                    <a:pt x="8" y="3916"/>
                  </a:cubicBezTo>
                  <a:cubicBezTo>
                    <a:pt x="4" y="3916"/>
                    <a:pt x="0" y="3913"/>
                    <a:pt x="0" y="3908"/>
                  </a:cubicBezTo>
                  <a:close/>
                  <a:moveTo>
                    <a:pt x="0" y="3764"/>
                  </a:moveTo>
                  <a:lnTo>
                    <a:pt x="0" y="3716"/>
                  </a:lnTo>
                  <a:cubicBezTo>
                    <a:pt x="0" y="3712"/>
                    <a:pt x="4" y="3708"/>
                    <a:pt x="8" y="3708"/>
                  </a:cubicBezTo>
                  <a:cubicBezTo>
                    <a:pt x="13" y="3708"/>
                    <a:pt x="16" y="3712"/>
                    <a:pt x="16" y="3716"/>
                  </a:cubicBezTo>
                  <a:lnTo>
                    <a:pt x="16" y="3764"/>
                  </a:lnTo>
                  <a:cubicBezTo>
                    <a:pt x="16" y="3769"/>
                    <a:pt x="13" y="3772"/>
                    <a:pt x="8" y="3772"/>
                  </a:cubicBezTo>
                  <a:cubicBezTo>
                    <a:pt x="4" y="3772"/>
                    <a:pt x="0" y="3769"/>
                    <a:pt x="0" y="3764"/>
                  </a:cubicBezTo>
                  <a:close/>
                  <a:moveTo>
                    <a:pt x="0" y="3620"/>
                  </a:moveTo>
                  <a:lnTo>
                    <a:pt x="0" y="3572"/>
                  </a:lnTo>
                  <a:cubicBezTo>
                    <a:pt x="0" y="3568"/>
                    <a:pt x="4" y="3564"/>
                    <a:pt x="8" y="3564"/>
                  </a:cubicBezTo>
                  <a:cubicBezTo>
                    <a:pt x="13" y="3564"/>
                    <a:pt x="16" y="3568"/>
                    <a:pt x="16" y="3572"/>
                  </a:cubicBezTo>
                  <a:lnTo>
                    <a:pt x="16" y="3620"/>
                  </a:lnTo>
                  <a:cubicBezTo>
                    <a:pt x="16" y="3625"/>
                    <a:pt x="13" y="3628"/>
                    <a:pt x="8" y="3628"/>
                  </a:cubicBezTo>
                  <a:cubicBezTo>
                    <a:pt x="4" y="3628"/>
                    <a:pt x="0" y="3625"/>
                    <a:pt x="0" y="3620"/>
                  </a:cubicBezTo>
                  <a:close/>
                  <a:moveTo>
                    <a:pt x="0" y="3476"/>
                  </a:moveTo>
                  <a:lnTo>
                    <a:pt x="0" y="3428"/>
                  </a:lnTo>
                  <a:cubicBezTo>
                    <a:pt x="0" y="3424"/>
                    <a:pt x="4" y="3420"/>
                    <a:pt x="8" y="3420"/>
                  </a:cubicBezTo>
                  <a:cubicBezTo>
                    <a:pt x="13" y="3420"/>
                    <a:pt x="16" y="3424"/>
                    <a:pt x="16" y="3428"/>
                  </a:cubicBezTo>
                  <a:lnTo>
                    <a:pt x="16" y="3476"/>
                  </a:lnTo>
                  <a:cubicBezTo>
                    <a:pt x="16" y="3481"/>
                    <a:pt x="13" y="3484"/>
                    <a:pt x="8" y="3484"/>
                  </a:cubicBezTo>
                  <a:cubicBezTo>
                    <a:pt x="4" y="3484"/>
                    <a:pt x="0" y="3481"/>
                    <a:pt x="0" y="3476"/>
                  </a:cubicBezTo>
                  <a:close/>
                  <a:moveTo>
                    <a:pt x="0" y="3332"/>
                  </a:moveTo>
                  <a:lnTo>
                    <a:pt x="0" y="3284"/>
                  </a:lnTo>
                  <a:cubicBezTo>
                    <a:pt x="0" y="3280"/>
                    <a:pt x="4" y="3276"/>
                    <a:pt x="8" y="3276"/>
                  </a:cubicBezTo>
                  <a:cubicBezTo>
                    <a:pt x="13" y="3276"/>
                    <a:pt x="16" y="3280"/>
                    <a:pt x="16" y="3284"/>
                  </a:cubicBezTo>
                  <a:lnTo>
                    <a:pt x="16" y="3332"/>
                  </a:lnTo>
                  <a:cubicBezTo>
                    <a:pt x="16" y="3337"/>
                    <a:pt x="13" y="3340"/>
                    <a:pt x="8" y="3340"/>
                  </a:cubicBezTo>
                  <a:cubicBezTo>
                    <a:pt x="4" y="3340"/>
                    <a:pt x="0" y="3337"/>
                    <a:pt x="0" y="3332"/>
                  </a:cubicBezTo>
                  <a:close/>
                  <a:moveTo>
                    <a:pt x="0" y="3188"/>
                  </a:moveTo>
                  <a:lnTo>
                    <a:pt x="0" y="3140"/>
                  </a:lnTo>
                  <a:cubicBezTo>
                    <a:pt x="0" y="3136"/>
                    <a:pt x="4" y="3132"/>
                    <a:pt x="8" y="3132"/>
                  </a:cubicBezTo>
                  <a:cubicBezTo>
                    <a:pt x="13" y="3132"/>
                    <a:pt x="16" y="3136"/>
                    <a:pt x="16" y="3140"/>
                  </a:cubicBezTo>
                  <a:lnTo>
                    <a:pt x="16" y="3188"/>
                  </a:lnTo>
                  <a:cubicBezTo>
                    <a:pt x="16" y="3193"/>
                    <a:pt x="13" y="3196"/>
                    <a:pt x="8" y="3196"/>
                  </a:cubicBezTo>
                  <a:cubicBezTo>
                    <a:pt x="4" y="3196"/>
                    <a:pt x="0" y="3193"/>
                    <a:pt x="0" y="3188"/>
                  </a:cubicBezTo>
                  <a:close/>
                  <a:moveTo>
                    <a:pt x="0" y="3044"/>
                  </a:moveTo>
                  <a:lnTo>
                    <a:pt x="0" y="2996"/>
                  </a:lnTo>
                  <a:cubicBezTo>
                    <a:pt x="0" y="2992"/>
                    <a:pt x="4" y="2988"/>
                    <a:pt x="8" y="2988"/>
                  </a:cubicBezTo>
                  <a:cubicBezTo>
                    <a:pt x="13" y="2988"/>
                    <a:pt x="16" y="2992"/>
                    <a:pt x="16" y="2996"/>
                  </a:cubicBezTo>
                  <a:lnTo>
                    <a:pt x="16" y="3044"/>
                  </a:lnTo>
                  <a:cubicBezTo>
                    <a:pt x="16" y="3049"/>
                    <a:pt x="13" y="3052"/>
                    <a:pt x="8" y="3052"/>
                  </a:cubicBezTo>
                  <a:cubicBezTo>
                    <a:pt x="4" y="3052"/>
                    <a:pt x="0" y="3049"/>
                    <a:pt x="0" y="3044"/>
                  </a:cubicBezTo>
                  <a:close/>
                  <a:moveTo>
                    <a:pt x="0" y="2900"/>
                  </a:moveTo>
                  <a:lnTo>
                    <a:pt x="0" y="2852"/>
                  </a:lnTo>
                  <a:cubicBezTo>
                    <a:pt x="0" y="2848"/>
                    <a:pt x="4" y="2844"/>
                    <a:pt x="8" y="2844"/>
                  </a:cubicBezTo>
                  <a:cubicBezTo>
                    <a:pt x="13" y="2844"/>
                    <a:pt x="16" y="2848"/>
                    <a:pt x="16" y="2852"/>
                  </a:cubicBezTo>
                  <a:lnTo>
                    <a:pt x="16" y="2900"/>
                  </a:lnTo>
                  <a:cubicBezTo>
                    <a:pt x="16" y="2905"/>
                    <a:pt x="13" y="2908"/>
                    <a:pt x="8" y="2908"/>
                  </a:cubicBezTo>
                  <a:cubicBezTo>
                    <a:pt x="4" y="2908"/>
                    <a:pt x="0" y="2905"/>
                    <a:pt x="0" y="2900"/>
                  </a:cubicBezTo>
                  <a:close/>
                  <a:moveTo>
                    <a:pt x="0" y="2756"/>
                  </a:moveTo>
                  <a:lnTo>
                    <a:pt x="0" y="2708"/>
                  </a:lnTo>
                  <a:cubicBezTo>
                    <a:pt x="0" y="2704"/>
                    <a:pt x="4" y="2700"/>
                    <a:pt x="8" y="2700"/>
                  </a:cubicBezTo>
                  <a:cubicBezTo>
                    <a:pt x="13" y="2700"/>
                    <a:pt x="16" y="2704"/>
                    <a:pt x="16" y="2708"/>
                  </a:cubicBezTo>
                  <a:lnTo>
                    <a:pt x="16" y="2756"/>
                  </a:lnTo>
                  <a:cubicBezTo>
                    <a:pt x="16" y="2761"/>
                    <a:pt x="13" y="2764"/>
                    <a:pt x="8" y="2764"/>
                  </a:cubicBezTo>
                  <a:cubicBezTo>
                    <a:pt x="4" y="2764"/>
                    <a:pt x="0" y="2761"/>
                    <a:pt x="0" y="2756"/>
                  </a:cubicBezTo>
                  <a:close/>
                  <a:moveTo>
                    <a:pt x="0" y="2612"/>
                  </a:moveTo>
                  <a:lnTo>
                    <a:pt x="0" y="2564"/>
                  </a:lnTo>
                  <a:cubicBezTo>
                    <a:pt x="0" y="2560"/>
                    <a:pt x="4" y="2556"/>
                    <a:pt x="8" y="2556"/>
                  </a:cubicBezTo>
                  <a:cubicBezTo>
                    <a:pt x="13" y="2556"/>
                    <a:pt x="16" y="2560"/>
                    <a:pt x="16" y="2564"/>
                  </a:cubicBezTo>
                  <a:lnTo>
                    <a:pt x="16" y="2612"/>
                  </a:lnTo>
                  <a:cubicBezTo>
                    <a:pt x="16" y="2617"/>
                    <a:pt x="13" y="2620"/>
                    <a:pt x="8" y="2620"/>
                  </a:cubicBezTo>
                  <a:cubicBezTo>
                    <a:pt x="4" y="2620"/>
                    <a:pt x="0" y="2617"/>
                    <a:pt x="0" y="2612"/>
                  </a:cubicBezTo>
                  <a:close/>
                  <a:moveTo>
                    <a:pt x="0" y="2468"/>
                  </a:moveTo>
                  <a:lnTo>
                    <a:pt x="0" y="2420"/>
                  </a:lnTo>
                  <a:cubicBezTo>
                    <a:pt x="0" y="2416"/>
                    <a:pt x="4" y="2412"/>
                    <a:pt x="8" y="2412"/>
                  </a:cubicBezTo>
                  <a:cubicBezTo>
                    <a:pt x="13" y="2412"/>
                    <a:pt x="16" y="2416"/>
                    <a:pt x="16" y="2420"/>
                  </a:cubicBezTo>
                  <a:lnTo>
                    <a:pt x="16" y="2468"/>
                  </a:lnTo>
                  <a:cubicBezTo>
                    <a:pt x="16" y="2473"/>
                    <a:pt x="13" y="2476"/>
                    <a:pt x="8" y="2476"/>
                  </a:cubicBezTo>
                  <a:cubicBezTo>
                    <a:pt x="4" y="2476"/>
                    <a:pt x="0" y="2473"/>
                    <a:pt x="0" y="2468"/>
                  </a:cubicBezTo>
                  <a:close/>
                  <a:moveTo>
                    <a:pt x="0" y="2324"/>
                  </a:moveTo>
                  <a:lnTo>
                    <a:pt x="0" y="2276"/>
                  </a:lnTo>
                  <a:cubicBezTo>
                    <a:pt x="0" y="2272"/>
                    <a:pt x="4" y="2268"/>
                    <a:pt x="8" y="2268"/>
                  </a:cubicBezTo>
                  <a:cubicBezTo>
                    <a:pt x="13" y="2268"/>
                    <a:pt x="16" y="2272"/>
                    <a:pt x="16" y="2276"/>
                  </a:cubicBezTo>
                  <a:lnTo>
                    <a:pt x="16" y="2324"/>
                  </a:lnTo>
                  <a:cubicBezTo>
                    <a:pt x="16" y="2329"/>
                    <a:pt x="13" y="2332"/>
                    <a:pt x="8" y="2332"/>
                  </a:cubicBezTo>
                  <a:cubicBezTo>
                    <a:pt x="4" y="2332"/>
                    <a:pt x="0" y="2329"/>
                    <a:pt x="0" y="2324"/>
                  </a:cubicBezTo>
                  <a:close/>
                  <a:moveTo>
                    <a:pt x="0" y="2180"/>
                  </a:moveTo>
                  <a:lnTo>
                    <a:pt x="0" y="2132"/>
                  </a:lnTo>
                  <a:cubicBezTo>
                    <a:pt x="0" y="2128"/>
                    <a:pt x="4" y="2124"/>
                    <a:pt x="8" y="2124"/>
                  </a:cubicBezTo>
                  <a:cubicBezTo>
                    <a:pt x="13" y="2124"/>
                    <a:pt x="16" y="2128"/>
                    <a:pt x="16" y="2132"/>
                  </a:cubicBezTo>
                  <a:lnTo>
                    <a:pt x="16" y="2180"/>
                  </a:lnTo>
                  <a:cubicBezTo>
                    <a:pt x="16" y="2185"/>
                    <a:pt x="13" y="2188"/>
                    <a:pt x="8" y="2188"/>
                  </a:cubicBezTo>
                  <a:cubicBezTo>
                    <a:pt x="4" y="2188"/>
                    <a:pt x="0" y="2185"/>
                    <a:pt x="0" y="2180"/>
                  </a:cubicBezTo>
                  <a:close/>
                  <a:moveTo>
                    <a:pt x="0" y="2036"/>
                  </a:moveTo>
                  <a:lnTo>
                    <a:pt x="0" y="1988"/>
                  </a:lnTo>
                  <a:cubicBezTo>
                    <a:pt x="0" y="1984"/>
                    <a:pt x="4" y="1980"/>
                    <a:pt x="8" y="1980"/>
                  </a:cubicBezTo>
                  <a:cubicBezTo>
                    <a:pt x="13" y="1980"/>
                    <a:pt x="16" y="1984"/>
                    <a:pt x="16" y="1988"/>
                  </a:cubicBezTo>
                  <a:lnTo>
                    <a:pt x="16" y="2036"/>
                  </a:lnTo>
                  <a:cubicBezTo>
                    <a:pt x="16" y="2041"/>
                    <a:pt x="13" y="2044"/>
                    <a:pt x="8" y="2044"/>
                  </a:cubicBezTo>
                  <a:cubicBezTo>
                    <a:pt x="4" y="2044"/>
                    <a:pt x="0" y="2041"/>
                    <a:pt x="0" y="2036"/>
                  </a:cubicBezTo>
                  <a:close/>
                  <a:moveTo>
                    <a:pt x="0" y="1892"/>
                  </a:moveTo>
                  <a:lnTo>
                    <a:pt x="0" y="1844"/>
                  </a:lnTo>
                  <a:cubicBezTo>
                    <a:pt x="0" y="1840"/>
                    <a:pt x="4" y="1836"/>
                    <a:pt x="8" y="1836"/>
                  </a:cubicBezTo>
                  <a:cubicBezTo>
                    <a:pt x="13" y="1836"/>
                    <a:pt x="16" y="1840"/>
                    <a:pt x="16" y="1844"/>
                  </a:cubicBezTo>
                  <a:lnTo>
                    <a:pt x="16" y="1892"/>
                  </a:lnTo>
                  <a:cubicBezTo>
                    <a:pt x="16" y="1897"/>
                    <a:pt x="13" y="1900"/>
                    <a:pt x="8" y="1900"/>
                  </a:cubicBezTo>
                  <a:cubicBezTo>
                    <a:pt x="4" y="1900"/>
                    <a:pt x="0" y="1897"/>
                    <a:pt x="0" y="1892"/>
                  </a:cubicBezTo>
                  <a:close/>
                  <a:moveTo>
                    <a:pt x="0" y="1748"/>
                  </a:moveTo>
                  <a:lnTo>
                    <a:pt x="0" y="1700"/>
                  </a:lnTo>
                  <a:cubicBezTo>
                    <a:pt x="0" y="1696"/>
                    <a:pt x="4" y="1692"/>
                    <a:pt x="8" y="1692"/>
                  </a:cubicBezTo>
                  <a:cubicBezTo>
                    <a:pt x="13" y="1692"/>
                    <a:pt x="16" y="1696"/>
                    <a:pt x="16" y="1700"/>
                  </a:cubicBezTo>
                  <a:lnTo>
                    <a:pt x="16" y="1748"/>
                  </a:lnTo>
                  <a:cubicBezTo>
                    <a:pt x="16" y="1753"/>
                    <a:pt x="13" y="1756"/>
                    <a:pt x="8" y="1756"/>
                  </a:cubicBezTo>
                  <a:cubicBezTo>
                    <a:pt x="4" y="1756"/>
                    <a:pt x="0" y="1753"/>
                    <a:pt x="0" y="1748"/>
                  </a:cubicBezTo>
                  <a:close/>
                  <a:moveTo>
                    <a:pt x="0" y="1604"/>
                  </a:moveTo>
                  <a:lnTo>
                    <a:pt x="0" y="1556"/>
                  </a:lnTo>
                  <a:cubicBezTo>
                    <a:pt x="0" y="1552"/>
                    <a:pt x="4" y="1548"/>
                    <a:pt x="8" y="1548"/>
                  </a:cubicBezTo>
                  <a:cubicBezTo>
                    <a:pt x="13" y="1548"/>
                    <a:pt x="16" y="1552"/>
                    <a:pt x="16" y="1556"/>
                  </a:cubicBezTo>
                  <a:lnTo>
                    <a:pt x="16" y="1604"/>
                  </a:lnTo>
                  <a:cubicBezTo>
                    <a:pt x="16" y="1609"/>
                    <a:pt x="13" y="1612"/>
                    <a:pt x="8" y="1612"/>
                  </a:cubicBezTo>
                  <a:cubicBezTo>
                    <a:pt x="4" y="1612"/>
                    <a:pt x="0" y="1609"/>
                    <a:pt x="0" y="1604"/>
                  </a:cubicBezTo>
                  <a:close/>
                  <a:moveTo>
                    <a:pt x="0" y="1460"/>
                  </a:moveTo>
                  <a:lnTo>
                    <a:pt x="0" y="1412"/>
                  </a:lnTo>
                  <a:cubicBezTo>
                    <a:pt x="0" y="1408"/>
                    <a:pt x="4" y="1404"/>
                    <a:pt x="8" y="1404"/>
                  </a:cubicBezTo>
                  <a:cubicBezTo>
                    <a:pt x="13" y="1404"/>
                    <a:pt x="16" y="1408"/>
                    <a:pt x="16" y="1412"/>
                  </a:cubicBezTo>
                  <a:lnTo>
                    <a:pt x="16" y="1460"/>
                  </a:lnTo>
                  <a:cubicBezTo>
                    <a:pt x="16" y="1465"/>
                    <a:pt x="13" y="1468"/>
                    <a:pt x="8" y="1468"/>
                  </a:cubicBezTo>
                  <a:cubicBezTo>
                    <a:pt x="4" y="1468"/>
                    <a:pt x="0" y="1465"/>
                    <a:pt x="0" y="1460"/>
                  </a:cubicBezTo>
                  <a:close/>
                  <a:moveTo>
                    <a:pt x="0" y="1316"/>
                  </a:moveTo>
                  <a:lnTo>
                    <a:pt x="0" y="1268"/>
                  </a:lnTo>
                  <a:cubicBezTo>
                    <a:pt x="0" y="1264"/>
                    <a:pt x="4" y="1260"/>
                    <a:pt x="8" y="1260"/>
                  </a:cubicBezTo>
                  <a:cubicBezTo>
                    <a:pt x="13" y="1260"/>
                    <a:pt x="16" y="1264"/>
                    <a:pt x="16" y="1268"/>
                  </a:cubicBezTo>
                  <a:lnTo>
                    <a:pt x="16" y="1316"/>
                  </a:lnTo>
                  <a:cubicBezTo>
                    <a:pt x="16" y="1321"/>
                    <a:pt x="13" y="1324"/>
                    <a:pt x="8" y="1324"/>
                  </a:cubicBezTo>
                  <a:cubicBezTo>
                    <a:pt x="4" y="1324"/>
                    <a:pt x="0" y="1321"/>
                    <a:pt x="0" y="1316"/>
                  </a:cubicBezTo>
                  <a:close/>
                  <a:moveTo>
                    <a:pt x="0" y="1172"/>
                  </a:moveTo>
                  <a:lnTo>
                    <a:pt x="0" y="1124"/>
                  </a:lnTo>
                  <a:cubicBezTo>
                    <a:pt x="0" y="1120"/>
                    <a:pt x="4" y="1116"/>
                    <a:pt x="8" y="1116"/>
                  </a:cubicBezTo>
                  <a:cubicBezTo>
                    <a:pt x="13" y="1116"/>
                    <a:pt x="16" y="1120"/>
                    <a:pt x="16" y="1124"/>
                  </a:cubicBezTo>
                  <a:lnTo>
                    <a:pt x="16" y="1172"/>
                  </a:lnTo>
                  <a:cubicBezTo>
                    <a:pt x="16" y="1177"/>
                    <a:pt x="13" y="1180"/>
                    <a:pt x="8" y="1180"/>
                  </a:cubicBezTo>
                  <a:cubicBezTo>
                    <a:pt x="4" y="1180"/>
                    <a:pt x="0" y="1177"/>
                    <a:pt x="0" y="1172"/>
                  </a:cubicBezTo>
                  <a:close/>
                  <a:moveTo>
                    <a:pt x="0" y="1028"/>
                  </a:moveTo>
                  <a:lnTo>
                    <a:pt x="0" y="980"/>
                  </a:lnTo>
                  <a:cubicBezTo>
                    <a:pt x="0" y="976"/>
                    <a:pt x="4" y="972"/>
                    <a:pt x="8" y="972"/>
                  </a:cubicBezTo>
                  <a:cubicBezTo>
                    <a:pt x="13" y="972"/>
                    <a:pt x="16" y="976"/>
                    <a:pt x="16" y="980"/>
                  </a:cubicBezTo>
                  <a:lnTo>
                    <a:pt x="16" y="1028"/>
                  </a:lnTo>
                  <a:cubicBezTo>
                    <a:pt x="16" y="1033"/>
                    <a:pt x="13" y="1036"/>
                    <a:pt x="8" y="1036"/>
                  </a:cubicBezTo>
                  <a:cubicBezTo>
                    <a:pt x="4" y="1036"/>
                    <a:pt x="0" y="1033"/>
                    <a:pt x="0" y="1028"/>
                  </a:cubicBezTo>
                  <a:close/>
                  <a:moveTo>
                    <a:pt x="0" y="884"/>
                  </a:moveTo>
                  <a:lnTo>
                    <a:pt x="0" y="836"/>
                  </a:lnTo>
                  <a:cubicBezTo>
                    <a:pt x="0" y="832"/>
                    <a:pt x="4" y="828"/>
                    <a:pt x="8" y="828"/>
                  </a:cubicBezTo>
                  <a:cubicBezTo>
                    <a:pt x="13" y="828"/>
                    <a:pt x="16" y="832"/>
                    <a:pt x="16" y="836"/>
                  </a:cubicBezTo>
                  <a:lnTo>
                    <a:pt x="16" y="884"/>
                  </a:lnTo>
                  <a:cubicBezTo>
                    <a:pt x="16" y="889"/>
                    <a:pt x="13" y="892"/>
                    <a:pt x="8" y="892"/>
                  </a:cubicBezTo>
                  <a:cubicBezTo>
                    <a:pt x="4" y="892"/>
                    <a:pt x="0" y="889"/>
                    <a:pt x="0" y="884"/>
                  </a:cubicBezTo>
                  <a:close/>
                  <a:moveTo>
                    <a:pt x="0" y="740"/>
                  </a:moveTo>
                  <a:lnTo>
                    <a:pt x="0" y="692"/>
                  </a:lnTo>
                  <a:cubicBezTo>
                    <a:pt x="0" y="688"/>
                    <a:pt x="4" y="684"/>
                    <a:pt x="8" y="684"/>
                  </a:cubicBezTo>
                  <a:cubicBezTo>
                    <a:pt x="13" y="684"/>
                    <a:pt x="16" y="688"/>
                    <a:pt x="16" y="692"/>
                  </a:cubicBezTo>
                  <a:lnTo>
                    <a:pt x="16" y="740"/>
                  </a:lnTo>
                  <a:cubicBezTo>
                    <a:pt x="16" y="745"/>
                    <a:pt x="13" y="748"/>
                    <a:pt x="8" y="748"/>
                  </a:cubicBezTo>
                  <a:cubicBezTo>
                    <a:pt x="4" y="748"/>
                    <a:pt x="0" y="745"/>
                    <a:pt x="0" y="740"/>
                  </a:cubicBezTo>
                  <a:close/>
                  <a:moveTo>
                    <a:pt x="0" y="596"/>
                  </a:moveTo>
                  <a:lnTo>
                    <a:pt x="0" y="548"/>
                  </a:lnTo>
                  <a:cubicBezTo>
                    <a:pt x="0" y="544"/>
                    <a:pt x="4" y="540"/>
                    <a:pt x="8" y="540"/>
                  </a:cubicBezTo>
                  <a:cubicBezTo>
                    <a:pt x="13" y="540"/>
                    <a:pt x="16" y="544"/>
                    <a:pt x="16" y="548"/>
                  </a:cubicBezTo>
                  <a:lnTo>
                    <a:pt x="16" y="596"/>
                  </a:lnTo>
                  <a:cubicBezTo>
                    <a:pt x="16" y="601"/>
                    <a:pt x="13" y="604"/>
                    <a:pt x="8" y="604"/>
                  </a:cubicBezTo>
                  <a:cubicBezTo>
                    <a:pt x="4" y="604"/>
                    <a:pt x="0" y="601"/>
                    <a:pt x="0" y="596"/>
                  </a:cubicBezTo>
                  <a:close/>
                  <a:moveTo>
                    <a:pt x="0" y="452"/>
                  </a:moveTo>
                  <a:lnTo>
                    <a:pt x="0" y="404"/>
                  </a:lnTo>
                  <a:cubicBezTo>
                    <a:pt x="0" y="400"/>
                    <a:pt x="4" y="396"/>
                    <a:pt x="8" y="396"/>
                  </a:cubicBezTo>
                  <a:cubicBezTo>
                    <a:pt x="13" y="396"/>
                    <a:pt x="16" y="400"/>
                    <a:pt x="16" y="404"/>
                  </a:cubicBezTo>
                  <a:lnTo>
                    <a:pt x="16" y="452"/>
                  </a:lnTo>
                  <a:cubicBezTo>
                    <a:pt x="16" y="457"/>
                    <a:pt x="13" y="460"/>
                    <a:pt x="8" y="460"/>
                  </a:cubicBezTo>
                  <a:cubicBezTo>
                    <a:pt x="4" y="460"/>
                    <a:pt x="0" y="457"/>
                    <a:pt x="0" y="452"/>
                  </a:cubicBezTo>
                  <a:close/>
                  <a:moveTo>
                    <a:pt x="0" y="308"/>
                  </a:moveTo>
                  <a:lnTo>
                    <a:pt x="0" y="260"/>
                  </a:lnTo>
                  <a:cubicBezTo>
                    <a:pt x="0" y="256"/>
                    <a:pt x="4" y="252"/>
                    <a:pt x="8" y="252"/>
                  </a:cubicBezTo>
                  <a:cubicBezTo>
                    <a:pt x="13" y="252"/>
                    <a:pt x="16" y="256"/>
                    <a:pt x="16" y="260"/>
                  </a:cubicBezTo>
                  <a:lnTo>
                    <a:pt x="16" y="308"/>
                  </a:lnTo>
                  <a:cubicBezTo>
                    <a:pt x="16" y="313"/>
                    <a:pt x="13" y="316"/>
                    <a:pt x="8" y="316"/>
                  </a:cubicBezTo>
                  <a:cubicBezTo>
                    <a:pt x="4" y="316"/>
                    <a:pt x="0" y="313"/>
                    <a:pt x="0" y="308"/>
                  </a:cubicBezTo>
                  <a:close/>
                  <a:moveTo>
                    <a:pt x="0" y="164"/>
                  </a:moveTo>
                  <a:lnTo>
                    <a:pt x="0" y="116"/>
                  </a:lnTo>
                  <a:cubicBezTo>
                    <a:pt x="0" y="112"/>
                    <a:pt x="4" y="108"/>
                    <a:pt x="8" y="108"/>
                  </a:cubicBezTo>
                  <a:cubicBezTo>
                    <a:pt x="13" y="108"/>
                    <a:pt x="16" y="112"/>
                    <a:pt x="16" y="116"/>
                  </a:cubicBezTo>
                  <a:lnTo>
                    <a:pt x="16" y="164"/>
                  </a:lnTo>
                  <a:cubicBezTo>
                    <a:pt x="16" y="169"/>
                    <a:pt x="13" y="172"/>
                    <a:pt x="8" y="172"/>
                  </a:cubicBezTo>
                  <a:cubicBezTo>
                    <a:pt x="4" y="172"/>
                    <a:pt x="0" y="169"/>
                    <a:pt x="0" y="164"/>
                  </a:cubicBezTo>
                  <a:close/>
                  <a:moveTo>
                    <a:pt x="0" y="20"/>
                  </a:moveTo>
                  <a:lnTo>
                    <a:pt x="0" y="8"/>
                  </a:lnTo>
                  <a:cubicBezTo>
                    <a:pt x="0" y="4"/>
                    <a:pt x="4" y="0"/>
                    <a:pt x="8" y="0"/>
                  </a:cubicBezTo>
                  <a:cubicBezTo>
                    <a:pt x="13" y="0"/>
                    <a:pt x="16" y="4"/>
                    <a:pt x="16" y="8"/>
                  </a:cubicBezTo>
                  <a:lnTo>
                    <a:pt x="16" y="20"/>
                  </a:lnTo>
                  <a:cubicBezTo>
                    <a:pt x="16" y="25"/>
                    <a:pt x="13"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6" name="Freeform 13"/>
            <p:cNvSpPr>
              <a:spLocks noEditPoints="1"/>
            </p:cNvSpPr>
            <p:nvPr/>
          </p:nvSpPr>
          <p:spPr bwMode="auto">
            <a:xfrm>
              <a:off x="788" y="3593"/>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7" name="Freeform 14"/>
            <p:cNvSpPr>
              <a:spLocks noEditPoints="1"/>
            </p:cNvSpPr>
            <p:nvPr/>
          </p:nvSpPr>
          <p:spPr bwMode="auto">
            <a:xfrm>
              <a:off x="788" y="3027"/>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8" name="Freeform 15"/>
            <p:cNvSpPr>
              <a:spLocks noEditPoints="1"/>
            </p:cNvSpPr>
            <p:nvPr/>
          </p:nvSpPr>
          <p:spPr bwMode="auto">
            <a:xfrm>
              <a:off x="788" y="2461"/>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9" name="Freeform 16"/>
            <p:cNvSpPr>
              <a:spLocks noEditPoints="1"/>
            </p:cNvSpPr>
            <p:nvPr/>
          </p:nvSpPr>
          <p:spPr bwMode="auto">
            <a:xfrm>
              <a:off x="788" y="1894"/>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20" name="Freeform 17"/>
            <p:cNvSpPr>
              <a:spLocks noEditPoints="1"/>
            </p:cNvSpPr>
            <p:nvPr/>
          </p:nvSpPr>
          <p:spPr bwMode="auto">
            <a:xfrm>
              <a:off x="788" y="1328"/>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21" name="Freeform 18"/>
            <p:cNvSpPr>
              <a:spLocks noEditPoints="1"/>
            </p:cNvSpPr>
            <p:nvPr/>
          </p:nvSpPr>
          <p:spPr bwMode="auto">
            <a:xfrm>
              <a:off x="788" y="762"/>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22" name="Freeform 19"/>
            <p:cNvSpPr>
              <a:spLocks noEditPoints="1"/>
            </p:cNvSpPr>
            <p:nvPr/>
          </p:nvSpPr>
          <p:spPr bwMode="auto">
            <a:xfrm>
              <a:off x="788" y="196"/>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23" name="Line 20"/>
            <p:cNvSpPr>
              <a:spLocks noChangeShapeType="1"/>
            </p:cNvSpPr>
            <p:nvPr/>
          </p:nvSpPr>
          <p:spPr bwMode="auto">
            <a:xfrm>
              <a:off x="792" y="3597"/>
              <a:ext cx="3421" cy="0"/>
            </a:xfrm>
            <a:prstGeom prst="line">
              <a:avLst/>
            </a:prstGeom>
            <a:noFill/>
            <a:ln w="952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Line 21"/>
            <p:cNvSpPr>
              <a:spLocks noChangeShapeType="1"/>
            </p:cNvSpPr>
            <p:nvPr/>
          </p:nvSpPr>
          <p:spPr bwMode="auto">
            <a:xfrm>
              <a:off x="792"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Line 22"/>
            <p:cNvSpPr>
              <a:spLocks noChangeShapeType="1"/>
            </p:cNvSpPr>
            <p:nvPr/>
          </p:nvSpPr>
          <p:spPr bwMode="auto">
            <a:xfrm>
              <a:off x="1362"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Line 23"/>
            <p:cNvSpPr>
              <a:spLocks noChangeShapeType="1"/>
            </p:cNvSpPr>
            <p:nvPr/>
          </p:nvSpPr>
          <p:spPr bwMode="auto">
            <a:xfrm>
              <a:off x="193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Line 24"/>
            <p:cNvSpPr>
              <a:spLocks noChangeShapeType="1"/>
            </p:cNvSpPr>
            <p:nvPr/>
          </p:nvSpPr>
          <p:spPr bwMode="auto">
            <a:xfrm>
              <a:off x="250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Line 25"/>
            <p:cNvSpPr>
              <a:spLocks noChangeShapeType="1"/>
            </p:cNvSpPr>
            <p:nvPr/>
          </p:nvSpPr>
          <p:spPr bwMode="auto">
            <a:xfrm>
              <a:off x="307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Line 26"/>
            <p:cNvSpPr>
              <a:spLocks noChangeShapeType="1"/>
            </p:cNvSpPr>
            <p:nvPr/>
          </p:nvSpPr>
          <p:spPr bwMode="auto">
            <a:xfrm>
              <a:off x="364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Line 27"/>
            <p:cNvSpPr>
              <a:spLocks noChangeShapeType="1"/>
            </p:cNvSpPr>
            <p:nvPr/>
          </p:nvSpPr>
          <p:spPr bwMode="auto">
            <a:xfrm>
              <a:off x="421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Rectangle 28"/>
            <p:cNvSpPr>
              <a:spLocks noChangeArrowheads="1"/>
            </p:cNvSpPr>
            <p:nvPr/>
          </p:nvSpPr>
          <p:spPr bwMode="auto">
            <a:xfrm>
              <a:off x="2051" y="3880"/>
              <a:ext cx="1250"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900" b="1" i="0" u="none" strike="noStrike" cap="none" normalizeH="0" baseline="0" dirty="0" smtClean="0">
                  <a:ln>
                    <a:noFill/>
                  </a:ln>
                  <a:solidFill>
                    <a:srgbClr val="000000"/>
                  </a:solidFill>
                  <a:effectLst/>
                  <a:latin typeface="Arial" panose="020B0604020202020204" pitchFamily="34" charset="0"/>
                </a:rPr>
                <a:t>Ukazováček</a:t>
              </a:r>
              <a:r>
                <a:rPr kumimoji="0" lang="en-US" altLang="cs-CZ" sz="1900" b="1" i="0" u="none" strike="noStrike" cap="none" normalizeH="0" baseline="0" dirty="0" smtClean="0">
                  <a:ln>
                    <a:noFill/>
                  </a:ln>
                  <a:solidFill>
                    <a:srgbClr val="000000"/>
                  </a:solidFill>
                  <a:effectLst/>
                  <a:latin typeface="Arial" panose="020B0604020202020204" pitchFamily="34" charset="0"/>
                </a:rPr>
                <a:t> [cm]</a:t>
              </a: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32" name="Rectangle 29"/>
            <p:cNvSpPr>
              <a:spLocks noChangeArrowheads="1"/>
            </p:cNvSpPr>
            <p:nvPr/>
          </p:nvSpPr>
          <p:spPr bwMode="auto">
            <a:xfrm>
              <a:off x="2852" y="388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30"/>
            <p:cNvSpPr>
              <a:spLocks noChangeArrowheads="1"/>
            </p:cNvSpPr>
            <p:nvPr/>
          </p:nvSpPr>
          <p:spPr bwMode="auto">
            <a:xfrm>
              <a:off x="4141" y="3663"/>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14</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34" name="Rectangle 31"/>
            <p:cNvSpPr>
              <a:spLocks noChangeArrowheads="1"/>
            </p:cNvSpPr>
            <p:nvPr/>
          </p:nvSpPr>
          <p:spPr bwMode="auto">
            <a:xfrm>
              <a:off x="3573" y="3663"/>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12</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35" name="Rectangle 32"/>
            <p:cNvSpPr>
              <a:spLocks noChangeArrowheads="1"/>
            </p:cNvSpPr>
            <p:nvPr/>
          </p:nvSpPr>
          <p:spPr bwMode="auto">
            <a:xfrm>
              <a:off x="3004" y="3663"/>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10</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36" name="Rectangle 33"/>
            <p:cNvSpPr>
              <a:spLocks noChangeArrowheads="1"/>
            </p:cNvSpPr>
            <p:nvPr/>
          </p:nvSpPr>
          <p:spPr bwMode="auto">
            <a:xfrm>
              <a:off x="2468" y="3663"/>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8</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37" name="Rectangle 34"/>
            <p:cNvSpPr>
              <a:spLocks noChangeArrowheads="1"/>
            </p:cNvSpPr>
            <p:nvPr/>
          </p:nvSpPr>
          <p:spPr bwMode="auto">
            <a:xfrm>
              <a:off x="1899" y="3663"/>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6</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38" name="Rectangle 35"/>
            <p:cNvSpPr>
              <a:spLocks noChangeArrowheads="1"/>
            </p:cNvSpPr>
            <p:nvPr/>
          </p:nvSpPr>
          <p:spPr bwMode="auto">
            <a:xfrm>
              <a:off x="1322" y="3663"/>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4</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39" name="Rectangle 36"/>
            <p:cNvSpPr>
              <a:spLocks noChangeArrowheads="1"/>
            </p:cNvSpPr>
            <p:nvPr/>
          </p:nvSpPr>
          <p:spPr bwMode="auto">
            <a:xfrm>
              <a:off x="754" y="3663"/>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2</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40" name="Line 37"/>
            <p:cNvSpPr>
              <a:spLocks noChangeShapeType="1"/>
            </p:cNvSpPr>
            <p:nvPr/>
          </p:nvSpPr>
          <p:spPr bwMode="auto">
            <a:xfrm>
              <a:off x="792" y="200"/>
              <a:ext cx="0" cy="3397"/>
            </a:xfrm>
            <a:prstGeom prst="line">
              <a:avLst/>
            </a:prstGeom>
            <a:noFill/>
            <a:ln w="952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Line 38"/>
            <p:cNvSpPr>
              <a:spLocks noChangeShapeType="1"/>
            </p:cNvSpPr>
            <p:nvPr/>
          </p:nvSpPr>
          <p:spPr bwMode="auto">
            <a:xfrm flipH="1">
              <a:off x="728" y="3597"/>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39"/>
            <p:cNvSpPr>
              <a:spLocks noChangeShapeType="1"/>
            </p:cNvSpPr>
            <p:nvPr/>
          </p:nvSpPr>
          <p:spPr bwMode="auto">
            <a:xfrm flipH="1">
              <a:off x="728" y="3031"/>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40"/>
            <p:cNvSpPr>
              <a:spLocks noChangeShapeType="1"/>
            </p:cNvSpPr>
            <p:nvPr/>
          </p:nvSpPr>
          <p:spPr bwMode="auto">
            <a:xfrm flipH="1">
              <a:off x="728" y="2465"/>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41"/>
            <p:cNvSpPr>
              <a:spLocks noChangeShapeType="1"/>
            </p:cNvSpPr>
            <p:nvPr/>
          </p:nvSpPr>
          <p:spPr bwMode="auto">
            <a:xfrm flipH="1">
              <a:off x="728" y="1898"/>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Line 42"/>
            <p:cNvSpPr>
              <a:spLocks noChangeShapeType="1"/>
            </p:cNvSpPr>
            <p:nvPr/>
          </p:nvSpPr>
          <p:spPr bwMode="auto">
            <a:xfrm flipH="1">
              <a:off x="728" y="1332"/>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6" name="Line 43"/>
            <p:cNvSpPr>
              <a:spLocks noChangeShapeType="1"/>
            </p:cNvSpPr>
            <p:nvPr/>
          </p:nvSpPr>
          <p:spPr bwMode="auto">
            <a:xfrm flipH="1">
              <a:off x="728" y="766"/>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7" name="Line 44"/>
            <p:cNvSpPr>
              <a:spLocks noChangeShapeType="1"/>
            </p:cNvSpPr>
            <p:nvPr/>
          </p:nvSpPr>
          <p:spPr bwMode="auto">
            <a:xfrm flipH="1">
              <a:off x="728" y="200"/>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8" name="Rectangle 45"/>
            <p:cNvSpPr>
              <a:spLocks noChangeArrowheads="1"/>
            </p:cNvSpPr>
            <p:nvPr/>
          </p:nvSpPr>
          <p:spPr bwMode="auto">
            <a:xfrm rot="16200000">
              <a:off x="-141" y="2112"/>
              <a:ext cx="114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900" b="1" i="0" u="none" strike="noStrike" cap="none" normalizeH="0" baseline="0" dirty="0" smtClean="0">
                  <a:ln>
                    <a:noFill/>
                  </a:ln>
                  <a:solidFill>
                    <a:srgbClr val="000000"/>
                  </a:solidFill>
                  <a:effectLst/>
                  <a:latin typeface="Arial" panose="020B0604020202020204" pitchFamily="34" charset="0"/>
                </a:rPr>
                <a:t>Prsteníček </a:t>
              </a:r>
              <a:r>
                <a:rPr kumimoji="0" lang="en-US" altLang="cs-CZ" sz="1900" b="1" i="0" u="none" strike="noStrike" cap="none" normalizeH="0" baseline="0" dirty="0" smtClean="0">
                  <a:ln>
                    <a:noFill/>
                  </a:ln>
                  <a:solidFill>
                    <a:srgbClr val="000000"/>
                  </a:solidFill>
                  <a:effectLst/>
                  <a:latin typeface="Arial" panose="020B0604020202020204" pitchFamily="34" charset="0"/>
                </a:rPr>
                <a:t>[cm]</a:t>
              </a: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49" name="Rectangle 46"/>
            <p:cNvSpPr>
              <a:spLocks noChangeArrowheads="1"/>
            </p:cNvSpPr>
            <p:nvPr/>
          </p:nvSpPr>
          <p:spPr bwMode="auto">
            <a:xfrm rot="16200000">
              <a:off x="433" y="2037"/>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0" name="Rectangle 47"/>
            <p:cNvSpPr>
              <a:spLocks noChangeArrowheads="1"/>
            </p:cNvSpPr>
            <p:nvPr/>
          </p:nvSpPr>
          <p:spPr bwMode="auto">
            <a:xfrm rot="16200000">
              <a:off x="433" y="196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1" name="Rectangle 48"/>
            <p:cNvSpPr>
              <a:spLocks noChangeArrowheads="1"/>
            </p:cNvSpPr>
            <p:nvPr/>
          </p:nvSpPr>
          <p:spPr bwMode="auto">
            <a:xfrm rot="16200000">
              <a:off x="433" y="1897"/>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2" name="Rectangle 49"/>
            <p:cNvSpPr>
              <a:spLocks noChangeArrowheads="1"/>
            </p:cNvSpPr>
            <p:nvPr/>
          </p:nvSpPr>
          <p:spPr bwMode="auto">
            <a:xfrm rot="16200000">
              <a:off x="433" y="1829"/>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3" name="Rectangle 50"/>
            <p:cNvSpPr>
              <a:spLocks noChangeArrowheads="1"/>
            </p:cNvSpPr>
            <p:nvPr/>
          </p:nvSpPr>
          <p:spPr bwMode="auto">
            <a:xfrm rot="16200000">
              <a:off x="433" y="173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4" name="Rectangle 51"/>
            <p:cNvSpPr>
              <a:spLocks noChangeArrowheads="1"/>
            </p:cNvSpPr>
            <p:nvPr/>
          </p:nvSpPr>
          <p:spPr bwMode="auto">
            <a:xfrm rot="16200000">
              <a:off x="433" y="164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5" name="Rectangle 52"/>
            <p:cNvSpPr>
              <a:spLocks noChangeArrowheads="1"/>
            </p:cNvSpPr>
            <p:nvPr/>
          </p:nvSpPr>
          <p:spPr bwMode="auto">
            <a:xfrm rot="16200000">
              <a:off x="433" y="153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6" name="Rectangle 53"/>
            <p:cNvSpPr>
              <a:spLocks noChangeArrowheads="1"/>
            </p:cNvSpPr>
            <p:nvPr/>
          </p:nvSpPr>
          <p:spPr bwMode="auto">
            <a:xfrm rot="16200000">
              <a:off x="433" y="143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7" name="Rectangle 54"/>
            <p:cNvSpPr>
              <a:spLocks noChangeArrowheads="1"/>
            </p:cNvSpPr>
            <p:nvPr/>
          </p:nvSpPr>
          <p:spPr bwMode="auto">
            <a:xfrm rot="16200000">
              <a:off x="433" y="135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8" name="Rectangle 55"/>
            <p:cNvSpPr>
              <a:spLocks noChangeArrowheads="1"/>
            </p:cNvSpPr>
            <p:nvPr/>
          </p:nvSpPr>
          <p:spPr bwMode="auto">
            <a:xfrm>
              <a:off x="585" y="136"/>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14</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59" name="Rectangle 56"/>
            <p:cNvSpPr>
              <a:spLocks noChangeArrowheads="1"/>
            </p:cNvSpPr>
            <p:nvPr/>
          </p:nvSpPr>
          <p:spPr bwMode="auto">
            <a:xfrm>
              <a:off x="585" y="705"/>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12</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60" name="Rectangle 57"/>
            <p:cNvSpPr>
              <a:spLocks noChangeArrowheads="1"/>
            </p:cNvSpPr>
            <p:nvPr/>
          </p:nvSpPr>
          <p:spPr bwMode="auto">
            <a:xfrm>
              <a:off x="585" y="1266"/>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10</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61" name="Rectangle 58"/>
            <p:cNvSpPr>
              <a:spLocks noChangeArrowheads="1"/>
            </p:cNvSpPr>
            <p:nvPr/>
          </p:nvSpPr>
          <p:spPr bwMode="auto">
            <a:xfrm>
              <a:off x="657" y="1836"/>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8</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62" name="Rectangle 59"/>
            <p:cNvSpPr>
              <a:spLocks noChangeArrowheads="1"/>
            </p:cNvSpPr>
            <p:nvPr/>
          </p:nvSpPr>
          <p:spPr bwMode="auto">
            <a:xfrm>
              <a:off x="657" y="2397"/>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6</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63" name="Rectangle 60"/>
            <p:cNvSpPr>
              <a:spLocks noChangeArrowheads="1"/>
            </p:cNvSpPr>
            <p:nvPr/>
          </p:nvSpPr>
          <p:spPr bwMode="auto">
            <a:xfrm>
              <a:off x="657" y="2966"/>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4</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64" name="Rectangle 61"/>
            <p:cNvSpPr>
              <a:spLocks noChangeArrowheads="1"/>
            </p:cNvSpPr>
            <p:nvPr/>
          </p:nvSpPr>
          <p:spPr bwMode="auto">
            <a:xfrm>
              <a:off x="657" y="3535"/>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2</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65" name="Oval 62"/>
            <p:cNvSpPr>
              <a:spLocks noChangeArrowheads="1"/>
            </p:cNvSpPr>
            <p:nvPr/>
          </p:nvSpPr>
          <p:spPr bwMode="auto">
            <a:xfrm>
              <a:off x="2414" y="1923"/>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6" name="Freeform 63"/>
            <p:cNvSpPr>
              <a:spLocks/>
            </p:cNvSpPr>
            <p:nvPr/>
          </p:nvSpPr>
          <p:spPr bwMode="auto">
            <a:xfrm>
              <a:off x="2442" y="2008"/>
              <a:ext cx="65" cy="64"/>
            </a:xfrm>
            <a:custGeom>
              <a:avLst/>
              <a:gdLst>
                <a:gd name="T0" fmla="*/ 65 w 65"/>
                <a:gd name="T1" fmla="*/ 32 h 64"/>
                <a:gd name="T2" fmla="*/ 33 w 65"/>
                <a:gd name="T3" fmla="*/ 64 h 64"/>
                <a:gd name="T4" fmla="*/ 0 w 65"/>
                <a:gd name="T5" fmla="*/ 32 h 64"/>
                <a:gd name="T6" fmla="*/ 33 w 65"/>
                <a:gd name="T7" fmla="*/ 0 h 64"/>
                <a:gd name="T8" fmla="*/ 65 w 65"/>
                <a:gd name="T9" fmla="*/ 32 h 64"/>
              </a:gdLst>
              <a:ahLst/>
              <a:cxnLst>
                <a:cxn ang="0">
                  <a:pos x="T0" y="T1"/>
                </a:cxn>
                <a:cxn ang="0">
                  <a:pos x="T2" y="T3"/>
                </a:cxn>
                <a:cxn ang="0">
                  <a:pos x="T4" y="T5"/>
                </a:cxn>
                <a:cxn ang="0">
                  <a:pos x="T6" y="T7"/>
                </a:cxn>
                <a:cxn ang="0">
                  <a:pos x="T8" y="T9"/>
                </a:cxn>
              </a:cxnLst>
              <a:rect l="0" t="0" r="r" b="b"/>
              <a:pathLst>
                <a:path w="65" h="64">
                  <a:moveTo>
                    <a:pt x="65" y="32"/>
                  </a:moveTo>
                  <a:cubicBezTo>
                    <a:pt x="65" y="50"/>
                    <a:pt x="50" y="64"/>
                    <a:pt x="33" y="64"/>
                  </a:cubicBezTo>
                  <a:cubicBezTo>
                    <a:pt x="14" y="64"/>
                    <a:pt x="0" y="50"/>
                    <a:pt x="0" y="32"/>
                  </a:cubicBezTo>
                  <a:cubicBezTo>
                    <a:pt x="0" y="14"/>
                    <a:pt x="14" y="0"/>
                    <a:pt x="33" y="0"/>
                  </a:cubicBezTo>
                  <a:cubicBezTo>
                    <a:pt x="50" y="0"/>
                    <a:pt x="65" y="14"/>
                    <a:pt x="65" y="32"/>
                  </a:cubicBezTo>
                </a:path>
              </a:pathLst>
            </a:cu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7" name="Freeform 64"/>
            <p:cNvSpPr>
              <a:spLocks/>
            </p:cNvSpPr>
            <p:nvPr/>
          </p:nvSpPr>
          <p:spPr bwMode="auto">
            <a:xfrm>
              <a:off x="1102" y="3197"/>
              <a:ext cx="65" cy="64"/>
            </a:xfrm>
            <a:custGeom>
              <a:avLst/>
              <a:gdLst>
                <a:gd name="T0" fmla="*/ 65 w 65"/>
                <a:gd name="T1" fmla="*/ 32 h 64"/>
                <a:gd name="T2" fmla="*/ 33 w 65"/>
                <a:gd name="T3" fmla="*/ 64 h 64"/>
                <a:gd name="T4" fmla="*/ 0 w 65"/>
                <a:gd name="T5" fmla="*/ 32 h 64"/>
                <a:gd name="T6" fmla="*/ 33 w 65"/>
                <a:gd name="T7" fmla="*/ 0 h 64"/>
                <a:gd name="T8" fmla="*/ 65 w 65"/>
                <a:gd name="T9" fmla="*/ 32 h 64"/>
              </a:gdLst>
              <a:ahLst/>
              <a:cxnLst>
                <a:cxn ang="0">
                  <a:pos x="T0" y="T1"/>
                </a:cxn>
                <a:cxn ang="0">
                  <a:pos x="T2" y="T3"/>
                </a:cxn>
                <a:cxn ang="0">
                  <a:pos x="T4" y="T5"/>
                </a:cxn>
                <a:cxn ang="0">
                  <a:pos x="T6" y="T7"/>
                </a:cxn>
                <a:cxn ang="0">
                  <a:pos x="T8" y="T9"/>
                </a:cxn>
              </a:cxnLst>
              <a:rect l="0" t="0" r="r" b="b"/>
              <a:pathLst>
                <a:path w="65" h="64">
                  <a:moveTo>
                    <a:pt x="65" y="32"/>
                  </a:moveTo>
                  <a:cubicBezTo>
                    <a:pt x="65" y="50"/>
                    <a:pt x="50" y="64"/>
                    <a:pt x="33" y="64"/>
                  </a:cubicBezTo>
                  <a:cubicBezTo>
                    <a:pt x="14" y="64"/>
                    <a:pt x="0" y="50"/>
                    <a:pt x="0" y="32"/>
                  </a:cubicBezTo>
                  <a:cubicBezTo>
                    <a:pt x="0" y="14"/>
                    <a:pt x="14" y="0"/>
                    <a:pt x="33" y="0"/>
                  </a:cubicBezTo>
                  <a:cubicBezTo>
                    <a:pt x="50" y="0"/>
                    <a:pt x="65" y="14"/>
                    <a:pt x="65" y="32"/>
                  </a:cubicBezTo>
                </a:path>
              </a:pathLst>
            </a:cu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8" name="Freeform 65"/>
            <p:cNvSpPr>
              <a:spLocks/>
            </p:cNvSpPr>
            <p:nvPr/>
          </p:nvSpPr>
          <p:spPr bwMode="auto">
            <a:xfrm>
              <a:off x="2442" y="1895"/>
              <a:ext cx="65" cy="64"/>
            </a:xfrm>
            <a:custGeom>
              <a:avLst/>
              <a:gdLst>
                <a:gd name="T0" fmla="*/ 65 w 65"/>
                <a:gd name="T1" fmla="*/ 32 h 64"/>
                <a:gd name="T2" fmla="*/ 33 w 65"/>
                <a:gd name="T3" fmla="*/ 64 h 64"/>
                <a:gd name="T4" fmla="*/ 0 w 65"/>
                <a:gd name="T5" fmla="*/ 32 h 64"/>
                <a:gd name="T6" fmla="*/ 33 w 65"/>
                <a:gd name="T7" fmla="*/ 0 h 64"/>
                <a:gd name="T8" fmla="*/ 65 w 65"/>
                <a:gd name="T9" fmla="*/ 32 h 64"/>
              </a:gdLst>
              <a:ahLst/>
              <a:cxnLst>
                <a:cxn ang="0">
                  <a:pos x="T0" y="T1"/>
                </a:cxn>
                <a:cxn ang="0">
                  <a:pos x="T2" y="T3"/>
                </a:cxn>
                <a:cxn ang="0">
                  <a:pos x="T4" y="T5"/>
                </a:cxn>
                <a:cxn ang="0">
                  <a:pos x="T6" y="T7"/>
                </a:cxn>
                <a:cxn ang="0">
                  <a:pos x="T8" y="T9"/>
                </a:cxn>
              </a:cxnLst>
              <a:rect l="0" t="0" r="r" b="b"/>
              <a:pathLst>
                <a:path w="65" h="64">
                  <a:moveTo>
                    <a:pt x="65" y="32"/>
                  </a:moveTo>
                  <a:cubicBezTo>
                    <a:pt x="65" y="50"/>
                    <a:pt x="50" y="64"/>
                    <a:pt x="33" y="64"/>
                  </a:cubicBezTo>
                  <a:cubicBezTo>
                    <a:pt x="14" y="64"/>
                    <a:pt x="0" y="50"/>
                    <a:pt x="0" y="32"/>
                  </a:cubicBezTo>
                  <a:cubicBezTo>
                    <a:pt x="0" y="14"/>
                    <a:pt x="14" y="0"/>
                    <a:pt x="33" y="0"/>
                  </a:cubicBezTo>
                  <a:cubicBezTo>
                    <a:pt x="50" y="0"/>
                    <a:pt x="65" y="14"/>
                    <a:pt x="65" y="32"/>
                  </a:cubicBezTo>
                </a:path>
              </a:pathLst>
            </a:cu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9" name="Oval 66"/>
            <p:cNvSpPr>
              <a:spLocks noChangeArrowheads="1"/>
            </p:cNvSpPr>
            <p:nvPr/>
          </p:nvSpPr>
          <p:spPr bwMode="auto">
            <a:xfrm>
              <a:off x="2357" y="2235"/>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0" name="Oval 67"/>
            <p:cNvSpPr>
              <a:spLocks noChangeArrowheads="1"/>
            </p:cNvSpPr>
            <p:nvPr/>
          </p:nvSpPr>
          <p:spPr bwMode="auto">
            <a:xfrm>
              <a:off x="2300" y="1980"/>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1" name="Oval 68"/>
            <p:cNvSpPr>
              <a:spLocks noChangeArrowheads="1"/>
            </p:cNvSpPr>
            <p:nvPr/>
          </p:nvSpPr>
          <p:spPr bwMode="auto">
            <a:xfrm>
              <a:off x="2186" y="2206"/>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2" name="Oval 69"/>
            <p:cNvSpPr>
              <a:spLocks noChangeArrowheads="1"/>
            </p:cNvSpPr>
            <p:nvPr/>
          </p:nvSpPr>
          <p:spPr bwMode="auto">
            <a:xfrm>
              <a:off x="3954" y="2319"/>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3" name="Freeform 70"/>
            <p:cNvSpPr>
              <a:spLocks/>
            </p:cNvSpPr>
            <p:nvPr/>
          </p:nvSpPr>
          <p:spPr bwMode="auto">
            <a:xfrm>
              <a:off x="2129" y="2149"/>
              <a:ext cx="64" cy="65"/>
            </a:xfrm>
            <a:custGeom>
              <a:avLst/>
              <a:gdLst>
                <a:gd name="T0" fmla="*/ 64 w 64"/>
                <a:gd name="T1" fmla="*/ 32 h 65"/>
                <a:gd name="T2" fmla="*/ 32 w 64"/>
                <a:gd name="T3" fmla="*/ 65 h 65"/>
                <a:gd name="T4" fmla="*/ 0 w 64"/>
                <a:gd name="T5" fmla="*/ 32 h 65"/>
                <a:gd name="T6" fmla="*/ 32 w 64"/>
                <a:gd name="T7" fmla="*/ 0 h 65"/>
                <a:gd name="T8" fmla="*/ 64 w 64"/>
                <a:gd name="T9" fmla="*/ 32 h 65"/>
              </a:gdLst>
              <a:ahLst/>
              <a:cxnLst>
                <a:cxn ang="0">
                  <a:pos x="T0" y="T1"/>
                </a:cxn>
                <a:cxn ang="0">
                  <a:pos x="T2" y="T3"/>
                </a:cxn>
                <a:cxn ang="0">
                  <a:pos x="T4" y="T5"/>
                </a:cxn>
                <a:cxn ang="0">
                  <a:pos x="T6" y="T7"/>
                </a:cxn>
                <a:cxn ang="0">
                  <a:pos x="T8" y="T9"/>
                </a:cxn>
              </a:cxnLst>
              <a:rect l="0" t="0" r="r" b="b"/>
              <a:pathLst>
                <a:path w="64" h="65">
                  <a:moveTo>
                    <a:pt x="64" y="32"/>
                  </a:moveTo>
                  <a:cubicBezTo>
                    <a:pt x="64" y="51"/>
                    <a:pt x="50" y="65"/>
                    <a:pt x="32" y="65"/>
                  </a:cubicBezTo>
                  <a:cubicBezTo>
                    <a:pt x="14" y="65"/>
                    <a:pt x="0" y="51"/>
                    <a:pt x="0" y="32"/>
                  </a:cubicBezTo>
                  <a:cubicBezTo>
                    <a:pt x="0" y="15"/>
                    <a:pt x="14" y="0"/>
                    <a:pt x="32" y="0"/>
                  </a:cubicBezTo>
                  <a:cubicBezTo>
                    <a:pt x="50" y="0"/>
                    <a:pt x="64" y="15"/>
                    <a:pt x="64" y="32"/>
                  </a:cubicBezTo>
                </a:path>
              </a:pathLst>
            </a:cu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4" name="Oval 71"/>
            <p:cNvSpPr>
              <a:spLocks noChangeArrowheads="1"/>
            </p:cNvSpPr>
            <p:nvPr/>
          </p:nvSpPr>
          <p:spPr bwMode="auto">
            <a:xfrm>
              <a:off x="3041" y="1300"/>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5" name="Oval 72"/>
            <p:cNvSpPr>
              <a:spLocks noChangeArrowheads="1"/>
            </p:cNvSpPr>
            <p:nvPr/>
          </p:nvSpPr>
          <p:spPr bwMode="auto">
            <a:xfrm>
              <a:off x="2357" y="1980"/>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6" name="Oval 73"/>
            <p:cNvSpPr>
              <a:spLocks noChangeArrowheads="1"/>
            </p:cNvSpPr>
            <p:nvPr/>
          </p:nvSpPr>
          <p:spPr bwMode="auto">
            <a:xfrm>
              <a:off x="2471" y="1810"/>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7" name="Oval 74"/>
            <p:cNvSpPr>
              <a:spLocks noChangeArrowheads="1"/>
            </p:cNvSpPr>
            <p:nvPr/>
          </p:nvSpPr>
          <p:spPr bwMode="auto">
            <a:xfrm>
              <a:off x="2243" y="1952"/>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8" name="Oval 75"/>
            <p:cNvSpPr>
              <a:spLocks noChangeArrowheads="1"/>
            </p:cNvSpPr>
            <p:nvPr/>
          </p:nvSpPr>
          <p:spPr bwMode="auto">
            <a:xfrm>
              <a:off x="2014" y="2065"/>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9" name="Oval 76"/>
            <p:cNvSpPr>
              <a:spLocks noChangeArrowheads="1"/>
            </p:cNvSpPr>
            <p:nvPr/>
          </p:nvSpPr>
          <p:spPr bwMode="auto">
            <a:xfrm>
              <a:off x="2129" y="2121"/>
              <a:ext cx="64" cy="65"/>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0" name="Oval 77"/>
            <p:cNvSpPr>
              <a:spLocks noChangeArrowheads="1"/>
            </p:cNvSpPr>
            <p:nvPr/>
          </p:nvSpPr>
          <p:spPr bwMode="auto">
            <a:xfrm>
              <a:off x="2014" y="2376"/>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1" name="Oval 78"/>
            <p:cNvSpPr>
              <a:spLocks noChangeArrowheads="1"/>
            </p:cNvSpPr>
            <p:nvPr/>
          </p:nvSpPr>
          <p:spPr bwMode="auto">
            <a:xfrm>
              <a:off x="2186" y="220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2" name="Oval 79"/>
            <p:cNvSpPr>
              <a:spLocks noChangeArrowheads="1"/>
            </p:cNvSpPr>
            <p:nvPr/>
          </p:nvSpPr>
          <p:spPr bwMode="auto">
            <a:xfrm>
              <a:off x="2357" y="1980"/>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3" name="Freeform 80"/>
            <p:cNvSpPr>
              <a:spLocks/>
            </p:cNvSpPr>
            <p:nvPr/>
          </p:nvSpPr>
          <p:spPr bwMode="auto">
            <a:xfrm>
              <a:off x="2129" y="2149"/>
              <a:ext cx="64" cy="65"/>
            </a:xfrm>
            <a:custGeom>
              <a:avLst/>
              <a:gdLst>
                <a:gd name="T0" fmla="*/ 64 w 64"/>
                <a:gd name="T1" fmla="*/ 32 h 65"/>
                <a:gd name="T2" fmla="*/ 32 w 64"/>
                <a:gd name="T3" fmla="*/ 65 h 65"/>
                <a:gd name="T4" fmla="*/ 0 w 64"/>
                <a:gd name="T5" fmla="*/ 32 h 65"/>
                <a:gd name="T6" fmla="*/ 32 w 64"/>
                <a:gd name="T7" fmla="*/ 0 h 65"/>
                <a:gd name="T8" fmla="*/ 64 w 64"/>
                <a:gd name="T9" fmla="*/ 32 h 65"/>
              </a:gdLst>
              <a:ahLst/>
              <a:cxnLst>
                <a:cxn ang="0">
                  <a:pos x="T0" y="T1"/>
                </a:cxn>
                <a:cxn ang="0">
                  <a:pos x="T2" y="T3"/>
                </a:cxn>
                <a:cxn ang="0">
                  <a:pos x="T4" y="T5"/>
                </a:cxn>
                <a:cxn ang="0">
                  <a:pos x="T6" y="T7"/>
                </a:cxn>
                <a:cxn ang="0">
                  <a:pos x="T8" y="T9"/>
                </a:cxn>
              </a:cxnLst>
              <a:rect l="0" t="0" r="r" b="b"/>
              <a:pathLst>
                <a:path w="64" h="65">
                  <a:moveTo>
                    <a:pt x="64" y="32"/>
                  </a:moveTo>
                  <a:cubicBezTo>
                    <a:pt x="64" y="51"/>
                    <a:pt x="50" y="65"/>
                    <a:pt x="32" y="65"/>
                  </a:cubicBezTo>
                  <a:cubicBezTo>
                    <a:pt x="14" y="65"/>
                    <a:pt x="0" y="51"/>
                    <a:pt x="0" y="32"/>
                  </a:cubicBezTo>
                  <a:cubicBezTo>
                    <a:pt x="0" y="15"/>
                    <a:pt x="14" y="0"/>
                    <a:pt x="32" y="0"/>
                  </a:cubicBezTo>
                  <a:cubicBezTo>
                    <a:pt x="50" y="0"/>
                    <a:pt x="64" y="15"/>
                    <a:pt x="64" y="32"/>
                  </a:cubicBezTo>
                </a:path>
              </a:pathLst>
            </a:cu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4" name="Oval 81"/>
            <p:cNvSpPr>
              <a:spLocks noChangeArrowheads="1"/>
            </p:cNvSpPr>
            <p:nvPr/>
          </p:nvSpPr>
          <p:spPr bwMode="auto">
            <a:xfrm>
              <a:off x="2385" y="1923"/>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5" name="Oval 82"/>
            <p:cNvSpPr>
              <a:spLocks noChangeArrowheads="1"/>
            </p:cNvSpPr>
            <p:nvPr/>
          </p:nvSpPr>
          <p:spPr bwMode="auto">
            <a:xfrm>
              <a:off x="2129" y="2235"/>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6" name="Oval 83"/>
            <p:cNvSpPr>
              <a:spLocks noChangeArrowheads="1"/>
            </p:cNvSpPr>
            <p:nvPr/>
          </p:nvSpPr>
          <p:spPr bwMode="auto">
            <a:xfrm>
              <a:off x="2157" y="2235"/>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7" name="Oval 84"/>
            <p:cNvSpPr>
              <a:spLocks noChangeArrowheads="1"/>
            </p:cNvSpPr>
            <p:nvPr/>
          </p:nvSpPr>
          <p:spPr bwMode="auto">
            <a:xfrm>
              <a:off x="2898" y="1838"/>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8" name="Oval 85"/>
            <p:cNvSpPr>
              <a:spLocks noChangeArrowheads="1"/>
            </p:cNvSpPr>
            <p:nvPr/>
          </p:nvSpPr>
          <p:spPr bwMode="auto">
            <a:xfrm>
              <a:off x="2186" y="1866"/>
              <a:ext cx="64" cy="65"/>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9" name="Oval 86"/>
            <p:cNvSpPr>
              <a:spLocks noChangeArrowheads="1"/>
            </p:cNvSpPr>
            <p:nvPr/>
          </p:nvSpPr>
          <p:spPr bwMode="auto">
            <a:xfrm>
              <a:off x="2385" y="1952"/>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0" name="Oval 87"/>
            <p:cNvSpPr>
              <a:spLocks noChangeArrowheads="1"/>
            </p:cNvSpPr>
            <p:nvPr/>
          </p:nvSpPr>
          <p:spPr bwMode="auto">
            <a:xfrm>
              <a:off x="2357" y="203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1" name="Oval 88"/>
            <p:cNvSpPr>
              <a:spLocks noChangeArrowheads="1"/>
            </p:cNvSpPr>
            <p:nvPr/>
          </p:nvSpPr>
          <p:spPr bwMode="auto">
            <a:xfrm>
              <a:off x="2214" y="2178"/>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2" name="Oval 89"/>
            <p:cNvSpPr>
              <a:spLocks noChangeArrowheads="1"/>
            </p:cNvSpPr>
            <p:nvPr/>
          </p:nvSpPr>
          <p:spPr bwMode="auto">
            <a:xfrm>
              <a:off x="2500" y="203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3" name="Oval 90"/>
            <p:cNvSpPr>
              <a:spLocks noChangeArrowheads="1"/>
            </p:cNvSpPr>
            <p:nvPr/>
          </p:nvSpPr>
          <p:spPr bwMode="auto">
            <a:xfrm>
              <a:off x="2014" y="2376"/>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4" name="Oval 91"/>
            <p:cNvSpPr>
              <a:spLocks noChangeArrowheads="1"/>
            </p:cNvSpPr>
            <p:nvPr/>
          </p:nvSpPr>
          <p:spPr bwMode="auto">
            <a:xfrm>
              <a:off x="1673" y="2687"/>
              <a:ext cx="64" cy="65"/>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5" name="Oval 92"/>
            <p:cNvSpPr>
              <a:spLocks noChangeArrowheads="1"/>
            </p:cNvSpPr>
            <p:nvPr/>
          </p:nvSpPr>
          <p:spPr bwMode="auto">
            <a:xfrm>
              <a:off x="2129" y="2235"/>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6" name="Oval 93"/>
            <p:cNvSpPr>
              <a:spLocks noChangeArrowheads="1"/>
            </p:cNvSpPr>
            <p:nvPr/>
          </p:nvSpPr>
          <p:spPr bwMode="auto">
            <a:xfrm>
              <a:off x="2100" y="203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7" name="Oval 94"/>
            <p:cNvSpPr>
              <a:spLocks noChangeArrowheads="1"/>
            </p:cNvSpPr>
            <p:nvPr/>
          </p:nvSpPr>
          <p:spPr bwMode="auto">
            <a:xfrm>
              <a:off x="2043" y="2235"/>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8" name="Oval 95"/>
            <p:cNvSpPr>
              <a:spLocks noChangeArrowheads="1"/>
            </p:cNvSpPr>
            <p:nvPr/>
          </p:nvSpPr>
          <p:spPr bwMode="auto">
            <a:xfrm>
              <a:off x="2500" y="1952"/>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9" name="Oval 96"/>
            <p:cNvSpPr>
              <a:spLocks noChangeArrowheads="1"/>
            </p:cNvSpPr>
            <p:nvPr/>
          </p:nvSpPr>
          <p:spPr bwMode="auto">
            <a:xfrm>
              <a:off x="2271" y="2093"/>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0" name="Oval 97"/>
            <p:cNvSpPr>
              <a:spLocks noChangeArrowheads="1"/>
            </p:cNvSpPr>
            <p:nvPr/>
          </p:nvSpPr>
          <p:spPr bwMode="auto">
            <a:xfrm>
              <a:off x="2585" y="1866"/>
              <a:ext cx="64" cy="65"/>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1" name="Oval 98"/>
            <p:cNvSpPr>
              <a:spLocks noChangeArrowheads="1"/>
            </p:cNvSpPr>
            <p:nvPr/>
          </p:nvSpPr>
          <p:spPr bwMode="auto">
            <a:xfrm>
              <a:off x="2243" y="203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2" name="Oval 99"/>
            <p:cNvSpPr>
              <a:spLocks noChangeArrowheads="1"/>
            </p:cNvSpPr>
            <p:nvPr/>
          </p:nvSpPr>
          <p:spPr bwMode="auto">
            <a:xfrm>
              <a:off x="2414" y="1697"/>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3" name="Oval 100"/>
            <p:cNvSpPr>
              <a:spLocks noChangeArrowheads="1"/>
            </p:cNvSpPr>
            <p:nvPr/>
          </p:nvSpPr>
          <p:spPr bwMode="auto">
            <a:xfrm>
              <a:off x="2300" y="220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4" name="Oval 101"/>
            <p:cNvSpPr>
              <a:spLocks noChangeArrowheads="1"/>
            </p:cNvSpPr>
            <p:nvPr/>
          </p:nvSpPr>
          <p:spPr bwMode="auto">
            <a:xfrm>
              <a:off x="1957" y="2065"/>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5" name="Oval 102"/>
            <p:cNvSpPr>
              <a:spLocks noChangeArrowheads="1"/>
            </p:cNvSpPr>
            <p:nvPr/>
          </p:nvSpPr>
          <p:spPr bwMode="auto">
            <a:xfrm>
              <a:off x="2243" y="2093"/>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6" name="Freeform 103"/>
            <p:cNvSpPr>
              <a:spLocks/>
            </p:cNvSpPr>
            <p:nvPr/>
          </p:nvSpPr>
          <p:spPr bwMode="auto">
            <a:xfrm>
              <a:off x="2129" y="2149"/>
              <a:ext cx="64" cy="65"/>
            </a:xfrm>
            <a:custGeom>
              <a:avLst/>
              <a:gdLst>
                <a:gd name="T0" fmla="*/ 64 w 64"/>
                <a:gd name="T1" fmla="*/ 32 h 65"/>
                <a:gd name="T2" fmla="*/ 32 w 64"/>
                <a:gd name="T3" fmla="*/ 65 h 65"/>
                <a:gd name="T4" fmla="*/ 0 w 64"/>
                <a:gd name="T5" fmla="*/ 32 h 65"/>
                <a:gd name="T6" fmla="*/ 32 w 64"/>
                <a:gd name="T7" fmla="*/ 0 h 65"/>
                <a:gd name="T8" fmla="*/ 64 w 64"/>
                <a:gd name="T9" fmla="*/ 32 h 65"/>
              </a:gdLst>
              <a:ahLst/>
              <a:cxnLst>
                <a:cxn ang="0">
                  <a:pos x="T0" y="T1"/>
                </a:cxn>
                <a:cxn ang="0">
                  <a:pos x="T2" y="T3"/>
                </a:cxn>
                <a:cxn ang="0">
                  <a:pos x="T4" y="T5"/>
                </a:cxn>
                <a:cxn ang="0">
                  <a:pos x="T6" y="T7"/>
                </a:cxn>
                <a:cxn ang="0">
                  <a:pos x="T8" y="T9"/>
                </a:cxn>
              </a:cxnLst>
              <a:rect l="0" t="0" r="r" b="b"/>
              <a:pathLst>
                <a:path w="64" h="65">
                  <a:moveTo>
                    <a:pt x="64" y="32"/>
                  </a:moveTo>
                  <a:cubicBezTo>
                    <a:pt x="64" y="51"/>
                    <a:pt x="50" y="65"/>
                    <a:pt x="32" y="65"/>
                  </a:cubicBezTo>
                  <a:cubicBezTo>
                    <a:pt x="14" y="65"/>
                    <a:pt x="0" y="51"/>
                    <a:pt x="0" y="32"/>
                  </a:cubicBezTo>
                  <a:cubicBezTo>
                    <a:pt x="0" y="15"/>
                    <a:pt x="14" y="0"/>
                    <a:pt x="32" y="0"/>
                  </a:cubicBezTo>
                  <a:cubicBezTo>
                    <a:pt x="50" y="0"/>
                    <a:pt x="64" y="15"/>
                    <a:pt x="64" y="32"/>
                  </a:cubicBezTo>
                </a:path>
              </a:pathLst>
            </a:cu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7" name="Rectangle 104"/>
            <p:cNvSpPr>
              <a:spLocks noChangeArrowheads="1"/>
            </p:cNvSpPr>
            <p:nvPr/>
          </p:nvSpPr>
          <p:spPr bwMode="auto">
            <a:xfrm>
              <a:off x="792" y="200"/>
              <a:ext cx="3421" cy="3397"/>
            </a:xfrm>
            <a:prstGeom prst="rect">
              <a:avLst/>
            </a:prstGeom>
            <a:noFill/>
            <a:ln w="1270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8" name="Oval 105"/>
            <p:cNvSpPr>
              <a:spLocks noChangeArrowheads="1"/>
            </p:cNvSpPr>
            <p:nvPr/>
          </p:nvSpPr>
          <p:spPr bwMode="auto">
            <a:xfrm>
              <a:off x="4232" y="438"/>
              <a:ext cx="116" cy="115"/>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9" name="Freeform 106"/>
            <p:cNvSpPr>
              <a:spLocks/>
            </p:cNvSpPr>
            <p:nvPr/>
          </p:nvSpPr>
          <p:spPr bwMode="auto">
            <a:xfrm>
              <a:off x="4232" y="599"/>
              <a:ext cx="116" cy="116"/>
            </a:xfrm>
            <a:custGeom>
              <a:avLst/>
              <a:gdLst>
                <a:gd name="T0" fmla="*/ 116 w 116"/>
                <a:gd name="T1" fmla="*/ 57 h 116"/>
                <a:gd name="T2" fmla="*/ 58 w 116"/>
                <a:gd name="T3" fmla="*/ 116 h 116"/>
                <a:gd name="T4" fmla="*/ 0 w 116"/>
                <a:gd name="T5" fmla="*/ 57 h 116"/>
                <a:gd name="T6" fmla="*/ 58 w 116"/>
                <a:gd name="T7" fmla="*/ 0 h 116"/>
                <a:gd name="T8" fmla="*/ 116 w 116"/>
                <a:gd name="T9" fmla="*/ 57 h 116"/>
              </a:gdLst>
              <a:ahLst/>
              <a:cxnLst>
                <a:cxn ang="0">
                  <a:pos x="T0" y="T1"/>
                </a:cxn>
                <a:cxn ang="0">
                  <a:pos x="T2" y="T3"/>
                </a:cxn>
                <a:cxn ang="0">
                  <a:pos x="T4" y="T5"/>
                </a:cxn>
                <a:cxn ang="0">
                  <a:pos x="T6" y="T7"/>
                </a:cxn>
                <a:cxn ang="0">
                  <a:pos x="T8" y="T9"/>
                </a:cxn>
              </a:cxnLst>
              <a:rect l="0" t="0" r="r" b="b"/>
              <a:pathLst>
                <a:path w="116" h="116">
                  <a:moveTo>
                    <a:pt x="116" y="57"/>
                  </a:moveTo>
                  <a:cubicBezTo>
                    <a:pt x="116" y="90"/>
                    <a:pt x="90" y="116"/>
                    <a:pt x="58" y="116"/>
                  </a:cubicBezTo>
                  <a:cubicBezTo>
                    <a:pt x="26" y="116"/>
                    <a:pt x="0" y="90"/>
                    <a:pt x="0" y="57"/>
                  </a:cubicBezTo>
                  <a:cubicBezTo>
                    <a:pt x="0" y="26"/>
                    <a:pt x="26" y="0"/>
                    <a:pt x="58" y="0"/>
                  </a:cubicBezTo>
                  <a:cubicBezTo>
                    <a:pt x="90" y="0"/>
                    <a:pt x="116" y="26"/>
                    <a:pt x="116" y="57"/>
                  </a:cubicBezTo>
                </a:path>
              </a:pathLst>
            </a:cu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0" name="Rectangle 107"/>
            <p:cNvSpPr>
              <a:spLocks noChangeArrowheads="1"/>
            </p:cNvSpPr>
            <p:nvPr/>
          </p:nvSpPr>
          <p:spPr bwMode="auto">
            <a:xfrm>
              <a:off x="4374" y="585"/>
              <a:ext cx="31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cs-CZ" altLang="cs-CZ" sz="1700" dirty="0">
                  <a:solidFill>
                    <a:srgbClr val="000000"/>
                  </a:solidFill>
                </a:rPr>
                <a:t>Ž</a:t>
              </a:r>
              <a:r>
                <a:rPr kumimoji="0" lang="cs-CZ" altLang="cs-CZ" sz="1700" b="0" i="0" u="none" strike="noStrike" cap="none" normalizeH="0" baseline="0" dirty="0" smtClean="0">
                  <a:ln>
                    <a:noFill/>
                  </a:ln>
                  <a:solidFill>
                    <a:srgbClr val="000000"/>
                  </a:solidFill>
                  <a:effectLst/>
                  <a:latin typeface="Arial" panose="020B0604020202020204" pitchFamily="34" charset="0"/>
                </a:rPr>
                <a:t>ena</a:t>
              </a: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111" name="Rectangle 108"/>
            <p:cNvSpPr>
              <a:spLocks noChangeArrowheads="1"/>
            </p:cNvSpPr>
            <p:nvPr/>
          </p:nvSpPr>
          <p:spPr bwMode="auto">
            <a:xfrm>
              <a:off x="4374" y="425"/>
              <a:ext cx="260"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700" b="0" i="0" u="none" strike="noStrike" cap="none" normalizeH="0" baseline="0" dirty="0" smtClean="0">
                  <a:ln>
                    <a:noFill/>
                  </a:ln>
                  <a:solidFill>
                    <a:srgbClr val="000000"/>
                  </a:solidFill>
                  <a:effectLst/>
                  <a:latin typeface="Arial" panose="020B0604020202020204" pitchFamily="34" charset="0"/>
                </a:rPr>
                <a:t>Muž</a:t>
              </a: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591030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pPr eaLnBrk="1" hangingPunct="1"/>
            <a:r>
              <a:rPr lang="cs-CZ" smtClean="0"/>
              <a:t>Různé podoby/druhy vztahu</a:t>
            </a:r>
          </a:p>
        </p:txBody>
      </p:sp>
      <p:pic>
        <p:nvPicPr>
          <p:cNvPr id="11267" name="Picture 6"/>
          <p:cNvPicPr>
            <a:picLocks noChangeAspect="1" noChangeArrowheads="1"/>
          </p:cNvPicPr>
          <p:nvPr/>
        </p:nvPicPr>
        <p:blipFill>
          <a:blip r:embed="rId2" cstate="print"/>
          <a:srcRect/>
          <a:stretch>
            <a:fillRect/>
          </a:stretch>
        </p:blipFill>
        <p:spPr bwMode="auto">
          <a:xfrm>
            <a:off x="468313" y="1989138"/>
            <a:ext cx="2447925" cy="1617662"/>
          </a:xfrm>
          <a:prstGeom prst="rect">
            <a:avLst/>
          </a:prstGeom>
          <a:noFill/>
          <a:ln w="9525" algn="ctr">
            <a:noFill/>
            <a:miter lim="800000"/>
            <a:headEnd/>
            <a:tailEnd/>
          </a:ln>
        </p:spPr>
      </p:pic>
      <p:pic>
        <p:nvPicPr>
          <p:cNvPr id="11268" name="Picture 7"/>
          <p:cNvPicPr>
            <a:picLocks noChangeAspect="1" noChangeArrowheads="1"/>
          </p:cNvPicPr>
          <p:nvPr/>
        </p:nvPicPr>
        <p:blipFill>
          <a:blip r:embed="rId3" cstate="print"/>
          <a:srcRect/>
          <a:stretch>
            <a:fillRect/>
          </a:stretch>
        </p:blipFill>
        <p:spPr bwMode="auto">
          <a:xfrm>
            <a:off x="611188" y="3860800"/>
            <a:ext cx="2270125" cy="2265363"/>
          </a:xfrm>
          <a:prstGeom prst="rect">
            <a:avLst/>
          </a:prstGeom>
          <a:noFill/>
          <a:ln w="9525" algn="ctr">
            <a:noFill/>
            <a:miter lim="800000"/>
            <a:headEnd/>
            <a:tailEnd/>
          </a:ln>
        </p:spPr>
      </p:pic>
      <p:pic>
        <p:nvPicPr>
          <p:cNvPr id="11269" name="Picture 10" descr="Corr-example"/>
          <p:cNvPicPr>
            <a:picLocks noChangeAspect="1" noChangeArrowheads="1"/>
          </p:cNvPicPr>
          <p:nvPr/>
        </p:nvPicPr>
        <p:blipFill>
          <a:blip r:embed="rId4" cstate="print"/>
          <a:srcRect/>
          <a:stretch>
            <a:fillRect/>
          </a:stretch>
        </p:blipFill>
        <p:spPr bwMode="auto">
          <a:xfrm>
            <a:off x="2987675" y="1989138"/>
            <a:ext cx="2951163" cy="2951162"/>
          </a:xfrm>
          <a:prstGeom prst="rect">
            <a:avLst/>
          </a:prstGeom>
          <a:noFill/>
          <a:ln w="9525">
            <a:noFill/>
            <a:miter lim="800000"/>
            <a:headEnd/>
            <a:tailEnd/>
          </a:ln>
        </p:spPr>
      </p:pic>
      <p:pic>
        <p:nvPicPr>
          <p:cNvPr id="11270" name="Picture 11"/>
          <p:cNvPicPr>
            <a:picLocks noChangeAspect="1" noChangeArrowheads="1"/>
          </p:cNvPicPr>
          <p:nvPr/>
        </p:nvPicPr>
        <p:blipFill>
          <a:blip r:embed="rId5" cstate="print"/>
          <a:srcRect/>
          <a:stretch>
            <a:fillRect/>
          </a:stretch>
        </p:blipFill>
        <p:spPr bwMode="auto">
          <a:xfrm>
            <a:off x="6156325" y="1844675"/>
            <a:ext cx="2443163" cy="3816350"/>
          </a:xfrm>
          <a:prstGeom prst="rect">
            <a:avLst/>
          </a:prstGeom>
          <a:noFill/>
          <a:ln w="9525" algn="ctr">
            <a:noFill/>
            <a:miter lim="800000"/>
            <a:headEnd/>
            <a:tailEnd/>
          </a:ln>
        </p:spPr>
      </p:pic>
      <p:sp>
        <p:nvSpPr>
          <p:cNvPr id="11271" name="AutoShape 14"/>
          <p:cNvSpPr>
            <a:spLocks noChangeArrowheads="1"/>
          </p:cNvSpPr>
          <p:nvPr/>
        </p:nvSpPr>
        <p:spPr bwMode="auto">
          <a:xfrm rot="10800000">
            <a:off x="2987675" y="5661025"/>
            <a:ext cx="5472113" cy="863600"/>
          </a:xfrm>
          <a:prstGeom prst="wedgeRoundRectCallout">
            <a:avLst>
              <a:gd name="adj1" fmla="val 21102"/>
              <a:gd name="adj2" fmla="val 129227"/>
              <a:gd name="adj3" fmla="val 16667"/>
            </a:avLst>
          </a:prstGeom>
          <a:solidFill>
            <a:schemeClr val="accent1"/>
          </a:solidFill>
          <a:ln w="9525" algn="ctr">
            <a:solidFill>
              <a:schemeClr val="tx1"/>
            </a:solidFill>
            <a:miter lim="800000"/>
            <a:headEnd/>
            <a:tailEnd/>
          </a:ln>
        </p:spPr>
        <p:txBody>
          <a:bodyPr rot="10800000" anchor="ctr"/>
          <a:lstStyle/>
          <a:p>
            <a:pPr algn="l"/>
            <a:r>
              <a:rPr lang="cs-CZ" sz="1200" dirty="0"/>
              <a:t>Pouze takto vypadající </a:t>
            </a:r>
            <a:r>
              <a:rPr lang="cs-CZ" sz="1200" dirty="0" err="1"/>
              <a:t>scattery</a:t>
            </a:r>
            <a:r>
              <a:rPr lang="cs-CZ" sz="1200" dirty="0"/>
              <a:t> zobrazují vztah mezi 2 proměnnými, který je lineární a dobře </a:t>
            </a:r>
            <a:r>
              <a:rPr lang="cs-CZ" sz="1000" dirty="0"/>
              <a:t>(=smysluplně, výstižně)</a:t>
            </a:r>
            <a:r>
              <a:rPr lang="cs-CZ" sz="1200" dirty="0"/>
              <a:t> popsatelný pomocí Pearsonova korelačního koeficientu. U ostatních jde buď o vztahy nelineární, nebo je problém v heterogenitě, </a:t>
            </a:r>
            <a:r>
              <a:rPr lang="cs-CZ" sz="1200" dirty="0" err="1"/>
              <a:t>outlierech</a:t>
            </a:r>
            <a:r>
              <a:rPr lang="cs-CZ" sz="1200" dirty="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Grp="1" noChangeArrowheads="1"/>
          </p:cNvSpPr>
          <p:nvPr>
            <p:ph type="title"/>
          </p:nvPr>
        </p:nvSpPr>
        <p:spPr/>
        <p:txBody>
          <a:bodyPr/>
          <a:lstStyle/>
          <a:p>
            <a:pPr eaLnBrk="1" hangingPunct="1"/>
            <a:r>
              <a:rPr lang="cs-CZ" smtClean="0"/>
              <a:t>Lineární souvislost, vztah</a:t>
            </a:r>
          </a:p>
        </p:txBody>
      </p:sp>
      <p:sp>
        <p:nvSpPr>
          <p:cNvPr id="3076" name="Rectangle 5"/>
          <p:cNvSpPr>
            <a:spLocks noGrp="1" noChangeArrowheads="1"/>
          </p:cNvSpPr>
          <p:nvPr>
            <p:ph type="body" sz="half" idx="1"/>
          </p:nvPr>
        </p:nvSpPr>
        <p:spPr/>
        <p:txBody>
          <a:bodyPr/>
          <a:lstStyle/>
          <a:p>
            <a:pPr eaLnBrk="1" hangingPunct="1">
              <a:lnSpc>
                <a:spcPct val="90000"/>
              </a:lnSpc>
            </a:pPr>
            <a:r>
              <a:rPr lang="cs-CZ" sz="2000" smtClean="0"/>
              <a:t>Lineární vztah je to, co se obvykle míní slovem korelace.</a:t>
            </a:r>
          </a:p>
          <a:p>
            <a:pPr eaLnBrk="1" hangingPunct="1">
              <a:lnSpc>
                <a:spcPct val="90000"/>
              </a:lnSpc>
            </a:pPr>
            <a:r>
              <a:rPr lang="cs-CZ" sz="2000" smtClean="0"/>
              <a:t>Je to monotónní vztah, který se dá popsat slovy čím více X, tím více/méně Y.</a:t>
            </a:r>
          </a:p>
          <a:p>
            <a:pPr eaLnBrk="1" hangingPunct="1">
              <a:lnSpc>
                <a:spcPct val="90000"/>
              </a:lnSpc>
            </a:pPr>
            <a:r>
              <a:rPr lang="cs-CZ" sz="2000" smtClean="0"/>
              <a:t>Projevuje se tak, že scatterplot se dá proložit „ideální“ přímkou</a:t>
            </a:r>
          </a:p>
          <a:p>
            <a:pPr marL="649288" lvl="1" indent="0" eaLnBrk="1" hangingPunct="1">
              <a:lnSpc>
                <a:spcPct val="90000"/>
              </a:lnSpc>
            </a:pPr>
            <a:r>
              <a:rPr lang="cs-CZ" sz="1800" smtClean="0"/>
              <a:t>y = ax + b</a:t>
            </a:r>
          </a:p>
          <a:p>
            <a:pPr marL="649288" lvl="1" indent="0" eaLnBrk="1" hangingPunct="1">
              <a:lnSpc>
                <a:spcPct val="90000"/>
              </a:lnSpc>
              <a:buFont typeface="Wingdings" pitchFamily="2" charset="2"/>
              <a:buNone/>
            </a:pPr>
            <a:r>
              <a:rPr lang="cs-CZ" sz="1800" smtClean="0"/>
              <a:t>Tato funkce/přímka popisuje strmost vztahu.</a:t>
            </a:r>
          </a:p>
          <a:p>
            <a:pPr marL="649288" lvl="1" indent="0" eaLnBrk="1" hangingPunct="1">
              <a:lnSpc>
                <a:spcPct val="90000"/>
              </a:lnSpc>
              <a:buFont typeface="Wingdings" pitchFamily="2" charset="2"/>
              <a:buNone/>
            </a:pPr>
            <a:r>
              <a:rPr lang="cs-CZ" sz="1800" smtClean="0"/>
              <a:t>Korelace popisuje </a:t>
            </a:r>
            <a:r>
              <a:rPr lang="cs-CZ" sz="1800" b="1" smtClean="0"/>
              <a:t>těsnost </a:t>
            </a:r>
            <a:r>
              <a:rPr lang="cs-CZ" sz="1800" smtClean="0"/>
              <a:t>vztahu.</a:t>
            </a:r>
          </a:p>
        </p:txBody>
      </p:sp>
      <p:graphicFrame>
        <p:nvGraphicFramePr>
          <p:cNvPr id="3074" name="Object 6"/>
          <p:cNvGraphicFramePr>
            <a:graphicFrameLocks noGrp="1" noChangeAspect="1"/>
          </p:cNvGraphicFramePr>
          <p:nvPr>
            <p:ph sz="half" idx="2"/>
          </p:nvPr>
        </p:nvGraphicFramePr>
        <p:xfrm>
          <a:off x="4500563" y="2058988"/>
          <a:ext cx="4067175" cy="3530600"/>
        </p:xfrm>
        <a:graphic>
          <a:graphicData uri="http://schemas.openxmlformats.org/presentationml/2006/ole">
            <mc:AlternateContent xmlns:mc="http://schemas.openxmlformats.org/markup-compatibility/2006">
              <mc:Choice xmlns:v="urn:schemas-microsoft-com:vml" Requires="v">
                <p:oleObj spid="_x0000_s3099" name="Graf" r:id="rId4" imgW="3686175" imgH="3200400" progId="Excel.Sheet.8">
                  <p:embed/>
                </p:oleObj>
              </mc:Choice>
              <mc:Fallback>
                <p:oleObj name="Graf" r:id="rId4" imgW="3686175" imgH="3200400" progId="Excel.Sheet.8">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0563" y="2058988"/>
                        <a:ext cx="4067175" cy="353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7" name="Line 7"/>
          <p:cNvSpPr>
            <a:spLocks noChangeShapeType="1"/>
          </p:cNvSpPr>
          <p:nvPr/>
        </p:nvSpPr>
        <p:spPr bwMode="auto">
          <a:xfrm flipV="1">
            <a:off x="5219700" y="2349500"/>
            <a:ext cx="2808288" cy="2735263"/>
          </a:xfrm>
          <a:prstGeom prst="line">
            <a:avLst/>
          </a:prstGeom>
          <a:noFill/>
          <a:ln w="12700">
            <a:solidFill>
              <a:schemeClr val="accent2"/>
            </a:solidFill>
            <a:round/>
            <a:headEnd/>
            <a:tailEnd/>
          </a:ln>
        </p:spPr>
        <p:txBody>
          <a:bodyPr wrap="none" anchor="ctr"/>
          <a:lstStyle/>
          <a:p>
            <a:endParaRPr lang="cs-CZ"/>
          </a:p>
        </p:txBody>
      </p:sp>
      <p:sp>
        <p:nvSpPr>
          <p:cNvPr id="3078" name="Text Box 8"/>
          <p:cNvSpPr txBox="1">
            <a:spLocks noChangeArrowheads="1"/>
          </p:cNvSpPr>
          <p:nvPr/>
        </p:nvSpPr>
        <p:spPr bwMode="auto">
          <a:xfrm>
            <a:off x="539750" y="6237288"/>
            <a:ext cx="8415338" cy="274637"/>
          </a:xfrm>
          <a:prstGeom prst="rect">
            <a:avLst/>
          </a:prstGeom>
          <a:noFill/>
          <a:ln w="9525" algn="ctr">
            <a:noFill/>
            <a:miter lim="800000"/>
            <a:headEnd/>
            <a:tailEnd/>
          </a:ln>
        </p:spPr>
        <p:txBody>
          <a:bodyPr>
            <a:spAutoFit/>
          </a:bodyPr>
          <a:lstStyle/>
          <a:p>
            <a:pPr algn="l"/>
            <a:r>
              <a:rPr lang="cs-CZ" sz="1200"/>
              <a:t>AJ: linear association, correlation, monotonous relationship</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pPr eaLnBrk="1" hangingPunct="1"/>
            <a:r>
              <a:rPr lang="cs-CZ" smtClean="0"/>
              <a:t>Těsnost vztahu</a:t>
            </a:r>
          </a:p>
        </p:txBody>
      </p:sp>
      <p:sp>
        <p:nvSpPr>
          <p:cNvPr id="12291" name="Rectangle 5"/>
          <p:cNvSpPr>
            <a:spLocks noGrp="1" noChangeArrowheads="1"/>
          </p:cNvSpPr>
          <p:nvPr>
            <p:ph type="body" sz="half" idx="1"/>
          </p:nvPr>
        </p:nvSpPr>
        <p:spPr>
          <a:xfrm>
            <a:off x="566738" y="1752600"/>
            <a:ext cx="4365625" cy="4267200"/>
          </a:xfrm>
        </p:spPr>
        <p:txBody>
          <a:bodyPr/>
          <a:lstStyle/>
          <a:p>
            <a:pPr eaLnBrk="1" hangingPunct="1">
              <a:lnSpc>
                <a:spcPct val="90000"/>
              </a:lnSpc>
            </a:pPr>
            <a:r>
              <a:rPr lang="cs-CZ" sz="1800" smtClean="0"/>
              <a:t>Čím těsnější </a:t>
            </a:r>
            <a:r>
              <a:rPr lang="cs-CZ" sz="1200" smtClean="0"/>
              <a:t>(=intenzivnější, silnější)</a:t>
            </a:r>
            <a:r>
              <a:rPr lang="cs-CZ" sz="1800" smtClean="0"/>
              <a:t> vztah 2 proměnných je, tím jsou body více nahuštěny okolo nějaké přímky</a:t>
            </a:r>
          </a:p>
          <a:p>
            <a:pPr eaLnBrk="1" hangingPunct="1">
              <a:lnSpc>
                <a:spcPct val="90000"/>
              </a:lnSpc>
            </a:pPr>
            <a:r>
              <a:rPr lang="cs-CZ" sz="1800" smtClean="0"/>
              <a:t>Těsnost nesouvisí se sklonem té přímky, ale pouze s tím, jak moc se scatterplot podobá přímce.</a:t>
            </a:r>
          </a:p>
          <a:p>
            <a:pPr eaLnBrk="1" hangingPunct="1">
              <a:lnSpc>
                <a:spcPct val="90000"/>
              </a:lnSpc>
            </a:pPr>
            <a:r>
              <a:rPr lang="cs-CZ" sz="1800" smtClean="0"/>
              <a:t>Těsnost se udává bezrozměrným číslem od 0 do 1, kde 0=žádný vztah(těsnost) a 1= maximální vztah </a:t>
            </a:r>
            <a:r>
              <a:rPr lang="cs-CZ" sz="1200" smtClean="0"/>
              <a:t>(data na diagonále v obrázku napravo)</a:t>
            </a:r>
          </a:p>
          <a:p>
            <a:pPr eaLnBrk="1" hangingPunct="1">
              <a:lnSpc>
                <a:spcPct val="90000"/>
              </a:lnSpc>
            </a:pPr>
            <a:r>
              <a:rPr lang="cs-CZ" sz="1800" smtClean="0"/>
              <a:t>Znaménko udává, zda jde o vztah čím víc, tím víc (+) nebo o vztah čím víc, tím míň (-)</a:t>
            </a:r>
          </a:p>
          <a:p>
            <a:pPr eaLnBrk="1" hangingPunct="1">
              <a:lnSpc>
                <a:spcPct val="90000"/>
              </a:lnSpc>
            </a:pPr>
            <a:r>
              <a:rPr lang="cs-CZ" sz="1800" smtClean="0"/>
              <a:t>Rozsah je tedy od -1 do 1</a:t>
            </a:r>
          </a:p>
          <a:p>
            <a:pPr eaLnBrk="1" hangingPunct="1">
              <a:lnSpc>
                <a:spcPct val="90000"/>
              </a:lnSpc>
            </a:pPr>
            <a:r>
              <a:rPr lang="cs-CZ" sz="1800" smtClean="0"/>
              <a:t>Těsnost -&gt; kovariance</a:t>
            </a:r>
          </a:p>
        </p:txBody>
      </p:sp>
      <p:pic>
        <p:nvPicPr>
          <p:cNvPr id="12292" name="Picture 9" descr="Corr-example"/>
          <p:cNvPicPr>
            <a:picLocks noGrp="1" noChangeAspect="1" noChangeArrowheads="1"/>
          </p:cNvPicPr>
          <p:nvPr>
            <p:ph sz="half" idx="2"/>
          </p:nvPr>
        </p:nvPicPr>
        <p:blipFill>
          <a:blip r:embed="rId3" cstate="print"/>
          <a:srcRect/>
          <a:stretch>
            <a:fillRect/>
          </a:stretch>
        </p:blipFill>
        <p:spPr>
          <a:xfrm>
            <a:off x="4927600" y="1916113"/>
            <a:ext cx="3640138" cy="3852862"/>
          </a:xfrm>
          <a:noFill/>
        </p:spPr>
      </p:pic>
      <p:sp>
        <p:nvSpPr>
          <p:cNvPr id="12293" name="Text Box 10"/>
          <p:cNvSpPr txBox="1">
            <a:spLocks noChangeArrowheads="1"/>
          </p:cNvSpPr>
          <p:nvPr/>
        </p:nvSpPr>
        <p:spPr bwMode="auto">
          <a:xfrm>
            <a:off x="468313" y="6165850"/>
            <a:ext cx="8164512" cy="244475"/>
          </a:xfrm>
          <a:prstGeom prst="rect">
            <a:avLst/>
          </a:prstGeom>
          <a:noFill/>
          <a:ln w="9525" algn="ctr">
            <a:noFill/>
            <a:miter lim="800000"/>
            <a:headEnd/>
            <a:tailEnd/>
          </a:ln>
        </p:spPr>
        <p:txBody>
          <a:bodyPr>
            <a:spAutoFit/>
          </a:bodyPr>
          <a:lstStyle/>
          <a:p>
            <a:pPr algn="l"/>
            <a:r>
              <a:rPr lang="cs-CZ" sz="1000"/>
              <a:t>AJ: strength of association/relationship/correlation, positive relationship, negative(inverse) relationship </a:t>
            </a:r>
          </a:p>
        </p:txBody>
      </p:sp>
      <p:sp>
        <p:nvSpPr>
          <p:cNvPr id="12294" name="Freeform 14"/>
          <p:cNvSpPr>
            <a:spLocks/>
          </p:cNvSpPr>
          <p:nvPr/>
        </p:nvSpPr>
        <p:spPr bwMode="auto">
          <a:xfrm>
            <a:off x="5364163" y="2276475"/>
            <a:ext cx="2592387" cy="3024188"/>
          </a:xfrm>
          <a:custGeom>
            <a:avLst/>
            <a:gdLst>
              <a:gd name="T0" fmla="*/ 2592387 w 1633"/>
              <a:gd name="T1" fmla="*/ 0 h 1905"/>
              <a:gd name="T2" fmla="*/ 1008062 w 1633"/>
              <a:gd name="T3" fmla="*/ 1008063 h 1905"/>
              <a:gd name="T4" fmla="*/ 0 w 1633"/>
              <a:gd name="T5" fmla="*/ 3024188 h 1905"/>
              <a:gd name="T6" fmla="*/ 0 60000 65536"/>
              <a:gd name="T7" fmla="*/ 0 60000 65536"/>
              <a:gd name="T8" fmla="*/ 0 60000 65536"/>
              <a:gd name="T9" fmla="*/ 0 w 1633"/>
              <a:gd name="T10" fmla="*/ 0 h 1905"/>
              <a:gd name="T11" fmla="*/ 1633 w 1633"/>
              <a:gd name="T12" fmla="*/ 1905 h 1905"/>
            </a:gdLst>
            <a:ahLst/>
            <a:cxnLst>
              <a:cxn ang="T6">
                <a:pos x="T0" y="T1"/>
              </a:cxn>
              <a:cxn ang="T7">
                <a:pos x="T2" y="T3"/>
              </a:cxn>
              <a:cxn ang="T8">
                <a:pos x="T4" y="T5"/>
              </a:cxn>
            </a:cxnLst>
            <a:rect l="T9" t="T10" r="T11" b="T12"/>
            <a:pathLst>
              <a:path w="1633" h="1905">
                <a:moveTo>
                  <a:pt x="1633" y="0"/>
                </a:moveTo>
                <a:cubicBezTo>
                  <a:pt x="1270" y="158"/>
                  <a:pt x="907" y="317"/>
                  <a:pt x="635" y="635"/>
                </a:cubicBezTo>
                <a:cubicBezTo>
                  <a:pt x="363" y="953"/>
                  <a:pt x="181" y="1429"/>
                  <a:pt x="0" y="1905"/>
                </a:cubicBezTo>
              </a:path>
            </a:pathLst>
          </a:custGeom>
          <a:noFill/>
          <a:ln w="9525" cap="rnd">
            <a:solidFill>
              <a:srgbClr val="FF0000"/>
            </a:solidFill>
            <a:prstDash val="sysDot"/>
            <a:round/>
            <a:headEnd/>
            <a:tailEnd/>
          </a:ln>
        </p:spPr>
        <p:txBody>
          <a:bodyPr wrap="none" anchor="ctr"/>
          <a:lstStyle/>
          <a:p>
            <a:endParaRPr lang="cs-CZ"/>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Segoe UI"/>
        <a:ea typeface=""/>
        <a:cs typeface=""/>
      </a:majorFont>
      <a:minorFont>
        <a:latin typeface="Segoe U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2000" b="0" i="0" u="none" strike="noStrike" cap="none" normalizeH="0" baseline="0" smtClean="0">
            <a:ln>
              <a:noFill/>
            </a:ln>
            <a:solidFill>
              <a:schemeClr val="tx1"/>
            </a:solidFill>
            <a:effectLst/>
            <a:latin typeface="Segoe U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2000" b="0" i="0" u="none" strike="noStrike" cap="none" normalizeH="0" baseline="0" smtClean="0">
            <a:ln>
              <a:noFill/>
            </a:ln>
            <a:solidFill>
              <a:schemeClr val="tx1"/>
            </a:solidFill>
            <a:effectLst/>
            <a:latin typeface="Segoe UI" pitchFamily="34" charset="0"/>
          </a:defRPr>
        </a:defPPr>
      </a:lstStyle>
    </a:lnDef>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2047</TotalTime>
  <Words>1036</Words>
  <Application>Microsoft Office PowerPoint</Application>
  <PresentationFormat>Předvádění na obrazovce (4:3)</PresentationFormat>
  <Paragraphs>160</Paragraphs>
  <Slides>14</Slides>
  <Notes>5</Notes>
  <HiddenSlides>0</HiddenSlides>
  <MMClips>0</MMClips>
  <ScaleCrop>false</ScaleCrop>
  <HeadingPairs>
    <vt:vector size="6" baseType="variant">
      <vt:variant>
        <vt:lpstr>Motiv</vt:lpstr>
      </vt:variant>
      <vt:variant>
        <vt:i4>1</vt:i4>
      </vt:variant>
      <vt:variant>
        <vt:lpstr>Vložené servery OLE</vt:lpstr>
      </vt:variant>
      <vt:variant>
        <vt:i4>3</vt:i4>
      </vt:variant>
      <vt:variant>
        <vt:lpstr>Nadpisy snímků</vt:lpstr>
      </vt:variant>
      <vt:variant>
        <vt:i4>14</vt:i4>
      </vt:variant>
    </vt:vector>
  </HeadingPairs>
  <TitlesOfParts>
    <vt:vector size="18" baseType="lpstr">
      <vt:lpstr>Profil</vt:lpstr>
      <vt:lpstr>Graf</vt:lpstr>
      <vt:lpstr>Rovnice</vt:lpstr>
      <vt:lpstr>Graph</vt:lpstr>
      <vt:lpstr>Prezentace aplikace PowerPoint</vt:lpstr>
      <vt:lpstr>Výzkumné otázky…</vt:lpstr>
      <vt:lpstr>Vztahy vs. kauzální vztahy</vt:lpstr>
      <vt:lpstr>Statistické zachycení vztahu</vt:lpstr>
      <vt:lpstr>Bodový graf - scatterplot</vt:lpstr>
      <vt:lpstr>Prezentace aplikace PowerPoint</vt:lpstr>
      <vt:lpstr>Různé podoby/druhy vztahu</vt:lpstr>
      <vt:lpstr>Lineární souvislost, vztah</vt:lpstr>
      <vt:lpstr>Těsnost vztahu</vt:lpstr>
      <vt:lpstr>Korelace (=standardizovaný sdílený rozptyl)</vt:lpstr>
      <vt:lpstr>Vlastnosti popsaného koeficientu korelace I. </vt:lpstr>
      <vt:lpstr>Vlastnosti Pearsonova koeficientu korelace II.</vt:lpstr>
      <vt:lpstr>Vlastnosti Pearsonova koeficientu korelace III.</vt:lpstr>
      <vt:lpstr>Korelační koeficienty pro pořadová data (podrobněji přednáška 7)</vt:lpstr>
    </vt:vector>
  </TitlesOfParts>
  <Company>Masarykova Univerzita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cp:lastModifiedBy>Vít Gabrhel</cp:lastModifiedBy>
  <cp:revision>108</cp:revision>
  <cp:lastPrinted>1601-01-01T00:00:00Z</cp:lastPrinted>
  <dcterms:created xsi:type="dcterms:W3CDTF">2006-03-20T08:34:43Z</dcterms:created>
  <dcterms:modified xsi:type="dcterms:W3CDTF">2016-10-20T09:07:00Z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