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0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23FEB-556C-4590-9E6C-253E2B6A3D94}" type="datetimeFigureOut">
              <a:rPr lang="cs-CZ" smtClean="0"/>
              <a:t>26. 10. 2016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230D-DEB4-419B-9D3D-1092F8302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58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http://www.akademon.cz/source/hist.htm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230D-DEB4-419B-9D3D-1092F830289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30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7468-0725-4AE6-9619-2FCFB3AA14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0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0C53E-0C20-4CB5-8676-75C10F1FE4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879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4408-6C59-47BA-82C2-67E9C6BA57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296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1B90-F9BC-4788-B2AB-8F2C329F46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304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ABD2-FBAE-4E05-B481-BB065E51FD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217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8381-5505-4ABC-B726-13B85EF31F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268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E095A-36AB-4D5F-BEF5-4C5847BC9A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81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5B68-3D9B-4414-ACAF-622BB6E2F9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9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D9F68-3940-43A6-91AE-E27C23C85D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022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D8BA-11F7-4FDB-9FB2-F3190E1975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129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FE38D-4ADB-4BC9-BEB1-DA7E5E2AEC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770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DA04BA4-7F3A-4711-8D74-55AE06C628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Čas – základní přiblížení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Rytmy a periodické děje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>
              <a:buFontTx/>
              <a:buNone/>
            </a:pPr>
            <a:r>
              <a:rPr lang="cs-CZ" altLang="cs-CZ" sz="2800"/>
              <a:t>Klasická východiska</a:t>
            </a:r>
          </a:p>
          <a:p>
            <a:pPr eaLnBrk="1" hangingPunct="1"/>
            <a:r>
              <a:rPr lang="cs-CZ" altLang="cs-CZ" sz="2800"/>
              <a:t>Kauzalita</a:t>
            </a:r>
          </a:p>
          <a:p>
            <a:pPr eaLnBrk="1" hangingPunct="1"/>
            <a:r>
              <a:rPr lang="cs-CZ" altLang="cs-CZ" sz="2800"/>
              <a:t>Entropie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/>
            <a:endParaRPr lang="cs-CZ" altLang="cs-CZ" sz="280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/>
              <a:t>Klasické vlastnosti</a:t>
            </a:r>
          </a:p>
          <a:p>
            <a:pPr eaLnBrk="1" hangingPunct="1"/>
            <a:r>
              <a:rPr lang="cs-CZ" altLang="cs-CZ" sz="2800"/>
              <a:t>Jednorozměrný</a:t>
            </a:r>
          </a:p>
          <a:p>
            <a:pPr eaLnBrk="1" hangingPunct="1"/>
            <a:r>
              <a:rPr lang="cs-CZ" altLang="cs-CZ" sz="2800"/>
              <a:t>Jednosměrný</a:t>
            </a:r>
          </a:p>
          <a:p>
            <a:pPr eaLnBrk="1" hangingPunct="1"/>
            <a:endParaRPr lang="cs-CZ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/>
      <p:bldP spid="205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Čas – klasická východiska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4525963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Relativistický čas</a:t>
            </a:r>
          </a:p>
          <a:p>
            <a:pPr lvl="1" eaLnBrk="1" hangingPunct="1"/>
            <a:r>
              <a:rPr lang="cs-CZ" altLang="cs-CZ"/>
              <a:t>Současnost</a:t>
            </a:r>
          </a:p>
          <a:p>
            <a:pPr lvl="1" eaLnBrk="1" hangingPunct="1"/>
            <a:r>
              <a:rPr lang="cs-CZ" altLang="cs-CZ"/>
              <a:t>Nekonečnost</a:t>
            </a:r>
          </a:p>
          <a:p>
            <a:pPr lvl="1" eaLnBrk="1" hangingPunct="1"/>
            <a:r>
              <a:rPr lang="cs-CZ" altLang="cs-CZ">
                <a:hlinkClick r:id="rId2" action="ppaction://hlinksldjump"/>
              </a:rPr>
              <a:t>Relativita</a:t>
            </a:r>
            <a:endParaRPr lang="cs-CZ" altLang="cs-CZ"/>
          </a:p>
          <a:p>
            <a:pPr lvl="1" eaLnBrk="1" hangingPunct="1">
              <a:buFontTx/>
              <a:buNone/>
            </a:pPr>
            <a:endParaRPr lang="cs-CZ" altLang="cs-CZ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932363" y="1916113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932363" y="2997200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76825" y="1484313"/>
            <a:ext cx="3240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1	        		2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003800" y="29241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3	        		4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6443663" y="2349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6659563" y="1916113"/>
            <a:ext cx="12255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6588125" y="2492375"/>
            <a:ext cx="12969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5292725" y="1916113"/>
            <a:ext cx="11509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5364163" y="2492375"/>
            <a:ext cx="10795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932363" y="4070350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5832475" y="5157788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076825" y="3638550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1	        		2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903913" y="5157788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3	        		4</a:t>
            </a: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6443663" y="45037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6659563" y="4070350"/>
            <a:ext cx="12255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588125" y="4646613"/>
            <a:ext cx="2160588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292725" y="4070350"/>
            <a:ext cx="11509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H="1">
            <a:off x="6084888" y="4646613"/>
            <a:ext cx="358775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 animBg="1"/>
      <p:bldP spid="7190" grpId="0"/>
      <p:bldP spid="7191" grpId="0"/>
      <p:bldP spid="71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7"/>
          <p:cNvSpPr>
            <a:spLocks noChangeArrowheads="1"/>
          </p:cNvSpPr>
          <p:nvPr/>
        </p:nvSpPr>
        <p:spPr bwMode="auto">
          <a:xfrm>
            <a:off x="6084888" y="3500438"/>
            <a:ext cx="2232025" cy="2089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Relativita času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349750"/>
          </a:xfrm>
        </p:spPr>
        <p:txBody>
          <a:bodyPr/>
          <a:lstStyle/>
          <a:p>
            <a:pPr eaLnBrk="1" hangingPunct="1"/>
            <a:r>
              <a:rPr lang="el-GR" altLang="cs-CZ">
                <a:cs typeface="Arial" panose="020B0604020202020204" pitchFamily="34" charset="0"/>
              </a:rPr>
              <a:t>μ</a:t>
            </a:r>
            <a:r>
              <a:rPr lang="cs-CZ" altLang="cs-CZ">
                <a:cs typeface="Arial" panose="020B0604020202020204" pitchFamily="34" charset="0"/>
              </a:rPr>
              <a:t>-</a:t>
            </a:r>
            <a:r>
              <a:rPr lang="cs-CZ" altLang="cs-CZ"/>
              <a:t>miony</a:t>
            </a:r>
          </a:p>
          <a:p>
            <a:pPr eaLnBrk="1" hangingPunct="1"/>
            <a:r>
              <a:rPr lang="cs-CZ" altLang="cs-CZ"/>
              <a:t>2,1.10</a:t>
            </a:r>
            <a:r>
              <a:rPr lang="cs-CZ" altLang="cs-CZ" baseline="30000"/>
              <a:t>-6 </a:t>
            </a:r>
            <a:r>
              <a:rPr lang="cs-CZ" altLang="cs-CZ"/>
              <a:t>s</a:t>
            </a:r>
            <a:r>
              <a:rPr lang="cs-CZ" altLang="cs-CZ" baseline="30000"/>
              <a:t> </a:t>
            </a:r>
            <a:r>
              <a:rPr lang="cs-CZ" altLang="cs-CZ">
                <a:sym typeface="Wingdings" panose="05000000000000000000" pitchFamily="2" charset="2"/>
              </a:rPr>
              <a:t> l = 6,6 m</a:t>
            </a:r>
          </a:p>
          <a:p>
            <a:pPr eaLnBrk="1" hangingPunct="1"/>
            <a:endParaRPr lang="cs-CZ" altLang="cs-CZ"/>
          </a:p>
        </p:txBody>
      </p:sp>
      <p:pic>
        <p:nvPicPr>
          <p:cNvPr id="4101" name="Picture 6" descr="rotze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89363"/>
            <a:ext cx="16732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8"/>
          <p:cNvSpPr>
            <a:spLocks noChangeShapeType="1"/>
          </p:cNvSpPr>
          <p:nvPr/>
        </p:nvSpPr>
        <p:spPr bwMode="auto">
          <a:xfrm flipH="1">
            <a:off x="7596188" y="1844675"/>
            <a:ext cx="64770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 rot="-3739994">
            <a:off x="6842919" y="1950244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Kosmické záření</a:t>
            </a:r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 flipV="1">
            <a:off x="7164388" y="3500438"/>
            <a:ext cx="0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5940425" y="357346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50-60 km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4145" y="133061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Kosmologický čas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Počátek času</a:t>
            </a:r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5148263" y="5157788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 flipV="1">
            <a:off x="5148263" y="1844675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Freeform 10"/>
          <p:cNvSpPr>
            <a:spLocks/>
          </p:cNvSpPr>
          <p:nvPr/>
        </p:nvSpPr>
        <p:spPr bwMode="auto">
          <a:xfrm>
            <a:off x="5148263" y="3933825"/>
            <a:ext cx="3024187" cy="1223963"/>
          </a:xfrm>
          <a:custGeom>
            <a:avLst/>
            <a:gdLst>
              <a:gd name="T0" fmla="*/ 0 w 1905"/>
              <a:gd name="T1" fmla="*/ 1223963 h 771"/>
              <a:gd name="T2" fmla="*/ 1511300 w 1905"/>
              <a:gd name="T3" fmla="*/ 0 h 771"/>
              <a:gd name="T4" fmla="*/ 3024187 w 1905"/>
              <a:gd name="T5" fmla="*/ 1223963 h 7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5" h="771">
                <a:moveTo>
                  <a:pt x="0" y="771"/>
                </a:moveTo>
                <a:cubicBezTo>
                  <a:pt x="317" y="385"/>
                  <a:pt x="635" y="0"/>
                  <a:pt x="952" y="0"/>
                </a:cubicBezTo>
                <a:cubicBezTo>
                  <a:pt x="1269" y="0"/>
                  <a:pt x="1587" y="385"/>
                  <a:pt x="1905" y="7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Freeform 13"/>
          <p:cNvSpPr>
            <a:spLocks/>
          </p:cNvSpPr>
          <p:nvPr/>
        </p:nvSpPr>
        <p:spPr bwMode="auto">
          <a:xfrm>
            <a:off x="5148263" y="3549650"/>
            <a:ext cx="3600450" cy="1608138"/>
          </a:xfrm>
          <a:custGeom>
            <a:avLst/>
            <a:gdLst>
              <a:gd name="T0" fmla="*/ 0 w 2268"/>
              <a:gd name="T1" fmla="*/ 1608138 h 1013"/>
              <a:gd name="T2" fmla="*/ 647700 w 2268"/>
              <a:gd name="T3" fmla="*/ 815975 h 1013"/>
              <a:gd name="T4" fmla="*/ 1295400 w 2268"/>
              <a:gd name="T5" fmla="*/ 384175 h 1013"/>
              <a:gd name="T6" fmla="*/ 2160588 w 2268"/>
              <a:gd name="T7" fmla="*/ 166688 h 1013"/>
              <a:gd name="T8" fmla="*/ 3240088 w 2268"/>
              <a:gd name="T9" fmla="*/ 23813 h 1013"/>
              <a:gd name="T10" fmla="*/ 3600450 w 2268"/>
              <a:gd name="T11" fmla="*/ 23813 h 10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68" h="1013">
                <a:moveTo>
                  <a:pt x="0" y="1013"/>
                </a:moveTo>
                <a:cubicBezTo>
                  <a:pt x="136" y="827"/>
                  <a:pt x="272" y="642"/>
                  <a:pt x="408" y="514"/>
                </a:cubicBezTo>
                <a:cubicBezTo>
                  <a:pt x="544" y="386"/>
                  <a:pt x="657" y="310"/>
                  <a:pt x="816" y="242"/>
                </a:cubicBezTo>
                <a:cubicBezTo>
                  <a:pt x="975" y="174"/>
                  <a:pt x="1157" y="143"/>
                  <a:pt x="1361" y="105"/>
                </a:cubicBezTo>
                <a:cubicBezTo>
                  <a:pt x="1565" y="67"/>
                  <a:pt x="1890" y="30"/>
                  <a:pt x="2041" y="15"/>
                </a:cubicBezTo>
                <a:cubicBezTo>
                  <a:pt x="2192" y="0"/>
                  <a:pt x="2230" y="7"/>
                  <a:pt x="2268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Freeform 14"/>
          <p:cNvSpPr>
            <a:spLocks/>
          </p:cNvSpPr>
          <p:nvPr/>
        </p:nvSpPr>
        <p:spPr bwMode="auto">
          <a:xfrm>
            <a:off x="5148263" y="2781300"/>
            <a:ext cx="3600450" cy="2376488"/>
          </a:xfrm>
          <a:custGeom>
            <a:avLst/>
            <a:gdLst>
              <a:gd name="T0" fmla="*/ 0 w 2268"/>
              <a:gd name="T1" fmla="*/ 2376488 h 1497"/>
              <a:gd name="T2" fmla="*/ 431800 w 2268"/>
              <a:gd name="T3" fmla="*/ 1800225 h 1497"/>
              <a:gd name="T4" fmla="*/ 1008063 w 2268"/>
              <a:gd name="T5" fmla="*/ 1295400 h 1497"/>
              <a:gd name="T6" fmla="*/ 1295400 w 2268"/>
              <a:gd name="T7" fmla="*/ 1152525 h 1497"/>
              <a:gd name="T8" fmla="*/ 3600450 w 2268"/>
              <a:gd name="T9" fmla="*/ 0 h 1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8" h="1497">
                <a:moveTo>
                  <a:pt x="0" y="1497"/>
                </a:moveTo>
                <a:cubicBezTo>
                  <a:pt x="83" y="1372"/>
                  <a:pt x="166" y="1247"/>
                  <a:pt x="272" y="1134"/>
                </a:cubicBezTo>
                <a:cubicBezTo>
                  <a:pt x="378" y="1021"/>
                  <a:pt x="544" y="884"/>
                  <a:pt x="635" y="816"/>
                </a:cubicBezTo>
                <a:cubicBezTo>
                  <a:pt x="726" y="748"/>
                  <a:pt x="544" y="862"/>
                  <a:pt x="816" y="726"/>
                </a:cubicBezTo>
                <a:cubicBezTo>
                  <a:pt x="1088" y="590"/>
                  <a:pt x="2026" y="121"/>
                  <a:pt x="22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7935913" y="53927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T</a:t>
            </a:r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4767263" y="2008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R</a:t>
            </a:r>
          </a:p>
        </p:txBody>
      </p:sp>
      <p:sp>
        <p:nvSpPr>
          <p:cNvPr id="5131" name="Text Box 17"/>
          <p:cNvSpPr txBox="1">
            <a:spLocks noChangeArrowheads="1"/>
          </p:cNvSpPr>
          <p:nvPr/>
        </p:nvSpPr>
        <p:spPr bwMode="auto">
          <a:xfrm>
            <a:off x="7740650" y="429260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K&gt;0</a:t>
            </a: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8027988" y="3284538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K=0</a:t>
            </a:r>
          </a:p>
        </p:txBody>
      </p:sp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7339013" y="2824163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K&lt;0</a:t>
            </a:r>
          </a:p>
        </p:txBody>
      </p:sp>
      <p:sp>
        <p:nvSpPr>
          <p:cNvPr id="5134" name="Text Box 20"/>
          <p:cNvSpPr txBox="1">
            <a:spLocks noChangeArrowheads="1"/>
          </p:cNvSpPr>
          <p:nvPr/>
        </p:nvSpPr>
        <p:spPr bwMode="auto">
          <a:xfrm>
            <a:off x="4859338" y="51577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T= 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Počátek a nekonečnost času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 bylo před singularitou?</a:t>
            </a:r>
          </a:p>
          <a:p>
            <a:pPr marL="0" indent="0">
              <a:buNone/>
            </a:pPr>
            <a:r>
              <a:rPr lang="cs-CZ" dirty="0"/>
              <a:t>Interpretace singularity</a:t>
            </a:r>
          </a:p>
          <a:p>
            <a:r>
              <a:rPr lang="cs-CZ" dirty="0"/>
              <a:t>Doslovná M=F </a:t>
            </a:r>
            <a:r>
              <a:rPr lang="cs-CZ" dirty="0">
                <a:sym typeface="Wingdings" panose="05000000000000000000" pitchFamily="2" charset="2"/>
              </a:rPr>
              <a:t> nesmyslnost otázky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Konečný čas, ale nekonečně mnoho událostí</a:t>
            </a:r>
          </a:p>
          <a:p>
            <a:pPr lvl="1"/>
            <a:r>
              <a:rPr lang="cs-CZ" dirty="0"/>
              <a:t>Diskrétní čas – konečný počet událostí</a:t>
            </a:r>
          </a:p>
          <a:p>
            <a:r>
              <a:rPr lang="cs-CZ" dirty="0"/>
              <a:t>Nedošlo k singularitě (cyklický vesmír)</a:t>
            </a:r>
          </a:p>
          <a:p>
            <a:r>
              <a:rPr lang="cs-CZ" dirty="0"/>
              <a:t>Změna časoprostorových forem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6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Návrh: čas není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8363272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41" y="1678270"/>
            <a:ext cx="8244259" cy="44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8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322" y="274638"/>
            <a:ext cx="10231394" cy="64969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598396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767263" y="2008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R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0" y="274639"/>
            <a:ext cx="8532440" cy="6106690"/>
            <a:chOff x="4859338" y="1844675"/>
            <a:chExt cx="3960812" cy="3914775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148263" y="5157788"/>
              <a:ext cx="3671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5148263" y="1844675"/>
              <a:ext cx="0" cy="3313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148263" y="3933825"/>
              <a:ext cx="3024187" cy="1223963"/>
            </a:xfrm>
            <a:custGeom>
              <a:avLst/>
              <a:gdLst>
                <a:gd name="T0" fmla="*/ 0 w 1905"/>
                <a:gd name="T1" fmla="*/ 1223963 h 771"/>
                <a:gd name="T2" fmla="*/ 1511300 w 1905"/>
                <a:gd name="T3" fmla="*/ 0 h 771"/>
                <a:gd name="T4" fmla="*/ 3024187 w 1905"/>
                <a:gd name="T5" fmla="*/ 1223963 h 7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5" h="771">
                  <a:moveTo>
                    <a:pt x="0" y="771"/>
                  </a:moveTo>
                  <a:cubicBezTo>
                    <a:pt x="317" y="385"/>
                    <a:pt x="635" y="0"/>
                    <a:pt x="952" y="0"/>
                  </a:cubicBezTo>
                  <a:cubicBezTo>
                    <a:pt x="1269" y="0"/>
                    <a:pt x="1587" y="385"/>
                    <a:pt x="1905" y="77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5148263" y="3549650"/>
              <a:ext cx="3600450" cy="1608138"/>
            </a:xfrm>
            <a:custGeom>
              <a:avLst/>
              <a:gdLst>
                <a:gd name="T0" fmla="*/ 0 w 2268"/>
                <a:gd name="T1" fmla="*/ 1608138 h 1013"/>
                <a:gd name="T2" fmla="*/ 647700 w 2268"/>
                <a:gd name="T3" fmla="*/ 815975 h 1013"/>
                <a:gd name="T4" fmla="*/ 1295400 w 2268"/>
                <a:gd name="T5" fmla="*/ 384175 h 1013"/>
                <a:gd name="T6" fmla="*/ 2160588 w 2268"/>
                <a:gd name="T7" fmla="*/ 166688 h 1013"/>
                <a:gd name="T8" fmla="*/ 3240088 w 2268"/>
                <a:gd name="T9" fmla="*/ 23813 h 1013"/>
                <a:gd name="T10" fmla="*/ 3600450 w 2268"/>
                <a:gd name="T11" fmla="*/ 23813 h 10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68" h="1013">
                  <a:moveTo>
                    <a:pt x="0" y="1013"/>
                  </a:moveTo>
                  <a:cubicBezTo>
                    <a:pt x="136" y="827"/>
                    <a:pt x="272" y="642"/>
                    <a:pt x="408" y="514"/>
                  </a:cubicBezTo>
                  <a:cubicBezTo>
                    <a:pt x="544" y="386"/>
                    <a:pt x="657" y="310"/>
                    <a:pt x="816" y="242"/>
                  </a:cubicBezTo>
                  <a:cubicBezTo>
                    <a:pt x="975" y="174"/>
                    <a:pt x="1157" y="143"/>
                    <a:pt x="1361" y="105"/>
                  </a:cubicBezTo>
                  <a:cubicBezTo>
                    <a:pt x="1565" y="67"/>
                    <a:pt x="1890" y="30"/>
                    <a:pt x="2041" y="15"/>
                  </a:cubicBezTo>
                  <a:cubicBezTo>
                    <a:pt x="2192" y="0"/>
                    <a:pt x="2230" y="7"/>
                    <a:pt x="2268" y="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180014" y="2745579"/>
              <a:ext cx="3600450" cy="2412207"/>
            </a:xfrm>
            <a:custGeom>
              <a:avLst/>
              <a:gdLst>
                <a:gd name="T0" fmla="*/ 0 w 2268"/>
                <a:gd name="T1" fmla="*/ 2376488 h 1497"/>
                <a:gd name="T2" fmla="*/ 431800 w 2268"/>
                <a:gd name="T3" fmla="*/ 1800225 h 1497"/>
                <a:gd name="T4" fmla="*/ 1008063 w 2268"/>
                <a:gd name="T5" fmla="*/ 1295400 h 1497"/>
                <a:gd name="T6" fmla="*/ 1295400 w 2268"/>
                <a:gd name="T7" fmla="*/ 1152525 h 1497"/>
                <a:gd name="T8" fmla="*/ 3600450 w 2268"/>
                <a:gd name="T9" fmla="*/ 0 h 1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8" h="1497">
                  <a:moveTo>
                    <a:pt x="0" y="1497"/>
                  </a:moveTo>
                  <a:cubicBezTo>
                    <a:pt x="83" y="1372"/>
                    <a:pt x="166" y="1247"/>
                    <a:pt x="272" y="1134"/>
                  </a:cubicBezTo>
                  <a:cubicBezTo>
                    <a:pt x="378" y="1021"/>
                    <a:pt x="544" y="884"/>
                    <a:pt x="635" y="816"/>
                  </a:cubicBezTo>
                  <a:cubicBezTo>
                    <a:pt x="726" y="748"/>
                    <a:pt x="544" y="862"/>
                    <a:pt x="816" y="726"/>
                  </a:cubicBezTo>
                  <a:cubicBezTo>
                    <a:pt x="1088" y="590"/>
                    <a:pt x="2026" y="121"/>
                    <a:pt x="226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7935913" y="5392738"/>
              <a:ext cx="323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T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4859338" y="5157788"/>
              <a:ext cx="6477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T= 0</a:t>
              </a:r>
            </a:p>
          </p:txBody>
        </p:sp>
      </p:grpSp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39" y="3561378"/>
            <a:ext cx="2434236" cy="303976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41" y="3002537"/>
            <a:ext cx="2228176" cy="138868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848" y="162512"/>
            <a:ext cx="5509463" cy="308529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497" y="2450569"/>
            <a:ext cx="1914525" cy="239077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91" y="44580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108</Words>
  <Application>Microsoft Office PowerPoint</Application>
  <PresentationFormat>Předvádění na obrazovce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Výchozí návrh</vt:lpstr>
      <vt:lpstr>Čas – základní přiblížení</vt:lpstr>
      <vt:lpstr>Čas – klasická východiska</vt:lpstr>
      <vt:lpstr>Relativita času</vt:lpstr>
      <vt:lpstr>Kosmologický čas</vt:lpstr>
      <vt:lpstr>Počátek a nekonečnost času</vt:lpstr>
      <vt:lpstr>Návrh: čas není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 – základní přiblížení</dc:title>
  <dc:creator>fil</dc:creator>
  <cp:lastModifiedBy>Josef Krob</cp:lastModifiedBy>
  <cp:revision>14</cp:revision>
  <dcterms:created xsi:type="dcterms:W3CDTF">2005-11-02T10:13:44Z</dcterms:created>
  <dcterms:modified xsi:type="dcterms:W3CDTF">2016-10-26T09:20:26Z</dcterms:modified>
</cp:coreProperties>
</file>