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95" r:id="rId4"/>
    <p:sldId id="297" r:id="rId5"/>
    <p:sldId id="311" r:id="rId6"/>
    <p:sldId id="298" r:id="rId7"/>
    <p:sldId id="301" r:id="rId8"/>
    <p:sldId id="310" r:id="rId9"/>
    <p:sldId id="319" r:id="rId10"/>
    <p:sldId id="299" r:id="rId11"/>
    <p:sldId id="316" r:id="rId12"/>
    <p:sldId id="315" r:id="rId13"/>
    <p:sldId id="312" r:id="rId14"/>
    <p:sldId id="317" r:id="rId15"/>
    <p:sldId id="275" r:id="rId16"/>
    <p:sldId id="307" r:id="rId17"/>
    <p:sldId id="314" r:id="rId18"/>
    <p:sldId id="313" r:id="rId19"/>
    <p:sldId id="318" r:id="rId20"/>
    <p:sldId id="305" r:id="rId21"/>
    <p:sldId id="293" r:id="rId22"/>
    <p:sldId id="276" r:id="rId23"/>
    <p:sldId id="277" r:id="rId24"/>
    <p:sldId id="288" r:id="rId25"/>
    <p:sldId id="291" r:id="rId26"/>
    <p:sldId id="292" r:id="rId27"/>
    <p:sldId id="289" r:id="rId28"/>
    <p:sldId id="290" r:id="rId29"/>
    <p:sldId id="266" r:id="rId30"/>
    <p:sldId id="296" r:id="rId31"/>
    <p:sldId id="267" r:id="rId3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F10F57-F066-44B2-B39A-674E259B0C50}" type="doc">
      <dgm:prSet loTypeId="urn:microsoft.com/office/officeart/2005/8/layout/vList6" loCatId="list" qsTypeId="urn:microsoft.com/office/officeart/2005/8/quickstyle/3d2" qsCatId="3D" csTypeId="urn:microsoft.com/office/officeart/2005/8/colors/accent3_5" csCatId="accent3" phldr="1"/>
      <dgm:spPr/>
      <dgm:t>
        <a:bodyPr/>
        <a:lstStyle/>
        <a:p>
          <a:endParaRPr lang="cs-CZ"/>
        </a:p>
      </dgm:t>
    </dgm:pt>
    <dgm:pt modelId="{AFEF8BAD-33FC-4A9A-910C-AAF706C3BBA3}">
      <dgm:prSet phldrT="[Text]" custT="1"/>
      <dgm:spPr/>
      <dgm:t>
        <a:bodyPr/>
        <a:lstStyle/>
        <a:p>
          <a:r>
            <a:rPr lang="cs-CZ" sz="3200" dirty="0" smtClean="0"/>
            <a:t>BILANCOVÁNÍ</a:t>
          </a:r>
          <a:endParaRPr lang="cs-CZ" sz="3200" dirty="0"/>
        </a:p>
      </dgm:t>
    </dgm:pt>
    <dgm:pt modelId="{C58319CB-668F-4A43-86EC-4BF709719F3F}" type="parTrans" cxnId="{D4979FBD-26A2-4FA0-96B5-4AE778F027C0}">
      <dgm:prSet/>
      <dgm:spPr/>
      <dgm:t>
        <a:bodyPr/>
        <a:lstStyle/>
        <a:p>
          <a:endParaRPr lang="cs-CZ"/>
        </a:p>
      </dgm:t>
    </dgm:pt>
    <dgm:pt modelId="{B1BFD596-8A64-4F32-B90D-E97FDFDBD0CB}" type="sibTrans" cxnId="{D4979FBD-26A2-4FA0-96B5-4AE778F027C0}">
      <dgm:prSet/>
      <dgm:spPr/>
      <dgm:t>
        <a:bodyPr/>
        <a:lstStyle/>
        <a:p>
          <a:endParaRPr lang="cs-CZ"/>
        </a:p>
      </dgm:t>
    </dgm:pt>
    <dgm:pt modelId="{DB0DCDAB-B29D-4A6E-88D0-1F5BFAABBAF0}">
      <dgm:prSet phldrT="[Text]" custT="1"/>
      <dgm:spPr/>
      <dgm:t>
        <a:bodyPr/>
        <a:lstStyle/>
        <a:p>
          <a:r>
            <a:rPr lang="cs-CZ" sz="2800" dirty="0" smtClean="0">
              <a:solidFill>
                <a:srgbClr val="C00000"/>
              </a:solidFill>
            </a:rPr>
            <a:t>…                 </a:t>
          </a:r>
          <a:r>
            <a:rPr lang="cs-CZ" sz="2000" dirty="0" smtClean="0">
              <a:solidFill>
                <a:srgbClr val="C00000"/>
              </a:solidFill>
            </a:rPr>
            <a:t>KRIZE STŘEDNÍHO VĚKU</a:t>
          </a:r>
          <a:endParaRPr lang="cs-CZ" sz="2000" dirty="0">
            <a:solidFill>
              <a:srgbClr val="C00000"/>
            </a:solidFill>
          </a:endParaRPr>
        </a:p>
      </dgm:t>
    </dgm:pt>
    <dgm:pt modelId="{5E5048FE-375F-4280-8288-789FAE3DA088}" type="parTrans" cxnId="{9D36EC34-FD71-4EF5-BD10-0F41370A4AFC}">
      <dgm:prSet/>
      <dgm:spPr/>
      <dgm:t>
        <a:bodyPr/>
        <a:lstStyle/>
        <a:p>
          <a:endParaRPr lang="cs-CZ"/>
        </a:p>
      </dgm:t>
    </dgm:pt>
    <dgm:pt modelId="{98C83881-7E22-41DD-8758-F6D2344CDAA8}" type="sibTrans" cxnId="{9D36EC34-FD71-4EF5-BD10-0F41370A4AFC}">
      <dgm:prSet/>
      <dgm:spPr/>
      <dgm:t>
        <a:bodyPr/>
        <a:lstStyle/>
        <a:p>
          <a:endParaRPr lang="cs-CZ"/>
        </a:p>
      </dgm:t>
    </dgm:pt>
    <dgm:pt modelId="{4295F59F-6A08-42D9-84E2-A0DA44CD7D09}">
      <dgm:prSet phldrT="[Text]" custT="1"/>
      <dgm:spPr/>
      <dgm:t>
        <a:bodyPr/>
        <a:lstStyle/>
        <a:p>
          <a:endParaRPr lang="cs-CZ" sz="2800" dirty="0">
            <a:solidFill>
              <a:srgbClr val="C00000"/>
            </a:solidFill>
          </a:endParaRPr>
        </a:p>
      </dgm:t>
    </dgm:pt>
    <dgm:pt modelId="{063A887A-CE56-4AFB-B024-6CE165EF5B83}" type="parTrans" cxnId="{D9352D27-E807-43D2-8D6A-0E61979E377E}">
      <dgm:prSet/>
      <dgm:spPr/>
      <dgm:t>
        <a:bodyPr/>
        <a:lstStyle/>
        <a:p>
          <a:endParaRPr lang="cs-CZ"/>
        </a:p>
      </dgm:t>
    </dgm:pt>
    <dgm:pt modelId="{D6522F3A-1ECE-419F-8D68-62FE2B3B364D}" type="sibTrans" cxnId="{D9352D27-E807-43D2-8D6A-0E61979E377E}">
      <dgm:prSet/>
      <dgm:spPr/>
      <dgm:t>
        <a:bodyPr/>
        <a:lstStyle/>
        <a:p>
          <a:endParaRPr lang="cs-CZ"/>
        </a:p>
      </dgm:t>
    </dgm:pt>
    <dgm:pt modelId="{3068D1D1-1D07-450A-8017-6B14BB3B3014}" type="pres">
      <dgm:prSet presAssocID="{80F10F57-F066-44B2-B39A-674E259B0C5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9106D42F-21B6-40EC-BB01-FC2BBB40350B}" type="pres">
      <dgm:prSet presAssocID="{AFEF8BAD-33FC-4A9A-910C-AAF706C3BBA3}" presName="linNode" presStyleCnt="0"/>
      <dgm:spPr/>
    </dgm:pt>
    <dgm:pt modelId="{E3CFBA10-2A26-49E3-8253-D3F52E9F113A}" type="pres">
      <dgm:prSet presAssocID="{AFEF8BAD-33FC-4A9A-910C-AAF706C3BBA3}" presName="parentShp" presStyleLbl="node1" presStyleIdx="0" presStyleCnt="1" custLinFactNeighborY="98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4A654DF-416C-405B-B54A-98D07CC57DE0}" type="pres">
      <dgm:prSet presAssocID="{AFEF8BAD-33FC-4A9A-910C-AAF706C3BBA3}" presName="childShp" presStyleLbl="bgAccFollowNode1" presStyleIdx="0" presStyleCnt="1" custScaleY="100098" custLinFactNeighborX="3427" custLinFactNeighborY="3752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21A3729F-6870-4370-BA07-57A4137E9BA8}" type="presOf" srcId="{AFEF8BAD-33FC-4A9A-910C-AAF706C3BBA3}" destId="{E3CFBA10-2A26-49E3-8253-D3F52E9F113A}" srcOrd="0" destOrd="0" presId="urn:microsoft.com/office/officeart/2005/8/layout/vList6"/>
    <dgm:cxn modelId="{9D36EC34-FD71-4EF5-BD10-0F41370A4AFC}" srcId="{AFEF8BAD-33FC-4A9A-910C-AAF706C3BBA3}" destId="{DB0DCDAB-B29D-4A6E-88D0-1F5BFAABBAF0}" srcOrd="1" destOrd="0" parTransId="{5E5048FE-375F-4280-8288-789FAE3DA088}" sibTransId="{98C83881-7E22-41DD-8758-F6D2344CDAA8}"/>
    <dgm:cxn modelId="{12C0059A-2084-4F10-ADF2-F6C155F5103C}" type="presOf" srcId="{DB0DCDAB-B29D-4A6E-88D0-1F5BFAABBAF0}" destId="{44A654DF-416C-405B-B54A-98D07CC57DE0}" srcOrd="0" destOrd="1" presId="urn:microsoft.com/office/officeart/2005/8/layout/vList6"/>
    <dgm:cxn modelId="{D4979FBD-26A2-4FA0-96B5-4AE778F027C0}" srcId="{80F10F57-F066-44B2-B39A-674E259B0C50}" destId="{AFEF8BAD-33FC-4A9A-910C-AAF706C3BBA3}" srcOrd="0" destOrd="0" parTransId="{C58319CB-668F-4A43-86EC-4BF709719F3F}" sibTransId="{B1BFD596-8A64-4F32-B90D-E97FDFDBD0CB}"/>
    <dgm:cxn modelId="{D9352D27-E807-43D2-8D6A-0E61979E377E}" srcId="{AFEF8BAD-33FC-4A9A-910C-AAF706C3BBA3}" destId="{4295F59F-6A08-42D9-84E2-A0DA44CD7D09}" srcOrd="0" destOrd="0" parTransId="{063A887A-CE56-4AFB-B024-6CE165EF5B83}" sibTransId="{D6522F3A-1ECE-419F-8D68-62FE2B3B364D}"/>
    <dgm:cxn modelId="{DDD3DDE4-664D-4D61-97A4-54C7AE7A6C10}" type="presOf" srcId="{80F10F57-F066-44B2-B39A-674E259B0C50}" destId="{3068D1D1-1D07-450A-8017-6B14BB3B3014}" srcOrd="0" destOrd="0" presId="urn:microsoft.com/office/officeart/2005/8/layout/vList6"/>
    <dgm:cxn modelId="{0087C4E9-6B94-4A00-BDAD-1A007E9605FF}" type="presOf" srcId="{4295F59F-6A08-42D9-84E2-A0DA44CD7D09}" destId="{44A654DF-416C-405B-B54A-98D07CC57DE0}" srcOrd="0" destOrd="0" presId="urn:microsoft.com/office/officeart/2005/8/layout/vList6"/>
    <dgm:cxn modelId="{511DC48D-D853-4C35-A3AB-924BF788F930}" type="presParOf" srcId="{3068D1D1-1D07-450A-8017-6B14BB3B3014}" destId="{9106D42F-21B6-40EC-BB01-FC2BBB40350B}" srcOrd="0" destOrd="0" presId="urn:microsoft.com/office/officeart/2005/8/layout/vList6"/>
    <dgm:cxn modelId="{677DA3AE-D8D4-4D5B-BC14-DFF94EB7CA6E}" type="presParOf" srcId="{9106D42F-21B6-40EC-BB01-FC2BBB40350B}" destId="{E3CFBA10-2A26-49E3-8253-D3F52E9F113A}" srcOrd="0" destOrd="0" presId="urn:microsoft.com/office/officeart/2005/8/layout/vList6"/>
    <dgm:cxn modelId="{21D333B7-C347-4F08-9911-4B8A92C2F8B6}" type="presParOf" srcId="{9106D42F-21B6-40EC-BB01-FC2BBB40350B}" destId="{44A654DF-416C-405B-B54A-98D07CC57DE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A654DF-416C-405B-B54A-98D07CC57DE0}">
      <dsp:nvSpPr>
        <dsp:cNvPr id="0" name=""/>
        <dsp:cNvSpPr/>
      </dsp:nvSpPr>
      <dsp:spPr>
        <a:xfrm>
          <a:off x="3346065" y="1123"/>
          <a:ext cx="5006862" cy="1151004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2800" kern="1200" dirty="0">
            <a:solidFill>
              <a:srgbClr val="C00000"/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800" kern="1200" dirty="0" smtClean="0">
              <a:solidFill>
                <a:srgbClr val="C00000"/>
              </a:solidFill>
            </a:rPr>
            <a:t>…                 </a:t>
          </a:r>
          <a:r>
            <a:rPr lang="cs-CZ" sz="2000" kern="1200" dirty="0" smtClean="0">
              <a:solidFill>
                <a:srgbClr val="C00000"/>
              </a:solidFill>
            </a:rPr>
            <a:t>KRIZE STŘEDNÍHO VĚKU</a:t>
          </a:r>
          <a:endParaRPr lang="cs-CZ" sz="2000" kern="1200" dirty="0">
            <a:solidFill>
              <a:srgbClr val="C00000"/>
            </a:solidFill>
          </a:endParaRPr>
        </a:p>
      </dsp:txBody>
      <dsp:txXfrm>
        <a:off x="3346065" y="144999"/>
        <a:ext cx="4575236" cy="863253"/>
      </dsp:txXfrm>
    </dsp:sp>
    <dsp:sp modelId="{E3CFBA10-2A26-49E3-8253-D3F52E9F113A}">
      <dsp:nvSpPr>
        <dsp:cNvPr id="0" name=""/>
        <dsp:cNvSpPr/>
      </dsp:nvSpPr>
      <dsp:spPr>
        <a:xfrm>
          <a:off x="4078" y="2250"/>
          <a:ext cx="3337908" cy="1149877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dirty="0" smtClean="0"/>
            <a:t>BILANCOVÁNÍ</a:t>
          </a:r>
          <a:endParaRPr lang="cs-CZ" sz="3200" kern="1200" dirty="0"/>
        </a:p>
      </dsp:txBody>
      <dsp:txXfrm>
        <a:off x="60210" y="58382"/>
        <a:ext cx="3225644" cy="10376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177BD-AEAD-4B0C-9A8E-62AB9D70CFA4}" type="datetimeFigureOut">
              <a:rPr lang="cs-CZ" smtClean="0"/>
              <a:t>8.11.2015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á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BEAD44-E1D3-41F5-8C74-631FA0638902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177BD-AEAD-4B0C-9A8E-62AB9D70CFA4}" type="datetimeFigureOut">
              <a:rPr lang="cs-CZ" smtClean="0"/>
              <a:t>8.11.2015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AD44-E1D3-41F5-8C74-631FA0638902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BEAD44-E1D3-41F5-8C74-631FA0638902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177BD-AEAD-4B0C-9A8E-62AB9D70CFA4}" type="datetimeFigureOut">
              <a:rPr lang="cs-CZ" smtClean="0"/>
              <a:t>8.11.2015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177BD-AEAD-4B0C-9A8E-62AB9D70CFA4}" type="datetimeFigureOut">
              <a:rPr lang="cs-CZ" smtClean="0"/>
              <a:t>8.11.2015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BEAD44-E1D3-41F5-8C74-631FA0638902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177BD-AEAD-4B0C-9A8E-62AB9D70CFA4}" type="datetimeFigureOut">
              <a:rPr lang="cs-CZ" smtClean="0"/>
              <a:t>8.11.2015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BEAD44-E1D3-41F5-8C74-631FA0638902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86177BD-AEAD-4B0C-9A8E-62AB9D70CFA4}" type="datetimeFigureOut">
              <a:rPr lang="cs-CZ" smtClean="0"/>
              <a:t>8.11.2015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AD44-E1D3-41F5-8C74-631FA0638902}" type="slidenum">
              <a:rPr lang="cs-CZ" smtClean="0"/>
              <a:t>‹#›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177BD-AEAD-4B0C-9A8E-62AB9D70CFA4}" type="datetimeFigureOut">
              <a:rPr lang="cs-CZ" smtClean="0"/>
              <a:t>8.11.2015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Ová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á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BEAD44-E1D3-41F5-8C74-631FA0638902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177BD-AEAD-4B0C-9A8E-62AB9D70CFA4}" type="datetimeFigureOut">
              <a:rPr lang="cs-CZ" smtClean="0"/>
              <a:t>8.11.2015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BEAD44-E1D3-41F5-8C74-631FA063890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177BD-AEAD-4B0C-9A8E-62AB9D70CFA4}" type="datetimeFigureOut">
              <a:rPr lang="cs-CZ" smtClean="0"/>
              <a:t>8.11.2015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BEAD44-E1D3-41F5-8C74-631FA063890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BEAD44-E1D3-41F5-8C74-631FA0638902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177BD-AEAD-4B0C-9A8E-62AB9D70CFA4}" type="datetimeFigureOut">
              <a:rPr lang="cs-CZ" smtClean="0"/>
              <a:t>8.11.2015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nice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á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BEAD44-E1D3-41F5-8C74-631FA0638902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86177BD-AEAD-4B0C-9A8E-62AB9D70CFA4}" type="datetimeFigureOut">
              <a:rPr lang="cs-CZ" smtClean="0"/>
              <a:t>8.11.2015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86177BD-AEAD-4B0C-9A8E-62AB9D70CFA4}" type="datetimeFigureOut">
              <a:rPr lang="cs-CZ" smtClean="0"/>
              <a:t>8.11.2015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BEAD44-E1D3-41F5-8C74-631FA0638902}" type="slidenum">
              <a:rPr lang="cs-CZ" smtClean="0"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1640" y="3501008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(cca </a:t>
            </a:r>
            <a:r>
              <a:rPr lang="cs-CZ" dirty="0"/>
              <a:t>45 - 65 let)</a:t>
            </a:r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  <a:p>
            <a:r>
              <a:rPr lang="cs-CZ" dirty="0"/>
              <a:t>"období bilancování"</a:t>
            </a:r>
          </a:p>
          <a:p>
            <a:endParaRPr lang="cs-CZ" dirty="0"/>
          </a:p>
          <a:p>
            <a:r>
              <a:rPr lang="cs-CZ" dirty="0"/>
              <a:t>"krize středního věku"</a:t>
            </a:r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POZDNÍ DOSPĚLOST</a:t>
            </a:r>
            <a:br>
              <a:rPr lang="cs-CZ" dirty="0" smtClean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473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Změny ve fyzickém stavu jedince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2492896"/>
            <a:ext cx="8503920" cy="3606152"/>
          </a:xfrm>
        </p:spPr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Vrcholu</a:t>
            </a:r>
            <a:r>
              <a:rPr lang="cs-CZ" dirty="0"/>
              <a:t> psychických i fyzických schopností </a:t>
            </a:r>
            <a:r>
              <a:rPr lang="cs-CZ" dirty="0">
                <a:solidFill>
                  <a:srgbClr val="C00000"/>
                </a:solidFill>
              </a:rPr>
              <a:t>dosahuje člověk ve třetí dekádě života</a:t>
            </a:r>
            <a:r>
              <a:rPr lang="cs-CZ" dirty="0"/>
              <a:t>, po které se obecně začínají projevovat první známky stárnutí (šedivění vlasů, funkčně znatelnější opotřebování chrupu atd.), které jsou do padesáti let tak pozvolné, že je člověk téměř nepociťuje. </a:t>
            </a:r>
          </a:p>
        </p:txBody>
      </p:sp>
    </p:spTree>
    <p:extLst>
      <p:ext uri="{BB962C8B-B14F-4D97-AF65-F5344CB8AC3E}">
        <p14:creationId xmlns:p14="http://schemas.microsoft.com/office/powerpoint/2010/main" val="264827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0809"/>
            <a:ext cx="6696744" cy="445411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019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916832"/>
            <a:ext cx="8503920" cy="4464496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velmi </a:t>
            </a:r>
            <a:r>
              <a:rPr lang="cs-CZ" dirty="0"/>
              <a:t>brzy stárnou tepny, ve kterých se ukládají soli, vápník a cholesterol, čímž klesá jejich pružnost a rozvíjí se </a:t>
            </a:r>
            <a:r>
              <a:rPr lang="cs-CZ" dirty="0" smtClean="0">
                <a:solidFill>
                  <a:srgbClr val="C00000"/>
                </a:solidFill>
              </a:rPr>
              <a:t>arterioskleróza</a:t>
            </a:r>
            <a:r>
              <a:rPr lang="cs-CZ" dirty="0" smtClean="0"/>
              <a:t>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ztrátou </a:t>
            </a:r>
            <a:r>
              <a:rPr lang="cs-CZ" dirty="0"/>
              <a:t>pružnosti cév dochází k postupnému </a:t>
            </a:r>
            <a:r>
              <a:rPr lang="cs-CZ" dirty="0">
                <a:solidFill>
                  <a:srgbClr val="C00000"/>
                </a:solidFill>
              </a:rPr>
              <a:t>zvyšování krevního </a:t>
            </a:r>
            <a:r>
              <a:rPr lang="cs-CZ" dirty="0" smtClean="0">
                <a:solidFill>
                  <a:srgbClr val="C00000"/>
                </a:solidFill>
              </a:rPr>
              <a:t>tlaku </a:t>
            </a:r>
            <a:r>
              <a:rPr lang="cs-CZ" dirty="0" smtClean="0"/>
              <a:t>- mezi </a:t>
            </a:r>
            <a:r>
              <a:rPr lang="cs-CZ" dirty="0"/>
              <a:t>50. a 60. rokem také začíná klesat výkonnost </a:t>
            </a:r>
            <a:r>
              <a:rPr lang="cs-CZ" dirty="0" smtClean="0"/>
              <a:t>srdce</a:t>
            </a:r>
          </a:p>
          <a:p>
            <a:endParaRPr lang="cs-CZ" dirty="0"/>
          </a:p>
          <a:p>
            <a:r>
              <a:rPr lang="cs-CZ" dirty="0" smtClean="0"/>
              <a:t>celkově </a:t>
            </a:r>
            <a:r>
              <a:rPr lang="cs-CZ" dirty="0"/>
              <a:t>v pozdní dospělosti klesá výkonnost a odolnost proti </a:t>
            </a:r>
            <a:r>
              <a:rPr lang="cs-CZ" dirty="0" smtClean="0"/>
              <a:t>zátěži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42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Kognitivní vývoj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844824"/>
            <a:ext cx="8503920" cy="4536504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výkonnost </a:t>
            </a:r>
            <a:r>
              <a:rPr lang="cs-CZ" dirty="0"/>
              <a:t>inteligence nezávislé na učení a zkušenosti </a:t>
            </a:r>
            <a:r>
              <a:rPr lang="cs-CZ" dirty="0" smtClean="0"/>
              <a:t>- </a:t>
            </a:r>
            <a:r>
              <a:rPr lang="cs-CZ" dirty="0" smtClean="0">
                <a:solidFill>
                  <a:srgbClr val="C00000"/>
                </a:solidFill>
              </a:rPr>
              <a:t>fluidní inteligence </a:t>
            </a:r>
            <a:r>
              <a:rPr lang="cs-CZ" dirty="0" smtClean="0"/>
              <a:t>- dosahuje </a:t>
            </a:r>
            <a:r>
              <a:rPr lang="cs-CZ" dirty="0"/>
              <a:t>vrcholu okolo 30. roku </a:t>
            </a:r>
            <a:r>
              <a:rPr lang="cs-CZ" dirty="0" smtClean="0"/>
              <a:t>věku, </a:t>
            </a:r>
            <a:r>
              <a:rPr lang="cs-CZ" dirty="0"/>
              <a:t>poté zůstává až do 50-60 let poměrně stabilní. Některé schopnosti pak rostou i do pozdní dospělosti </a:t>
            </a:r>
            <a:r>
              <a:rPr lang="cs-CZ" sz="1300" dirty="0"/>
              <a:t>(Langmeier, Krejčířová 2006, s. 170</a:t>
            </a:r>
            <a:r>
              <a:rPr lang="cs-CZ" sz="1300" dirty="0" smtClean="0"/>
              <a:t>).</a:t>
            </a:r>
          </a:p>
          <a:p>
            <a:endParaRPr lang="cs-CZ" sz="1300" dirty="0"/>
          </a:p>
          <a:p>
            <a:r>
              <a:rPr lang="cs-CZ" dirty="0" smtClean="0"/>
              <a:t>naproti </a:t>
            </a:r>
            <a:r>
              <a:rPr lang="cs-CZ" dirty="0"/>
              <a:t>tomu </a:t>
            </a:r>
            <a:r>
              <a:rPr lang="cs-CZ" dirty="0">
                <a:solidFill>
                  <a:srgbClr val="C00000"/>
                </a:solidFill>
              </a:rPr>
              <a:t>krystalická inteligence</a:t>
            </a:r>
            <a:r>
              <a:rPr lang="cs-CZ" dirty="0"/>
              <a:t>, která vychází ze schopnosti zapamatovat si a v budoucnu využít nějakou informaci, stoupá po celé období dospělosti a u některých lidí také ve stáří </a:t>
            </a:r>
            <a:r>
              <a:rPr lang="cs-CZ" sz="1300" dirty="0"/>
              <a:t>(</a:t>
            </a:r>
            <a:r>
              <a:rPr lang="cs-CZ" sz="1300" dirty="0" err="1"/>
              <a:t>Papalia</a:t>
            </a:r>
            <a:r>
              <a:rPr lang="cs-CZ" sz="1300" dirty="0"/>
              <a:t>, </a:t>
            </a:r>
            <a:r>
              <a:rPr lang="cs-CZ" sz="1300" dirty="0" err="1"/>
              <a:t>Wendkos</a:t>
            </a:r>
            <a:r>
              <a:rPr lang="cs-CZ" sz="1300" dirty="0"/>
              <a:t> </a:t>
            </a:r>
            <a:r>
              <a:rPr lang="cs-CZ" sz="1300" dirty="0" err="1"/>
              <a:t>Olds</a:t>
            </a:r>
            <a:r>
              <a:rPr lang="cs-CZ" sz="1300" dirty="0"/>
              <a:t> 1989, s. 426). </a:t>
            </a:r>
            <a:r>
              <a:rPr lang="cs-CZ" dirty="0"/>
              <a:t>To odráží také schopnost řešení praktických problémů, které vrcholí mezi 40. – 60. rokem života </a:t>
            </a:r>
            <a:r>
              <a:rPr lang="cs-CZ" sz="1300" dirty="0"/>
              <a:t>(Langmeier, Krejčířová 2006, s. 170).</a:t>
            </a:r>
          </a:p>
        </p:txBody>
      </p:sp>
    </p:spTree>
    <p:extLst>
      <p:ext uri="{BB962C8B-B14F-4D97-AF65-F5344CB8AC3E}">
        <p14:creationId xmlns:p14="http://schemas.microsoft.com/office/powerpoint/2010/main" val="426486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16832"/>
            <a:ext cx="5616624" cy="402931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496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844824"/>
            <a:ext cx="8503920" cy="4536504"/>
          </a:xfrm>
        </p:spPr>
        <p:txBody>
          <a:bodyPr>
            <a:normAutofit/>
          </a:bodyPr>
          <a:lstStyle/>
          <a:p>
            <a:r>
              <a:rPr lang="cs-CZ" dirty="0" smtClean="0"/>
              <a:t>kolem </a:t>
            </a:r>
            <a:r>
              <a:rPr lang="cs-CZ" dirty="0"/>
              <a:t>50. roku se mění </a:t>
            </a:r>
            <a:r>
              <a:rPr lang="cs-CZ" dirty="0" smtClean="0">
                <a:solidFill>
                  <a:srgbClr val="C00000"/>
                </a:solidFill>
              </a:rPr>
              <a:t>úroveň výkonových funkcí </a:t>
            </a:r>
            <a:r>
              <a:rPr lang="cs-CZ" sz="1300" dirty="0"/>
              <a:t>(změny v </a:t>
            </a:r>
            <a:r>
              <a:rPr lang="cs-CZ" sz="1300" dirty="0" smtClean="0"/>
              <a:t>oblasti </a:t>
            </a:r>
            <a:r>
              <a:rPr lang="cs-CZ" sz="1300" dirty="0"/>
              <a:t>pozornosti, krátkodobé paměti)</a:t>
            </a:r>
            <a:r>
              <a:rPr lang="cs-CZ" dirty="0"/>
              <a:t>. Nedostatky jsou kompenzovány vědomostmi a naučenými </a:t>
            </a:r>
            <a:r>
              <a:rPr lang="cs-CZ" dirty="0" smtClean="0"/>
              <a:t>strategiemi</a:t>
            </a:r>
          </a:p>
          <a:p>
            <a:endParaRPr lang="cs-CZ" dirty="0" smtClean="0"/>
          </a:p>
          <a:p>
            <a:r>
              <a:rPr lang="cs-CZ" dirty="0" smtClean="0"/>
              <a:t>probíhá </a:t>
            </a:r>
            <a:r>
              <a:rPr lang="cs-CZ" dirty="0" smtClean="0">
                <a:solidFill>
                  <a:srgbClr val="C00000"/>
                </a:solidFill>
              </a:rPr>
              <a:t>další </a:t>
            </a:r>
            <a:r>
              <a:rPr lang="cs-CZ" dirty="0">
                <a:solidFill>
                  <a:srgbClr val="C00000"/>
                </a:solidFill>
              </a:rPr>
              <a:t>rozvoj </a:t>
            </a:r>
            <a:r>
              <a:rPr lang="cs-CZ" dirty="0" smtClean="0">
                <a:solidFill>
                  <a:srgbClr val="C00000"/>
                </a:solidFill>
              </a:rPr>
              <a:t>post formálního myšlení </a:t>
            </a:r>
            <a:r>
              <a:rPr lang="cs-CZ" sz="1300" dirty="0"/>
              <a:t>(vlivem zkušenosti se mění postoj k problémům i preference určitých strategií řešení problémů)</a:t>
            </a:r>
          </a:p>
          <a:p>
            <a:endParaRPr lang="cs-CZ" dirty="0" smtClean="0"/>
          </a:p>
          <a:p>
            <a:r>
              <a:rPr lang="cs-CZ" dirty="0"/>
              <a:t>ubývají mozkové buňky, klesá funkčnost CNS, zpomaluje se řeč, duševní pochody a fce, proces učení se zhoršuje, snížená schopnost abstrakce a </a:t>
            </a:r>
            <a:r>
              <a:rPr lang="cs-CZ" dirty="0" smtClean="0"/>
              <a:t>generalizace…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440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Percepce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844824"/>
            <a:ext cx="8503920" cy="4608512"/>
          </a:xfrm>
        </p:spPr>
        <p:txBody>
          <a:bodyPr>
            <a:normAutofit/>
          </a:bodyPr>
          <a:lstStyle/>
          <a:p>
            <a:r>
              <a:rPr lang="cs-CZ" dirty="0" smtClean="0"/>
              <a:t>smysly </a:t>
            </a:r>
            <a:r>
              <a:rPr lang="cs-CZ" dirty="0"/>
              <a:t>dosahují největších schopností v časné a střední dospělosti. V druhé polovině dospělosti člověk sám zaznamenává </a:t>
            </a:r>
            <a:r>
              <a:rPr lang="cs-CZ" dirty="0">
                <a:solidFill>
                  <a:srgbClr val="C00000"/>
                </a:solidFill>
              </a:rPr>
              <a:t>zhoršování smyslových schopností</a:t>
            </a:r>
            <a:r>
              <a:rPr lang="cs-CZ" dirty="0"/>
              <a:t>, stále však jde o poměrně malé </a:t>
            </a:r>
            <a:r>
              <a:rPr lang="cs-CZ" dirty="0" smtClean="0"/>
              <a:t>změny</a:t>
            </a:r>
          </a:p>
          <a:p>
            <a:endParaRPr lang="cs-CZ" dirty="0"/>
          </a:p>
          <a:p>
            <a:r>
              <a:rPr lang="cs-CZ" dirty="0" smtClean="0"/>
              <a:t>nejdříve </a:t>
            </a:r>
            <a:r>
              <a:rPr lang="cs-CZ" dirty="0"/>
              <a:t>se stárnutí projeví </a:t>
            </a:r>
            <a:r>
              <a:rPr lang="cs-CZ" dirty="0">
                <a:solidFill>
                  <a:srgbClr val="C00000"/>
                </a:solidFill>
              </a:rPr>
              <a:t>na oční čočce</a:t>
            </a:r>
            <a:r>
              <a:rPr lang="cs-CZ" dirty="0"/>
              <a:t>, která již od mládí ztrácí pružnost vlivem zvyšování obsahu minerálních látek, čímž oko postupně přichází o schopnost pozorovat blízké </a:t>
            </a:r>
            <a:r>
              <a:rPr lang="cs-CZ" dirty="0" smtClean="0"/>
              <a:t>předměty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463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2276872"/>
            <a:ext cx="8503920" cy="3822176"/>
          </a:xfrm>
        </p:spPr>
        <p:txBody>
          <a:bodyPr/>
          <a:lstStyle/>
          <a:p>
            <a:pPr lvl="0">
              <a:buClr>
                <a:srgbClr val="D16349"/>
              </a:buClr>
            </a:pPr>
            <a:r>
              <a:rPr lang="cs-CZ" sz="2300" dirty="0" smtClean="0">
                <a:solidFill>
                  <a:prstClr val="black"/>
                </a:solidFill>
              </a:rPr>
              <a:t>sítnice </a:t>
            </a:r>
            <a:r>
              <a:rPr lang="cs-CZ" sz="2300" dirty="0">
                <a:solidFill>
                  <a:prstClr val="black"/>
                </a:solidFill>
              </a:rPr>
              <a:t>je nejcitlivější okolo třicátého roku života, již od 16 let se však na histologické úrovni dají pozorovat degenerativní změny </a:t>
            </a:r>
            <a:r>
              <a:rPr lang="cs-CZ" sz="1200" dirty="0">
                <a:solidFill>
                  <a:prstClr val="black"/>
                </a:solidFill>
              </a:rPr>
              <a:t>(Suchý 1967, s. 406). </a:t>
            </a:r>
            <a:endParaRPr lang="cs-CZ" sz="1200" dirty="0" smtClean="0">
              <a:solidFill>
                <a:prstClr val="black"/>
              </a:solidFill>
            </a:endParaRPr>
          </a:p>
          <a:p>
            <a:pPr lvl="0">
              <a:buClr>
                <a:srgbClr val="D16349"/>
              </a:buClr>
            </a:pPr>
            <a:endParaRPr lang="cs-CZ" sz="1200" dirty="0">
              <a:solidFill>
                <a:prstClr val="black"/>
              </a:solidFill>
            </a:endParaRPr>
          </a:p>
          <a:p>
            <a:pPr lvl="0">
              <a:buClr>
                <a:srgbClr val="D16349"/>
              </a:buClr>
            </a:pPr>
            <a:r>
              <a:rPr lang="cs-CZ" sz="2300" dirty="0" smtClean="0">
                <a:solidFill>
                  <a:srgbClr val="C00000"/>
                </a:solidFill>
              </a:rPr>
              <a:t>k </a:t>
            </a:r>
            <a:r>
              <a:rPr lang="cs-CZ" sz="2300" dirty="0">
                <a:solidFill>
                  <a:srgbClr val="C00000"/>
                </a:solidFill>
              </a:rPr>
              <a:t>výraznějšímu zhoršování zraku dochází od 40. roku života</a:t>
            </a:r>
            <a:r>
              <a:rPr lang="cs-CZ" sz="2300" dirty="0">
                <a:solidFill>
                  <a:prstClr val="black"/>
                </a:solidFill>
              </a:rPr>
              <a:t>, kdy mají lidé obtíže kvůli zvyšující se mineralizaci čočky sklon k dalekozrakosti. Dochází také ke zmenšování zornice a tím ke zhoršení vidění za špatných světelných podmínek </a:t>
            </a:r>
            <a:r>
              <a:rPr lang="cs-CZ" sz="1200" dirty="0">
                <a:solidFill>
                  <a:prstClr val="black"/>
                </a:solidFill>
              </a:rPr>
              <a:t>(</a:t>
            </a:r>
            <a:r>
              <a:rPr lang="cs-CZ" sz="1200" dirty="0" err="1">
                <a:solidFill>
                  <a:prstClr val="black"/>
                </a:solidFill>
              </a:rPr>
              <a:t>Papalia</a:t>
            </a:r>
            <a:r>
              <a:rPr lang="cs-CZ" sz="1200" dirty="0">
                <a:solidFill>
                  <a:prstClr val="black"/>
                </a:solidFill>
              </a:rPr>
              <a:t>, </a:t>
            </a:r>
            <a:r>
              <a:rPr lang="cs-CZ" sz="1200" dirty="0" err="1">
                <a:solidFill>
                  <a:prstClr val="black"/>
                </a:solidFill>
              </a:rPr>
              <a:t>Wendkos</a:t>
            </a:r>
            <a:r>
              <a:rPr lang="cs-CZ" sz="1200" dirty="0">
                <a:solidFill>
                  <a:prstClr val="black"/>
                </a:solidFill>
              </a:rPr>
              <a:t> </a:t>
            </a:r>
            <a:r>
              <a:rPr lang="cs-CZ" sz="1200" dirty="0" err="1">
                <a:solidFill>
                  <a:prstClr val="black"/>
                </a:solidFill>
              </a:rPr>
              <a:t>Olds</a:t>
            </a:r>
            <a:r>
              <a:rPr lang="cs-CZ" sz="1200" dirty="0">
                <a:solidFill>
                  <a:prstClr val="black"/>
                </a:solidFill>
              </a:rPr>
              <a:t> 1989, s. 413, 483).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145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2204864"/>
            <a:ext cx="8503920" cy="4176464"/>
          </a:xfrm>
        </p:spPr>
        <p:txBody>
          <a:bodyPr>
            <a:normAutofit/>
          </a:bodyPr>
          <a:lstStyle/>
          <a:p>
            <a:r>
              <a:rPr lang="cs-CZ" dirty="0" smtClean="0"/>
              <a:t>ke </a:t>
            </a:r>
            <a:r>
              <a:rPr lang="cs-CZ" dirty="0">
                <a:solidFill>
                  <a:srgbClr val="C00000"/>
                </a:solidFill>
              </a:rPr>
              <a:t>zhoršování sluchu </a:t>
            </a:r>
            <a:r>
              <a:rPr lang="cs-CZ" dirty="0"/>
              <a:t>dochází bujením vaziva, se zvyšujícím se věkem klesá schopnost vnímat vysoké tóny </a:t>
            </a:r>
            <a:r>
              <a:rPr lang="cs-CZ" sz="1300" dirty="0"/>
              <a:t>(z 18 000-20 000 </a:t>
            </a:r>
            <a:r>
              <a:rPr lang="cs-CZ" sz="1300" dirty="0" smtClean="0"/>
              <a:t>hertzů </a:t>
            </a:r>
            <a:r>
              <a:rPr lang="cs-CZ" sz="1300" dirty="0"/>
              <a:t>u dvacetiletých na zhruba 10 000 </a:t>
            </a:r>
            <a:r>
              <a:rPr lang="cs-CZ" sz="1300" dirty="0" err="1"/>
              <a:t>hz</a:t>
            </a:r>
            <a:r>
              <a:rPr lang="cs-CZ" sz="1300" dirty="0"/>
              <a:t> v 50-60 letech; Suchý 1967, s. 406)</a:t>
            </a:r>
            <a:r>
              <a:rPr lang="cs-CZ" dirty="0"/>
              <a:t>. Zřetelné zhoršování schopnosti vnímat vysoké tóny začíná již po 25. roku života, výraznější jsou tyto degenerativní změny po padesátce. </a:t>
            </a:r>
            <a:r>
              <a:rPr lang="cs-CZ" sz="1300" dirty="0"/>
              <a:t>(</a:t>
            </a:r>
            <a:r>
              <a:rPr lang="cs-CZ" sz="1300" dirty="0" err="1"/>
              <a:t>Papalia</a:t>
            </a:r>
            <a:r>
              <a:rPr lang="cs-CZ" sz="1300" dirty="0"/>
              <a:t>, </a:t>
            </a:r>
            <a:r>
              <a:rPr lang="cs-CZ" sz="1300" dirty="0" err="1"/>
              <a:t>Wendkos</a:t>
            </a:r>
            <a:r>
              <a:rPr lang="cs-CZ" sz="1300" dirty="0"/>
              <a:t> </a:t>
            </a:r>
            <a:r>
              <a:rPr lang="cs-CZ" sz="1300" dirty="0" err="1"/>
              <a:t>Olds</a:t>
            </a:r>
            <a:r>
              <a:rPr lang="cs-CZ" sz="1300" dirty="0"/>
              <a:t> 1989, s. 413</a:t>
            </a:r>
            <a:r>
              <a:rPr lang="cs-CZ" sz="1300" dirty="0" smtClean="0"/>
              <a:t>).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411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>
              <a:buClr>
                <a:srgbClr val="D16349"/>
              </a:buClr>
            </a:pPr>
            <a:r>
              <a:rPr lang="cs-CZ" dirty="0" smtClean="0">
                <a:solidFill>
                  <a:prstClr val="black"/>
                </a:solidFill>
              </a:rPr>
              <a:t>stárnutí </a:t>
            </a:r>
            <a:r>
              <a:rPr lang="cs-CZ" dirty="0">
                <a:solidFill>
                  <a:prstClr val="black"/>
                </a:solidFill>
              </a:rPr>
              <a:t>ostatních smyslů můžeme pozorovat až později. </a:t>
            </a:r>
            <a:r>
              <a:rPr lang="cs-CZ" dirty="0">
                <a:solidFill>
                  <a:srgbClr val="C00000"/>
                </a:solidFill>
              </a:rPr>
              <a:t>Od páté dekády života se zhoršuje chuť</a:t>
            </a:r>
            <a:r>
              <a:rPr lang="cs-CZ" dirty="0">
                <a:solidFill>
                  <a:prstClr val="black"/>
                </a:solidFill>
              </a:rPr>
              <a:t>, především schopnost rozeznat jemné chuťové rozdíly. </a:t>
            </a:r>
            <a:r>
              <a:rPr lang="cs-CZ" dirty="0">
                <a:solidFill>
                  <a:srgbClr val="C00000"/>
                </a:solidFill>
              </a:rPr>
              <a:t>Čich se začíná zhoršovat nejpozději za všech smyslů</a:t>
            </a:r>
            <a:r>
              <a:rPr lang="cs-CZ" dirty="0">
                <a:solidFill>
                  <a:prstClr val="black"/>
                </a:solidFill>
              </a:rPr>
              <a:t> </a:t>
            </a:r>
            <a:r>
              <a:rPr lang="cs-CZ" sz="1300" dirty="0">
                <a:solidFill>
                  <a:prstClr val="black"/>
                </a:solidFill>
              </a:rPr>
              <a:t>(</a:t>
            </a:r>
            <a:r>
              <a:rPr lang="cs-CZ" sz="1300" dirty="0" err="1">
                <a:solidFill>
                  <a:prstClr val="black"/>
                </a:solidFill>
              </a:rPr>
              <a:t>Papalia</a:t>
            </a:r>
            <a:r>
              <a:rPr lang="cs-CZ" sz="1300" dirty="0">
                <a:solidFill>
                  <a:prstClr val="black"/>
                </a:solidFill>
              </a:rPr>
              <a:t>, </a:t>
            </a:r>
            <a:r>
              <a:rPr lang="cs-CZ" sz="1300" dirty="0" err="1">
                <a:solidFill>
                  <a:prstClr val="black"/>
                </a:solidFill>
              </a:rPr>
              <a:t>Wendkos</a:t>
            </a:r>
            <a:r>
              <a:rPr lang="cs-CZ" sz="1300" dirty="0">
                <a:solidFill>
                  <a:prstClr val="black"/>
                </a:solidFill>
              </a:rPr>
              <a:t> </a:t>
            </a:r>
            <a:r>
              <a:rPr lang="cs-CZ" sz="1300" dirty="0" err="1">
                <a:solidFill>
                  <a:prstClr val="black"/>
                </a:solidFill>
              </a:rPr>
              <a:t>Olds</a:t>
            </a:r>
            <a:r>
              <a:rPr lang="cs-CZ" sz="1300" dirty="0">
                <a:solidFill>
                  <a:prstClr val="black"/>
                </a:solidFill>
              </a:rPr>
              <a:t> 1989, s. 413, 483-484).</a:t>
            </a:r>
          </a:p>
          <a:p>
            <a:endParaRPr lang="cs-CZ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501008"/>
            <a:ext cx="2257266" cy="318965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660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495072"/>
            <a:ext cx="2664297" cy="475252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40" y="2348880"/>
            <a:ext cx="4582192" cy="291890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rafovaná šipka doprava 3"/>
          <p:cNvSpPr/>
          <p:nvPr/>
        </p:nvSpPr>
        <p:spPr>
          <a:xfrm>
            <a:off x="5004048" y="3376284"/>
            <a:ext cx="1080120" cy="988820"/>
          </a:xfrm>
          <a:prstGeom prst="striped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68936" y="332656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dirty="0" smtClean="0">
                <a:solidFill>
                  <a:srgbClr val="C00000"/>
                </a:solidFill>
              </a:rPr>
              <a:t>PRESENIUM</a:t>
            </a:r>
            <a:endParaRPr lang="cs-CZ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13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Motorika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916832"/>
            <a:ext cx="8503920" cy="4536504"/>
          </a:xfrm>
        </p:spPr>
        <p:txBody>
          <a:bodyPr>
            <a:normAutofit/>
          </a:bodyPr>
          <a:lstStyle/>
          <a:p>
            <a:r>
              <a:rPr lang="cs-CZ" dirty="0" smtClean="0"/>
              <a:t>vrcholu </a:t>
            </a:r>
            <a:r>
              <a:rPr lang="cs-CZ" dirty="0"/>
              <a:t>svalové síly dosahuje člověk mezi 25. a 30. rokem života, poté dochází k jejímu postupnému ubývání, zhruba o 10% mezi 20. a 60. rokem života </a:t>
            </a:r>
            <a:r>
              <a:rPr lang="cs-CZ" sz="1200" dirty="0"/>
              <a:t>(Langmeier, Krejčířová 2006, s. 190; </a:t>
            </a:r>
            <a:r>
              <a:rPr lang="cs-CZ" sz="1200" dirty="0" err="1"/>
              <a:t>Papalia</a:t>
            </a:r>
            <a:r>
              <a:rPr lang="cs-CZ" sz="1200" dirty="0"/>
              <a:t>, </a:t>
            </a:r>
            <a:r>
              <a:rPr lang="cs-CZ" sz="1200" dirty="0" err="1"/>
              <a:t>Wendkos</a:t>
            </a:r>
            <a:r>
              <a:rPr lang="cs-CZ" sz="1200" dirty="0"/>
              <a:t> </a:t>
            </a:r>
            <a:r>
              <a:rPr lang="cs-CZ" sz="1200" dirty="0" err="1"/>
              <a:t>Olds</a:t>
            </a:r>
            <a:r>
              <a:rPr lang="cs-CZ" sz="1200" dirty="0"/>
              <a:t> 1989, s. 484</a:t>
            </a:r>
            <a:r>
              <a:rPr lang="cs-CZ" sz="1200" dirty="0" smtClean="0"/>
              <a:t>) </a:t>
            </a:r>
          </a:p>
          <a:p>
            <a:endParaRPr lang="cs-CZ" sz="1200" dirty="0"/>
          </a:p>
          <a:p>
            <a:r>
              <a:rPr lang="cs-CZ" sz="2800" dirty="0" smtClean="0"/>
              <a:t>úbytek </a:t>
            </a:r>
            <a:r>
              <a:rPr lang="cs-CZ" sz="2800" dirty="0"/>
              <a:t>fyzických možností je v dospělosti významně svázán s tělesnou </a:t>
            </a:r>
            <a:r>
              <a:rPr lang="cs-CZ" sz="2800" dirty="0" smtClean="0"/>
              <a:t>aktivitou…</a:t>
            </a:r>
          </a:p>
          <a:p>
            <a:endParaRPr lang="cs-CZ" dirty="0"/>
          </a:p>
          <a:p>
            <a:r>
              <a:rPr lang="cs-CZ" dirty="0"/>
              <a:t>snižuje se výkonnost, dochází k atrofii svalstva, </a:t>
            </a:r>
            <a:r>
              <a:rPr lang="cs-CZ" dirty="0" smtClean="0"/>
              <a:t>osteoporóze…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343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Přirozené vývojové krize u </a:t>
            </a:r>
            <a:r>
              <a:rPr lang="cs-CZ" dirty="0" smtClean="0">
                <a:solidFill>
                  <a:srgbClr val="C00000"/>
                </a:solidFill>
              </a:rPr>
              <a:t>mužů </a:t>
            </a:r>
            <a:r>
              <a:rPr lang="cs-CZ" dirty="0">
                <a:solidFill>
                  <a:srgbClr val="C00000"/>
                </a:solidFill>
              </a:rPr>
              <a:t>a u žen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412776"/>
            <a:ext cx="8503920" cy="5184576"/>
          </a:xfrm>
        </p:spPr>
        <p:txBody>
          <a:bodyPr>
            <a:normAutofit fontScale="70000" lnSpcReduction="20000"/>
          </a:bodyPr>
          <a:lstStyle/>
          <a:p>
            <a:endParaRPr lang="cs-CZ" dirty="0"/>
          </a:p>
          <a:p>
            <a:pPr marL="0" indent="0">
              <a:buNone/>
            </a:pPr>
            <a:r>
              <a:rPr lang="cs-CZ" dirty="0" smtClean="0">
                <a:solidFill>
                  <a:srgbClr val="C00000"/>
                </a:solidFill>
              </a:rPr>
              <a:t>Klimakterium (menopauza)</a:t>
            </a:r>
            <a:r>
              <a:rPr lang="cs-CZ" dirty="0" smtClean="0"/>
              <a:t>:</a:t>
            </a:r>
            <a:endParaRPr lang="cs-CZ" dirty="0"/>
          </a:p>
          <a:p>
            <a:r>
              <a:rPr lang="cs-CZ" dirty="0" smtClean="0"/>
              <a:t>změny </a:t>
            </a:r>
            <a:r>
              <a:rPr lang="cs-CZ" dirty="0"/>
              <a:t>neurohumorální součinnosti → řada vedlejších projevů</a:t>
            </a:r>
          </a:p>
          <a:p>
            <a:r>
              <a:rPr lang="cs-CZ" dirty="0" smtClean="0"/>
              <a:t>intenzita </a:t>
            </a:r>
            <a:r>
              <a:rPr lang="cs-CZ" dirty="0"/>
              <a:t>a množství problémů v tomto období je individuální, průběh je rozmanitý</a:t>
            </a:r>
          </a:p>
          <a:p>
            <a:r>
              <a:rPr lang="cs-CZ" dirty="0" smtClean="0"/>
              <a:t>asi ¼ žen bez </a:t>
            </a:r>
            <a:r>
              <a:rPr lang="cs-CZ" dirty="0"/>
              <a:t>potíží, ½ mírné příznaky, ¼ pocity </a:t>
            </a:r>
            <a:r>
              <a:rPr lang="cs-CZ" dirty="0" smtClean="0"/>
              <a:t>nesnesitelných obtíží</a:t>
            </a:r>
            <a:endParaRPr lang="cs-CZ" dirty="0"/>
          </a:p>
          <a:p>
            <a:r>
              <a:rPr lang="cs-CZ" dirty="0"/>
              <a:t>různý začátek (průměr 48</a:t>
            </a:r>
            <a:r>
              <a:rPr lang="cs-CZ" dirty="0" smtClean="0"/>
              <a:t>. rok</a:t>
            </a:r>
            <a:r>
              <a:rPr lang="cs-CZ" dirty="0"/>
              <a:t>)</a:t>
            </a:r>
          </a:p>
          <a:p>
            <a:r>
              <a:rPr lang="cs-CZ" dirty="0" smtClean="0"/>
              <a:t>těžké </a:t>
            </a:r>
            <a:r>
              <a:rPr lang="cs-CZ" dirty="0"/>
              <a:t>období: psychické problémy v důsledku změn </a:t>
            </a:r>
            <a:r>
              <a:rPr lang="cs-CZ" dirty="0" smtClean="0"/>
              <a:t>neurohorm. </a:t>
            </a:r>
            <a:r>
              <a:rPr lang="cs-CZ" dirty="0"/>
              <a:t>změn ale i </a:t>
            </a:r>
            <a:r>
              <a:rPr lang="cs-CZ" dirty="0" smtClean="0"/>
              <a:t> změn </a:t>
            </a:r>
            <a:r>
              <a:rPr lang="cs-CZ" dirty="0"/>
              <a:t>v sociálních rolích, v možnostech, snižování výkonu, úbytku sil, změn fyzického </a:t>
            </a:r>
            <a:r>
              <a:rPr lang="cs-CZ" dirty="0" smtClean="0"/>
              <a:t>vzhledu…</a:t>
            </a:r>
            <a:endParaRPr lang="cs-CZ" dirty="0"/>
          </a:p>
          <a:p>
            <a:endParaRPr lang="cs-CZ" sz="1100" dirty="0"/>
          </a:p>
          <a:p>
            <a:endParaRPr lang="cs-CZ" sz="1100" dirty="0"/>
          </a:p>
          <a:p>
            <a:pPr marL="0" indent="0">
              <a:buNone/>
            </a:pPr>
            <a:r>
              <a:rPr lang="cs-CZ" dirty="0" smtClean="0">
                <a:solidFill>
                  <a:srgbClr val="C00000"/>
                </a:solidFill>
              </a:rPr>
              <a:t>Andropauza (tzv. mužský přechod)</a:t>
            </a:r>
            <a:r>
              <a:rPr lang="cs-CZ" dirty="0" smtClean="0"/>
              <a:t>:</a:t>
            </a:r>
            <a:endParaRPr lang="cs-CZ" dirty="0"/>
          </a:p>
          <a:p>
            <a:r>
              <a:rPr lang="cs-CZ" dirty="0" smtClean="0"/>
              <a:t>koincidence </a:t>
            </a:r>
            <a:r>
              <a:rPr lang="cs-CZ" dirty="0"/>
              <a:t>hormonálních změn (úbytek </a:t>
            </a:r>
            <a:r>
              <a:rPr lang="cs-CZ" dirty="0" smtClean="0"/>
              <a:t>testosteronu → úbytek </a:t>
            </a:r>
            <a:r>
              <a:rPr lang="cs-CZ" dirty="0"/>
              <a:t>výkonu</a:t>
            </a:r>
            <a:r>
              <a:rPr lang="cs-CZ" dirty="0" smtClean="0"/>
              <a:t>)</a:t>
            </a:r>
          </a:p>
          <a:p>
            <a:r>
              <a:rPr lang="cs-CZ" dirty="0"/>
              <a:t>méně patrných vnějších </a:t>
            </a:r>
            <a:r>
              <a:rPr lang="cs-CZ" dirty="0" smtClean="0"/>
              <a:t>projevů  - může </a:t>
            </a:r>
            <a:r>
              <a:rPr lang="cs-CZ" dirty="0"/>
              <a:t>se demonstrovat  dramatickými změnami nálad (někdy deprese), často spojeno s tendencí </a:t>
            </a:r>
            <a:r>
              <a:rPr lang="cs-CZ" dirty="0" smtClean="0"/>
              <a:t>disimulovat</a:t>
            </a:r>
            <a:endParaRPr lang="cs-CZ" dirty="0"/>
          </a:p>
          <a:p>
            <a:r>
              <a:rPr lang="cs-CZ" dirty="0" smtClean="0"/>
              <a:t>bilancování </a:t>
            </a:r>
            <a:r>
              <a:rPr lang="cs-CZ" dirty="0"/>
              <a:t>v životě muže: čeho jsem </a:t>
            </a:r>
            <a:r>
              <a:rPr lang="cs-CZ" dirty="0" smtClean="0"/>
              <a:t>dosáhl - co </a:t>
            </a:r>
            <a:r>
              <a:rPr lang="cs-CZ" dirty="0"/>
              <a:t>už nikdy </a:t>
            </a:r>
            <a:r>
              <a:rPr lang="cs-CZ" dirty="0" smtClean="0"/>
              <a:t>nestihnu…pokud rekapitulace </a:t>
            </a:r>
            <a:r>
              <a:rPr lang="cs-CZ" dirty="0"/>
              <a:t>dosavadního života nevyznívá </a:t>
            </a:r>
            <a:r>
              <a:rPr lang="cs-CZ" dirty="0" smtClean="0"/>
              <a:t>příznivě → </a:t>
            </a:r>
            <a:r>
              <a:rPr lang="cs-CZ" dirty="0"/>
              <a:t>výkyvy nálad</a:t>
            </a:r>
            <a:r>
              <a:rPr lang="cs-CZ" dirty="0" smtClean="0"/>
              <a:t>, ale </a:t>
            </a:r>
            <a:r>
              <a:rPr lang="cs-CZ" dirty="0"/>
              <a:t>také snaha o životní změnu (může být na úkor rodiny i sebe sama</a:t>
            </a:r>
            <a:r>
              <a:rPr lang="cs-CZ" dirty="0" smtClean="0"/>
              <a:t>)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687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476672"/>
            <a:ext cx="8534400" cy="864096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C00000"/>
                </a:solidFill>
              </a:rPr>
              <a:t>Změna vztahu k profesní roli 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700808"/>
            <a:ext cx="8503920" cy="47525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rgbClr val="C00000"/>
                </a:solidFill>
              </a:rPr>
              <a:t>Střední </a:t>
            </a:r>
            <a:r>
              <a:rPr lang="cs-CZ" dirty="0">
                <a:solidFill>
                  <a:srgbClr val="C00000"/>
                </a:solidFill>
              </a:rPr>
              <a:t>věk</a:t>
            </a:r>
            <a:r>
              <a:rPr lang="cs-CZ" dirty="0"/>
              <a:t>:</a:t>
            </a:r>
          </a:p>
          <a:p>
            <a:r>
              <a:rPr lang="cs-CZ" dirty="0" smtClean="0"/>
              <a:t>seberealizace</a:t>
            </a:r>
            <a:r>
              <a:rPr lang="cs-CZ" dirty="0"/>
              <a:t>, někdy rezignace, předávání </a:t>
            </a:r>
            <a:r>
              <a:rPr lang="cs-CZ" dirty="0" smtClean="0"/>
              <a:t>zkušeností</a:t>
            </a:r>
          </a:p>
          <a:p>
            <a:endParaRPr lang="cs-CZ" sz="2000" dirty="0" smtClean="0"/>
          </a:p>
          <a:p>
            <a:pPr marL="0" indent="0" algn="ctr">
              <a:buNone/>
            </a:pPr>
            <a:r>
              <a:rPr lang="cs-CZ" b="1" dirty="0" smtClean="0">
                <a:solidFill>
                  <a:srgbClr val="C00000"/>
                </a:solidFill>
              </a:rPr>
              <a:t>X</a:t>
            </a:r>
          </a:p>
          <a:p>
            <a:pPr marL="0" indent="0" algn="ctr">
              <a:buNone/>
            </a:pPr>
            <a:endParaRPr lang="cs-CZ" sz="20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rgbClr val="C00000"/>
                </a:solidFill>
              </a:rPr>
              <a:t>Pozdní dospělost</a:t>
            </a:r>
            <a:r>
              <a:rPr lang="cs-CZ" dirty="0"/>
              <a:t>:</a:t>
            </a:r>
          </a:p>
          <a:p>
            <a:r>
              <a:rPr lang="cs-CZ" dirty="0" smtClean="0"/>
              <a:t>postupné </a:t>
            </a:r>
            <a:r>
              <a:rPr lang="cs-CZ" dirty="0"/>
              <a:t>uzavírání profesní kariéry, změna postoje k profesní roli </a:t>
            </a:r>
            <a:r>
              <a:rPr lang="cs-CZ" sz="1300" dirty="0"/>
              <a:t>(vliv charakteru práce, generační zkušenosti)</a:t>
            </a:r>
            <a:r>
              <a:rPr lang="cs-CZ" dirty="0"/>
              <a:t>, předávání </a:t>
            </a:r>
            <a:r>
              <a:rPr lang="cs-CZ" dirty="0" smtClean="0"/>
              <a:t>zkušeností</a:t>
            </a:r>
            <a:endParaRPr lang="cs-CZ" dirty="0"/>
          </a:p>
          <a:p>
            <a:r>
              <a:rPr lang="cs-CZ" dirty="0" smtClean="0"/>
              <a:t>větší problémy </a:t>
            </a:r>
            <a:r>
              <a:rPr lang="cs-CZ" dirty="0"/>
              <a:t>při ztrátě zaměstnání, </a:t>
            </a:r>
            <a:r>
              <a:rPr lang="cs-CZ" dirty="0" smtClean="0"/>
              <a:t>zvýšená obava </a:t>
            </a:r>
            <a:r>
              <a:rPr lang="cs-CZ" dirty="0"/>
              <a:t>ze ztráty </a:t>
            </a:r>
            <a:r>
              <a:rPr lang="cs-CZ" dirty="0" smtClean="0"/>
              <a:t>zaměstnání</a:t>
            </a:r>
          </a:p>
          <a:p>
            <a:r>
              <a:rPr lang="cs-CZ" dirty="0"/>
              <a:t>vrcholný pracující rozvoj; nejvíce </a:t>
            </a:r>
            <a:r>
              <a:rPr lang="cs-CZ" dirty="0" smtClean="0"/>
              <a:t>vědců v tomto období zúročí své dlouhodobé </a:t>
            </a:r>
            <a:r>
              <a:rPr lang="cs-CZ" dirty="0"/>
              <a:t>zkušenosti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266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40160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C00000"/>
                </a:solidFill>
              </a:rPr>
              <a:t>Změny v rodičovské roli 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628800"/>
            <a:ext cx="8503920" cy="47525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rgbClr val="C00000"/>
                </a:solidFill>
              </a:rPr>
              <a:t>Střední </a:t>
            </a:r>
            <a:r>
              <a:rPr lang="cs-CZ" dirty="0">
                <a:solidFill>
                  <a:srgbClr val="C00000"/>
                </a:solidFill>
              </a:rPr>
              <a:t>věk</a:t>
            </a:r>
            <a:r>
              <a:rPr lang="cs-CZ" dirty="0"/>
              <a:t>:</a:t>
            </a:r>
          </a:p>
          <a:p>
            <a:r>
              <a:rPr lang="cs-CZ" dirty="0" smtClean="0"/>
              <a:t>v </a:t>
            </a:r>
            <a:r>
              <a:rPr lang="cs-CZ" dirty="0"/>
              <a:t>závislosti na věku </a:t>
            </a:r>
            <a:r>
              <a:rPr lang="cs-CZ" dirty="0" smtClean="0"/>
              <a:t>dětí </a:t>
            </a:r>
            <a:r>
              <a:rPr lang="cs-CZ" sz="1300" dirty="0" smtClean="0"/>
              <a:t>(u </a:t>
            </a:r>
            <a:r>
              <a:rPr lang="cs-CZ" sz="1300" dirty="0"/>
              <a:t>dospívajících: signál vlastního stárnutí, ztráta dříve samozřejmé autoritativní </a:t>
            </a:r>
            <a:r>
              <a:rPr lang="cs-CZ" sz="1300" dirty="0" smtClean="0"/>
              <a:t>pozice) </a:t>
            </a:r>
            <a:endParaRPr lang="cs-CZ" sz="1300" dirty="0"/>
          </a:p>
          <a:p>
            <a:r>
              <a:rPr lang="cs-CZ" dirty="0" smtClean="0"/>
              <a:t>možné </a:t>
            </a:r>
            <a:r>
              <a:rPr lang="cs-CZ" dirty="0"/>
              <a:t>úvahy o dalším </a:t>
            </a:r>
            <a:r>
              <a:rPr lang="cs-CZ" dirty="0" smtClean="0"/>
              <a:t>zplození dítěte - poslední možnost</a:t>
            </a:r>
          </a:p>
          <a:p>
            <a:endParaRPr lang="cs-CZ" sz="2000" dirty="0" smtClean="0"/>
          </a:p>
          <a:p>
            <a:pPr marL="0" indent="0" algn="ctr">
              <a:buNone/>
            </a:pPr>
            <a:r>
              <a:rPr lang="cs-CZ" b="1" dirty="0" smtClean="0">
                <a:solidFill>
                  <a:srgbClr val="C00000"/>
                </a:solidFill>
              </a:rPr>
              <a:t>X</a:t>
            </a:r>
          </a:p>
          <a:p>
            <a:pPr marL="0" indent="0" algn="ctr">
              <a:buNone/>
            </a:pPr>
            <a:endParaRPr lang="cs-CZ" sz="20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rgbClr val="C00000"/>
                </a:solidFill>
              </a:rPr>
              <a:t>Pozdní dospělost</a:t>
            </a:r>
            <a:r>
              <a:rPr lang="cs-CZ" dirty="0"/>
              <a:t>:</a:t>
            </a:r>
          </a:p>
          <a:p>
            <a:r>
              <a:rPr lang="cs-CZ" dirty="0"/>
              <a:t>fáze prázdného </a:t>
            </a:r>
            <a:r>
              <a:rPr lang="cs-CZ" dirty="0" smtClean="0"/>
              <a:t>hnízda </a:t>
            </a:r>
            <a:r>
              <a:rPr lang="cs-CZ" sz="1300" dirty="0" smtClean="0"/>
              <a:t>(ambivalence </a:t>
            </a:r>
            <a:r>
              <a:rPr lang="cs-CZ" sz="1300" dirty="0"/>
              <a:t>k odchodu dítěte z rodiny. Hodnocení jeho profese a výběru partnera z perspektivy své generace a svých zkušeností. Definitivním potvrzením změny vzájemného vztahu s rodič-dítě je manželství </a:t>
            </a:r>
            <a:r>
              <a:rPr lang="cs-CZ" sz="1300" dirty="0" smtClean="0"/>
              <a:t>dítěte)</a:t>
            </a:r>
            <a:endParaRPr lang="cs-CZ" sz="1300" dirty="0"/>
          </a:p>
          <a:p>
            <a:r>
              <a:rPr lang="cs-CZ" dirty="0" smtClean="0"/>
              <a:t>prarodičovská role </a:t>
            </a:r>
            <a:r>
              <a:rPr lang="cs-CZ" sz="1200" dirty="0" smtClean="0"/>
              <a:t>(další </a:t>
            </a:r>
            <a:r>
              <a:rPr lang="cs-CZ" sz="1200" dirty="0"/>
              <a:t>změna vztahu s </a:t>
            </a:r>
            <a:r>
              <a:rPr lang="cs-CZ" sz="1200" dirty="0" smtClean="0"/>
              <a:t>dítětem - narození </a:t>
            </a:r>
            <a:r>
              <a:rPr lang="cs-CZ" sz="1200" dirty="0"/>
              <a:t>vnoučete uspokojuje mnohé psychické potřeby </a:t>
            </a:r>
            <a:r>
              <a:rPr lang="cs-CZ" sz="1200" dirty="0" smtClean="0"/>
              <a:t>prarodiče - projev </a:t>
            </a:r>
            <a:r>
              <a:rPr lang="cs-CZ" sz="1200" dirty="0"/>
              <a:t>generativity)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118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Změna ve vztahu k rodičům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844824"/>
            <a:ext cx="8503920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rgbClr val="C00000"/>
                </a:solidFill>
              </a:rPr>
              <a:t>Střední věk</a:t>
            </a:r>
            <a:r>
              <a:rPr lang="cs-CZ" dirty="0" smtClean="0"/>
              <a:t>:</a:t>
            </a:r>
            <a:endParaRPr lang="cs-CZ" dirty="0"/>
          </a:p>
          <a:p>
            <a:r>
              <a:rPr lang="cs-CZ" dirty="0"/>
              <a:t>počínající úpadek tělesných i psychických kompetencí </a:t>
            </a:r>
            <a:r>
              <a:rPr lang="cs-CZ" dirty="0" smtClean="0"/>
              <a:t>rodičů </a:t>
            </a:r>
            <a:r>
              <a:rPr lang="cs-CZ" sz="1200" dirty="0"/>
              <a:t>(nemoci rodičů, někdy jejich </a:t>
            </a:r>
            <a:r>
              <a:rPr lang="cs-CZ" sz="1200" dirty="0" smtClean="0"/>
              <a:t>smrt </a:t>
            </a:r>
            <a:r>
              <a:rPr lang="cs-CZ" sz="1200" dirty="0"/>
              <a:t>→ uvědomění si vlastní zranitelnosti a omezenosti </a:t>
            </a:r>
            <a:r>
              <a:rPr lang="cs-CZ" sz="1200" dirty="0" smtClean="0"/>
              <a:t>života) </a:t>
            </a:r>
          </a:p>
          <a:p>
            <a:pPr marL="0" indent="0" algn="ctr">
              <a:buNone/>
            </a:pPr>
            <a:endParaRPr lang="cs-CZ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cs-CZ" b="1" dirty="0" smtClean="0">
                <a:solidFill>
                  <a:srgbClr val="C00000"/>
                </a:solidFill>
              </a:rPr>
              <a:t>X</a:t>
            </a:r>
          </a:p>
          <a:p>
            <a:pPr marL="0" indent="0" algn="ctr">
              <a:buNone/>
            </a:pPr>
            <a:endParaRPr lang="cs-CZ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rgbClr val="C00000"/>
                </a:solidFill>
              </a:rPr>
              <a:t>Pozdní dospělost</a:t>
            </a:r>
            <a:r>
              <a:rPr lang="cs-CZ" dirty="0"/>
              <a:t>:</a:t>
            </a:r>
          </a:p>
          <a:p>
            <a:r>
              <a:rPr lang="cs-CZ" dirty="0" smtClean="0"/>
              <a:t>zvyšuje </a:t>
            </a:r>
            <a:r>
              <a:rPr lang="cs-CZ" dirty="0"/>
              <a:t>se asymetrie ve </a:t>
            </a:r>
            <a:r>
              <a:rPr lang="cs-CZ" dirty="0" smtClean="0"/>
              <a:t>vztahu </a:t>
            </a:r>
            <a:r>
              <a:rPr lang="cs-CZ" sz="1200" dirty="0" smtClean="0"/>
              <a:t>(často </a:t>
            </a:r>
            <a:r>
              <a:rPr lang="cs-CZ" sz="1200" dirty="0"/>
              <a:t>trvalá péče o starého rodiče-náročná životní </a:t>
            </a:r>
            <a:r>
              <a:rPr lang="cs-CZ" sz="1200" dirty="0" smtClean="0"/>
              <a:t>situace)</a:t>
            </a:r>
            <a:endParaRPr lang="cs-CZ" sz="1200" dirty="0"/>
          </a:p>
          <a:p>
            <a:r>
              <a:rPr lang="cs-CZ" dirty="0" smtClean="0"/>
              <a:t>smrt </a:t>
            </a:r>
            <a:r>
              <a:rPr lang="cs-CZ" dirty="0"/>
              <a:t>starého </a:t>
            </a:r>
            <a:r>
              <a:rPr lang="cs-CZ" dirty="0" smtClean="0"/>
              <a:t>rodiče - silné </a:t>
            </a:r>
            <a:r>
              <a:rPr lang="cs-CZ" dirty="0"/>
              <a:t>citové </a:t>
            </a:r>
            <a:r>
              <a:rPr lang="cs-CZ" dirty="0" smtClean="0"/>
              <a:t>reakce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550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Změny v partnerské roli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700808"/>
            <a:ext cx="8503920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rgbClr val="C00000"/>
                </a:solidFill>
              </a:rPr>
              <a:t>Střední </a:t>
            </a:r>
            <a:r>
              <a:rPr lang="cs-CZ" dirty="0">
                <a:solidFill>
                  <a:srgbClr val="C00000"/>
                </a:solidFill>
              </a:rPr>
              <a:t>věk</a:t>
            </a:r>
            <a:r>
              <a:rPr lang="cs-CZ" dirty="0"/>
              <a:t>:</a:t>
            </a:r>
          </a:p>
          <a:p>
            <a:r>
              <a:rPr lang="cs-CZ" dirty="0"/>
              <a:t>bilancování kvalit vztahu, druhá manželská krize (její možná </a:t>
            </a:r>
            <a:r>
              <a:rPr lang="cs-CZ" dirty="0" smtClean="0"/>
              <a:t>vyústění) </a:t>
            </a:r>
          </a:p>
          <a:p>
            <a:endParaRPr lang="cs-CZ" sz="2000" dirty="0" smtClean="0"/>
          </a:p>
          <a:p>
            <a:pPr marL="0" indent="0" algn="ctr">
              <a:buNone/>
            </a:pPr>
            <a:r>
              <a:rPr lang="cs-CZ" b="1" dirty="0" smtClean="0">
                <a:solidFill>
                  <a:srgbClr val="C00000"/>
                </a:solidFill>
              </a:rPr>
              <a:t>X</a:t>
            </a:r>
          </a:p>
          <a:p>
            <a:pPr marL="0" indent="0" algn="ctr">
              <a:buNone/>
            </a:pPr>
            <a:endParaRPr lang="cs-CZ" sz="20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rgbClr val="C00000"/>
                </a:solidFill>
              </a:rPr>
              <a:t>Pozdní dospělost</a:t>
            </a:r>
            <a:r>
              <a:rPr lang="cs-CZ" dirty="0"/>
              <a:t>: </a:t>
            </a:r>
            <a:endParaRPr lang="cs-CZ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změna </a:t>
            </a:r>
            <a:r>
              <a:rPr lang="cs-CZ" dirty="0"/>
              <a:t>vztahu k </a:t>
            </a:r>
            <a:r>
              <a:rPr lang="cs-CZ" dirty="0" smtClean="0"/>
              <a:t>partnerovi </a:t>
            </a:r>
            <a:r>
              <a:rPr lang="cs-CZ" dirty="0"/>
              <a:t>v důsledku prázdného </a:t>
            </a:r>
            <a:r>
              <a:rPr lang="cs-CZ" dirty="0" smtClean="0"/>
              <a:t>hnízda - partner </a:t>
            </a:r>
            <a:r>
              <a:rPr lang="cs-CZ" dirty="0"/>
              <a:t>je </a:t>
            </a:r>
            <a:r>
              <a:rPr lang="cs-CZ" dirty="0" smtClean="0"/>
              <a:t>posuzován </a:t>
            </a:r>
            <a:r>
              <a:rPr lang="cs-CZ" dirty="0"/>
              <a:t>realisticky, není </a:t>
            </a:r>
            <a:r>
              <a:rPr lang="cs-CZ" dirty="0" smtClean="0"/>
              <a:t>idealizován</a:t>
            </a:r>
            <a:r>
              <a:rPr lang="cs-CZ" dirty="0"/>
              <a:t>, akceptace partnera?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086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844824"/>
            <a:ext cx="8503920" cy="4536504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Druhá </a:t>
            </a:r>
            <a:r>
              <a:rPr lang="cs-CZ" dirty="0" smtClean="0"/>
              <a:t>(x-tá) manželství </a:t>
            </a:r>
          </a:p>
          <a:p>
            <a:endParaRPr lang="cs-CZ" dirty="0"/>
          </a:p>
          <a:p>
            <a:r>
              <a:rPr lang="cs-CZ" dirty="0"/>
              <a:t>Při </a:t>
            </a:r>
            <a:r>
              <a:rPr lang="cs-CZ" dirty="0" smtClean="0"/>
              <a:t>druhém </a:t>
            </a:r>
            <a:r>
              <a:rPr lang="cs-CZ" dirty="0"/>
              <a:t>partnerském vztahu bývá voleno </a:t>
            </a:r>
            <a:r>
              <a:rPr lang="cs-CZ" dirty="0" smtClean="0"/>
              <a:t>manželství, </a:t>
            </a:r>
            <a:r>
              <a:rPr lang="cs-CZ" dirty="0"/>
              <a:t>nebo družské </a:t>
            </a:r>
            <a:r>
              <a:rPr lang="cs-CZ" dirty="0" smtClean="0"/>
              <a:t>soužití</a:t>
            </a:r>
          </a:p>
          <a:p>
            <a:endParaRPr lang="cs-CZ" dirty="0"/>
          </a:p>
          <a:p>
            <a:r>
              <a:rPr lang="cs-CZ" dirty="0"/>
              <a:t>Jiná očekávání než na počátku prvního </a:t>
            </a:r>
            <a:r>
              <a:rPr lang="cs-CZ" dirty="0" smtClean="0"/>
              <a:t>manželství - </a:t>
            </a:r>
            <a:r>
              <a:rPr lang="cs-CZ" dirty="0" smtClean="0">
                <a:solidFill>
                  <a:srgbClr val="C00000"/>
                </a:solidFill>
              </a:rPr>
              <a:t>vliv </a:t>
            </a:r>
            <a:r>
              <a:rPr lang="cs-CZ" dirty="0">
                <a:solidFill>
                  <a:srgbClr val="C00000"/>
                </a:solidFill>
              </a:rPr>
              <a:t>předchozí </a:t>
            </a:r>
            <a:r>
              <a:rPr lang="cs-CZ" dirty="0" smtClean="0">
                <a:solidFill>
                  <a:srgbClr val="C00000"/>
                </a:solidFill>
              </a:rPr>
              <a:t>zkušenosti</a:t>
            </a:r>
            <a:r>
              <a:rPr lang="cs-CZ" dirty="0" smtClean="0"/>
              <a:t> - minulá </a:t>
            </a:r>
            <a:r>
              <a:rPr lang="cs-CZ" dirty="0"/>
              <a:t>zkušenost může ovlivnit očekávání ve vztahu k novému partnerovi pozitivně (realističtější představy) i negativně (</a:t>
            </a:r>
            <a:r>
              <a:rPr lang="cs-CZ" dirty="0" smtClean="0"/>
              <a:t>nevyřešený </a:t>
            </a:r>
            <a:r>
              <a:rPr lang="cs-CZ" dirty="0"/>
              <a:t>minulý  vztah</a:t>
            </a:r>
            <a:r>
              <a:rPr lang="cs-CZ" dirty="0" smtClean="0"/>
              <a:t>)</a:t>
            </a:r>
          </a:p>
          <a:p>
            <a:endParaRPr lang="cs-CZ" dirty="0"/>
          </a:p>
          <a:p>
            <a:r>
              <a:rPr lang="cs-CZ" dirty="0"/>
              <a:t>Zátěž sociálních vlivů souvisejících s původní </a:t>
            </a:r>
            <a:r>
              <a:rPr lang="cs-CZ" dirty="0" smtClean="0"/>
              <a:t>rodinnou 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149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Motivy pro vstup do dalšího manželství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772816"/>
            <a:ext cx="8503920" cy="4536504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odpadá </a:t>
            </a:r>
            <a:r>
              <a:rPr lang="cs-CZ" dirty="0"/>
              <a:t>motiv sociálního tlaku, který byl u prvního </a:t>
            </a:r>
            <a:r>
              <a:rPr lang="cs-CZ" dirty="0" smtClean="0"/>
              <a:t>manželství</a:t>
            </a:r>
          </a:p>
          <a:p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vyrovnání se s bývalým </a:t>
            </a:r>
            <a:r>
              <a:rPr lang="cs-CZ" dirty="0"/>
              <a:t>partnerem: potřeba dokázat svou atraktivnost, potvrzení své partnerské přijatelnosti, narušená </a:t>
            </a:r>
            <a:r>
              <a:rPr lang="cs-CZ" dirty="0" smtClean="0"/>
              <a:t>sebeúcta</a:t>
            </a:r>
          </a:p>
          <a:p>
            <a:pPr marL="514350" indent="-514350">
              <a:buFont typeface="+mj-lt"/>
              <a:buAutoNum type="arabicPeriod"/>
            </a:pP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potřeba </a:t>
            </a:r>
            <a:r>
              <a:rPr lang="cs-CZ" dirty="0"/>
              <a:t>opory, autority, která by vyřešila stávající </a:t>
            </a:r>
            <a:r>
              <a:rPr lang="cs-CZ" dirty="0" smtClean="0"/>
              <a:t>problémy</a:t>
            </a:r>
          </a:p>
          <a:p>
            <a:pPr marL="514350" indent="-514350">
              <a:buFont typeface="+mj-lt"/>
              <a:buAutoNum type="arabicPeriod"/>
            </a:pP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ekonomická motivace</a:t>
            </a:r>
          </a:p>
          <a:p>
            <a:pPr marL="514350" indent="-514350">
              <a:buFont typeface="+mj-lt"/>
              <a:buAutoNum type="arabicPeriod"/>
            </a:pP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vyhovující vztah </a:t>
            </a:r>
            <a:r>
              <a:rPr lang="cs-CZ" dirty="0"/>
              <a:t>s novým partnerem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0744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Časté zdroje zátěže nových svazků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závazky </a:t>
            </a:r>
            <a:r>
              <a:rPr lang="cs-CZ" dirty="0"/>
              <a:t>k dětem z minulého </a:t>
            </a:r>
            <a:r>
              <a:rPr lang="cs-CZ" dirty="0" smtClean="0"/>
              <a:t>manželství</a:t>
            </a:r>
          </a:p>
          <a:p>
            <a:endParaRPr lang="cs-CZ" dirty="0"/>
          </a:p>
          <a:p>
            <a:r>
              <a:rPr lang="cs-CZ" dirty="0" smtClean="0"/>
              <a:t>vztah </a:t>
            </a:r>
            <a:r>
              <a:rPr lang="cs-CZ" dirty="0"/>
              <a:t>k bývalému manželskému </a:t>
            </a:r>
            <a:r>
              <a:rPr lang="cs-CZ" dirty="0" smtClean="0"/>
              <a:t>partnerovi</a:t>
            </a:r>
          </a:p>
          <a:p>
            <a:endParaRPr lang="cs-CZ" dirty="0"/>
          </a:p>
          <a:p>
            <a:r>
              <a:rPr lang="cs-CZ" dirty="0" smtClean="0"/>
              <a:t>kontakty </a:t>
            </a:r>
            <a:r>
              <a:rPr lang="cs-CZ" dirty="0"/>
              <a:t>s příbuznými z minulého </a:t>
            </a:r>
            <a:r>
              <a:rPr lang="cs-CZ" dirty="0" smtClean="0"/>
              <a:t>manželství</a:t>
            </a:r>
          </a:p>
          <a:p>
            <a:endParaRPr lang="cs-CZ" dirty="0"/>
          </a:p>
          <a:p>
            <a:r>
              <a:rPr lang="cs-CZ" dirty="0" smtClean="0"/>
              <a:t>rozdíl příležitostí k uzavření druhých </a:t>
            </a:r>
            <a:r>
              <a:rPr lang="cs-CZ" dirty="0"/>
              <a:t>manželství u mužů a u žen </a:t>
            </a:r>
          </a:p>
        </p:txBody>
      </p:sp>
    </p:spTree>
    <p:extLst>
      <p:ext uri="{BB962C8B-B14F-4D97-AF65-F5344CB8AC3E}">
        <p14:creationId xmlns:p14="http://schemas.microsoft.com/office/powerpoint/2010/main" val="156097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99104"/>
            <a:ext cx="7069213" cy="397199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831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2060848"/>
            <a:ext cx="8503920" cy="43204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„</a:t>
            </a:r>
            <a:r>
              <a:rPr lang="cs-CZ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Běžec na dlouhé trati se dříve nebo později dostane do krize: je unaven, špatně se mu dýchá, má pocit, že už nemůže dál, že musí vzdát </a:t>
            </a: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…na </a:t>
            </a:r>
            <a:r>
              <a:rPr lang="cs-CZ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nic nemá větší chuť než vybočit z trati a sednout si do trávy. </a:t>
            </a:r>
            <a:endParaRPr lang="cs-CZ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None/>
            </a:pPr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Pak </a:t>
            </a:r>
            <a:r>
              <a:rPr lang="cs-CZ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náhle jako by z něj únava spadla, pocítí příliv síly a svěžesti, radostné nálady. </a:t>
            </a: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Tělo </a:t>
            </a:r>
            <a:r>
              <a:rPr lang="cs-CZ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poslouchá jako stroj, nohy se pohybují lehce a pravidelně. Říká se tomu druhý dech…“ </a:t>
            </a:r>
            <a:endParaRPr lang="cs-CZ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None/>
            </a:pPr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 algn="r">
              <a:buNone/>
            </a:pPr>
            <a:r>
              <a:rPr lang="cs-CZ" sz="15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</a:t>
            </a:r>
            <a:r>
              <a:rPr lang="cs-CZ" sz="15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Říčan 2004, s. 289)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999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2656"/>
            <a:ext cx="6463498" cy="585685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225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114" y="2123712"/>
            <a:ext cx="2571750" cy="36861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15710"/>
            <a:ext cx="2664296" cy="36941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567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Základní psychologická charakteristika období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844824"/>
            <a:ext cx="8503920" cy="4536504"/>
          </a:xfrm>
        </p:spPr>
        <p:txBody>
          <a:bodyPr>
            <a:normAutofit/>
          </a:bodyPr>
          <a:lstStyle/>
          <a:p>
            <a:r>
              <a:rPr lang="cs-CZ" dirty="0"/>
              <a:t>postupný odklon od zaujetí vnějším materiálním světem, objevování „sebe“, ve smyslu spirituality, hledání </a:t>
            </a:r>
            <a:r>
              <a:rPr lang="cs-CZ" dirty="0" smtClean="0"/>
              <a:t>smyslu, změna hodnotového systému spojená s úbytkem fyzických sil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80" r="3969"/>
          <a:stretch/>
        </p:blipFill>
        <p:spPr bwMode="auto">
          <a:xfrm>
            <a:off x="2267744" y="3518858"/>
            <a:ext cx="4464000" cy="272190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956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412776"/>
            <a:ext cx="8503920" cy="504056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rgbClr val="C00000"/>
                </a:solidFill>
              </a:rPr>
              <a:t>Průběh</a:t>
            </a:r>
            <a:r>
              <a:rPr lang="cs-CZ" dirty="0" smtClean="0"/>
              <a:t>: </a:t>
            </a:r>
          </a:p>
          <a:p>
            <a:endParaRPr lang="cs-CZ" dirty="0" smtClean="0"/>
          </a:p>
          <a:p>
            <a:r>
              <a:rPr lang="cs-CZ" dirty="0" smtClean="0"/>
              <a:t>u řady lidí se vyskytne epizoda tzv. „krize středního věku“</a:t>
            </a:r>
          </a:p>
          <a:p>
            <a:endParaRPr lang="cs-CZ" dirty="0" smtClean="0"/>
          </a:p>
          <a:p>
            <a:r>
              <a:rPr lang="cs-CZ" dirty="0" smtClean="0"/>
              <a:t>sebehodnocení </a:t>
            </a:r>
            <a:r>
              <a:rPr lang="cs-CZ" dirty="0"/>
              <a:t>se </a:t>
            </a:r>
            <a:r>
              <a:rPr lang="cs-CZ" dirty="0" smtClean="0"/>
              <a:t>postupně mění </a:t>
            </a:r>
            <a:r>
              <a:rPr lang="cs-CZ" dirty="0"/>
              <a:t>v závislosti na sociálním postavení  </a:t>
            </a:r>
            <a:r>
              <a:rPr lang="cs-CZ" sz="1200" dirty="0"/>
              <a:t>(rozdíly u mužů a u žen)</a:t>
            </a:r>
          </a:p>
          <a:p>
            <a:endParaRPr lang="cs-CZ" dirty="0"/>
          </a:p>
          <a:p>
            <a:r>
              <a:rPr lang="cs-CZ" dirty="0" smtClean="0"/>
              <a:t>nastávají výrazné změny v </a:t>
            </a:r>
            <a:r>
              <a:rPr lang="cs-CZ" dirty="0"/>
              <a:t>oblasti identity </a:t>
            </a:r>
            <a:r>
              <a:rPr lang="cs-CZ" sz="1200" dirty="0"/>
              <a:t>(biologické změny, změny rolí</a:t>
            </a:r>
            <a:r>
              <a:rPr lang="cs-CZ" sz="1200" dirty="0" smtClean="0"/>
              <a:t>)</a:t>
            </a:r>
          </a:p>
          <a:p>
            <a:endParaRPr lang="cs-CZ" dirty="0" smtClean="0"/>
          </a:p>
          <a:p>
            <a:r>
              <a:rPr lang="cs-CZ" dirty="0"/>
              <a:t>stírání psychických rozdílů mezi mužem a ženou (menší hormonální odlišnosti), u žen maskulinizace, u mužů feminizace osobnosti</a:t>
            </a:r>
          </a:p>
          <a:p>
            <a:endParaRPr lang="cs-CZ" dirty="0"/>
          </a:p>
          <a:p>
            <a:r>
              <a:rPr lang="cs-CZ" dirty="0"/>
              <a:t>ke konci období </a:t>
            </a:r>
            <a:r>
              <a:rPr lang="cs-CZ" dirty="0" smtClean="0"/>
              <a:t>nastupuje pokles fyzické a zpravidla i duševní výkonnosti</a:t>
            </a:r>
            <a:r>
              <a:rPr lang="cs-CZ" dirty="0"/>
              <a:t>, změna sociální role </a:t>
            </a:r>
            <a:r>
              <a:rPr lang="cs-CZ" sz="1200" dirty="0"/>
              <a:t>(prarodičovství, odchod do důchodu)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660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2060848"/>
            <a:ext cx="8503920" cy="4176464"/>
          </a:xfrm>
        </p:spPr>
        <p:txBody>
          <a:bodyPr>
            <a:normAutofit/>
          </a:bodyPr>
          <a:lstStyle/>
          <a:p>
            <a:r>
              <a:rPr lang="cs-CZ" dirty="0" smtClean="0"/>
              <a:t>jde </a:t>
            </a:r>
            <a:r>
              <a:rPr lang="cs-CZ" dirty="0"/>
              <a:t>o období bilancování - většina lidí hledá </a:t>
            </a:r>
            <a:r>
              <a:rPr lang="cs-CZ" dirty="0" smtClean="0"/>
              <a:t>odpověď </a:t>
            </a:r>
            <a:r>
              <a:rPr lang="cs-CZ" dirty="0"/>
              <a:t>na otázku, zda to, čeho </a:t>
            </a:r>
            <a:r>
              <a:rPr lang="cs-CZ" dirty="0" smtClean="0"/>
              <a:t>dosáhli, </a:t>
            </a:r>
            <a:r>
              <a:rPr lang="cs-CZ" dirty="0"/>
              <a:t>odpovídá </a:t>
            </a:r>
            <a:r>
              <a:rPr lang="cs-CZ" dirty="0" smtClean="0"/>
              <a:t>jejich očekávání,  </a:t>
            </a:r>
            <a:r>
              <a:rPr lang="cs-CZ" dirty="0"/>
              <a:t>či nikoliv a </a:t>
            </a:r>
            <a:r>
              <a:rPr lang="cs-CZ" dirty="0" smtClean="0"/>
              <a:t>zda jejich </a:t>
            </a:r>
            <a:r>
              <a:rPr lang="cs-CZ" dirty="0"/>
              <a:t>dosavadní výsledky mohou být ještě dobudovány a </a:t>
            </a:r>
            <a:r>
              <a:rPr lang="cs-CZ" dirty="0" smtClean="0"/>
              <a:t>završeny</a:t>
            </a:r>
          </a:p>
          <a:p>
            <a:endParaRPr lang="cs-CZ" dirty="0"/>
          </a:p>
          <a:p>
            <a:r>
              <a:rPr lang="cs-CZ" dirty="0" smtClean="0"/>
              <a:t>objevují se pokusy </a:t>
            </a:r>
            <a:r>
              <a:rPr lang="cs-CZ" dirty="0"/>
              <a:t>napravit omyly a dohonit to, co </a:t>
            </a:r>
            <a:r>
              <a:rPr lang="cs-CZ" dirty="0" smtClean="0"/>
              <a:t>lidé </a:t>
            </a:r>
            <a:r>
              <a:rPr lang="cs-CZ" dirty="0"/>
              <a:t>v životě </a:t>
            </a:r>
            <a:r>
              <a:rPr lang="cs-CZ" dirty="0" smtClean="0"/>
              <a:t>zmeškali </a:t>
            </a:r>
            <a:r>
              <a:rPr lang="cs-CZ" sz="1300" dirty="0" smtClean="0"/>
              <a:t>(tyto pokusy </a:t>
            </a:r>
            <a:r>
              <a:rPr lang="cs-CZ" sz="1300" dirty="0"/>
              <a:t>jsou časté, ne vždy úspěšné </a:t>
            </a:r>
            <a:r>
              <a:rPr lang="cs-CZ" sz="1300" dirty="0" smtClean="0"/>
              <a:t>ani </a:t>
            </a:r>
            <a:r>
              <a:rPr lang="cs-CZ" sz="1300" dirty="0"/>
              <a:t>realistické</a:t>
            </a:r>
            <a:r>
              <a:rPr lang="cs-CZ" sz="1300" dirty="0" smtClean="0"/>
              <a:t>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581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256184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C00000"/>
                </a:solidFill>
              </a:rPr>
              <a:t>Životní bilancování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endParaRPr lang="cs-CZ" dirty="0"/>
          </a:p>
          <a:p>
            <a:pPr marL="0" indent="0">
              <a:buNone/>
            </a:pPr>
            <a:r>
              <a:rPr lang="cs-CZ" dirty="0"/>
              <a:t>Člověk je staven před problémy v oblasti práce, v manželství, rodičovství, často i prarodičovství. Přitom vznikají některé obtíže, podmíněné těmito </a:t>
            </a:r>
            <a:r>
              <a:rPr lang="cs-CZ" dirty="0" smtClean="0"/>
              <a:t>okolnostmi:</a:t>
            </a:r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dirty="0">
                <a:solidFill>
                  <a:srgbClr val="C00000"/>
                </a:solidFill>
              </a:rPr>
              <a:t>a)</a:t>
            </a:r>
            <a:r>
              <a:rPr lang="cs-CZ" dirty="0"/>
              <a:t>      první známky poklesu výkonosti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>
                <a:solidFill>
                  <a:srgbClr val="C00000"/>
                </a:solidFill>
              </a:rPr>
              <a:t>b)</a:t>
            </a:r>
            <a:r>
              <a:rPr lang="cs-CZ" dirty="0"/>
              <a:t>      u žen menopauza, u mužů andropauza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>
                <a:solidFill>
                  <a:srgbClr val="C00000"/>
                </a:solidFill>
              </a:rPr>
              <a:t>c)</a:t>
            </a:r>
            <a:r>
              <a:rPr lang="cs-CZ" dirty="0"/>
              <a:t>      pocit prázdného hnízda při odchodu dětí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>
                <a:solidFill>
                  <a:srgbClr val="C00000"/>
                </a:solidFill>
              </a:rPr>
              <a:t>d)      </a:t>
            </a:r>
            <a:r>
              <a:rPr lang="cs-CZ" dirty="0"/>
              <a:t>odchod do důchodu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519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2060848"/>
            <a:ext cx="8503920" cy="4320480"/>
          </a:xfrm>
        </p:spPr>
        <p:txBody>
          <a:bodyPr>
            <a:normAutofit/>
          </a:bodyPr>
          <a:lstStyle/>
          <a:p>
            <a:r>
              <a:rPr lang="cs-CZ" dirty="0"/>
              <a:t>pro někoho se </a:t>
            </a:r>
            <a:r>
              <a:rPr lang="cs-CZ" dirty="0" smtClean="0"/>
              <a:t>může </a:t>
            </a:r>
            <a:r>
              <a:rPr lang="cs-CZ" dirty="0"/>
              <a:t>stát toto období obdobím krizovým (mluvíme o </a:t>
            </a:r>
            <a:r>
              <a:rPr lang="cs-CZ" dirty="0" smtClean="0"/>
              <a:t>tzv. "krizi </a:t>
            </a:r>
            <a:r>
              <a:rPr lang="cs-CZ" dirty="0"/>
              <a:t>středního věku") </a:t>
            </a:r>
            <a:r>
              <a:rPr lang="cs-CZ" dirty="0" smtClean="0"/>
              <a:t>nejčastěji kolem </a:t>
            </a:r>
            <a:r>
              <a:rPr lang="cs-CZ" dirty="0"/>
              <a:t>45. </a:t>
            </a:r>
            <a:r>
              <a:rPr lang="cs-CZ" dirty="0" smtClean="0"/>
              <a:t>roku – neúspěšně zvládlý proces přehodnocování </a:t>
            </a:r>
            <a:r>
              <a:rPr lang="cs-CZ" dirty="0"/>
              <a:t>původně zvolených cílů a svých postojů k okolí </a:t>
            </a:r>
            <a:r>
              <a:rPr lang="cs-CZ" sz="1300" dirty="0"/>
              <a:t>(Langmeier, Krejčířová 2006, s. 170</a:t>
            </a:r>
            <a:r>
              <a:rPr lang="cs-CZ" sz="1300" dirty="0" smtClean="0"/>
              <a:t>)</a:t>
            </a:r>
            <a:endParaRPr lang="cs-CZ" sz="1300" dirty="0"/>
          </a:p>
          <a:p>
            <a:endParaRPr lang="cs-CZ" dirty="0"/>
          </a:p>
          <a:p>
            <a:r>
              <a:rPr lang="cs-CZ" dirty="0" smtClean="0"/>
              <a:t>dominující je </a:t>
            </a:r>
            <a:r>
              <a:rPr lang="cs-CZ" dirty="0"/>
              <a:t>pocit „druhé a poslední“ šance , často souvisí i se změnou rodinné konstelace </a:t>
            </a:r>
            <a:r>
              <a:rPr lang="cs-CZ" sz="1200" dirty="0"/>
              <a:t>(děti méně závislé, „na odchodu“)</a:t>
            </a:r>
          </a:p>
          <a:p>
            <a:endParaRPr lang="cs-CZ" dirty="0"/>
          </a:p>
          <a:p>
            <a:endParaRPr lang="cs-CZ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294373175"/>
              </p:ext>
            </p:extLst>
          </p:nvPr>
        </p:nvGraphicFramePr>
        <p:xfrm>
          <a:off x="323528" y="188640"/>
          <a:ext cx="8352928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612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2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va Burešová\Desktop\PLZAK_Manzelske_vyvojove_kri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4198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298</TotalTime>
  <Words>1613</Words>
  <Application>Microsoft Office PowerPoint</Application>
  <PresentationFormat>Předvádění na obrazovce (4:3)</PresentationFormat>
  <Paragraphs>157</Paragraphs>
  <Slides>31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2" baseType="lpstr">
      <vt:lpstr>Administrativní</vt:lpstr>
      <vt:lpstr>POZDNÍ DOSPĚLOST </vt:lpstr>
      <vt:lpstr>Prezentace aplikace PowerPoint</vt:lpstr>
      <vt:lpstr>Prezentace aplikace PowerPoint</vt:lpstr>
      <vt:lpstr>Základní psychologická charakteristika období</vt:lpstr>
      <vt:lpstr>Prezentace aplikace PowerPoint</vt:lpstr>
      <vt:lpstr>Prezentace aplikace PowerPoint</vt:lpstr>
      <vt:lpstr>Životní bilancování </vt:lpstr>
      <vt:lpstr>Prezentace aplikace PowerPoint</vt:lpstr>
      <vt:lpstr>Prezentace aplikace PowerPoint</vt:lpstr>
      <vt:lpstr>Změny ve fyzickém stavu jedince</vt:lpstr>
      <vt:lpstr>Prezentace aplikace PowerPoint</vt:lpstr>
      <vt:lpstr>Prezentace aplikace PowerPoint</vt:lpstr>
      <vt:lpstr>Kognitivní vývoj</vt:lpstr>
      <vt:lpstr>Prezentace aplikace PowerPoint</vt:lpstr>
      <vt:lpstr>Prezentace aplikace PowerPoint</vt:lpstr>
      <vt:lpstr>Percepce</vt:lpstr>
      <vt:lpstr>Prezentace aplikace PowerPoint</vt:lpstr>
      <vt:lpstr>Prezentace aplikace PowerPoint</vt:lpstr>
      <vt:lpstr>Prezentace aplikace PowerPoint</vt:lpstr>
      <vt:lpstr>Motorika</vt:lpstr>
      <vt:lpstr>Přirozené vývojové krize u mužů a u žen</vt:lpstr>
      <vt:lpstr>Změna vztahu k profesní roli  </vt:lpstr>
      <vt:lpstr>Změny v rodičovské roli  </vt:lpstr>
      <vt:lpstr>Změna ve vztahu k rodičům</vt:lpstr>
      <vt:lpstr>Změny v partnerské roli</vt:lpstr>
      <vt:lpstr>Prezentace aplikace PowerPoint</vt:lpstr>
      <vt:lpstr>Motivy pro vstup do dalšího manželství</vt:lpstr>
      <vt:lpstr>Časté zdroje zátěže nových svazků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POZDNÍ DOSPĚLOST PRESENIUM</dc:title>
  <dc:creator>Iva Burešová</dc:creator>
  <cp:lastModifiedBy>Iva Burešová</cp:lastModifiedBy>
  <cp:revision>27</cp:revision>
  <dcterms:created xsi:type="dcterms:W3CDTF">2013-10-29T14:42:40Z</dcterms:created>
  <dcterms:modified xsi:type="dcterms:W3CDTF">2015-11-08T09:50:09Z</dcterms:modified>
</cp:coreProperties>
</file>