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0" r:id="rId11"/>
    <p:sldId id="268" r:id="rId12"/>
    <p:sldId id="269" r:id="rId13"/>
    <p:sldId id="265" r:id="rId14"/>
    <p:sldId id="266" r:id="rId15"/>
    <p:sldId id="267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1334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49EA5-037B-4EB8-86E0-F2093447C4E2}" type="datetimeFigureOut">
              <a:rPr lang="cs-CZ" smtClean="0"/>
              <a:t>30.03.2016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61F1AB-3A00-429D-A865-F169F67D2D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0615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4B1C1-90EA-4031-AAA8-75D8638F15D5}" type="datetimeFigureOut">
              <a:rPr lang="cs-CZ" smtClean="0"/>
              <a:t>30.03.2016</a:t>
            </a:fld>
            <a:endParaRPr lang="cs-CZ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D6B4-EC4E-44B6-B29D-F5C2CB44B1F9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4B1C1-90EA-4031-AAA8-75D8638F15D5}" type="datetimeFigureOut">
              <a:rPr lang="cs-CZ" smtClean="0"/>
              <a:t>30.03.2016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D6B4-EC4E-44B6-B29D-F5C2CB44B1F9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4B1C1-90EA-4031-AAA8-75D8638F15D5}" type="datetimeFigureOut">
              <a:rPr lang="cs-CZ" smtClean="0"/>
              <a:t>30.03.2016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D6B4-EC4E-44B6-B29D-F5C2CB44B1F9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4B1C1-90EA-4031-AAA8-75D8638F15D5}" type="datetimeFigureOut">
              <a:rPr lang="cs-CZ" smtClean="0"/>
              <a:t>30.03.2016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D6B4-EC4E-44B6-B29D-F5C2CB44B1F9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4B1C1-90EA-4031-AAA8-75D8638F15D5}" type="datetimeFigureOut">
              <a:rPr lang="cs-CZ" smtClean="0"/>
              <a:t>30.03.2016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6A0D6B4-EC4E-44B6-B29D-F5C2CB44B1F9}" type="slidenum">
              <a:rPr lang="cs-CZ" smtClean="0"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4B1C1-90EA-4031-AAA8-75D8638F15D5}" type="datetimeFigureOut">
              <a:rPr lang="cs-CZ" smtClean="0"/>
              <a:t>30.03.2016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D6B4-EC4E-44B6-B29D-F5C2CB44B1F9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4B1C1-90EA-4031-AAA8-75D8638F15D5}" type="datetimeFigureOut">
              <a:rPr lang="cs-CZ" smtClean="0"/>
              <a:t>30.03.2016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D6B4-EC4E-44B6-B29D-F5C2CB44B1F9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4B1C1-90EA-4031-AAA8-75D8638F15D5}" type="datetimeFigureOut">
              <a:rPr lang="cs-CZ" smtClean="0"/>
              <a:t>30.03.2016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D6B4-EC4E-44B6-B29D-F5C2CB44B1F9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4B1C1-90EA-4031-AAA8-75D8638F15D5}" type="datetimeFigureOut">
              <a:rPr lang="cs-CZ" smtClean="0"/>
              <a:t>30.03.2016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D6B4-EC4E-44B6-B29D-F5C2CB44B1F9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4B1C1-90EA-4031-AAA8-75D8638F15D5}" type="datetimeFigureOut">
              <a:rPr lang="cs-CZ" smtClean="0"/>
              <a:t>30.03.2016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D6B4-EC4E-44B6-B29D-F5C2CB44B1F9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4B1C1-90EA-4031-AAA8-75D8638F15D5}" type="datetimeFigureOut">
              <a:rPr lang="cs-CZ" smtClean="0"/>
              <a:t>30.03.2016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0D6B4-EC4E-44B6-B29D-F5C2CB44B1F9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704B1C1-90EA-4031-AAA8-75D8638F15D5}" type="datetimeFigureOut">
              <a:rPr lang="cs-CZ" smtClean="0"/>
              <a:t>30.03.2016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6A0D6B4-EC4E-44B6-B29D-F5C2CB44B1F9}" type="slidenum">
              <a:rPr lang="cs-CZ" smtClean="0"/>
              <a:t>‹#›</a:t>
            </a:fld>
            <a:endParaRPr lang="cs-CZ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Etika a pravidla chování na klinickém pracovišti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Jana Synková</a:t>
            </a:r>
          </a:p>
          <a:p>
            <a:fld id="{229E12D4-EFC4-40A1-8427-82B755013CE9}" type="datetime1">
              <a:rPr lang="cs-CZ" smtClean="0"/>
              <a:t>30.03.2016</a:t>
            </a:fld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Informovaný souhlas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endParaRPr lang="cs-CZ" sz="100" dirty="0" smtClean="0"/>
          </a:p>
          <a:p>
            <a:r>
              <a:rPr lang="cs-CZ" dirty="0" smtClean="0"/>
              <a:t>Zdravotní </a:t>
            </a:r>
            <a:r>
              <a:rPr lang="cs-CZ" dirty="0"/>
              <a:t>služby lze pacientovi poskytnout pouze s jeho svobodným a informovaným souhlasem, nestanoví-li tento zákon jinak. </a:t>
            </a:r>
            <a:endParaRPr lang="cs-CZ" dirty="0" smtClean="0"/>
          </a:p>
          <a:p>
            <a:r>
              <a:rPr lang="cs-CZ" dirty="0" smtClean="0"/>
              <a:t>Pacient má právo odmítnou zdravotní péči, i proti doporučení lékaře </a:t>
            </a:r>
          </a:p>
          <a:p>
            <a:pPr lvl="1"/>
            <a:r>
              <a:rPr lang="cs-CZ" dirty="0" smtClean="0"/>
              <a:t>výjimka: </a:t>
            </a:r>
            <a:endParaRPr lang="cs-CZ" dirty="0"/>
          </a:p>
          <a:p>
            <a:pPr lvl="2"/>
            <a:r>
              <a:rPr lang="cs-CZ" dirty="0" smtClean="0"/>
              <a:t>kdy </a:t>
            </a:r>
            <a:r>
              <a:rPr lang="cs-CZ" dirty="0"/>
              <a:t>zdravotní stav neumožňuje pacientovi tento souhlas </a:t>
            </a:r>
            <a:r>
              <a:rPr lang="cs-CZ" dirty="0" smtClean="0"/>
              <a:t>vyslovit</a:t>
            </a:r>
          </a:p>
          <a:p>
            <a:pPr lvl="2"/>
            <a:r>
              <a:rPr lang="cs-CZ" dirty="0" smtClean="0"/>
              <a:t>vážná </a:t>
            </a:r>
            <a:r>
              <a:rPr lang="cs-CZ" dirty="0"/>
              <a:t>duševní </a:t>
            </a:r>
            <a:r>
              <a:rPr lang="cs-CZ" dirty="0" smtClean="0"/>
              <a:t>porucha - </a:t>
            </a:r>
            <a:r>
              <a:rPr lang="cs-CZ" dirty="0"/>
              <a:t>pokud by v důsledku jejího neléčení došlo se vší pravděpodobností k vážnému poškození zdraví pacienta </a:t>
            </a:r>
            <a:r>
              <a:rPr lang="cs-CZ" dirty="0" smtClean="0"/>
              <a:t>nebo jiných osob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9999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Povinná mlčenlivost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Vázána zákonem !!! -</a:t>
            </a:r>
            <a:r>
              <a:rPr lang="cs-CZ" dirty="0"/>
              <a:t> </a:t>
            </a:r>
            <a:r>
              <a:rPr lang="cs-CZ" dirty="0" smtClean="0"/>
              <a:t>zákon </a:t>
            </a:r>
            <a:r>
              <a:rPr lang="cs-CZ" dirty="0"/>
              <a:t>č. 101/2000 Sb., o ochraně osobních údajů </a:t>
            </a:r>
            <a:endParaRPr lang="cs-CZ" dirty="0" smtClean="0"/>
          </a:p>
          <a:p>
            <a:r>
              <a:rPr lang="cs-CZ" dirty="0" smtClean="0"/>
              <a:t>Nesdělovat informace o pacientovi /klientovi nikomu, ani jeho blízkým bez jeho (písemného) souhlasu !!!</a:t>
            </a:r>
          </a:p>
          <a:p>
            <a:r>
              <a:rPr lang="cs-CZ" dirty="0" smtClean="0"/>
              <a:t>Výjimka : zákonní zástupci</a:t>
            </a:r>
          </a:p>
          <a:p>
            <a:r>
              <a:rPr lang="cs-CZ" dirty="0" smtClean="0"/>
              <a:t>Povinná mlčenlivost s absolutní platností – i po úmrtí pacienta</a:t>
            </a:r>
          </a:p>
          <a:p>
            <a:r>
              <a:rPr lang="cs-CZ" dirty="0" smtClean="0"/>
              <a:t>POZOR  na poznámky a zápisy či psychologické zprávy – bezpečné uložení a archivace bez možnosti zneužití </a:t>
            </a:r>
          </a:p>
          <a:p>
            <a:r>
              <a:rPr lang="cs-CZ" dirty="0" smtClean="0"/>
              <a:t>V případě kasuistik a supervize – anonymizace dat </a:t>
            </a:r>
          </a:p>
          <a:p>
            <a:r>
              <a:rPr lang="cs-CZ" dirty="0" smtClean="0"/>
              <a:t>Zákon nad povinnou mlčenlivostí – oznamovací povinnost !!!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Oznamovací povinnost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zabití,</a:t>
            </a:r>
          </a:p>
          <a:p>
            <a:r>
              <a:rPr lang="cs-CZ" dirty="0" smtClean="0"/>
              <a:t>vražda,</a:t>
            </a:r>
            <a:endParaRPr lang="cs-CZ" dirty="0"/>
          </a:p>
          <a:p>
            <a:r>
              <a:rPr lang="cs-CZ" dirty="0"/>
              <a:t>těžké ublížení na zdraví,</a:t>
            </a:r>
          </a:p>
          <a:p>
            <a:r>
              <a:rPr lang="cs-CZ" dirty="0"/>
              <a:t>pohlavní zneužití,</a:t>
            </a:r>
          </a:p>
          <a:p>
            <a:r>
              <a:rPr lang="cs-CZ" dirty="0"/>
              <a:t>znásilnění,</a:t>
            </a:r>
          </a:p>
          <a:p>
            <a:r>
              <a:rPr lang="cs-CZ" dirty="0"/>
              <a:t>zneužití dítěte k výrobě pornografie,</a:t>
            </a:r>
          </a:p>
          <a:p>
            <a:r>
              <a:rPr lang="cs-CZ" dirty="0"/>
              <a:t>týrání svěřené </a:t>
            </a:r>
            <a:r>
              <a:rPr lang="cs-CZ" dirty="0" smtClean="0"/>
              <a:t>osoby</a:t>
            </a:r>
            <a:endParaRPr lang="cs-CZ" dirty="0"/>
          </a:p>
          <a:p>
            <a:r>
              <a:rPr lang="cs-CZ" dirty="0" smtClean="0"/>
              <a:t>!!! korupční jednání !!!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6987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Lindsay, G. a kol. (2010). </a:t>
            </a:r>
            <a:r>
              <a:rPr lang="cs-CZ" i="1" dirty="0" smtClean="0"/>
              <a:t>Etika pro evropské psychology. </a:t>
            </a:r>
            <a:r>
              <a:rPr lang="cs-CZ" dirty="0" smtClean="0"/>
              <a:t>Praha:</a:t>
            </a:r>
            <a:r>
              <a:rPr lang="cs-CZ" i="1" dirty="0" smtClean="0"/>
              <a:t> </a:t>
            </a:r>
            <a:r>
              <a:rPr lang="cs-CZ" dirty="0" smtClean="0"/>
              <a:t>Triton a Hogrefe – Testcentrum.</a:t>
            </a:r>
          </a:p>
          <a:p>
            <a:r>
              <a:rPr lang="cs-CZ" dirty="0" smtClean="0"/>
              <a:t>Ptáček, R., Bartůňěk, P. (2011). </a:t>
            </a:r>
            <a:r>
              <a:rPr lang="cs-CZ" i="1" dirty="0" smtClean="0"/>
              <a:t>Etika a komunikace v medicíně. </a:t>
            </a:r>
            <a:r>
              <a:rPr lang="cs-CZ" dirty="0" smtClean="0"/>
              <a:t>Praha: Grada.</a:t>
            </a:r>
          </a:p>
          <a:p>
            <a:r>
              <a:rPr lang="cs-CZ" dirty="0" smtClean="0"/>
              <a:t>Weiss, P. a kol. (2011). </a:t>
            </a:r>
            <a:r>
              <a:rPr lang="cs-CZ" i="1" dirty="0" smtClean="0"/>
              <a:t>Etické otázky v psychologii.</a:t>
            </a:r>
            <a:r>
              <a:rPr lang="cs-CZ" dirty="0" smtClean="0"/>
              <a:t> Praha: Portál.</a:t>
            </a:r>
          </a:p>
          <a:p>
            <a:r>
              <a:rPr lang="cs-CZ" dirty="0" smtClean="0"/>
              <a:t>Weber, H. (1998). </a:t>
            </a:r>
            <a:r>
              <a:rPr lang="cs-CZ" i="1" dirty="0" smtClean="0"/>
              <a:t>Všeobecná teologická morálka.</a:t>
            </a:r>
            <a:r>
              <a:rPr lang="cs-CZ" dirty="0" smtClean="0"/>
              <a:t> Praha: Zvon.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Chování na klinickém pracovišti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Znalost psychopatologie</a:t>
            </a:r>
            <a:r>
              <a:rPr lang="cs-CZ" dirty="0"/>
              <a:t> </a:t>
            </a:r>
            <a:r>
              <a:rPr lang="cs-CZ" dirty="0" smtClean="0">
                <a:solidFill>
                  <a:srgbClr val="FF0000"/>
                </a:solidFill>
              </a:rPr>
              <a:t>a obecné psychologie !!!</a:t>
            </a:r>
            <a:r>
              <a:rPr lang="cs-CZ" dirty="0" smtClean="0"/>
              <a:t> + základní znalost diagnostických metod (praxe z psychodiagnostiky)</a:t>
            </a:r>
          </a:p>
          <a:p>
            <a:r>
              <a:rPr lang="cs-CZ" dirty="0" smtClean="0"/>
              <a:t>Dodržovat základní pravidla slušnosti a chování  !!!</a:t>
            </a:r>
          </a:p>
          <a:p>
            <a:r>
              <a:rPr lang="cs-CZ" dirty="0" smtClean="0"/>
              <a:t>Předem se informovat na typ pracoviště (otevřené x uzavřené, somatické x psychiatrické odd., ...)</a:t>
            </a:r>
          </a:p>
          <a:p>
            <a:r>
              <a:rPr lang="cs-CZ" dirty="0" smtClean="0"/>
              <a:t>Nosit vždy viditelně identifikační visačku se jménem, názvem školy, studijního oboru, ev. ročník studia + fotografie</a:t>
            </a:r>
          </a:p>
          <a:p>
            <a:r>
              <a:rPr lang="cs-CZ" dirty="0" smtClean="0"/>
              <a:t>Zvolit vhodný oděv + bílý plášť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Chování na klinickém pracovišti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Dodržovat základní bezpečnostní pokyny a bezpečnost práce (seznámení se s formulářem na daném pracovišti) vzhledem ke specifikům daného pracoviště </a:t>
            </a:r>
          </a:p>
          <a:p>
            <a:pPr lvl="2"/>
            <a:r>
              <a:rPr lang="cs-CZ" dirty="0" smtClean="0"/>
              <a:t>Vhodný oděv + obuv</a:t>
            </a:r>
          </a:p>
          <a:p>
            <a:pPr lvl="2"/>
            <a:r>
              <a:rPr lang="cs-CZ" dirty="0" smtClean="0"/>
              <a:t>Kouření v areálu pouze na vyhrazených místech</a:t>
            </a:r>
          </a:p>
          <a:p>
            <a:pPr lvl="2"/>
            <a:r>
              <a:rPr lang="cs-CZ" dirty="0" err="1" smtClean="0"/>
              <a:t>Atd</a:t>
            </a:r>
            <a:r>
              <a:rPr lang="cs-CZ" dirty="0" smtClean="0"/>
              <a:t>…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Chování na klinickém pracovišti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Aktivita x pasivita během praxí???</a:t>
            </a:r>
          </a:p>
          <a:p>
            <a:pPr lvl="1"/>
            <a:r>
              <a:rPr lang="cs-CZ" dirty="0" smtClean="0"/>
              <a:t>Aktivita neznamená „všeznalost“</a:t>
            </a:r>
          </a:p>
          <a:p>
            <a:pPr lvl="1"/>
            <a:r>
              <a:rPr lang="cs-CZ" dirty="0" smtClean="0"/>
              <a:t>Pokud nevíte, ptejte se – cílem praxe je získat další a zejména praktickou zkušenost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upervidujte svou činnost </a:t>
            </a:r>
          </a:p>
          <a:p>
            <a:pPr lvl="1"/>
            <a:r>
              <a:rPr lang="cs-CZ" dirty="0" smtClean="0"/>
              <a:t>S čím na praxi přicházíte? </a:t>
            </a:r>
            <a:endParaRPr lang="cs-CZ" dirty="0" smtClean="0"/>
          </a:p>
          <a:p>
            <a:pPr lvl="2"/>
            <a:r>
              <a:rPr lang="cs-CZ" dirty="0"/>
              <a:t>Co si musíte zkusit (v rámci splnění předmětu</a:t>
            </a:r>
            <a:r>
              <a:rPr lang="cs-CZ" dirty="0" smtClean="0"/>
              <a:t>)?</a:t>
            </a:r>
            <a:endParaRPr lang="cs-CZ" dirty="0" smtClean="0"/>
          </a:p>
          <a:p>
            <a:pPr lvl="2"/>
            <a:r>
              <a:rPr lang="cs-CZ" dirty="0" smtClean="0"/>
              <a:t>Co </a:t>
            </a:r>
            <a:r>
              <a:rPr lang="cs-CZ" dirty="0" smtClean="0"/>
              <a:t>si chcete zkusit, jaká máte vlastní očekávání?</a:t>
            </a:r>
          </a:p>
          <a:p>
            <a:pPr lvl="2"/>
            <a:r>
              <a:rPr lang="cs-CZ" dirty="0" smtClean="0"/>
              <a:t>Co jste ochotni zkusit (např. nad rámec podmínek splnění předmětu)? </a:t>
            </a:r>
          </a:p>
        </p:txBody>
      </p:sp>
    </p:spTree>
    <p:extLst>
      <p:ext uri="{BB962C8B-B14F-4D97-AF65-F5344CB8AC3E}">
        <p14:creationId xmlns:p14="http://schemas.microsoft.com/office/powerpoint/2010/main" val="18565067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Chování na klinickém </a:t>
            </a:r>
            <a:r>
              <a:rPr lang="cs-CZ" dirty="0" smtClean="0"/>
              <a:t>pracovišti – hranice a profesionalita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Dodržujeme profesionální hranice – přestože ještě </a:t>
            </a:r>
            <a:r>
              <a:rPr lang="cs-CZ" smtClean="0"/>
              <a:t>nejsme </a:t>
            </a:r>
            <a:r>
              <a:rPr lang="cs-CZ" smtClean="0"/>
              <a:t>zcela v </a:t>
            </a:r>
            <a:r>
              <a:rPr lang="cs-CZ" dirty="0" smtClean="0"/>
              <a:t>pozici profesionála!</a:t>
            </a:r>
          </a:p>
          <a:p>
            <a:pPr lvl="1"/>
            <a:r>
              <a:rPr lang="cs-CZ" dirty="0" smtClean="0"/>
              <a:t>S pacienty si netykáme </a:t>
            </a:r>
          </a:p>
          <a:p>
            <a:pPr lvl="2"/>
            <a:r>
              <a:rPr lang="cs-CZ" dirty="0" smtClean="0"/>
              <a:t>výjimka: děti – dotaz na supervidujícího klinického psychologa</a:t>
            </a:r>
          </a:p>
          <a:p>
            <a:pPr lvl="1"/>
            <a:r>
              <a:rPr lang="cs-CZ" dirty="0" smtClean="0"/>
              <a:t>Nedovolujeme pacientům, aby nám tykali</a:t>
            </a:r>
          </a:p>
          <a:p>
            <a:pPr lvl="1"/>
            <a:r>
              <a:rPr lang="cs-CZ" dirty="0" smtClean="0"/>
              <a:t>Nevyměňujeme si osobní kontakty s pacienty</a:t>
            </a:r>
          </a:p>
          <a:p>
            <a:pPr lvl="1"/>
            <a:r>
              <a:rPr lang="cs-CZ" dirty="0" smtClean="0"/>
              <a:t>Vymezení vlastních hranic při práci s pacienty (co je mi v kontaktu příjemné a co ne) – pozor na osobní informace</a:t>
            </a:r>
          </a:p>
          <a:p>
            <a:pPr lvl="1"/>
            <a:r>
              <a:rPr lang="cs-CZ" dirty="0" smtClean="0"/>
              <a:t>NE !!!</a:t>
            </a:r>
          </a:p>
          <a:p>
            <a:pPr lvl="2"/>
            <a:r>
              <a:rPr lang="cs-CZ" dirty="0" smtClean="0"/>
              <a:t>„Kamarádské“ chování</a:t>
            </a:r>
          </a:p>
          <a:p>
            <a:pPr lvl="2"/>
            <a:r>
              <a:rPr lang="cs-CZ" dirty="0" smtClean="0"/>
              <a:t>Sexuální služby</a:t>
            </a:r>
          </a:p>
          <a:p>
            <a:pPr lvl="2"/>
            <a:r>
              <a:rPr lang="cs-CZ" dirty="0" smtClean="0"/>
              <a:t>Flirtování </a:t>
            </a:r>
          </a:p>
          <a:p>
            <a:pPr lvl="2"/>
            <a:r>
              <a:rPr lang="cs-CZ" dirty="0" smtClean="0"/>
              <a:t>Jakýkoliv kontakt mimo zdravotnické pracoviště</a:t>
            </a:r>
          </a:p>
        </p:txBody>
      </p:sp>
    </p:spTree>
    <p:extLst>
      <p:ext uri="{BB962C8B-B14F-4D97-AF65-F5344CB8AC3E}">
        <p14:creationId xmlns:p14="http://schemas.microsoft.com/office/powerpoint/2010/main" val="21444921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Děkuji za </a:t>
            </a:r>
            <a:r>
              <a:rPr lang="cs-CZ" dirty="0" smtClean="0"/>
              <a:t>pozornost!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1988840"/>
            <a:ext cx="3942950" cy="2333674"/>
          </a:xfrm>
        </p:spPr>
      </p:pic>
    </p:spTree>
    <p:extLst>
      <p:ext uri="{BB962C8B-B14F-4D97-AF65-F5344CB8AC3E}">
        <p14:creationId xmlns:p14="http://schemas.microsoft.com/office/powerpoint/2010/main" val="1032282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Normativní a subjektivistická etika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Obecná etika x osobní etika</a:t>
            </a:r>
          </a:p>
          <a:p>
            <a:r>
              <a:rPr lang="cs-CZ" dirty="0" smtClean="0"/>
              <a:t>Obecná etika - snaha o morální konsensus v určitém čase a na určitém místě (v určitém definovaném společenském kontextu); </a:t>
            </a:r>
          </a:p>
          <a:p>
            <a:r>
              <a:rPr lang="cs-CZ" dirty="0" smtClean="0"/>
              <a:t>Osobní etika - výsledek socializace a zkušeností jednotlivce ve vztahu k morálním otázkám; zahrnuje kognitivní strukturu společenských postojů a v neposlední řadě také emoční dispozice k reakci na to, co je „správné“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Etické kodexy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EFPA</a:t>
            </a:r>
          </a:p>
          <a:p>
            <a:r>
              <a:rPr lang="cs-CZ" dirty="0" smtClean="0"/>
              <a:t>APA</a:t>
            </a:r>
          </a:p>
          <a:p>
            <a:r>
              <a:rPr lang="cs-CZ" dirty="0" smtClean="0"/>
              <a:t>AKP ČR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 základní etické principy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1) RESPEKT – </a:t>
            </a:r>
            <a:r>
              <a:rPr lang="cs-CZ" b="1" dirty="0" smtClean="0"/>
              <a:t>obecný respekt, soukromí a důvěrnost informací</a:t>
            </a:r>
            <a:r>
              <a:rPr lang="cs-CZ" dirty="0" smtClean="0"/>
              <a:t>; </a:t>
            </a:r>
            <a:r>
              <a:rPr lang="cs-CZ" b="1" dirty="0" smtClean="0"/>
              <a:t>informovaný souhlas a svobodné poskytnutí souhlasu, sebeurčení</a:t>
            </a:r>
            <a:r>
              <a:rPr lang="cs-CZ" dirty="0" smtClean="0"/>
              <a:t> (autonomie klienta)</a:t>
            </a:r>
          </a:p>
          <a:p>
            <a:r>
              <a:rPr lang="cs-CZ" dirty="0" smtClean="0"/>
              <a:t>2) KOMPETENCE - </a:t>
            </a:r>
            <a:r>
              <a:rPr lang="cs-CZ" b="1" dirty="0" smtClean="0"/>
              <a:t>etické povědomí</a:t>
            </a:r>
            <a:r>
              <a:rPr lang="cs-CZ" dirty="0" smtClean="0"/>
              <a:t>, </a:t>
            </a:r>
            <a:r>
              <a:rPr lang="cs-CZ" b="1" dirty="0" smtClean="0"/>
              <a:t>omezení vlastní kompetence</a:t>
            </a:r>
            <a:r>
              <a:rPr lang="cs-CZ" dirty="0" smtClean="0"/>
              <a:t>, </a:t>
            </a:r>
            <a:r>
              <a:rPr lang="cs-CZ" b="1" dirty="0" smtClean="0"/>
              <a:t>omezení postupů, neustálý rozvoj</a:t>
            </a:r>
            <a:r>
              <a:rPr lang="cs-CZ" dirty="0" smtClean="0"/>
              <a:t>, </a:t>
            </a:r>
            <a:r>
              <a:rPr lang="cs-CZ" b="1" dirty="0" smtClean="0"/>
              <a:t>neschopnost</a:t>
            </a:r>
            <a:r>
              <a:rPr lang="cs-CZ" dirty="0" smtClean="0"/>
              <a:t> k výkonu povolání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3) ZODPOVĚDNOST – </a:t>
            </a:r>
            <a:r>
              <a:rPr lang="cs-CZ" b="1" dirty="0" smtClean="0"/>
              <a:t>obecná zodpovědnost, prosazování vysokého standardu</a:t>
            </a:r>
            <a:r>
              <a:rPr lang="cs-CZ" dirty="0" smtClean="0"/>
              <a:t>, </a:t>
            </a:r>
            <a:r>
              <a:rPr lang="cs-CZ" b="1" dirty="0" smtClean="0"/>
              <a:t>vyhýbání se poškození</a:t>
            </a:r>
            <a:r>
              <a:rPr lang="cs-CZ" dirty="0" smtClean="0"/>
              <a:t>, </a:t>
            </a:r>
            <a:r>
              <a:rPr lang="cs-CZ" b="1" dirty="0" smtClean="0"/>
              <a:t>kontinuita péče, rozšířená zodpovědnost</a:t>
            </a:r>
            <a:r>
              <a:rPr lang="cs-CZ" dirty="0" smtClean="0"/>
              <a:t>, </a:t>
            </a:r>
            <a:r>
              <a:rPr lang="cs-CZ" b="1" dirty="0" smtClean="0"/>
              <a:t>řešení dilemat</a:t>
            </a:r>
            <a:r>
              <a:rPr lang="cs-CZ" dirty="0" smtClean="0"/>
              <a:t> </a:t>
            </a:r>
          </a:p>
          <a:p>
            <a:r>
              <a:rPr lang="cs-CZ" dirty="0" smtClean="0"/>
              <a:t>4) INTEGRITA – </a:t>
            </a:r>
            <a:r>
              <a:rPr lang="cs-CZ" b="1" dirty="0" smtClean="0"/>
              <a:t>uznání profesních omezení, poctivost a přesnost, přímočarost a otevřenost</a:t>
            </a:r>
            <a:r>
              <a:rPr lang="cs-CZ" dirty="0" smtClean="0"/>
              <a:t>, </a:t>
            </a:r>
            <a:r>
              <a:rPr lang="cs-CZ" b="1" dirty="0" smtClean="0"/>
              <a:t>konflikt zájmů a zneužívání, jednání kolegů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Etika v psychologické diagnostice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povinnost zajistit psychologické testy, psychodiagnostické pomůcky a záznamy z vyšetření tak, aby k nim neměl přístup nikdo bez příslušného vzdělání a nesměl je používat !!!</a:t>
            </a:r>
          </a:p>
          <a:p>
            <a:r>
              <a:rPr lang="cs-CZ" dirty="0" smtClean="0"/>
              <a:t>? Používání testů se zastaralými normami ?</a:t>
            </a:r>
          </a:p>
          <a:p>
            <a:r>
              <a:rPr lang="cs-CZ" dirty="0" smtClean="0"/>
              <a:t>Zajištění vhodných podmínek testování</a:t>
            </a:r>
          </a:p>
          <a:p>
            <a:r>
              <a:rPr lang="cs-CZ" dirty="0" smtClean="0"/>
              <a:t>Interpretace výsledků vyšetření a zpětná vazba – vyhotovení psychologické zprávy</a:t>
            </a:r>
          </a:p>
          <a:p>
            <a:r>
              <a:rPr lang="cs-CZ" dirty="0" smtClean="0"/>
              <a:t>...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Sdělování informací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Pacient má právo na informace !!!</a:t>
            </a:r>
          </a:p>
          <a:p>
            <a:r>
              <a:rPr lang="cs-CZ" dirty="0" smtClean="0"/>
              <a:t>Výjimka: probíhající trestní řízení rodičů v případě DN nebo sexuálního zneužívání dítěte</a:t>
            </a:r>
          </a:p>
          <a:p>
            <a:pPr lvl="0"/>
            <a:r>
              <a:rPr lang="cs-CZ" dirty="0" smtClean="0"/>
              <a:t>Opisem, výpisem, ústně, nahlížením do dokumentace</a:t>
            </a:r>
          </a:p>
          <a:p>
            <a:pPr lvl="0"/>
            <a:r>
              <a:rPr lang="cs-CZ" dirty="0" smtClean="0"/>
              <a:t>Sdělovat: jasně, srozumitelně, konstruktivně, střídat pozitivní a negativní sdělení</a:t>
            </a:r>
          </a:p>
          <a:p>
            <a:pPr lvl="0"/>
            <a:r>
              <a:rPr lang="cs-CZ" dirty="0" smtClean="0"/>
              <a:t>Pozor na formu!</a:t>
            </a:r>
          </a:p>
          <a:p>
            <a:pPr marL="137160" lv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sz="4300" dirty="0" smtClean="0"/>
              <a:t>Etika v psychoterapii a poradenství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ČR chybí jasné vymezení kromě zdravotnictví </a:t>
            </a:r>
          </a:p>
          <a:p>
            <a:r>
              <a:rPr lang="cs-CZ" dirty="0" smtClean="0"/>
              <a:t>Princip beneficience – </a:t>
            </a:r>
            <a:r>
              <a:rPr lang="cs-CZ" sz="2800" dirty="0" smtClean="0"/>
              <a:t>kladný postoj T k P</a:t>
            </a:r>
          </a:p>
          <a:p>
            <a:r>
              <a:rPr lang="cs-CZ" sz="2800" dirty="0" smtClean="0"/>
              <a:t>Bezpečný vztah - mlčenlivost, pořizování záznamů, publikování kasuistik – vždy informovaný souhlas !!!</a:t>
            </a:r>
          </a:p>
          <a:p>
            <a:r>
              <a:rPr lang="cs-CZ" sz="2800" dirty="0" smtClean="0"/>
              <a:t>Princip nonmaleficence – zneužitelnost pacienta terapeutem – nepřijímat dary – ani sponzorské, služby... ani erotické a emoční</a:t>
            </a:r>
          </a:p>
          <a:p>
            <a:pPr>
              <a:buNone/>
            </a:pPr>
            <a:endParaRPr lang="cs-CZ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Žádné milostné vztahy ani navazování přátelských vztahů</a:t>
            </a:r>
          </a:p>
          <a:p>
            <a:r>
              <a:rPr lang="cs-CZ" dirty="0" smtClean="0"/>
              <a:t>Uvědomovat si meze a hranice vlastních kompetencí, technik, postupů, diagnostických metod</a:t>
            </a:r>
          </a:p>
          <a:p>
            <a:r>
              <a:rPr lang="cs-CZ" dirty="0" smtClean="0"/>
              <a:t>Respekt k osobě pacienta </a:t>
            </a:r>
          </a:p>
          <a:p>
            <a:r>
              <a:rPr lang="cs-CZ" dirty="0" smtClean="0"/>
              <a:t>...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124</TotalTime>
  <Words>751</Words>
  <Application>Microsoft Office PowerPoint</Application>
  <PresentationFormat>Předvádění na obrazovce (4:3)</PresentationFormat>
  <Paragraphs>100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5" baseType="lpstr">
      <vt:lpstr>Book Antiqua</vt:lpstr>
      <vt:lpstr>Calibri</vt:lpstr>
      <vt:lpstr>Lucida Sans</vt:lpstr>
      <vt:lpstr>Wingdings</vt:lpstr>
      <vt:lpstr>Wingdings 2</vt:lpstr>
      <vt:lpstr>Wingdings 3</vt:lpstr>
      <vt:lpstr>Vrchol</vt:lpstr>
      <vt:lpstr>Etika a pravidla chování na klinickém pracovišti</vt:lpstr>
      <vt:lpstr>Normativní a subjektivistická etika</vt:lpstr>
      <vt:lpstr>Etické kodexy</vt:lpstr>
      <vt:lpstr>4 základní etické principy</vt:lpstr>
      <vt:lpstr>Prezentace aplikace PowerPoint</vt:lpstr>
      <vt:lpstr>Etika v psychologické diagnostice</vt:lpstr>
      <vt:lpstr>Sdělování informací</vt:lpstr>
      <vt:lpstr>Etika v psychoterapii a poradenství </vt:lpstr>
      <vt:lpstr>Prezentace aplikace PowerPoint</vt:lpstr>
      <vt:lpstr>Informovaný souhlas </vt:lpstr>
      <vt:lpstr>Povinná mlčenlivost</vt:lpstr>
      <vt:lpstr>Oznamovací povinnost</vt:lpstr>
      <vt:lpstr>Literatura</vt:lpstr>
      <vt:lpstr>Chování na klinickém pracovišti</vt:lpstr>
      <vt:lpstr>Chování na klinickém pracovišti</vt:lpstr>
      <vt:lpstr>Chování na klinickém pracovišti</vt:lpstr>
      <vt:lpstr>Chování na klinickém pracovišti – hranice a profesionalita</vt:lpstr>
      <vt:lpstr>Děkuji za pozornost!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a pravidla chování na klinickém pracovišti</dc:title>
  <dc:creator>janča</dc:creator>
  <cp:lastModifiedBy>Jana Synková</cp:lastModifiedBy>
  <cp:revision>41</cp:revision>
  <cp:lastPrinted>2015-04-22T09:49:55Z</cp:lastPrinted>
  <dcterms:created xsi:type="dcterms:W3CDTF">2015-04-21T20:12:39Z</dcterms:created>
  <dcterms:modified xsi:type="dcterms:W3CDTF">2016-03-30T18:19:52Z</dcterms:modified>
</cp:coreProperties>
</file>