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70" r:id="rId3"/>
    <p:sldId id="259" r:id="rId4"/>
    <p:sldId id="260" r:id="rId5"/>
    <p:sldId id="276" r:id="rId6"/>
    <p:sldId id="261" r:id="rId7"/>
    <p:sldId id="278" r:id="rId8"/>
    <p:sldId id="267" r:id="rId9"/>
    <p:sldId id="275" r:id="rId10"/>
    <p:sldId id="273" r:id="rId11"/>
    <p:sldId id="274" r:id="rId12"/>
    <p:sldId id="277" r:id="rId13"/>
    <p:sldId id="262" r:id="rId14"/>
    <p:sldId id="263" r:id="rId15"/>
    <p:sldId id="272" r:id="rId16"/>
    <p:sldId id="266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9D979-0A00-41BE-9D56-79BD30D419CE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6DACB-F9AC-4783-9DCF-CB9173F8D8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504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2F6B27-9A40-4526-AA32-5B6D60724B0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769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6DACB-F9AC-4783-9DCF-CB9173F8D8E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9958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C6DACB-F9AC-4783-9DCF-CB9173F8D8E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57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60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04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8974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879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98835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5326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7940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42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576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46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12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684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80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289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453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03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E9D52-C121-4A5F-A492-78E77D4E7F22}" type="datetimeFigureOut">
              <a:rPr lang="cs-CZ" smtClean="0"/>
              <a:t>25.11.2016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1176938-7F4C-44CD-ADBF-36577B295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618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61061" y="570605"/>
            <a:ext cx="8321232" cy="3194201"/>
          </a:xfrm>
        </p:spPr>
        <p:txBody>
          <a:bodyPr>
            <a:noAutofit/>
          </a:bodyPr>
          <a:lstStyle/>
          <a:p>
            <a:pPr algn="ctr"/>
            <a:r>
              <a:rPr lang="cs-CZ" sz="2000" dirty="0" smtClean="0">
                <a:latin typeface="Copperplate Gothic Bold" panose="020E0705020206020404" pitchFamily="34" charset="0"/>
              </a:rPr>
              <a:t>PSA_048:</a:t>
            </a:r>
            <a:r>
              <a:rPr lang="cs-CZ" sz="2000" dirty="0" smtClean="0">
                <a:latin typeface="Baskerville Old Face" panose="02020602080505020303" pitchFamily="18" charset="0"/>
              </a:rPr>
              <a:t> </a:t>
            </a:r>
            <a:br>
              <a:rPr lang="cs-CZ" sz="2000" dirty="0" smtClean="0">
                <a:latin typeface="Baskerville Old Face" panose="02020602080505020303" pitchFamily="18" charset="0"/>
              </a:rPr>
            </a:b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klinická psychologie II.</a:t>
            </a:r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/>
            </a:r>
            <a:b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</a:br>
            <a: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 </a:t>
            </a:r>
            <a:br>
              <a:rPr lang="cs-CZ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</a:br>
            <a:r>
              <a:rPr lang="cs-CZ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SEMINÁŘ: </a:t>
            </a:r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pperplate Gothic Bold" panose="020E0705020206020404" pitchFamily="34" charset="0"/>
              </a:rPr>
              <a:t>PSYCHOSOMATIKA</a:t>
            </a:r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/>
            </a:r>
            <a:b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</a:br>
            <a:r>
              <a:rPr lang="cs-CZ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anose="02020602080505020303" pitchFamily="18" charset="0"/>
              </a:rPr>
              <a:t>(PS 2016)</a:t>
            </a:r>
            <a:endParaRPr lang="cs-CZ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anose="02020602080505020303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889926" y="4980563"/>
            <a:ext cx="5086649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cs-CZ" sz="2400" dirty="0" smtClean="0">
                <a:latin typeface="Baskerville Old Face" panose="02020602080505020303" pitchFamily="18" charset="0"/>
              </a:rPr>
              <a:t>Mgr. Bc. Lenka ŠTURMOVÁ</a:t>
            </a:r>
          </a:p>
          <a:p>
            <a:pPr algn="r"/>
            <a:r>
              <a:rPr lang="cs-CZ" sz="2000" dirty="0" smtClean="0">
                <a:latin typeface="Baskerville Old Face" panose="02020602080505020303" pitchFamily="18" charset="0"/>
              </a:rPr>
              <a:t>330186</a:t>
            </a:r>
            <a:r>
              <a:rPr lang="cs-CZ" sz="2400" dirty="0" smtClean="0">
                <a:latin typeface="Baskerville Old Face" panose="02020602080505020303" pitchFamily="18" charset="0"/>
              </a:rPr>
              <a:t/>
            </a:r>
            <a:br>
              <a:rPr lang="cs-CZ" sz="2400" dirty="0" smtClean="0">
                <a:latin typeface="Baskerville Old Face" panose="02020602080505020303" pitchFamily="18" charset="0"/>
              </a:rPr>
            </a:br>
            <a:r>
              <a:rPr lang="cs-CZ" sz="2400" dirty="0" smtClean="0">
                <a:latin typeface="Baskerville Old Face" panose="02020602080505020303" pitchFamily="18" charset="0"/>
              </a:rPr>
              <a:t>Psychologický ústav FF MU</a:t>
            </a:r>
          </a:p>
          <a:p>
            <a:pPr algn="r"/>
            <a:r>
              <a:rPr lang="cs-CZ" sz="2400" dirty="0" smtClean="0">
                <a:latin typeface="Baskerville Old Face" panose="02020602080505020303" pitchFamily="18" charset="0"/>
              </a:rPr>
              <a:t>Sexuologické oddělení FN Brno</a:t>
            </a:r>
          </a:p>
          <a:p>
            <a:pPr algn="r"/>
            <a:r>
              <a:rPr lang="cs-CZ" sz="2400" dirty="0" smtClean="0">
                <a:latin typeface="Baskerville Old Face" panose="02020602080505020303" pitchFamily="18" charset="0"/>
              </a:rPr>
              <a:t>Oddělení klinické psychologie FN Brno</a:t>
            </a:r>
            <a:endParaRPr lang="cs-CZ" sz="2400" dirty="0">
              <a:latin typeface="Baskerville Old Face" panose="02020602080505020303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996" y="5853689"/>
            <a:ext cx="2713703" cy="95482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6285" y="4006540"/>
            <a:ext cx="1605414" cy="160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1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NEMOC JAKO PSYCHICKÉ TRAUMA…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důsledku působení extrémně silného zážitku</a:t>
            </a:r>
          </a:p>
          <a:p>
            <a:r>
              <a:rPr lang="cs-CZ" dirty="0" smtClean="0"/>
              <a:t>Charakteristiky: </a:t>
            </a:r>
          </a:p>
          <a:p>
            <a:pPr lvl="1"/>
            <a:r>
              <a:rPr lang="cs-CZ" dirty="0" smtClean="0"/>
              <a:t>Příčina přichází z vnějšku</a:t>
            </a:r>
          </a:p>
          <a:p>
            <a:pPr lvl="1"/>
            <a:r>
              <a:rPr lang="cs-CZ" dirty="0" smtClean="0"/>
              <a:t>Je extrémně děsivá</a:t>
            </a:r>
          </a:p>
          <a:p>
            <a:pPr lvl="1"/>
            <a:r>
              <a:rPr lang="cs-CZ" dirty="0" smtClean="0"/>
              <a:t>Navozuje prožitek ohrožení života</a:t>
            </a:r>
          </a:p>
          <a:p>
            <a:pPr lvl="1"/>
            <a:r>
              <a:rPr lang="cs-CZ" dirty="0" smtClean="0"/>
              <a:t>Navozuje pocity bezmoci (pocit ztráty moci a vlivu)</a:t>
            </a:r>
          </a:p>
          <a:p>
            <a:pPr lvl="1"/>
            <a:r>
              <a:rPr lang="cs-CZ" dirty="0" smtClean="0"/>
              <a:t>Vyžaduje adaptační a kompenzační mechanismy</a:t>
            </a:r>
          </a:p>
          <a:p>
            <a:r>
              <a:rPr lang="cs-CZ" dirty="0" smtClean="0"/>
              <a:t>Primární emoce: úzkost</a:t>
            </a:r>
          </a:p>
          <a:p>
            <a:r>
              <a:rPr lang="cs-CZ" dirty="0" smtClean="0"/>
              <a:t>… to vede k zúžení apercepce (vnímání reality je zúženo, obranné chování, které není pod volní kontrolou) …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338334" y="6605750"/>
            <a:ext cx="28536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Cit. dle přednášky PhDr. H. </a:t>
            </a:r>
            <a:r>
              <a:rPr lang="cs-CZ" sz="1000" dirty="0" err="1" smtClean="0"/>
              <a:t>Neudertová</a:t>
            </a:r>
            <a:r>
              <a:rPr lang="cs-CZ" sz="1000" dirty="0" smtClean="0"/>
              <a:t>, PhD. 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0306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…OBRANNÉ REAKCE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5086" y="1700271"/>
            <a:ext cx="4257273" cy="4871545"/>
          </a:xfrm>
        </p:spPr>
        <p:txBody>
          <a:bodyPr/>
          <a:lstStyle/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TYPU A – SYMPATIKOVÁ REAKCE</a:t>
            </a:r>
          </a:p>
          <a:p>
            <a:pPr marL="0" indent="0">
              <a:buNone/>
            </a:pPr>
            <a:r>
              <a:rPr lang="cs-CZ" dirty="0" smtClean="0"/>
              <a:t>Aktivní reakce – útěk x útok</a:t>
            </a:r>
          </a:p>
          <a:p>
            <a:pPr lvl="1"/>
            <a:r>
              <a:rPr lang="cs-CZ" dirty="0" smtClean="0"/>
              <a:t>Svalové napětí</a:t>
            </a:r>
          </a:p>
          <a:p>
            <a:pPr lvl="1"/>
            <a:r>
              <a:rPr lang="cs-CZ" dirty="0" smtClean="0"/>
              <a:t>Psychomotorický neklid</a:t>
            </a:r>
          </a:p>
          <a:p>
            <a:pPr lvl="1"/>
            <a:r>
              <a:rPr lang="cs-CZ" dirty="0" smtClean="0"/>
              <a:t>Zvýšené fyziologické funkce</a:t>
            </a:r>
          </a:p>
          <a:p>
            <a:pPr lvl="1"/>
            <a:r>
              <a:rPr lang="cs-CZ" dirty="0" smtClean="0"/>
              <a:t>Převažují emoce smutku nebo zlosti</a:t>
            </a:r>
          </a:p>
          <a:p>
            <a:pPr lvl="1"/>
            <a:r>
              <a:rPr lang="cs-CZ" dirty="0" smtClean="0"/>
              <a:t>Paradoxní reakce – smích ve vážné situaci</a:t>
            </a:r>
          </a:p>
          <a:p>
            <a:pPr lvl="1"/>
            <a:r>
              <a:rPr lang="cs-CZ" dirty="0" smtClean="0"/>
              <a:t>Výrazná mimika</a:t>
            </a:r>
          </a:p>
          <a:p>
            <a:pPr lvl="1"/>
            <a:r>
              <a:rPr lang="cs-CZ" dirty="0" smtClean="0"/>
              <a:t>Třes rukou</a:t>
            </a:r>
          </a:p>
          <a:p>
            <a:pPr lvl="1"/>
            <a:r>
              <a:rPr lang="cs-CZ" dirty="0" smtClean="0"/>
              <a:t>Kontrola okolí, těkavost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5054894" y="1709355"/>
            <a:ext cx="5266266" cy="48963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TYPU B  - PARASYMPATIKOVÁ REAKCE</a:t>
            </a:r>
          </a:p>
          <a:p>
            <a:pPr marL="0" indent="0">
              <a:buNone/>
            </a:pPr>
            <a:r>
              <a:rPr lang="cs-CZ" dirty="0" smtClean="0"/>
              <a:t>Pasivní reakce – reakce „mrtvý brouk“</a:t>
            </a:r>
          </a:p>
          <a:p>
            <a:pPr lvl="1"/>
            <a:r>
              <a:rPr lang="cs-CZ" dirty="0" smtClean="0"/>
              <a:t>Ztuhlost, strnulost, „zamrznutí“</a:t>
            </a:r>
          </a:p>
          <a:p>
            <a:pPr lvl="1"/>
            <a:r>
              <a:rPr lang="cs-CZ" dirty="0" smtClean="0"/>
              <a:t>Nekoordinované pohyby</a:t>
            </a:r>
          </a:p>
          <a:p>
            <a:pPr lvl="1"/>
            <a:r>
              <a:rPr lang="cs-CZ" dirty="0" smtClean="0"/>
              <a:t>Zblednutí, chladné periferie</a:t>
            </a:r>
          </a:p>
          <a:p>
            <a:pPr lvl="1"/>
            <a:r>
              <a:rPr lang="cs-CZ" dirty="0" smtClean="0"/>
              <a:t>Zpomalené fyziologických procesů</a:t>
            </a:r>
          </a:p>
          <a:p>
            <a:pPr lvl="1"/>
            <a:r>
              <a:rPr lang="cs-CZ" dirty="0" smtClean="0"/>
              <a:t>Maskovitá mimika</a:t>
            </a:r>
          </a:p>
          <a:p>
            <a:pPr lvl="1"/>
            <a:r>
              <a:rPr lang="cs-CZ" dirty="0" smtClean="0"/>
              <a:t>Snížení citlivosti těla</a:t>
            </a:r>
          </a:p>
          <a:p>
            <a:pPr lvl="1"/>
            <a:r>
              <a:rPr lang="cs-CZ" dirty="0" smtClean="0"/>
              <a:t>Pocity derealizace, depersonalizace, introvertní ladění</a:t>
            </a:r>
          </a:p>
          <a:p>
            <a:pPr lvl="1"/>
            <a:r>
              <a:rPr lang="cs-CZ" dirty="0" smtClean="0"/>
              <a:t>Minimální oční kontakt</a:t>
            </a:r>
          </a:p>
          <a:p>
            <a:pPr lvl="1"/>
            <a:r>
              <a:rPr lang="cs-CZ" dirty="0" err="1" smtClean="0"/>
              <a:t>Vyakcentovaná</a:t>
            </a:r>
            <a:r>
              <a:rPr lang="cs-CZ" dirty="0" smtClean="0"/>
              <a:t> forma: mdloby, disociace</a:t>
            </a:r>
            <a:endParaRPr lang="cs-CZ" dirty="0"/>
          </a:p>
          <a:p>
            <a:pPr marL="457200" lvl="1" indent="0">
              <a:buNone/>
            </a:pPr>
            <a:r>
              <a:rPr lang="cs-CZ" dirty="0" smtClean="0"/>
              <a:t>Často přehlíženo – „bezproblémoví pac.“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9338334" y="6605750"/>
            <a:ext cx="28536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Cit. dle přednášky PhDr. H. </a:t>
            </a:r>
            <a:r>
              <a:rPr lang="cs-CZ" sz="1000" dirty="0" err="1" smtClean="0"/>
              <a:t>Neudertová</a:t>
            </a:r>
            <a:r>
              <a:rPr lang="cs-CZ" sz="1000" dirty="0" smtClean="0"/>
              <a:t>, PhD. 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62505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POZADÍ PROŽÍVANÝCH SYMPTOMŮ (BOLESTI)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545384"/>
              </p:ext>
            </p:extLst>
          </p:nvPr>
        </p:nvGraphicFramePr>
        <p:xfrm>
          <a:off x="677334" y="2111143"/>
          <a:ext cx="8914296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30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97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714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PSYCHOGENNÍ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/>
                        <a:t>SOMATOGENNÍ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r>
                        <a:rPr lang="cs-CZ" baseline="0" dirty="0" smtClean="0"/>
                        <a:t> symptomů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drastický, dramatický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jednoduchý, jasný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Afektivní nastavení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neadekvátní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odpovídá bolesti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Lokalizace</a:t>
                      </a:r>
                      <a:r>
                        <a:rPr lang="cs-CZ" baseline="0" dirty="0" smtClean="0"/>
                        <a:t> bolesti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proměnlivá,</a:t>
                      </a:r>
                      <a:r>
                        <a:rPr lang="cs-CZ" baseline="0" dirty="0" smtClean="0"/>
                        <a:t> difuzní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spíše lokalizované,</a:t>
                      </a:r>
                      <a:r>
                        <a:rPr lang="cs-CZ" baseline="0" dirty="0" smtClean="0"/>
                        <a:t> odpovídá bolesti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Trvání</a:t>
                      </a:r>
                      <a:r>
                        <a:rPr lang="cs-CZ" baseline="0" dirty="0" smtClean="0"/>
                        <a:t> bolesti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chronicky stejné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jednoznačné</a:t>
                      </a:r>
                      <a:r>
                        <a:rPr lang="cs-CZ" baseline="0" dirty="0" smtClean="0"/>
                        <a:t> periody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Napomáhající</a:t>
                      </a:r>
                      <a:r>
                        <a:rPr lang="cs-CZ" baseline="0" dirty="0" smtClean="0"/>
                        <a:t> faktory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zřídka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zpravidla prokázané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Chápání bolesti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pouze somatické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připouští psychický podíl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Účinek tišících prostředků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malý, žádný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prokazatelný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Účinek invazivních opatření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zpravidla zhoršení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spíše zlepšení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9338334" y="6605750"/>
            <a:ext cx="285366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Cit. dle přednášky PhDr. H. </a:t>
            </a:r>
            <a:r>
              <a:rPr lang="cs-CZ" sz="1000" dirty="0" err="1" smtClean="0"/>
              <a:t>Neudertová</a:t>
            </a:r>
            <a:r>
              <a:rPr lang="cs-CZ" sz="1000" dirty="0" smtClean="0"/>
              <a:t>, PhD. 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48314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1569" y="120868"/>
            <a:ext cx="8596668" cy="1762539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PRÁCE PSYCHOLOGA NA SOMATICKÉM ODDĚLENÍ FN BRNO</a:t>
            </a:r>
            <a:b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1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PRAKTICKÉ ZKUŠENOSTI - </a:t>
            </a:r>
            <a:endParaRPr lang="cs-CZ" sz="2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8731" y="2096815"/>
            <a:ext cx="9900745" cy="4493172"/>
          </a:xfrm>
        </p:spPr>
        <p:txBody>
          <a:bodyPr>
            <a:normAutofit/>
          </a:bodyPr>
          <a:lstStyle/>
          <a:p>
            <a:r>
              <a:rPr lang="cs-CZ" sz="2000" b="1" dirty="0" smtClean="0"/>
              <a:t>KRIZOVÁ INTERVENCE</a:t>
            </a:r>
          </a:p>
          <a:p>
            <a:pPr lvl="1"/>
            <a:r>
              <a:rPr lang="cs-CZ" sz="1800" dirty="0" smtClean="0"/>
              <a:t>zvládání úzkosti, strachu, deprese, hněvu, agrese, truchlení, bolesti, fáze zpracování nemoci, komplikace při léčbě (delirium aj.), zvyšování </a:t>
            </a:r>
            <a:r>
              <a:rPr lang="cs-CZ" sz="1800" dirty="0" err="1" smtClean="0"/>
              <a:t>compliance</a:t>
            </a:r>
            <a:r>
              <a:rPr lang="cs-CZ" sz="1800" dirty="0" smtClean="0"/>
              <a:t>, strach ze smrti, péče o umírající, blízké a pozůstalé… vztah… </a:t>
            </a:r>
          </a:p>
          <a:p>
            <a:pPr lvl="1"/>
            <a:r>
              <a:rPr lang="cs-CZ" sz="1800" dirty="0" smtClean="0"/>
              <a:t>edukace, poradenství, terapie, komunikační „mediátor“ (lékař/pacient)… </a:t>
            </a:r>
          </a:p>
          <a:p>
            <a:pPr lvl="1"/>
            <a:r>
              <a:rPr lang="cs-CZ" sz="1800" dirty="0" smtClean="0"/>
              <a:t>Bezpečný prostor, zrcadlení emocí, ujištění o „normalitě“ prožívání, </a:t>
            </a:r>
            <a:r>
              <a:rPr lang="cs-CZ" sz="1800" dirty="0" err="1" smtClean="0"/>
              <a:t>grounding</a:t>
            </a:r>
            <a:r>
              <a:rPr lang="cs-CZ" sz="1800" dirty="0" smtClean="0"/>
              <a:t>…</a:t>
            </a:r>
          </a:p>
          <a:p>
            <a:pPr lvl="2"/>
            <a:r>
              <a:rPr lang="cs-CZ" sz="1600" dirty="0" smtClean="0"/>
              <a:t>Pozn.: Nezahltit pac. vlastní emoční reakcí!!!</a:t>
            </a:r>
          </a:p>
          <a:p>
            <a:r>
              <a:rPr lang="cs-CZ" sz="2000" b="1" dirty="0" smtClean="0"/>
              <a:t>PSDG. </a:t>
            </a:r>
          </a:p>
          <a:p>
            <a:pPr lvl="1"/>
            <a:r>
              <a:rPr lang="cs-CZ" sz="1800" dirty="0" smtClean="0"/>
              <a:t>KOMPLEXNÍ (zhodnocení vhodnosti transplantace)</a:t>
            </a:r>
          </a:p>
          <a:p>
            <a:pPr lvl="1"/>
            <a:r>
              <a:rPr lang="cs-CZ" sz="1800" dirty="0" smtClean="0"/>
              <a:t>SCREENING KOGNITIVNÍCH FUNKCÍ (MMSE, ACE-R) </a:t>
            </a:r>
          </a:p>
          <a:p>
            <a:pPr lvl="1"/>
            <a:r>
              <a:rPr lang="cs-CZ" sz="1800" dirty="0" smtClean="0"/>
              <a:t>NEUROPSYCHOLOGICKÁ DG. BATERIE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2594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3811" y="269770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KAZUISTIKY…</a:t>
            </a:r>
            <a:endParaRPr lang="cs-CZ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2661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1452" y="2832538"/>
            <a:ext cx="3847698" cy="1025087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OTÁZKY </a:t>
            </a:r>
            <a:endParaRPr lang="cs-CZ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474" y="1385887"/>
            <a:ext cx="4010025" cy="4403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47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TRESS, Wolfgang, Johannes KRUSSE a </a:t>
            </a:r>
            <a:r>
              <a:rPr lang="cs-CZ" dirty="0" err="1"/>
              <a:t>Jürgen</a:t>
            </a:r>
            <a:r>
              <a:rPr lang="cs-CZ" dirty="0"/>
              <a:t> OTT. </a:t>
            </a:r>
            <a:r>
              <a:rPr lang="cs-CZ" i="1" dirty="0"/>
              <a:t>Základní psychosomatická péče</a:t>
            </a:r>
            <a:r>
              <a:rPr lang="cs-CZ" dirty="0"/>
              <a:t>. </a:t>
            </a:r>
            <a:r>
              <a:rPr lang="cs-CZ" dirty="0" err="1"/>
              <a:t>Translated</a:t>
            </a:r>
            <a:r>
              <a:rPr lang="cs-CZ" dirty="0"/>
              <a:t> by Lubor </a:t>
            </a:r>
            <a:r>
              <a:rPr lang="cs-CZ" dirty="0" err="1"/>
              <a:t>Špís</a:t>
            </a:r>
            <a:r>
              <a:rPr lang="cs-CZ" dirty="0"/>
              <a:t>. Vyd. 1. Praha: Portál, 2008. 394 s. ISBN 9788073673093.  </a:t>
            </a:r>
          </a:p>
          <a:p>
            <a:r>
              <a:rPr lang="cs-CZ" i="1" dirty="0"/>
              <a:t>Psychosomatika :</a:t>
            </a:r>
            <a:r>
              <a:rPr lang="cs-CZ" i="1" dirty="0" err="1"/>
              <a:t>celostný</a:t>
            </a:r>
            <a:r>
              <a:rPr lang="cs-CZ" i="1" dirty="0"/>
              <a:t> pohled na zdraví těla a duše</a:t>
            </a:r>
            <a:r>
              <a:rPr lang="cs-CZ" dirty="0"/>
              <a:t>. </a:t>
            </a:r>
            <a:r>
              <a:rPr lang="cs-CZ" dirty="0" err="1"/>
              <a:t>Edited</a:t>
            </a:r>
            <a:r>
              <a:rPr lang="cs-CZ" dirty="0"/>
              <a:t> by Gerhard </a:t>
            </a:r>
            <a:r>
              <a:rPr lang="cs-CZ" dirty="0" err="1"/>
              <a:t>Danzer</a:t>
            </a:r>
            <a:r>
              <a:rPr lang="cs-CZ" dirty="0"/>
              <a:t> - Renata </a:t>
            </a:r>
            <a:r>
              <a:rPr lang="cs-CZ" dirty="0" err="1"/>
              <a:t>Höllgeová</a:t>
            </a:r>
            <a:r>
              <a:rPr lang="cs-CZ" dirty="0"/>
              <a:t>. 1. vyd. Praha: Portál, 2001. 244 s. ISBN 80-7178-456-7.  </a:t>
            </a:r>
          </a:p>
          <a:p>
            <a:r>
              <a:rPr lang="cs-CZ" dirty="0"/>
              <a:t>BAŠTECKÝ, Jaroslav, Jiří ŠAVLÍK a Jiří ŠIMEK. </a:t>
            </a:r>
            <a:r>
              <a:rPr lang="cs-CZ" i="1" dirty="0"/>
              <a:t>Psychosomatická medicína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1993. 363 s. ISBN 80-7169-031-7.  </a:t>
            </a:r>
          </a:p>
          <a:p>
            <a:r>
              <a:rPr lang="cs-CZ" dirty="0"/>
              <a:t>PRAŠKO, Ján a kol. Psychické problémy u somaticky nemocných a základy lékařské psychologie. Olomouc : Univerzita Palackého v Olomouci, 2010 </a:t>
            </a:r>
          </a:p>
          <a:p>
            <a:r>
              <a:rPr lang="cs-CZ" dirty="0"/>
              <a:t>KLÍMOVÁ, Jarmila, FIALOVÁ, Michaela. Proč (a jak) psychosomatika funguje? Nemoc začíná v hlavě? Praha: </a:t>
            </a:r>
            <a:r>
              <a:rPr lang="cs-CZ" dirty="0" err="1"/>
              <a:t>Progressive</a:t>
            </a:r>
            <a:r>
              <a:rPr lang="cs-CZ" dirty="0"/>
              <a:t> </a:t>
            </a:r>
            <a:r>
              <a:rPr lang="cs-CZ" dirty="0" err="1"/>
              <a:t>consulting</a:t>
            </a:r>
            <a:r>
              <a:rPr lang="cs-CZ" dirty="0"/>
              <a:t>, v.o.s., 2015. 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143125" cy="21431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461" y="-2"/>
            <a:ext cx="2440540" cy="354330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0750" y="3543300"/>
            <a:ext cx="2381250" cy="33147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0592" y="0"/>
            <a:ext cx="1430869" cy="2143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82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812" y="331305"/>
            <a:ext cx="8596668" cy="808383"/>
          </a:xfrm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OSNOVA SEMINÁŘE: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32937"/>
            <a:ext cx="8596668" cy="2864680"/>
          </a:xfrm>
        </p:spPr>
        <p:txBody>
          <a:bodyPr>
            <a:normAutofit/>
          </a:bodyPr>
          <a:lstStyle/>
          <a:p>
            <a:r>
              <a:rPr lang="cs-CZ" b="1" dirty="0" smtClean="0"/>
              <a:t>ÚVOD</a:t>
            </a:r>
          </a:p>
          <a:p>
            <a:r>
              <a:rPr lang="cs-CZ" b="1" dirty="0" smtClean="0"/>
              <a:t>TEST</a:t>
            </a:r>
          </a:p>
          <a:p>
            <a:r>
              <a:rPr lang="cs-CZ" b="1" dirty="0" smtClean="0"/>
              <a:t>TEORETICKÝ RÁMEC</a:t>
            </a:r>
          </a:p>
          <a:p>
            <a:pPr lvl="1"/>
            <a:r>
              <a:rPr lang="cs-CZ" dirty="0" smtClean="0"/>
              <a:t>CO JE PSYCHOSOMATIKA</a:t>
            </a:r>
          </a:p>
          <a:p>
            <a:pPr lvl="1"/>
            <a:r>
              <a:rPr lang="cs-CZ" dirty="0" smtClean="0"/>
              <a:t>ZÁKLADNÍ DIAGNOSTICKÉ OKRUHY</a:t>
            </a:r>
          </a:p>
          <a:p>
            <a:r>
              <a:rPr lang="cs-CZ" b="1" dirty="0" smtClean="0"/>
              <a:t>PŘEDSTAVENÍ PRÁCE PSYCHOLOGA NA SOMATICKÉM ODDĚLENÍ</a:t>
            </a:r>
          </a:p>
          <a:p>
            <a:r>
              <a:rPr lang="cs-CZ" b="1" dirty="0" smtClean="0"/>
              <a:t>KAZUISTIKY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677334" y="4220066"/>
            <a:ext cx="8596668" cy="7261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PREFEROVANÝ PRŮBĚH SEMINÁŘE: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544812" y="5009322"/>
            <a:ext cx="8596668" cy="2027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/>
              <a:t>DISKUSE </a:t>
            </a:r>
          </a:p>
          <a:p>
            <a:r>
              <a:rPr lang="cs-CZ" b="1" dirty="0" smtClean="0"/>
              <a:t>OTÁZKY V PRŮBĚHU SEMINÁŘE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50" y="4120740"/>
            <a:ext cx="4095750" cy="27305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100" y="823912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08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970866" cy="1390650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</a:t>
            </a: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6225" y="2160589"/>
            <a:ext cx="4924425" cy="3880773"/>
          </a:xfrm>
        </p:spPr>
        <p:txBody>
          <a:bodyPr/>
          <a:lstStyle/>
          <a:p>
            <a:r>
              <a:rPr lang="cs-CZ" dirty="0" smtClean="0"/>
              <a:t>VAŠE PŘEDSTAVA PSYCHOSOMATICKÉHO VLIVU?</a:t>
            </a:r>
          </a:p>
          <a:p>
            <a:r>
              <a:rPr lang="cs-CZ" dirty="0" smtClean="0"/>
              <a:t>VAŠE ZKUŠENOSTI S PSYCHOSOMATIKOU?</a:t>
            </a:r>
          </a:p>
          <a:p>
            <a:endParaRPr lang="cs-CZ" dirty="0"/>
          </a:p>
          <a:p>
            <a:r>
              <a:rPr lang="cs-CZ" dirty="0" smtClean="0"/>
              <a:t>MÉ ZKUŠENOSTI...</a:t>
            </a:r>
          </a:p>
          <a:p>
            <a:pPr lvl="1"/>
            <a:r>
              <a:rPr lang="cs-CZ" dirty="0" smtClean="0"/>
              <a:t>konziliární psycholog FN Brno (Chirurgická klinika)</a:t>
            </a:r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37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5263" y="55887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PSYCHOSOMATIKA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638300"/>
            <a:ext cx="10401484" cy="5062751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Věda zabývající se souvislostí psychických a fyzických dějů </a:t>
            </a:r>
          </a:p>
          <a:p>
            <a:pPr lvl="1"/>
            <a:r>
              <a:rPr lang="cs-CZ" sz="2000" dirty="0" smtClean="0"/>
              <a:t>poměr je různý – dle onemocnění i dle osobnosti (stejné onemocnění u někoho více psychické, u někoho více fyzické)</a:t>
            </a:r>
          </a:p>
          <a:p>
            <a:pPr lvl="1"/>
            <a:r>
              <a:rPr lang="cs-CZ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Bio-psycho-sociální etiologie onemocnění</a:t>
            </a:r>
            <a:r>
              <a:rPr lang="cs-CZ" sz="2000" dirty="0" smtClean="0"/>
              <a:t>: </a:t>
            </a:r>
          </a:p>
          <a:p>
            <a:pPr lvl="2"/>
            <a:r>
              <a:rPr lang="cs-CZ" sz="1800" dirty="0" smtClean="0"/>
              <a:t>na vzniku každého onemocnění se podílí v různé míře vlivy somatické, psychické i sociální </a:t>
            </a:r>
          </a:p>
          <a:p>
            <a:pPr lvl="2"/>
            <a:r>
              <a:rPr lang="cs-CZ" sz="1800" dirty="0" smtClean="0"/>
              <a:t>= každé onemocnění je v širším slova smyslu psychosomatické</a:t>
            </a:r>
          </a:p>
          <a:p>
            <a:r>
              <a:rPr lang="cs-CZ" sz="2400" dirty="0" smtClean="0"/>
              <a:t>V dětství větší propojenost duševního a tělesného – tělesné příznaky prostředkem komunikace – řeč těla</a:t>
            </a:r>
          </a:p>
          <a:p>
            <a:r>
              <a:rPr lang="cs-CZ" sz="2400" dirty="0" smtClean="0"/>
              <a:t>Symptom jako „zisk“ – zjistit k čemu slouží, co jím získává, </a:t>
            </a:r>
            <a:r>
              <a:rPr lang="cs-CZ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role symptomu</a:t>
            </a:r>
            <a:r>
              <a:rPr lang="cs-CZ" sz="2400" dirty="0" smtClean="0"/>
              <a:t> (sekundární zisky, např. při chronických stavech)</a:t>
            </a:r>
          </a:p>
          <a:p>
            <a:pPr marL="0" indent="0"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475530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4989" y="767255"/>
            <a:ext cx="8596668" cy="1320800"/>
          </a:xfrm>
        </p:spPr>
        <p:txBody>
          <a:bodyPr/>
          <a:lstStyle/>
          <a:p>
            <a:pPr algn="ctr"/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základní přístupy v psychosomatice: </a:t>
            </a:r>
            <a:b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cs-CZ" sz="2800" b="1" dirty="0" smtClean="0"/>
              <a:t>Stresový </a:t>
            </a:r>
            <a:r>
              <a:rPr lang="cs-CZ" sz="2800" b="1" dirty="0"/>
              <a:t>model</a:t>
            </a:r>
          </a:p>
          <a:p>
            <a:pPr lvl="1"/>
            <a:r>
              <a:rPr lang="cs-CZ" sz="1800" dirty="0"/>
              <a:t>Stres jako biologická reakce (osa hypotalamus-hypofýza-nadledviny</a:t>
            </a:r>
            <a:r>
              <a:rPr lang="cs-CZ" sz="1800" dirty="0" smtClean="0"/>
              <a:t>)</a:t>
            </a:r>
          </a:p>
          <a:p>
            <a:pPr lvl="1"/>
            <a:r>
              <a:rPr lang="cs-CZ" sz="1800" dirty="0" smtClean="0"/>
              <a:t>Příprava </a:t>
            </a:r>
            <a:r>
              <a:rPr lang="cs-CZ" sz="1800" dirty="0"/>
              <a:t>organismu na fyzickou zátěž, u člověka i jako reakce na psychickou zátěž – nedojde k výdeji energie – neurovegetativní labilita</a:t>
            </a:r>
          </a:p>
          <a:p>
            <a:pPr>
              <a:buAutoNum type="arabicPeriod"/>
            </a:pPr>
            <a:r>
              <a:rPr lang="cs-CZ" sz="2800" b="1" dirty="0"/>
              <a:t>Psychodynamický model </a:t>
            </a:r>
          </a:p>
          <a:p>
            <a:pPr lvl="1"/>
            <a:r>
              <a:rPr lang="cs-CZ" sz="1800" dirty="0"/>
              <a:t>Nevědomý neodreagovaný intrapsychický konflikt z dětství se projevuje poruchou funkce vnitřních orgánů, tělesným příznakem (konverze)</a:t>
            </a:r>
          </a:p>
          <a:p>
            <a:pPr lvl="1"/>
            <a:r>
              <a:rPr lang="cs-CZ" sz="1800" dirty="0"/>
              <a:t>Anální modus (symbolika zadržování, vydávání), orální modus (symbolika přijímání a odmítání) 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6426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6116" y="108667"/>
            <a:ext cx="8596668" cy="1320800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DG. S PSYCHOSOMATICKÝM PODKLADEM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478944"/>
            <a:ext cx="10351125" cy="4961614"/>
          </a:xfrm>
        </p:spPr>
        <p:txBody>
          <a:bodyPr>
            <a:normAutofit fontScale="92500" lnSpcReduction="10000"/>
          </a:bodyPr>
          <a:lstStyle/>
          <a:p>
            <a:r>
              <a:rPr lang="cs-CZ" sz="2200" b="1" dirty="0" smtClean="0">
                <a:solidFill>
                  <a:schemeClr val="accent2">
                    <a:lumMod val="50000"/>
                  </a:schemeClr>
                </a:solidFill>
              </a:rPr>
              <a:t>SOMATOFORMNÍ PORUCHY 	(+</a:t>
            </a:r>
            <a:r>
              <a:rPr lang="cs-CZ" sz="1900" b="1" dirty="0" smtClean="0">
                <a:solidFill>
                  <a:schemeClr val="accent2">
                    <a:lumMod val="50000"/>
                  </a:schemeClr>
                </a:solidFill>
              </a:rPr>
              <a:t>DISOCIATIVNÍ, KONVERZNÍ PORUCHY</a:t>
            </a:r>
            <a:r>
              <a:rPr lang="cs-CZ" sz="2200" b="1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</a:p>
          <a:p>
            <a:pPr marL="0" indent="0">
              <a:buNone/>
            </a:pPr>
            <a:r>
              <a:rPr lang="cs-CZ" sz="2200" b="1" dirty="0">
                <a:solidFill>
                  <a:schemeClr val="accent2">
                    <a:lumMod val="50000"/>
                  </a:schemeClr>
                </a:solidFill>
              </a:rPr>
              <a:t>v</a:t>
            </a:r>
            <a:r>
              <a:rPr lang="cs-CZ" sz="2200" b="1" dirty="0" smtClean="0">
                <a:solidFill>
                  <a:schemeClr val="accent2">
                    <a:lumMod val="50000"/>
                  </a:schemeClr>
                </a:solidFill>
              </a:rPr>
              <a:t>s. </a:t>
            </a:r>
            <a:endParaRPr lang="cs-CZ" sz="2200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cs-CZ" sz="2200" b="1" dirty="0" smtClean="0">
                <a:solidFill>
                  <a:schemeClr val="accent2">
                    <a:lumMod val="50000"/>
                  </a:schemeClr>
                </a:solidFill>
              </a:rPr>
              <a:t>PSYCHOSOMATIKA V JEDNOTLIVÝCH LÉKAŘSKÝCH ODVĚTVÍCH</a:t>
            </a:r>
          </a:p>
          <a:p>
            <a:pPr lvl="1"/>
            <a:r>
              <a:rPr lang="cs-CZ" b="1" dirty="0" smtClean="0"/>
              <a:t>GASTROENTEROLOGIE</a:t>
            </a:r>
            <a:r>
              <a:rPr lang="cs-CZ" dirty="0" smtClean="0"/>
              <a:t> (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žaludeční vředy</a:t>
            </a:r>
            <a:r>
              <a:rPr lang="cs-CZ" dirty="0" smtClean="0"/>
              <a:t>, žlučníkové kameny, psychogenní zvracení, funkční žaludeční dyspepsie, zácpa,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syndrom dráždivého tračníku</a:t>
            </a:r>
            <a:r>
              <a:rPr lang="cs-CZ" dirty="0" smtClean="0"/>
              <a:t>, Crohnova choroba, </a:t>
            </a:r>
            <a:r>
              <a:rPr lang="cs-CZ" dirty="0" err="1" smtClean="0"/>
              <a:t>ulcerozní</a:t>
            </a:r>
            <a:r>
              <a:rPr lang="cs-CZ" dirty="0" smtClean="0"/>
              <a:t> kolitida…) </a:t>
            </a:r>
          </a:p>
          <a:p>
            <a:pPr lvl="1"/>
            <a:r>
              <a:rPr lang="cs-CZ" b="1" dirty="0" smtClean="0"/>
              <a:t>ONKOLOGIE</a:t>
            </a:r>
            <a:r>
              <a:rPr lang="cs-CZ" dirty="0" smtClean="0"/>
              <a:t> (nádory tlustého střeva, konečníku, pankreatu ...) </a:t>
            </a:r>
          </a:p>
          <a:p>
            <a:pPr lvl="1"/>
            <a:r>
              <a:rPr lang="cs-CZ" b="1" dirty="0" smtClean="0"/>
              <a:t>GYNEKOLOGIE, PORODNICTVÍ </a:t>
            </a:r>
            <a:r>
              <a:rPr lang="cs-CZ" dirty="0" smtClean="0"/>
              <a:t>(</a:t>
            </a:r>
            <a:r>
              <a:rPr lang="cs-CZ" dirty="0" err="1" smtClean="0"/>
              <a:t>amenorhea</a:t>
            </a:r>
            <a:r>
              <a:rPr lang="cs-CZ" dirty="0" smtClean="0"/>
              <a:t>, funkční sterilita, alergie na sperma…) </a:t>
            </a:r>
          </a:p>
          <a:p>
            <a:pPr lvl="1"/>
            <a:r>
              <a:rPr lang="cs-CZ" b="1" dirty="0" smtClean="0"/>
              <a:t>IMUNULOGIE</a:t>
            </a:r>
            <a:r>
              <a:rPr lang="cs-CZ" dirty="0" smtClean="0"/>
              <a:t> (snížení imunity, alergie, únavový syndrom…) </a:t>
            </a:r>
          </a:p>
          <a:p>
            <a:pPr lvl="1"/>
            <a:r>
              <a:rPr lang="cs-CZ" b="1" dirty="0" smtClean="0"/>
              <a:t>PEDIATRIE</a:t>
            </a:r>
            <a:r>
              <a:rPr lang="cs-CZ" dirty="0" smtClean="0"/>
              <a:t> (psychogenní zvracení, enuréza, </a:t>
            </a:r>
            <a:r>
              <a:rPr lang="cs-CZ" dirty="0" err="1" smtClean="0"/>
              <a:t>enkopréza</a:t>
            </a:r>
            <a:r>
              <a:rPr lang="cs-CZ" dirty="0" smtClean="0"/>
              <a:t>, bolesti břicha, psychogenní horečka, psychogenní kašel, atopický ekzém,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astma </a:t>
            </a:r>
            <a:r>
              <a:rPr lang="cs-CZ" b="1" dirty="0" err="1" smtClean="0">
                <a:solidFill>
                  <a:schemeClr val="accent4">
                    <a:lumMod val="75000"/>
                  </a:schemeClr>
                </a:solidFill>
              </a:rPr>
              <a:t>bronchiale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neurogenní dermatitis</a:t>
            </a:r>
            <a:r>
              <a:rPr lang="cs-CZ" dirty="0" smtClean="0"/>
              <a:t>, PPP…) </a:t>
            </a:r>
          </a:p>
          <a:p>
            <a:pPr lvl="1"/>
            <a:r>
              <a:rPr lang="cs-CZ" b="1" dirty="0" smtClean="0"/>
              <a:t>KARDIOLOGIE</a:t>
            </a:r>
            <a:r>
              <a:rPr lang="cs-CZ" dirty="0" smtClean="0"/>
              <a:t> (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ischemická choroba srdeční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esenciální hypertenze</a:t>
            </a:r>
            <a:r>
              <a:rPr lang="cs-CZ" dirty="0" smtClean="0"/>
              <a:t>, infarkt myokardu…) </a:t>
            </a:r>
          </a:p>
          <a:p>
            <a:pPr lvl="1"/>
            <a:r>
              <a:rPr lang="cs-CZ" b="1" dirty="0" smtClean="0"/>
              <a:t>REVMATOLOGIE</a:t>
            </a:r>
            <a:r>
              <a:rPr lang="cs-CZ" dirty="0" smtClean="0"/>
              <a:t> (revmatoidní artritida, </a:t>
            </a:r>
            <a:r>
              <a:rPr lang="cs-CZ" dirty="0" err="1" smtClean="0"/>
              <a:t>Morbus</a:t>
            </a:r>
            <a:r>
              <a:rPr lang="cs-CZ" dirty="0" smtClean="0"/>
              <a:t> </a:t>
            </a:r>
            <a:r>
              <a:rPr lang="cs-CZ" dirty="0" err="1" smtClean="0"/>
              <a:t>Bechtěrev</a:t>
            </a:r>
            <a:r>
              <a:rPr lang="cs-CZ" dirty="0" smtClean="0"/>
              <a:t>…) </a:t>
            </a:r>
          </a:p>
          <a:p>
            <a:pPr lvl="1"/>
            <a:r>
              <a:rPr lang="cs-CZ" b="1" dirty="0" smtClean="0"/>
              <a:t>ENDOKRINOLOGIE</a:t>
            </a:r>
            <a:r>
              <a:rPr lang="cs-CZ" dirty="0" smtClean="0"/>
              <a:t> (</a:t>
            </a:r>
            <a:r>
              <a:rPr lang="cs-CZ" b="1" dirty="0" err="1" smtClean="0">
                <a:solidFill>
                  <a:schemeClr val="accent4">
                    <a:lumMod val="75000"/>
                  </a:schemeClr>
                </a:solidFill>
              </a:rPr>
              <a:t>hyperthyreóza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diabetes </a:t>
            </a:r>
            <a:r>
              <a:rPr lang="cs-CZ" b="1" dirty="0" err="1" smtClean="0">
                <a:solidFill>
                  <a:schemeClr val="accent4">
                    <a:lumMod val="75000"/>
                  </a:schemeClr>
                </a:solidFill>
              </a:rPr>
              <a:t>mellitus</a:t>
            </a:r>
            <a:r>
              <a:rPr lang="cs-CZ" dirty="0" smtClean="0"/>
              <a:t>..) </a:t>
            </a:r>
          </a:p>
          <a:p>
            <a:pPr lvl="1"/>
            <a:r>
              <a:rPr lang="cs-CZ" b="1" dirty="0" smtClean="0"/>
              <a:t>FYZIOTERAPIE</a:t>
            </a:r>
            <a:r>
              <a:rPr lang="cs-CZ" dirty="0" smtClean="0"/>
              <a:t> (bolesti)</a:t>
            </a:r>
          </a:p>
          <a:p>
            <a:pPr marL="0" indent="0">
              <a:buNone/>
            </a:pPr>
            <a:r>
              <a:rPr lang="cs-CZ" dirty="0" smtClean="0"/>
              <a:t>												</a:t>
            </a:r>
            <a:r>
              <a:rPr lang="cs-CZ" b="1" dirty="0" smtClean="0">
                <a:solidFill>
                  <a:schemeClr val="accent4">
                    <a:lumMod val="75000"/>
                  </a:schemeClr>
                </a:solidFill>
              </a:rPr>
              <a:t>tzv. „velká psychosomatická onemocnění“</a:t>
            </a:r>
            <a:endParaRPr lang="cs-CZ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24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4539175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PSYCHOLOGICKÉ ASPEKTY </a:t>
            </a:r>
            <a:b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SOMATICKÝCH ODDĚLENÍCH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452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1925" y="118280"/>
            <a:ext cx="8596668" cy="1320800"/>
          </a:xfrm>
        </p:spPr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VYROVNÁVÁNÍ SE S NEMOCÍ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119116"/>
            <a:ext cx="10322762" cy="5622877"/>
          </a:xfrm>
        </p:spPr>
        <p:txBody>
          <a:bodyPr>
            <a:normAutofit/>
          </a:bodyPr>
          <a:lstStyle/>
          <a:p>
            <a:pPr algn="ctr"/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COPING / OBRANNÉ MECHANISMY / SOMATIZACE</a:t>
            </a:r>
          </a:p>
          <a:p>
            <a:r>
              <a:rPr lang="cs-CZ" sz="2000" b="1" dirty="0" err="1" smtClean="0"/>
              <a:t>Coping</a:t>
            </a:r>
            <a:r>
              <a:rPr lang="cs-CZ" sz="2000" b="1" dirty="0" smtClean="0"/>
              <a:t>:</a:t>
            </a:r>
            <a:r>
              <a:rPr lang="cs-CZ" sz="2000" dirty="0" smtClean="0"/>
              <a:t> strategie zvládání náročné situace</a:t>
            </a:r>
          </a:p>
          <a:p>
            <a:pPr lvl="1"/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Behaviorální</a:t>
            </a:r>
            <a:r>
              <a:rPr lang="cs-CZ" sz="1800" dirty="0" smtClean="0"/>
              <a:t> – nácvik relaxace, cvičení, zvýšený pohyb, metody vybíjení vzteku, hledání psychologické podpory v okolí… hledání řešení, informací o léčbě, rad… </a:t>
            </a:r>
          </a:p>
          <a:p>
            <a:pPr lvl="1"/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Kognitivní</a:t>
            </a:r>
            <a:r>
              <a:rPr lang="cs-CZ" sz="1800" dirty="0" smtClean="0"/>
              <a:t> – přehodnocování situace, snížení významu problému aj.</a:t>
            </a:r>
          </a:p>
          <a:p>
            <a:pPr lvl="1"/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Rozptylující</a:t>
            </a:r>
            <a:r>
              <a:rPr lang="cs-CZ" sz="1800" dirty="0" smtClean="0"/>
              <a:t> – provádění příjemných činností umožňující úlevu od problému, pocit kontroly, schopnost ovlivňovat sám běh událostí</a:t>
            </a:r>
          </a:p>
          <a:p>
            <a:pPr lvl="1"/>
            <a:r>
              <a:rPr lang="cs-CZ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Redukce emocí </a:t>
            </a:r>
            <a:r>
              <a:rPr lang="cs-CZ" sz="1800" dirty="0" smtClean="0"/>
              <a:t>– ventilace emocí, pozitivní přerámování, </a:t>
            </a:r>
            <a:r>
              <a:rPr lang="cs-CZ" sz="1800" dirty="0" err="1" smtClean="0"/>
              <a:t>dekatastrofizace</a:t>
            </a:r>
            <a:r>
              <a:rPr lang="cs-CZ" sz="1800" dirty="0" smtClean="0"/>
              <a:t>, přijetí zodpovědnosti („vyléčím se x vylečte mě“)</a:t>
            </a:r>
          </a:p>
          <a:p>
            <a:r>
              <a:rPr lang="cs-CZ" sz="2000" b="1" dirty="0" smtClean="0"/>
              <a:t>Obrany:</a:t>
            </a:r>
            <a:r>
              <a:rPr lang="cs-CZ" sz="2000" dirty="0" smtClean="0"/>
              <a:t> pokud </a:t>
            </a:r>
            <a:r>
              <a:rPr lang="cs-CZ" sz="2000" dirty="0" err="1" smtClean="0"/>
              <a:t>copingové</a:t>
            </a:r>
            <a:r>
              <a:rPr lang="cs-CZ" sz="2000" dirty="0" smtClean="0"/>
              <a:t> strategie nefungují/nejsou vytvořeny</a:t>
            </a:r>
          </a:p>
          <a:p>
            <a:pPr lvl="1"/>
            <a:r>
              <a:rPr lang="cs-CZ" sz="1800" dirty="0" smtClean="0"/>
              <a:t>Regrese, pasivita, agresivita, přenesení afektu, vyhnutí, útěk, zlehčování, racionalizace, potlačování… </a:t>
            </a:r>
            <a:r>
              <a:rPr lang="cs-CZ" sz="1800" b="1" dirty="0" smtClean="0"/>
              <a:t>SOMATIZACE</a:t>
            </a:r>
          </a:p>
          <a:p>
            <a:pPr lvl="1"/>
            <a:r>
              <a:rPr lang="cs-CZ" sz="1800" dirty="0" smtClean="0"/>
              <a:t>Někdy adaptivní (např. popření – chrání před depresí, motivuje k léčbě), maladaptivní pokud narušuje </a:t>
            </a:r>
            <a:r>
              <a:rPr lang="cs-CZ" sz="1800" dirty="0" err="1" smtClean="0"/>
              <a:t>compliance</a:t>
            </a:r>
            <a:endParaRPr lang="cs-CZ" sz="1800" dirty="0"/>
          </a:p>
          <a:p>
            <a:pPr lvl="2"/>
            <a:r>
              <a:rPr lang="cs-CZ" sz="1600" dirty="0"/>
              <a:t>k</a:t>
            </a:r>
            <a:r>
              <a:rPr lang="cs-CZ" sz="1600" dirty="0" smtClean="0"/>
              <a:t>dy konfrontace s realitou???</a:t>
            </a:r>
          </a:p>
        </p:txBody>
      </p:sp>
    </p:spTree>
    <p:extLst>
      <p:ext uri="{BB962C8B-B14F-4D97-AF65-F5344CB8AC3E}">
        <p14:creationId xmlns:p14="http://schemas.microsoft.com/office/powerpoint/2010/main" val="252455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98506" y="1529969"/>
            <a:ext cx="10500418" cy="510731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FAKTORY </a:t>
            </a:r>
          </a:p>
          <a:p>
            <a:pPr lvl="1"/>
            <a:r>
              <a:rPr lang="cs-CZ" dirty="0"/>
              <a:t>PATOGENNÍ: zabřednutí do nemoci, vzdání boje, využívání </a:t>
            </a:r>
            <a:r>
              <a:rPr lang="cs-CZ" dirty="0" smtClean="0"/>
              <a:t>nemoci, zneužívání léků, užívání alkoholu… </a:t>
            </a:r>
            <a:endParaRPr lang="cs-CZ" dirty="0"/>
          </a:p>
          <a:p>
            <a:pPr lvl="1"/>
            <a:r>
              <a:rPr lang="cs-CZ" dirty="0"/>
              <a:t>LÉČIVÉ: relaxace, sugesce, placebo, přijetí onemocnění, smysl léčby, motivace, vůle, interpersonální podpora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r>
              <a:rPr lang="cs-CZ" sz="2000" b="1" i="1" dirty="0" smtClean="0"/>
              <a:t>Co </a:t>
            </a:r>
            <a:r>
              <a:rPr lang="cs-CZ" sz="2000" b="1" i="1" dirty="0"/>
              <a:t>ovlivňuje vyrovnávání se s </a:t>
            </a:r>
            <a:r>
              <a:rPr lang="cs-CZ" sz="2000" b="1" i="1" dirty="0" smtClean="0"/>
              <a:t>nemocí u jednotlivce? </a:t>
            </a:r>
            <a:endParaRPr lang="cs-CZ" sz="2000" b="1" i="1" dirty="0"/>
          </a:p>
          <a:p>
            <a:pPr lvl="1"/>
            <a:r>
              <a:rPr lang="cs-CZ" dirty="0"/>
              <a:t>obecná kapacita odolávat </a:t>
            </a:r>
            <a:r>
              <a:rPr lang="cs-CZ" dirty="0" smtClean="0"/>
              <a:t>zátěži</a:t>
            </a:r>
          </a:p>
          <a:p>
            <a:pPr lvl="1"/>
            <a:r>
              <a:rPr lang="cs-CZ" dirty="0"/>
              <a:t>z</a:t>
            </a:r>
            <a:r>
              <a:rPr lang="cs-CZ" dirty="0" smtClean="0"/>
              <a:t>ralost</a:t>
            </a:r>
          </a:p>
          <a:p>
            <a:pPr lvl="1"/>
            <a:r>
              <a:rPr lang="cs-CZ" dirty="0" smtClean="0"/>
              <a:t>úroveň </a:t>
            </a:r>
            <a:r>
              <a:rPr lang="cs-CZ" dirty="0"/>
              <a:t>kognitivních </a:t>
            </a:r>
            <a:r>
              <a:rPr lang="cs-CZ" dirty="0" smtClean="0"/>
              <a:t>funkcí</a:t>
            </a:r>
          </a:p>
          <a:p>
            <a:pPr lvl="1"/>
            <a:r>
              <a:rPr lang="cs-CZ" dirty="0" smtClean="0"/>
              <a:t>míra opory</a:t>
            </a:r>
          </a:p>
          <a:p>
            <a:pPr lvl="1"/>
            <a:r>
              <a:rPr lang="cs-CZ" dirty="0" smtClean="0"/>
              <a:t>předchozí </a:t>
            </a:r>
            <a:r>
              <a:rPr lang="cs-CZ" dirty="0"/>
              <a:t>zkušenost s </a:t>
            </a:r>
            <a:r>
              <a:rPr lang="cs-CZ" dirty="0" smtClean="0"/>
              <a:t>traumatem</a:t>
            </a:r>
          </a:p>
          <a:p>
            <a:pPr lvl="1"/>
            <a:r>
              <a:rPr lang="cs-CZ" dirty="0" smtClean="0"/>
              <a:t>osobnostní rysy</a:t>
            </a:r>
          </a:p>
          <a:p>
            <a:pPr lvl="1"/>
            <a:r>
              <a:rPr lang="cs-CZ" dirty="0" smtClean="0"/>
              <a:t>přítomnost </a:t>
            </a:r>
            <a:r>
              <a:rPr lang="cs-CZ" dirty="0"/>
              <a:t>osobnostní </a:t>
            </a:r>
            <a:r>
              <a:rPr lang="cs-CZ" dirty="0" smtClean="0"/>
              <a:t>patologie</a:t>
            </a:r>
          </a:p>
          <a:p>
            <a:pPr lvl="1"/>
            <a:r>
              <a:rPr lang="cs-CZ" dirty="0" smtClean="0"/>
              <a:t>psychiatrická </a:t>
            </a:r>
            <a:r>
              <a:rPr lang="cs-CZ" dirty="0"/>
              <a:t>komorbidita</a:t>
            </a:r>
          </a:p>
          <a:p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VYROVNÁVÁNÍ SE S NEMOCÍ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017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1211</TotalTime>
  <Words>850</Words>
  <Application>Microsoft Office PowerPoint</Application>
  <PresentationFormat>Širokoúhlá obrazovka</PresentationFormat>
  <Paragraphs>161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Baskerville Old Face</vt:lpstr>
      <vt:lpstr>Calibri</vt:lpstr>
      <vt:lpstr>Copperplate Gothic Bold</vt:lpstr>
      <vt:lpstr>Trebuchet MS</vt:lpstr>
      <vt:lpstr>Wingdings 3</vt:lpstr>
      <vt:lpstr>Faseta</vt:lpstr>
      <vt:lpstr>PSA_048:  klinická psychologie II.   SEMINÁŘ: PSYCHOSOMATIKA (PS 2016)</vt:lpstr>
      <vt:lpstr>OSNOVA SEMINÁŘE: </vt:lpstr>
      <vt:lpstr>ÚVOD</vt:lpstr>
      <vt:lpstr>CO JE PSYCHOSOMATIKA</vt:lpstr>
      <vt:lpstr>2 základní přístupy v psychosomatice:  </vt:lpstr>
      <vt:lpstr>DG. S PSYCHOSOMATICKÝM PODKLADEM</vt:lpstr>
      <vt:lpstr>  PSYCHOLOGICKÉ ASPEKTY   NA SOMATICKÝCH ODDĚLENÍCH</vt:lpstr>
      <vt:lpstr>VYROVNÁVÁNÍ SE S NEMOCÍ</vt:lpstr>
      <vt:lpstr>VYROVNÁVÁNÍ SE S NEMOCÍ</vt:lpstr>
      <vt:lpstr>NEMOC JAKO PSYCHICKÉ TRAUMA…</vt:lpstr>
      <vt:lpstr>…OBRANNÉ REAKCE</vt:lpstr>
      <vt:lpstr>POZADÍ PROŽÍVANÝCH SYMPTOMŮ (BOLESTI)</vt:lpstr>
      <vt:lpstr>PRÁCE PSYCHOLOGA NA SOMATICKÉM ODDĚLENÍ FN BRNO  - PRAKTICKÉ ZKUŠENOSTI - </vt:lpstr>
      <vt:lpstr>KAZUISTIKY…</vt:lpstr>
      <vt:lpstr>OTÁZKY </vt:lpstr>
      <vt:lpstr>LITERATURA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PSA_048:  klinická psychologie II.   SEMINÁŘ: PSYCHOSOMATIKA (JS 2016)</dc:title>
  <dc:creator>Lenka Šturmová</dc:creator>
  <cp:lastModifiedBy>Lenka Šturmová</cp:lastModifiedBy>
  <cp:revision>54</cp:revision>
  <dcterms:created xsi:type="dcterms:W3CDTF">2016-04-17T12:10:59Z</dcterms:created>
  <dcterms:modified xsi:type="dcterms:W3CDTF">2016-11-25T08:46:48Z</dcterms:modified>
</cp:coreProperties>
</file>