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88" r:id="rId5"/>
    <p:sldId id="259" r:id="rId6"/>
    <p:sldId id="271" r:id="rId7"/>
    <p:sldId id="260" r:id="rId8"/>
    <p:sldId id="284" r:id="rId9"/>
    <p:sldId id="285" r:id="rId10"/>
    <p:sldId id="262" r:id="rId11"/>
    <p:sldId id="278" r:id="rId12"/>
    <p:sldId id="277" r:id="rId13"/>
    <p:sldId id="263" r:id="rId14"/>
    <p:sldId id="274" r:id="rId15"/>
    <p:sldId id="279" r:id="rId16"/>
    <p:sldId id="275" r:id="rId17"/>
    <p:sldId id="269" r:id="rId18"/>
    <p:sldId id="264" r:id="rId19"/>
    <p:sldId id="272" r:id="rId20"/>
    <p:sldId id="268" r:id="rId21"/>
    <p:sldId id="280" r:id="rId22"/>
    <p:sldId id="289" r:id="rId23"/>
    <p:sldId id="290" r:id="rId24"/>
    <p:sldId id="281" r:id="rId25"/>
    <p:sldId id="282" r:id="rId26"/>
    <p:sldId id="286" r:id="rId27"/>
    <p:sldId id="28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C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2" d="100"/>
          <a:sy n="22" d="100"/>
        </p:scale>
        <p:origin x="30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94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99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50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7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56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4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36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30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77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31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07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665326D-56EE-48D5-A86B-FF6AB99230F2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55E1EB-3AEF-4CF6-BF8D-C1AFD900395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80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ubOaYLJfz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00270" y="642513"/>
            <a:ext cx="4981121" cy="1198780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Neurotické poruchy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00271" y="5108213"/>
            <a:ext cx="8561746" cy="977621"/>
          </a:xfrm>
        </p:spPr>
        <p:txBody>
          <a:bodyPr/>
          <a:lstStyle/>
          <a:p>
            <a:pPr algn="r"/>
            <a:r>
              <a:rPr lang="cs-CZ" dirty="0"/>
              <a:t>Eva Smejkalová</a:t>
            </a:r>
          </a:p>
          <a:p>
            <a:pPr algn="r"/>
            <a:r>
              <a:rPr lang="cs-CZ" dirty="0"/>
              <a:t>Klinická psychologie II.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500270" y="2266122"/>
            <a:ext cx="8561747" cy="1992432"/>
          </a:xfrm>
          <a:prstGeom prst="rect">
            <a:avLst/>
          </a:prstGeom>
        </p:spPr>
        <p:txBody>
          <a:bodyPr vert="horz" lIns="91440" tIns="45720" rIns="91440" bIns="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z="4400" dirty="0"/>
              <a:t>MKN 10: F40-48 </a:t>
            </a:r>
          </a:p>
          <a:p>
            <a:r>
              <a:rPr lang="cs-CZ" sz="4400" dirty="0"/>
              <a:t>Neurotické poruchy, </a:t>
            </a:r>
          </a:p>
          <a:p>
            <a:r>
              <a:rPr lang="cs-CZ" sz="4400" dirty="0"/>
              <a:t>Poruchy vyvolané stresem a </a:t>
            </a:r>
            <a:r>
              <a:rPr lang="cs-CZ" sz="4400" dirty="0" err="1"/>
              <a:t>Somatoformní</a:t>
            </a:r>
            <a:r>
              <a:rPr lang="cs-CZ" sz="4400" dirty="0"/>
              <a:t> poruchy</a:t>
            </a:r>
          </a:p>
        </p:txBody>
      </p:sp>
    </p:spTree>
    <p:extLst>
      <p:ext uri="{BB962C8B-B14F-4D97-AF65-F5344CB8AC3E}">
        <p14:creationId xmlns:p14="http://schemas.microsoft.com/office/powerpoint/2010/main" val="3210041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F40 Fobické úzkostné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F40.0 Agorafobie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F40.1 Sociální fobie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F40.2 Specifické (izolované) fobie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38230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Agorafobie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Jak se projevuje?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Myšlenky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fobie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Jak se projevuje?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Myšlenky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0373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Agorafobie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Strach z cestování, opuštění domova, davu nebo veřejných prostranství. Při expozici vegetativní pří- znaky. Systematické vyhýbání se těmto situacím.</a:t>
            </a:r>
          </a:p>
          <a:p>
            <a:r>
              <a:rPr lang="cs-CZ" dirty="0"/>
              <a:t>zkolabuji tam nikdo mi nepomůže </a:t>
            </a:r>
          </a:p>
          <a:p>
            <a:r>
              <a:rPr lang="cs-CZ" dirty="0"/>
              <a:t>nevydržím tělesné příznaky </a:t>
            </a:r>
          </a:p>
          <a:p>
            <a:r>
              <a:rPr lang="cs-CZ" dirty="0"/>
              <a:t>pomoc bude daleko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fobie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Strach z pátravých pohledů druhých, ze ztrapnění a zesměšnění. Vegetativní příznaky při expozici. Vyhýbání se sociálním situacím</a:t>
            </a:r>
          </a:p>
          <a:p>
            <a:endParaRPr lang="cs-CZ" dirty="0"/>
          </a:p>
          <a:p>
            <a:r>
              <a:rPr lang="cs-CZ" dirty="0"/>
              <a:t>bude to trapné </a:t>
            </a:r>
          </a:p>
          <a:p>
            <a:r>
              <a:rPr lang="cs-CZ" dirty="0"/>
              <a:t>budou se mi třást ruce</a:t>
            </a:r>
          </a:p>
          <a:p>
            <a:r>
              <a:rPr lang="cs-CZ" dirty="0"/>
              <a:t>budu se červenat  </a:t>
            </a:r>
          </a:p>
          <a:p>
            <a:r>
              <a:rPr lang="cs-CZ" dirty="0"/>
              <a:t>znemožním se, nevydržím příznaky</a:t>
            </a:r>
          </a:p>
        </p:txBody>
      </p:sp>
    </p:spTree>
    <p:extLst>
      <p:ext uri="{BB962C8B-B14F-4D97-AF65-F5344CB8AC3E}">
        <p14:creationId xmlns:p14="http://schemas.microsoft.com/office/powerpoint/2010/main" val="1865204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F41 Jiné úzkostné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F41.0 Panická porucha (epizodická paroxyzmální úzkost)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F41.1 Generalizovaná úzkostná porucha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F41.2 Smíšená úzkostně-depresivní porucha</a:t>
            </a:r>
          </a:p>
        </p:txBody>
      </p:sp>
    </p:spTree>
    <p:extLst>
      <p:ext uri="{BB962C8B-B14F-4D97-AF65-F5344CB8AC3E}">
        <p14:creationId xmlns:p14="http://schemas.microsoft.com/office/powerpoint/2010/main" val="2892092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Panická porucha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Projevy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myšlenky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/>
          </a:p>
          <a:p>
            <a:r>
              <a:rPr lang="cs-CZ" b="1" dirty="0"/>
              <a:t>Generalizovaná úzkostná porucha</a:t>
            </a:r>
          </a:p>
          <a:p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Projevy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myšlenky</a:t>
            </a:r>
          </a:p>
        </p:txBody>
      </p:sp>
    </p:spTree>
    <p:extLst>
      <p:ext uri="{BB962C8B-B14F-4D97-AF65-F5344CB8AC3E}">
        <p14:creationId xmlns:p14="http://schemas.microsoft.com/office/powerpoint/2010/main" val="1995319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Panická porucha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Náhlé nečekané záchvaty paniky s intenzivními vegetativními příznaky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zemřu zkolabuji mám infarkt zešílím ztratím kontrolu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/>
          </a:p>
          <a:p>
            <a:r>
              <a:rPr lang="cs-CZ" b="1" dirty="0"/>
              <a:t>Generalizovaná úzkostná porucha</a:t>
            </a:r>
          </a:p>
          <a:p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Alespoň 6 měsíců trvá výrazné napětí, fluktuující úzkost, strach a obavy z každodenních událostí a problémů. Příznaky vegetativního podráždění</a:t>
            </a:r>
          </a:p>
          <a:p>
            <a:endParaRPr lang="cs-CZ" dirty="0"/>
          </a:p>
          <a:p>
            <a:r>
              <a:rPr lang="cs-CZ" dirty="0"/>
              <a:t>starosti o zdraví svoje i rodiny, o práci, finance, zvládání každodenních záležitostí</a:t>
            </a:r>
          </a:p>
        </p:txBody>
      </p:sp>
    </p:spTree>
    <p:extLst>
      <p:ext uri="{BB962C8B-B14F-4D97-AF65-F5344CB8AC3E}">
        <p14:creationId xmlns:p14="http://schemas.microsoft.com/office/powerpoint/2010/main" val="2742512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6823"/>
          </a:xfrm>
        </p:spPr>
        <p:txBody>
          <a:bodyPr/>
          <a:lstStyle/>
          <a:p>
            <a:r>
              <a:rPr lang="cs-CZ" dirty="0"/>
              <a:t>Panická porucha x GAD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96963" y="1404732"/>
          <a:ext cx="10058400" cy="4388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9356">
                  <a:extLst>
                    <a:ext uri="{9D8B030D-6E8A-4147-A177-3AD203B41FA5}">
                      <a16:colId xmlns:a16="http://schemas.microsoft.com/office/drawing/2014/main" val="1769419371"/>
                    </a:ext>
                  </a:extLst>
                </a:gridCol>
                <a:gridCol w="3448020">
                  <a:extLst>
                    <a:ext uri="{9D8B030D-6E8A-4147-A177-3AD203B41FA5}">
                      <a16:colId xmlns:a16="http://schemas.microsoft.com/office/drawing/2014/main" val="2403893395"/>
                    </a:ext>
                  </a:extLst>
                </a:gridCol>
                <a:gridCol w="3621024">
                  <a:extLst>
                    <a:ext uri="{9D8B030D-6E8A-4147-A177-3AD203B41FA5}">
                      <a16:colId xmlns:a16="http://schemas.microsoft.com/office/drawing/2014/main" val="4263228233"/>
                    </a:ext>
                  </a:extLst>
                </a:gridCol>
              </a:tblGrid>
              <a:tr h="639957">
                <a:tc>
                  <a:txBody>
                    <a:bodyPr/>
                    <a:lstStyle/>
                    <a:p>
                      <a:endParaRPr lang="cs-CZ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Panická porucha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GAD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301315"/>
                  </a:ext>
                </a:extLst>
              </a:tr>
              <a:tr h="914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etiopatogeneza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větší genetická zátěž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výraznější psychosociální vlivy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69060"/>
                  </a:ext>
                </a:extLst>
              </a:tr>
              <a:tr h="6399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začátek poruchy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konec 3. </a:t>
                      </a:r>
                      <a:r>
                        <a:rPr lang="cs-CZ" sz="2400" dirty="0" err="1">
                          <a:effectLst/>
                        </a:rPr>
                        <a:t>decenia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začátek 3. decenia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623426"/>
                  </a:ext>
                </a:extLst>
              </a:tr>
              <a:tr h="6399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>
                          <a:effectLst/>
                        </a:rPr>
                        <a:t>symptomatika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vegetativní hyperaktivita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vzrušivost, zvýšená bdělost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17320"/>
                  </a:ext>
                </a:extLst>
              </a:tr>
              <a:tr h="914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kognitivní charakteristika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katastrofická interpretace tělesných prožitků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nadměrné starosti o běžné životní události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664760"/>
                  </a:ext>
                </a:extLst>
              </a:tr>
              <a:tr h="6399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somatická komorbidita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hypertense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>
                          <a:effectLst/>
                        </a:rPr>
                        <a:t>hypotyreosa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872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745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Oval 2"/>
          <p:cNvSpPr>
            <a:spLocks noChangeArrowheads="1"/>
          </p:cNvSpPr>
          <p:nvPr/>
        </p:nvSpPr>
        <p:spPr bwMode="auto">
          <a:xfrm>
            <a:off x="1992314" y="1489076"/>
            <a:ext cx="5038725" cy="50387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kumimoji="1" lang="cs-CZ" altLang="cs-CZ" sz="2000" dirty="0"/>
              <a:t>Anticipační úzkost</a:t>
            </a:r>
          </a:p>
          <a:p>
            <a:pPr eaLnBrk="0" hangingPunct="0"/>
            <a:r>
              <a:rPr kumimoji="1" lang="cs-CZ" altLang="cs-CZ" sz="2000" dirty="0"/>
              <a:t>Fobie</a:t>
            </a:r>
          </a:p>
          <a:p>
            <a:pPr eaLnBrk="0" hangingPunct="0"/>
            <a:r>
              <a:rPr kumimoji="1" lang="cs-CZ" altLang="cs-CZ" sz="2000" dirty="0"/>
              <a:t>Vyhýbavé chování</a:t>
            </a:r>
          </a:p>
          <a:p>
            <a:pPr eaLnBrk="0" hangingPunct="0"/>
            <a:r>
              <a:rPr kumimoji="1" lang="cs-CZ" altLang="cs-CZ" sz="2000" dirty="0"/>
              <a:t>Obavy a starosti</a:t>
            </a:r>
          </a:p>
          <a:p>
            <a:pPr eaLnBrk="0" hangingPunct="0"/>
            <a:r>
              <a:rPr kumimoji="1" lang="cs-CZ" altLang="cs-CZ" sz="2000" dirty="0"/>
              <a:t>Neklid</a:t>
            </a:r>
          </a:p>
          <a:p>
            <a:pPr eaLnBrk="0" hangingPunct="0"/>
            <a:r>
              <a:rPr kumimoji="1" lang="cs-CZ" altLang="cs-CZ" sz="2000" dirty="0"/>
              <a:t>Psychická tenze</a:t>
            </a:r>
          </a:p>
          <a:p>
            <a:pPr eaLnBrk="0" hangingPunct="0"/>
            <a:r>
              <a:rPr kumimoji="1" lang="cs-CZ" altLang="cs-CZ" sz="2000" dirty="0"/>
              <a:t>Tělesné napětí</a:t>
            </a:r>
          </a:p>
          <a:p>
            <a:pPr eaLnBrk="0" hangingPunct="0"/>
            <a:r>
              <a:rPr kumimoji="1" lang="cs-CZ" altLang="cs-CZ" sz="2000" dirty="0"/>
              <a:t>Tenzní bolesti</a:t>
            </a:r>
          </a:p>
          <a:p>
            <a:pPr eaLnBrk="0" hangingPunct="0"/>
            <a:r>
              <a:rPr kumimoji="1" lang="cs-CZ" altLang="cs-CZ" sz="2000" dirty="0"/>
              <a:t>Fyziologický </a:t>
            </a:r>
            <a:r>
              <a:rPr kumimoji="1" lang="cs-CZ" altLang="cs-CZ" sz="2000" dirty="0" err="1"/>
              <a:t>arousal</a:t>
            </a:r>
            <a:endParaRPr kumimoji="1" lang="cs-CZ" altLang="cs-CZ" sz="2000" dirty="0"/>
          </a:p>
        </p:txBody>
      </p:sp>
      <p:sp>
        <p:nvSpPr>
          <p:cNvPr id="149507" name="Oval 3"/>
          <p:cNvSpPr>
            <a:spLocks noChangeArrowheads="1"/>
          </p:cNvSpPr>
          <p:nvPr/>
        </p:nvSpPr>
        <p:spPr bwMode="auto">
          <a:xfrm>
            <a:off x="5160964" y="1412876"/>
            <a:ext cx="5038725" cy="5038725"/>
          </a:xfrm>
          <a:prstGeom prst="ellipse">
            <a:avLst/>
          </a:prstGeom>
          <a:solidFill>
            <a:srgbClr val="A9C2F9">
              <a:alpha val="49804"/>
            </a:srgbClr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kumimoji="1" lang="cs-CZ" altLang="cs-CZ" sz="2000" b="1" dirty="0"/>
          </a:p>
          <a:p>
            <a:pPr lvl="3" eaLnBrk="0" hangingPunct="0"/>
            <a:r>
              <a:rPr kumimoji="1" lang="cs-CZ" altLang="cs-CZ" sz="2000" dirty="0"/>
              <a:t>Ztráta zájmu</a:t>
            </a:r>
          </a:p>
          <a:p>
            <a:pPr lvl="3" eaLnBrk="0" hangingPunct="0"/>
            <a:r>
              <a:rPr kumimoji="1" lang="cs-CZ" altLang="cs-CZ" sz="2000" dirty="0"/>
              <a:t>Apatie</a:t>
            </a:r>
          </a:p>
          <a:p>
            <a:pPr lvl="3" eaLnBrk="0" hangingPunct="0"/>
            <a:r>
              <a:rPr kumimoji="1" lang="cs-CZ" altLang="cs-CZ" sz="2000" dirty="0"/>
              <a:t>Zpomalenost</a:t>
            </a:r>
          </a:p>
          <a:p>
            <a:pPr lvl="3" eaLnBrk="0" hangingPunct="0"/>
            <a:r>
              <a:rPr kumimoji="1" lang="cs-CZ" altLang="cs-CZ" sz="2000" dirty="0"/>
              <a:t>Bezmocnost</a:t>
            </a:r>
          </a:p>
          <a:p>
            <a:pPr lvl="3" eaLnBrk="0" hangingPunct="0"/>
            <a:r>
              <a:rPr kumimoji="1" lang="cs-CZ" altLang="cs-CZ" sz="2000" dirty="0"/>
              <a:t>Ranní </a:t>
            </a:r>
            <a:r>
              <a:rPr kumimoji="1" lang="cs-CZ" altLang="cs-CZ" sz="2000" dirty="0" err="1"/>
              <a:t>pesima</a:t>
            </a:r>
            <a:endParaRPr kumimoji="1" lang="cs-CZ" altLang="cs-CZ" sz="2000" dirty="0"/>
          </a:p>
          <a:p>
            <a:pPr lvl="3" eaLnBrk="0" hangingPunct="0"/>
            <a:r>
              <a:rPr kumimoji="1" lang="cs-CZ" altLang="cs-CZ" sz="2000" dirty="0" err="1"/>
              <a:t>Dyskoncentrace</a:t>
            </a:r>
            <a:endParaRPr kumimoji="1" lang="cs-CZ" altLang="cs-CZ" sz="2000" dirty="0"/>
          </a:p>
          <a:p>
            <a:pPr lvl="3" eaLnBrk="0" hangingPunct="0"/>
            <a:r>
              <a:rPr kumimoji="1" lang="cs-CZ" altLang="cs-CZ" sz="2000" dirty="0"/>
              <a:t>Sebeponižování</a:t>
            </a:r>
          </a:p>
          <a:p>
            <a:pPr lvl="3" eaLnBrk="0" hangingPunct="0"/>
            <a:r>
              <a:rPr kumimoji="1" lang="cs-CZ" altLang="cs-CZ" sz="2000" dirty="0"/>
              <a:t>Sebevýčitky</a:t>
            </a:r>
          </a:p>
          <a:p>
            <a:pPr lvl="3" eaLnBrk="0" hangingPunct="0"/>
            <a:r>
              <a:rPr kumimoji="1" lang="cs-CZ" altLang="cs-CZ" sz="2000" dirty="0"/>
              <a:t>Abulie</a:t>
            </a:r>
          </a:p>
          <a:p>
            <a:pPr lvl="3" eaLnBrk="0" hangingPunct="0"/>
            <a:r>
              <a:rPr kumimoji="1" lang="cs-CZ" altLang="cs-CZ" sz="2000" dirty="0" err="1"/>
              <a:t>Anhedonie</a:t>
            </a:r>
            <a:endParaRPr kumimoji="1" lang="cs-CZ" altLang="cs-CZ" sz="2000" dirty="0"/>
          </a:p>
        </p:txBody>
      </p:sp>
      <p:sp>
        <p:nvSpPr>
          <p:cNvPr id="149508" name="Oval 4"/>
          <p:cNvSpPr>
            <a:spLocks noChangeArrowheads="1"/>
          </p:cNvSpPr>
          <p:nvPr/>
        </p:nvSpPr>
        <p:spPr bwMode="auto">
          <a:xfrm>
            <a:off x="5159375" y="1989138"/>
            <a:ext cx="1873250" cy="39608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kumimoji="1" lang="cs-CZ" altLang="cs-CZ" sz="2000" b="1" dirty="0"/>
          </a:p>
          <a:p>
            <a:pPr algn="ctr" eaLnBrk="0" hangingPunct="0"/>
            <a:r>
              <a:rPr kumimoji="1" lang="cs-CZ" altLang="cs-CZ" sz="2000" dirty="0"/>
              <a:t>Tenze</a:t>
            </a:r>
          </a:p>
          <a:p>
            <a:pPr algn="ctr" eaLnBrk="0" hangingPunct="0"/>
            <a:r>
              <a:rPr kumimoji="1" lang="cs-CZ" altLang="cs-CZ" sz="2000" dirty="0"/>
              <a:t>Únava</a:t>
            </a:r>
          </a:p>
          <a:p>
            <a:pPr algn="ctr" eaLnBrk="0" hangingPunct="0"/>
            <a:r>
              <a:rPr kumimoji="1" lang="cs-CZ" altLang="cs-CZ" sz="2000" dirty="0"/>
              <a:t>Dysforie</a:t>
            </a:r>
          </a:p>
          <a:p>
            <a:pPr algn="ctr" eaLnBrk="0" hangingPunct="0"/>
            <a:r>
              <a:rPr kumimoji="1" lang="cs-CZ" altLang="cs-CZ" sz="2000" dirty="0"/>
              <a:t>Podrážděnost</a:t>
            </a:r>
          </a:p>
          <a:p>
            <a:pPr algn="ctr" eaLnBrk="0" hangingPunct="0"/>
            <a:r>
              <a:rPr kumimoji="1" lang="cs-CZ" altLang="cs-CZ" sz="2000" dirty="0"/>
              <a:t>Citlivost </a:t>
            </a:r>
          </a:p>
          <a:p>
            <a:pPr algn="ctr" eaLnBrk="0" hangingPunct="0"/>
            <a:r>
              <a:rPr kumimoji="1" lang="cs-CZ" altLang="cs-CZ" sz="2000" dirty="0"/>
              <a:t>na kritiku</a:t>
            </a:r>
          </a:p>
          <a:p>
            <a:pPr algn="ctr" eaLnBrk="0" hangingPunct="0"/>
            <a:endParaRPr kumimoji="1" lang="cs-CZ" altLang="cs-CZ" sz="2000" b="1" dirty="0"/>
          </a:p>
          <a:p>
            <a:pPr algn="ctr" eaLnBrk="0" hangingPunct="0"/>
            <a:endParaRPr kumimoji="1" lang="cs-CZ" altLang="cs-CZ" sz="2000" b="1" dirty="0"/>
          </a:p>
          <a:p>
            <a:pPr algn="ctr" eaLnBrk="0" hangingPunct="0"/>
            <a:r>
              <a:rPr kumimoji="1" lang="cs-CZ" altLang="cs-CZ" sz="2000" b="1" dirty="0"/>
              <a:t> </a:t>
            </a:r>
            <a:endParaRPr kumimoji="1" lang="cs-CZ" altLang="cs-CZ" sz="2000" dirty="0"/>
          </a:p>
          <a:p>
            <a:pPr algn="ctr" eaLnBrk="0" hangingPunct="0"/>
            <a:endParaRPr kumimoji="1" lang="cs-CZ" altLang="cs-CZ" sz="2000" dirty="0"/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2208214" y="2133600"/>
            <a:ext cx="3311525" cy="40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kumimoji="1" lang="cs-CZ" altLang="cs-CZ" sz="2000" b="1" dirty="0"/>
              <a:t>ÚZKOSTNÁ PORUCHA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6816725" y="2133600"/>
            <a:ext cx="2586670" cy="400110"/>
          </a:xfrm>
          <a:prstGeom prst="rect">
            <a:avLst/>
          </a:prstGeom>
          <a:solidFill>
            <a:srgbClr val="00B0F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1" lang="cs-CZ" altLang="cs-CZ" sz="2000" b="1" dirty="0"/>
              <a:t>DEPRESIVNÍ PORUCHA</a:t>
            </a:r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9144000" y="6321425"/>
            <a:ext cx="1242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1600"/>
              <a:t>Praško, 2001</a:t>
            </a: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title"/>
          </p:nvPr>
        </p:nvSpPr>
        <p:spPr>
          <a:xfrm>
            <a:off x="1847850" y="188913"/>
            <a:ext cx="8229600" cy="10668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cs-CZ" altLang="cs-CZ" dirty="0"/>
              <a:t>F41.2 Smíšená úzkostně depresivní porucha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522226" y="2788978"/>
            <a:ext cx="1258957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Depresivní porucha může být konečným výsledkem neléčených úzkostných poruch</a:t>
            </a:r>
          </a:p>
        </p:txBody>
      </p:sp>
    </p:spTree>
    <p:extLst>
      <p:ext uri="{BB962C8B-B14F-4D97-AF65-F5344CB8AC3E}">
        <p14:creationId xmlns:p14="http://schemas.microsoft.com/office/powerpoint/2010/main" val="2041685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397565"/>
            <a:ext cx="10058400" cy="3631096"/>
          </a:xfrm>
        </p:spPr>
        <p:txBody>
          <a:bodyPr/>
          <a:lstStyle/>
          <a:p>
            <a:r>
              <a:rPr lang="cs-CZ" altLang="cs-CZ" b="1" dirty="0"/>
              <a:t>F 42 obsedantně - kompulzivní porucha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4757530"/>
            <a:ext cx="10058400" cy="1111564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328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 43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F43.0 Akutní reakce na stres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F43.1 Posttraumatická stresová porucha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F43.2 Porucha přizpůsobení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92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097280" y="637430"/>
            <a:ext cx="4937760" cy="844974"/>
          </a:xfrm>
        </p:spPr>
        <p:txBody>
          <a:bodyPr/>
          <a:lstStyle/>
          <a:p>
            <a:r>
              <a:rPr lang="cs-CZ" dirty="0"/>
              <a:t>Úzkost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097280" y="2040835"/>
            <a:ext cx="4937760" cy="391969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17920" y="637430"/>
            <a:ext cx="4937760" cy="844974"/>
          </a:xfrm>
        </p:spPr>
        <p:txBody>
          <a:bodyPr/>
          <a:lstStyle/>
          <a:p>
            <a:r>
              <a:rPr lang="cs-CZ" dirty="0"/>
              <a:t>strach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17920" y="2040835"/>
            <a:ext cx="4937760" cy="3919699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451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F43.0 Akutní reakce na stres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4000" dirty="0"/>
              <a:t>přechodná reakce na traumatickou událost</a:t>
            </a:r>
          </a:p>
          <a:p>
            <a:pPr>
              <a:lnSpc>
                <a:spcPct val="80000"/>
              </a:lnSpc>
            </a:pPr>
            <a:r>
              <a:rPr lang="cs-CZ" altLang="cs-CZ" sz="4000" dirty="0"/>
              <a:t>po fázi zúženého vědomí stažení nebo  agitovanost</a:t>
            </a:r>
          </a:p>
          <a:p>
            <a:pPr>
              <a:lnSpc>
                <a:spcPct val="80000"/>
              </a:lnSpc>
            </a:pPr>
            <a:r>
              <a:rPr lang="cs-CZ" altLang="cs-CZ" sz="4000" dirty="0"/>
              <a:t>intenzita záleží na adaptační kapacitě a vulnerabilitě 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05797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4000" dirty="0"/>
              <a:t>F43.1 Posttraumatická stresová porucha </a:t>
            </a:r>
            <a:br>
              <a:rPr lang="cs-CZ" altLang="cs-CZ" sz="40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4000" dirty="0"/>
              <a:t>opožděná a protrahovaná reakce na katastrofickou situaci</a:t>
            </a:r>
          </a:p>
          <a:p>
            <a:pPr>
              <a:lnSpc>
                <a:spcPct val="80000"/>
              </a:lnSpc>
            </a:pPr>
            <a:r>
              <a:rPr lang="cs-CZ" altLang="cs-CZ" sz="4000" dirty="0"/>
              <a:t>opakované znovuprožívání, noční můry</a:t>
            </a:r>
          </a:p>
          <a:p>
            <a:pPr>
              <a:lnSpc>
                <a:spcPct val="80000"/>
              </a:lnSpc>
            </a:pPr>
            <a:r>
              <a:rPr lang="cs-CZ" altLang="cs-CZ" sz="4000" dirty="0"/>
              <a:t>vyhýbání se situacím připomínajícím trauma,  vzrušivost</a:t>
            </a:r>
          </a:p>
        </p:txBody>
      </p:sp>
    </p:spTree>
    <p:extLst>
      <p:ext uri="{BB962C8B-B14F-4D97-AF65-F5344CB8AC3E}">
        <p14:creationId xmlns:p14="http://schemas.microsoft.com/office/powerpoint/2010/main" val="1699382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9307" y="653143"/>
            <a:ext cx="11472693" cy="373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268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7901" y="609599"/>
            <a:ext cx="11414848" cy="431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324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F43.2 Porucha přizpůsobení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4000" dirty="0"/>
              <a:t>poruchy emotivity (deprese) a chování (agresivita  u adolescentů) které stěžují sociální fungování, vznik při  adaptaci na výraznou životní změnu nebo stresovou  událost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06682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 48 Jiné neurotické 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dirty="0"/>
              <a:t>Neurastenie: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únava (2 typy – zvýšená únava po duševní vypětí nebo pocit tělesné únavy a slabosti)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podrážděnost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tělesné příznaky (poruchy spánku, bolesti hlavy, závratě)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22730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Jaké poznatky o pacientovi podporují diagnózu poruchy ? </a:t>
            </a:r>
          </a:p>
          <a:p>
            <a:r>
              <a:rPr lang="cs-CZ" dirty="0"/>
              <a:t>2. Proč se po vyšetření pacientky psychiatr nepřiklonil k jiné diagnóze? (např. z okruhu MKN) </a:t>
            </a:r>
          </a:p>
          <a:p>
            <a:r>
              <a:rPr lang="cs-CZ" dirty="0"/>
              <a:t>3. Jaké jsou požadované cíle léčby pacienta ? </a:t>
            </a:r>
          </a:p>
          <a:p>
            <a:r>
              <a:rPr lang="cs-CZ" dirty="0"/>
              <a:t>4. Jak byste s pacientem, který má tuto poruchu pracovali?</a:t>
            </a:r>
          </a:p>
          <a:p>
            <a:r>
              <a:rPr lang="cs-CZ" dirty="0"/>
              <a:t>5. Jaké jsou farmakoterapeutické možnosti léčby pacienta ? Jaké léky byste doporučili ? </a:t>
            </a:r>
          </a:p>
          <a:p>
            <a:r>
              <a:rPr lang="cs-CZ" dirty="0"/>
              <a:t>6. Doporučili byste nějakou doplňující léčbu, současnou i nefarmakologickou léčbu ? </a:t>
            </a:r>
          </a:p>
          <a:p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031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Záhady duše – neurotické poruchy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https://www.youtube.com/watch?v=6ubOaYLJfzg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65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097280" y="637430"/>
            <a:ext cx="4937760" cy="844974"/>
          </a:xfrm>
        </p:spPr>
        <p:txBody>
          <a:bodyPr/>
          <a:lstStyle/>
          <a:p>
            <a:r>
              <a:rPr lang="cs-CZ" dirty="0"/>
              <a:t>Úzkost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097280" y="2040835"/>
            <a:ext cx="4937760" cy="3919699"/>
          </a:xfrm>
        </p:spPr>
        <p:txBody>
          <a:bodyPr/>
          <a:lstStyle/>
          <a:p>
            <a:r>
              <a:rPr lang="cs-CZ" altLang="cs-CZ" dirty="0"/>
              <a:t>nepříjemný emoční stav, jehož příčinu nelze přesněji definovat. Je časti doprovázena vegetativními příznaky, které mohou vést po delší době k únavě nebo vyčerpání.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17920" y="637430"/>
            <a:ext cx="4937760" cy="844974"/>
          </a:xfrm>
        </p:spPr>
        <p:txBody>
          <a:bodyPr/>
          <a:lstStyle/>
          <a:p>
            <a:r>
              <a:rPr lang="cs-CZ" dirty="0"/>
              <a:t>strach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17920" y="2040835"/>
            <a:ext cx="4937760" cy="3919699"/>
          </a:xfrm>
        </p:spPr>
        <p:txBody>
          <a:bodyPr/>
          <a:lstStyle/>
          <a:p>
            <a:r>
              <a:rPr lang="cs-CZ" altLang="cs-CZ" dirty="0"/>
              <a:t>lze definovat jako emoční a fyziologickou odpověď na rozpoznatelné nebezpečí a trvá pouze po dobu jeho existence</a:t>
            </a:r>
          </a:p>
        </p:txBody>
      </p:sp>
    </p:spTree>
    <p:extLst>
      <p:ext uri="{BB962C8B-B14F-4D97-AF65-F5344CB8AC3E}">
        <p14:creationId xmlns:p14="http://schemas.microsoft.com/office/powerpoint/2010/main" val="25735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Úzkost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Úzkostnost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Úzkosti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hlink"/>
                </a:solidFill>
              </a:rPr>
              <a:t>Spontánní úzkost</a:t>
            </a:r>
            <a:r>
              <a:rPr lang="cs-CZ" altLang="cs-CZ" sz="2800" dirty="0"/>
              <a:t> – rozvíjí se nečekaně; při velké intenzitě spontánní panika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hlink"/>
                </a:solidFill>
              </a:rPr>
              <a:t>Situační nebo fobická úzkost</a:t>
            </a:r>
            <a:r>
              <a:rPr lang="cs-CZ" altLang="cs-CZ" sz="2800" dirty="0"/>
              <a:t> – vyskytuje se za určitých okolností a je možné její vznik předvídat; při velké intenzitě situační nebo fobická panika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hlink"/>
                </a:solidFill>
              </a:rPr>
              <a:t>Anticipační úzkost</a:t>
            </a:r>
            <a:r>
              <a:rPr lang="cs-CZ" altLang="cs-CZ" sz="2800" dirty="0"/>
              <a:t> nebo anticipační panika – rozvíjí se při pouhé myšlence na určitou situaci</a:t>
            </a:r>
          </a:p>
        </p:txBody>
      </p:sp>
    </p:spTree>
    <p:extLst>
      <p:ext uri="{BB962C8B-B14F-4D97-AF65-F5344CB8AC3E}">
        <p14:creationId xmlns:p14="http://schemas.microsoft.com/office/powerpoint/2010/main" val="3434371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Typické projevy úzkosti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psychické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somatické</a:t>
            </a:r>
          </a:p>
        </p:txBody>
      </p:sp>
    </p:spTree>
    <p:extLst>
      <p:ext uri="{BB962C8B-B14F-4D97-AF65-F5344CB8AC3E}">
        <p14:creationId xmlns:p14="http://schemas.microsoft.com/office/powerpoint/2010/main" val="3678751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MKN-10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F40 Fobické úzkostné poruchy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 41 Jiné úzkostné poruchy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F42  Obsedantně –kompulzivní poruchy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 43 Reakce na závažný stres a poruchy přizpůsobení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F44  </a:t>
            </a:r>
            <a:r>
              <a:rPr lang="cs-CZ" altLang="cs-CZ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Disociativní</a:t>
            </a:r>
            <a:r>
              <a:rPr lang="cs-CZ" alt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(konverzní ) poruchy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F45  </a:t>
            </a:r>
            <a:r>
              <a:rPr lang="cs-CZ" altLang="cs-CZ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Somatoformní</a:t>
            </a:r>
            <a:r>
              <a:rPr lang="cs-CZ" alt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poruchy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F48 Jiné neurotické poruchy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821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6942" y="225082"/>
            <a:ext cx="10058400" cy="243657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F40 Fobické úzkostné poruchy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2400" dirty="0"/>
              <a:t>F40.0 Agorafobie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2400" dirty="0"/>
              <a:t>F40.1 Sociální fobie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2400" dirty="0"/>
              <a:t>F40.2 Specifické (izolované) fobie</a:t>
            </a:r>
            <a:endParaRPr lang="cs-CZ" altLang="cs-CZ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 41 Jiné úzkostné poruchy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2400" dirty="0"/>
              <a:t>F41.0 Panická porucha (epizodická paroxyzmální úzkost)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2400" dirty="0"/>
              <a:t>F41.1 Generalizovaná úzkostná porucha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2400" dirty="0"/>
              <a:t>F41.2 Smíšená úzkostně-depresivní porucha</a:t>
            </a:r>
            <a:endParaRPr lang="cs-CZ" altLang="cs-CZ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 42  Obsedantně –kompulzivní poruchy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 43 Reakce na závažný stres a poruchy přizpůsobení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2400" dirty="0"/>
              <a:t>F43.0 Akutní reakce na stres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2400" dirty="0"/>
              <a:t>F43.1 Posttraumatická stresová porucha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cs-CZ" altLang="cs-CZ" sz="2400" dirty="0"/>
              <a:t>F43.2 Porucha přizpůsobení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6182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Jaké jsou projevy daných poruch?</a:t>
            </a:r>
          </a:p>
          <a:p>
            <a:r>
              <a:rPr lang="cs-CZ" dirty="0"/>
              <a:t>DG postup?</a:t>
            </a:r>
          </a:p>
          <a:p>
            <a:r>
              <a:rPr lang="cs-CZ" dirty="0"/>
              <a:t>Jaké jsou subjektivní pocity, které osoba s poruchou zažívá? S čím přicházejí?</a:t>
            </a:r>
          </a:p>
          <a:p>
            <a:r>
              <a:rPr lang="cs-CZ" dirty="0"/>
              <a:t>Možnosti léčby? (PT, FT)</a:t>
            </a:r>
          </a:p>
          <a:p>
            <a:r>
              <a:rPr lang="cs-CZ" dirty="0"/>
              <a:t>Diferenciální diagnostika? (deprese, psychotické poruchy, závislosti, </a:t>
            </a:r>
            <a:r>
              <a:rPr lang="cs-CZ" dirty="0" err="1"/>
              <a:t>ocd</a:t>
            </a:r>
            <a:r>
              <a:rPr lang="cs-CZ" dirty="0"/>
              <a:t>, následky po traumatu, </a:t>
            </a:r>
            <a:r>
              <a:rPr lang="cs-CZ" dirty="0" err="1"/>
              <a:t>ptsd</a:t>
            </a:r>
            <a:r>
              <a:rPr lang="cs-CZ" dirty="0"/>
              <a:t>, ppp)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5713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292</TotalTime>
  <Words>799</Words>
  <Application>Microsoft Office PowerPoint</Application>
  <PresentationFormat>Širokoúhlá obrazovka</PresentationFormat>
  <Paragraphs>192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Monotype Sorts</vt:lpstr>
      <vt:lpstr>Times New Roman</vt:lpstr>
      <vt:lpstr>Wingdings</vt:lpstr>
      <vt:lpstr>Retrospektiva</vt:lpstr>
      <vt:lpstr>Neurotické poruchy</vt:lpstr>
      <vt:lpstr>Prezentace aplikace PowerPoint</vt:lpstr>
      <vt:lpstr>Prezentace aplikace PowerPoint</vt:lpstr>
      <vt:lpstr>Prezentace aplikace PowerPoint</vt:lpstr>
      <vt:lpstr>Úzkosti</vt:lpstr>
      <vt:lpstr>Typické projevy úzkosti</vt:lpstr>
      <vt:lpstr>MKN-10</vt:lpstr>
      <vt:lpstr>Prezentace aplikace PowerPoint</vt:lpstr>
      <vt:lpstr>Otázky</vt:lpstr>
      <vt:lpstr>F40 Fobické úzkostné poruchy</vt:lpstr>
      <vt:lpstr>Prezentace aplikace PowerPoint</vt:lpstr>
      <vt:lpstr>Prezentace aplikace PowerPoint</vt:lpstr>
      <vt:lpstr>F41 Jiné úzkostné poruchy</vt:lpstr>
      <vt:lpstr>Srovnání</vt:lpstr>
      <vt:lpstr>Srovnání</vt:lpstr>
      <vt:lpstr>Panická porucha x GAD</vt:lpstr>
      <vt:lpstr>F41.2 Smíšená úzkostně depresivní porucha</vt:lpstr>
      <vt:lpstr>F 42 obsedantně - kompulzivní porucha </vt:lpstr>
      <vt:lpstr>F 43 </vt:lpstr>
      <vt:lpstr>F43.0 Akutní reakce na stres</vt:lpstr>
      <vt:lpstr>F43.1 Posttraumatická stresová porucha  </vt:lpstr>
      <vt:lpstr>Prezentace aplikace PowerPoint</vt:lpstr>
      <vt:lpstr>Prezentace aplikace PowerPoint</vt:lpstr>
      <vt:lpstr>F43.2 Porucha přizpůsobení</vt:lpstr>
      <vt:lpstr>F 48 Jiné neurotické  poruchy</vt:lpstr>
      <vt:lpstr>Kazuistiky</vt:lpstr>
      <vt:lpstr>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Neurotické poruchy</dc:title>
  <dc:creator>Eva Smejkalová</dc:creator>
  <cp:lastModifiedBy>Eva Smejkalová</cp:lastModifiedBy>
  <cp:revision>21</cp:revision>
  <dcterms:created xsi:type="dcterms:W3CDTF">2016-10-04T18:04:34Z</dcterms:created>
  <dcterms:modified xsi:type="dcterms:W3CDTF">2016-10-05T15:20:18Z</dcterms:modified>
</cp:coreProperties>
</file>