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1"/>
  </p:notesMasterIdLst>
  <p:handoutMasterIdLst>
    <p:handoutMasterId r:id="rId62"/>
  </p:handoutMasterIdLst>
  <p:sldIdLst>
    <p:sldId id="264" r:id="rId3"/>
    <p:sldId id="285" r:id="rId4"/>
    <p:sldId id="281" r:id="rId5"/>
    <p:sldId id="282" r:id="rId6"/>
    <p:sldId id="284" r:id="rId7"/>
    <p:sldId id="286" r:id="rId8"/>
    <p:sldId id="283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302" r:id="rId18"/>
    <p:sldId id="296" r:id="rId19"/>
    <p:sldId id="295" r:id="rId20"/>
    <p:sldId id="297" r:id="rId21"/>
    <p:sldId id="298" r:id="rId22"/>
    <p:sldId id="303" r:id="rId23"/>
    <p:sldId id="299" r:id="rId24"/>
    <p:sldId id="300" r:id="rId25"/>
    <p:sldId id="301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266" r:id="rId6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29.9.2016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29.9.2016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29.9.2016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29.9.2016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Speciální psychiatrie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374C81"/>
                </a:solidFill>
              </a:rPr>
              <a:t>Prim. MUDr. Simona Venclíková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</a:rPr>
              <a:t>PN Brno</a:t>
            </a:r>
            <a:endParaRPr lang="cs-CZ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Ambulantní </a:t>
            </a:r>
          </a:p>
          <a:p>
            <a:endParaRPr lang="cs-CZ" dirty="0" smtClean="0"/>
          </a:p>
          <a:p>
            <a:r>
              <a:rPr lang="cs-CZ" dirty="0" smtClean="0"/>
              <a:t>Lůžková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Ostatní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0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Ambulantní zdravotnická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Většina pacientů projde nejdříve:</a:t>
            </a:r>
            <a:endParaRPr lang="cs-CZ" dirty="0"/>
          </a:p>
          <a:p>
            <a:endParaRPr lang="cs-CZ" sz="1000" dirty="0"/>
          </a:p>
          <a:p>
            <a:r>
              <a:rPr lang="cs-CZ" dirty="0" smtClean="0"/>
              <a:t>Ambulancí </a:t>
            </a:r>
            <a:r>
              <a:rPr lang="cs-CZ" dirty="0"/>
              <a:t>praktického lékaře (každá spádová obec) </a:t>
            </a:r>
          </a:p>
          <a:p>
            <a:endParaRPr lang="cs-CZ" dirty="0" smtClean="0"/>
          </a:p>
          <a:p>
            <a:r>
              <a:rPr lang="cs-CZ" dirty="0" smtClean="0"/>
              <a:t>Specializovanými ambulancemi </a:t>
            </a:r>
            <a:r>
              <a:rPr lang="cs-CZ" dirty="0"/>
              <a:t>(ORL, oční, neurologická, chirurgická, interní...větší města – nad 5 tis. obyvatel, nemocnice) </a:t>
            </a:r>
          </a:p>
        </p:txBody>
      </p:sp>
    </p:spTree>
    <p:extLst>
      <p:ext uri="{BB962C8B-B14F-4D97-AF65-F5344CB8AC3E}">
        <p14:creationId xmlns:p14="http://schemas.microsoft.com/office/powerpoint/2010/main" val="2293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zdravotnická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Psychiatrická ambulance (města nad 10 tis. obyvatel, 3 a více na okres) </a:t>
            </a:r>
          </a:p>
          <a:p>
            <a:endParaRPr lang="pl-PL" dirty="0" smtClean="0"/>
          </a:p>
          <a:p>
            <a:r>
              <a:rPr lang="pl-PL" dirty="0" smtClean="0"/>
              <a:t>Pedopsychiatrická </a:t>
            </a:r>
            <a:r>
              <a:rPr lang="pl-PL" dirty="0"/>
              <a:t>ambulance (okresní města, 1 na okres) </a:t>
            </a:r>
          </a:p>
          <a:p>
            <a:endParaRPr lang="cs-CZ" dirty="0" smtClean="0"/>
          </a:p>
          <a:p>
            <a:r>
              <a:rPr lang="cs-CZ" dirty="0" smtClean="0"/>
              <a:t>Ambulance </a:t>
            </a:r>
            <a:r>
              <a:rPr lang="cs-CZ" dirty="0"/>
              <a:t>klinického psychologa (města nad 10 tis. obyvatel, 3 a více na okres) </a:t>
            </a:r>
          </a:p>
        </p:txBody>
      </p:sp>
    </p:spTree>
    <p:extLst>
      <p:ext uri="{BB962C8B-B14F-4D97-AF65-F5344CB8AC3E}">
        <p14:creationId xmlns:p14="http://schemas.microsoft.com/office/powerpoint/2010/main" val="4262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645" y="116632"/>
            <a:ext cx="10157354" cy="1397000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dravotnická zařízení prvního kontaktu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Zdravotnická záchranná služba </a:t>
            </a:r>
          </a:p>
          <a:p>
            <a:endParaRPr lang="cs-CZ" dirty="0" smtClean="0"/>
          </a:p>
          <a:p>
            <a:r>
              <a:rPr lang="cs-CZ" dirty="0" smtClean="0"/>
              <a:t>Pohotovostní </a:t>
            </a:r>
            <a:r>
              <a:rPr lang="cs-CZ" dirty="0"/>
              <a:t>lékařská služba </a:t>
            </a:r>
          </a:p>
          <a:p>
            <a:endParaRPr lang="cs-CZ" dirty="0" smtClean="0"/>
          </a:p>
          <a:p>
            <a:r>
              <a:rPr lang="cs-CZ" dirty="0" smtClean="0"/>
              <a:t>Urgentní </a:t>
            </a:r>
            <a:r>
              <a:rPr lang="cs-CZ" dirty="0"/>
              <a:t>příjem nemocnic </a:t>
            </a:r>
          </a:p>
        </p:txBody>
      </p:sp>
    </p:spTree>
    <p:extLst>
      <p:ext uri="{BB962C8B-B14F-4D97-AF65-F5344CB8AC3E}">
        <p14:creationId xmlns:p14="http://schemas.microsoft.com/office/powerpoint/2010/main" val="13019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zařízení prvního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Krizové </a:t>
            </a:r>
            <a:r>
              <a:rPr lang="cs-CZ" b="1" dirty="0"/>
              <a:t>centrum (PK FN Brno) 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provoz ambulantní, krizová telefonní linka </a:t>
            </a:r>
          </a:p>
          <a:p>
            <a:r>
              <a:rPr lang="cs-CZ" dirty="0"/>
              <a:t>Psychiatrická a psychologická péče </a:t>
            </a:r>
          </a:p>
          <a:p>
            <a:r>
              <a:rPr lang="cs-CZ" dirty="0"/>
              <a:t>Možnost hospitalizace </a:t>
            </a:r>
          </a:p>
        </p:txBody>
      </p:sp>
    </p:spTree>
    <p:extLst>
      <p:ext uri="{BB962C8B-B14F-4D97-AF65-F5344CB8AC3E}">
        <p14:creationId xmlns:p14="http://schemas.microsoft.com/office/powerpoint/2010/main" val="3016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Lůžková zdravotnická zařízení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Psychiatrická klinika (FN Brno - Bohunice) </a:t>
            </a:r>
          </a:p>
          <a:p>
            <a:r>
              <a:rPr lang="cs-CZ" dirty="0"/>
              <a:t>Psychiatrická nemocnice/ léčebna (PN Brno – Černovice) </a:t>
            </a:r>
          </a:p>
          <a:p>
            <a:r>
              <a:rPr lang="cs-CZ" dirty="0"/>
              <a:t>Psychiatrické oddělení (Nemocnice Znojmo) </a:t>
            </a:r>
          </a:p>
          <a:p>
            <a:r>
              <a:rPr lang="cs-CZ" dirty="0"/>
              <a:t>Psychiatrické oddělení vojenské nemocnice (VN Brno) </a:t>
            </a:r>
          </a:p>
        </p:txBody>
      </p:sp>
    </p:spTree>
    <p:extLst>
      <p:ext uri="{BB962C8B-B14F-4D97-AF65-F5344CB8AC3E}">
        <p14:creationId xmlns:p14="http://schemas.microsoft.com/office/powerpoint/2010/main" val="778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Psychiatrické nemocnice (léčebny)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Dle koncepce: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 </a:t>
            </a:r>
            <a:r>
              <a:rPr lang="cs-CZ" altLang="cs-CZ" dirty="0"/>
              <a:t>dlouhodobá  resocializace a rehabilitace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/>
              <a:t>Skutečnost</a:t>
            </a:r>
            <a:r>
              <a:rPr lang="cs-CZ" altLang="cs-CZ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/>
              <a:t>cca </a:t>
            </a:r>
            <a:r>
              <a:rPr lang="cs-CZ" altLang="cs-CZ" dirty="0"/>
              <a:t>1/3 lůžek </a:t>
            </a:r>
            <a:r>
              <a:rPr lang="cs-CZ" altLang="cs-CZ" dirty="0" smtClean="0"/>
              <a:t>v psychiatrických nemocnicích </a:t>
            </a:r>
            <a:r>
              <a:rPr lang="cs-CZ" altLang="cs-CZ" dirty="0"/>
              <a:t>poskytuje akutní péči, protože se </a:t>
            </a:r>
            <a:r>
              <a:rPr lang="cs-CZ" altLang="cs-CZ" dirty="0" smtClean="0"/>
              <a:t>nepodařilo </a:t>
            </a:r>
            <a:r>
              <a:rPr lang="cs-CZ" altLang="cs-CZ" dirty="0"/>
              <a:t>zvýšit počet nemocničních psychiatrických lůžek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Zdravotní péče v akutní fázi nemoci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Vyžaduje včasnou a adekvátní péči – diagnostiku, léčbu (farmakologické, nefarmakologická – ECT, </a:t>
            </a:r>
            <a:r>
              <a:rPr lang="cs-CZ" dirty="0" err="1"/>
              <a:t>rTMS</a:t>
            </a:r>
            <a:r>
              <a:rPr lang="cs-CZ" dirty="0"/>
              <a:t>, psychoterapie) </a:t>
            </a:r>
          </a:p>
          <a:p>
            <a:r>
              <a:rPr lang="cs-CZ" dirty="0"/>
              <a:t>Trvá dny až týdny v závislosti na </a:t>
            </a:r>
            <a:r>
              <a:rPr lang="cs-CZ" dirty="0" smtClean="0"/>
              <a:t>typu a průběhu </a:t>
            </a:r>
            <a:r>
              <a:rPr lang="cs-CZ" dirty="0"/>
              <a:t>nemoci a odpovědi na léčbu </a:t>
            </a:r>
          </a:p>
          <a:p>
            <a:r>
              <a:rPr lang="cs-CZ" dirty="0"/>
              <a:t>Převážně v lůžkových zařízeních </a:t>
            </a:r>
          </a:p>
        </p:txBody>
      </p:sp>
    </p:spTree>
    <p:extLst>
      <p:ext uri="{BB962C8B-B14F-4D97-AF65-F5344CB8AC3E}">
        <p14:creationId xmlns:p14="http://schemas.microsoft.com/office/powerpoint/2010/main" val="19400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nutná hospitalizace?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exacerbaci </a:t>
            </a:r>
            <a:r>
              <a:rPr lang="cs-CZ" altLang="cs-CZ" dirty="0"/>
              <a:t>příznaků nebo relapsu onemocnění, nezvládnutých  ambulantně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při </a:t>
            </a:r>
            <a:r>
              <a:rPr lang="cs-CZ" altLang="cs-CZ" dirty="0"/>
              <a:t>neúspěchu léčby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přetrvávající </a:t>
            </a:r>
            <a:r>
              <a:rPr lang="cs-CZ" altLang="cs-CZ" dirty="0"/>
              <a:t>příznaky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Navazující péče po akutní fázi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Doléčovací oddělení lůžkových </a:t>
            </a:r>
            <a:r>
              <a:rPr lang="cs-CZ" dirty="0" smtClean="0"/>
              <a:t>zařízení / nemocnic </a:t>
            </a:r>
            <a:endParaRPr lang="cs-CZ" dirty="0"/>
          </a:p>
          <a:p>
            <a:r>
              <a:rPr lang="cs-CZ" dirty="0"/>
              <a:t>Lázeňská péče </a:t>
            </a:r>
            <a:r>
              <a:rPr lang="cs-CZ" dirty="0" smtClean="0"/>
              <a:t>(lázně Jeseník</a:t>
            </a:r>
            <a:r>
              <a:rPr lang="cs-CZ" dirty="0"/>
              <a:t>) </a:t>
            </a:r>
          </a:p>
          <a:p>
            <a:r>
              <a:rPr lang="cs-CZ" dirty="0"/>
              <a:t>Ambulantní péče </a:t>
            </a:r>
          </a:p>
          <a:p>
            <a:pPr lvl="1"/>
            <a:r>
              <a:rPr lang="cs-CZ" sz="2400" dirty="0" smtClean="0"/>
              <a:t>psychiatrická </a:t>
            </a:r>
            <a:r>
              <a:rPr lang="cs-CZ" sz="2400" dirty="0"/>
              <a:t>(hlavní – léčiva/*depotní injekce) </a:t>
            </a:r>
          </a:p>
          <a:p>
            <a:pPr lvl="1"/>
            <a:r>
              <a:rPr lang="cs-CZ" sz="2400" dirty="0" smtClean="0"/>
              <a:t>psychoterapeutická </a:t>
            </a:r>
            <a:r>
              <a:rPr lang="cs-CZ" sz="2400" dirty="0"/>
              <a:t>(podpůrná - psychoterapie) </a:t>
            </a:r>
          </a:p>
        </p:txBody>
      </p:sp>
    </p:spTree>
    <p:extLst>
      <p:ext uri="{BB962C8B-B14F-4D97-AF65-F5344CB8AC3E}">
        <p14:creationId xmlns:p14="http://schemas.microsoft.com/office/powerpoint/2010/main" val="21184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Psychiatrie</a:t>
            </a:r>
            <a:endParaRPr lang="cs-CZ" altLang="cs-CZ" b="1" dirty="0"/>
          </a:p>
          <a:p>
            <a:r>
              <a:rPr lang="cs-CZ" altLang="cs-CZ" dirty="0"/>
              <a:t>lékařský obor, zabývající se diagnostikou a léčbou psychických chorob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9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Navazující péče po akutní fázi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Dlouhodobá </a:t>
            </a:r>
            <a:r>
              <a:rPr lang="cs-CZ" dirty="0" smtClean="0"/>
              <a:t>léčba (měsíce, roky) </a:t>
            </a:r>
            <a:endParaRPr lang="cs-CZ" dirty="0"/>
          </a:p>
          <a:p>
            <a:r>
              <a:rPr lang="cs-CZ" dirty="0"/>
              <a:t>Pracovní neschopnost </a:t>
            </a:r>
          </a:p>
          <a:p>
            <a:r>
              <a:rPr lang="cs-CZ" dirty="0" smtClean="0"/>
              <a:t>Psychosociální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Intermediární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smtClean="0"/>
              <a:t>Umožňuje </a:t>
            </a:r>
            <a:r>
              <a:rPr lang="cs-CZ" altLang="cs-CZ" dirty="0"/>
              <a:t>přechod </a:t>
            </a:r>
            <a:r>
              <a:rPr lang="cs-CZ" altLang="cs-CZ" dirty="0" smtClean="0"/>
              <a:t>z hospitalizace </a:t>
            </a:r>
            <a:r>
              <a:rPr lang="cs-CZ" altLang="cs-CZ" dirty="0"/>
              <a:t>do života ve společnosti, překrývá </a:t>
            </a:r>
            <a:r>
              <a:rPr lang="cs-CZ" altLang="cs-CZ" dirty="0" smtClean="0"/>
              <a:t>se s </a:t>
            </a:r>
            <a:r>
              <a:rPr lang="cs-CZ" altLang="cs-CZ" b="1" dirty="0" smtClean="0"/>
              <a:t>komunitní péčí </a:t>
            </a:r>
          </a:p>
          <a:p>
            <a:pPr lvl="1"/>
            <a:r>
              <a:rPr lang="cs-CZ" altLang="cs-CZ" sz="2400" dirty="0" smtClean="0"/>
              <a:t>systém </a:t>
            </a:r>
            <a:r>
              <a:rPr lang="cs-CZ" altLang="cs-CZ" sz="2400" dirty="0"/>
              <a:t>léčby, pomoci a podpory, umožňující žít nemocným v podmínkách běžného života co nejuspokojivějším </a:t>
            </a:r>
            <a:r>
              <a:rPr lang="cs-CZ" altLang="cs-CZ" sz="2400" dirty="0" smtClean="0"/>
              <a:t>způsobem</a:t>
            </a:r>
            <a:endParaRPr lang="cs-CZ" altLang="cs-CZ" sz="2400" dirty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/>
              <a:t>denní stacionáře, </a:t>
            </a:r>
            <a:r>
              <a:rPr lang="cs-CZ" altLang="cs-CZ" dirty="0" smtClean="0"/>
              <a:t>domácí </a:t>
            </a:r>
            <a:r>
              <a:rPr lang="cs-CZ" altLang="cs-CZ" dirty="0"/>
              <a:t>péče, kluby</a:t>
            </a:r>
          </a:p>
          <a:p>
            <a:r>
              <a:rPr lang="cs-CZ" altLang="cs-CZ" dirty="0" smtClean="0"/>
              <a:t>chráněná </a:t>
            </a:r>
            <a:r>
              <a:rPr lang="cs-CZ" altLang="cs-CZ" dirty="0"/>
              <a:t>pracoviště, </a:t>
            </a:r>
            <a:r>
              <a:rPr lang="cs-CZ" altLang="cs-CZ" dirty="0" smtClean="0"/>
              <a:t>chráněná bydlení</a:t>
            </a:r>
            <a:r>
              <a:rPr lang="cs-CZ" altLang="cs-CZ" dirty="0"/>
              <a:t>, rehabilitační dílny, sociální </a:t>
            </a:r>
            <a:r>
              <a:rPr lang="cs-CZ" altLang="cs-CZ" dirty="0" smtClean="0"/>
              <a:t>podniky</a:t>
            </a:r>
            <a:endParaRPr lang="en-GB" alt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3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Změny v </a:t>
            </a:r>
            <a:r>
              <a:rPr lang="cs-CZ" dirty="0" smtClean="0"/>
              <a:t>životě nemocného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Snížená pracovní schopnost, </a:t>
            </a:r>
            <a:r>
              <a:rPr lang="cs-CZ" dirty="0" smtClean="0"/>
              <a:t>dlouhodobá / trvalá </a:t>
            </a:r>
            <a:r>
              <a:rPr lang="cs-CZ" dirty="0" err="1"/>
              <a:t>invalidizace</a:t>
            </a:r>
            <a:r>
              <a:rPr lang="cs-CZ" dirty="0"/>
              <a:t> </a:t>
            </a:r>
          </a:p>
          <a:p>
            <a:r>
              <a:rPr lang="cs-CZ" dirty="0"/>
              <a:t>Omezené pracovní uplatnění </a:t>
            </a:r>
            <a:r>
              <a:rPr lang="cs-CZ" dirty="0" smtClean="0"/>
              <a:t>(útlum </a:t>
            </a:r>
            <a:r>
              <a:rPr lang="cs-CZ" dirty="0"/>
              <a:t>fyzický i psychický, snížené sebevědomí, sebehodnocení) </a:t>
            </a:r>
          </a:p>
          <a:p>
            <a:r>
              <a:rPr lang="cs-CZ" dirty="0"/>
              <a:t>Chráněná pracovní místa, zkrácená pracovní doba</a:t>
            </a:r>
          </a:p>
        </p:txBody>
      </p:sp>
    </p:spTree>
    <p:extLst>
      <p:ext uri="{BB962C8B-B14F-4D97-AF65-F5344CB8AC3E}">
        <p14:creationId xmlns:p14="http://schemas.microsoft.com/office/powerpoint/2010/main" val="16188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Osobní aktivity (snížení zájmu, iniciativy, apatie, deprese) </a:t>
            </a:r>
          </a:p>
          <a:p>
            <a:r>
              <a:rPr lang="cs-CZ" dirty="0"/>
              <a:t>Sociální kontakty (sociální isolace, úzkost, nervozita, obavy z přijetí) </a:t>
            </a:r>
          </a:p>
          <a:p>
            <a:r>
              <a:rPr lang="cs-CZ" dirty="0"/>
              <a:t>Rodinný život (výrazný zásah) </a:t>
            </a:r>
          </a:p>
        </p:txBody>
      </p:sp>
    </p:spTree>
    <p:extLst>
      <p:ext uri="{BB962C8B-B14F-4D97-AF65-F5344CB8AC3E}">
        <p14:creationId xmlns:p14="http://schemas.microsoft.com/office/powerpoint/2010/main" val="3331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Optimální stav – plná </a:t>
            </a:r>
            <a:r>
              <a:rPr lang="cs-CZ" dirty="0" err="1"/>
              <a:t>úzdrava</a:t>
            </a:r>
            <a:r>
              <a:rPr lang="cs-CZ" dirty="0"/>
              <a:t> </a:t>
            </a:r>
          </a:p>
          <a:p>
            <a:r>
              <a:rPr lang="cs-CZ" dirty="0"/>
              <a:t>Světová zdravotnická organizace (WHO) definuje zdraví jako „stav fyzické, psychické, sociální a estetické pohody". </a:t>
            </a:r>
          </a:p>
          <a:p>
            <a:r>
              <a:rPr lang="cs-CZ" dirty="0"/>
              <a:t>Medicínský pohled – remise (pět let bez příznaků nemoci) </a:t>
            </a:r>
          </a:p>
        </p:txBody>
      </p:sp>
    </p:spTree>
    <p:extLst>
      <p:ext uri="{BB962C8B-B14F-4D97-AF65-F5344CB8AC3E}">
        <p14:creationId xmlns:p14="http://schemas.microsoft.com/office/powerpoint/2010/main" val="22210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psychiatrické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Cílem reformy </a:t>
            </a:r>
            <a:r>
              <a:rPr lang="cs-CZ" dirty="0"/>
              <a:t>je </a:t>
            </a:r>
            <a:r>
              <a:rPr lang="cs-CZ" dirty="0" smtClean="0"/>
              <a:t>zvýšit </a:t>
            </a:r>
            <a:r>
              <a:rPr lang="cs-CZ" dirty="0"/>
              <a:t>kvalitu života osob s </a:t>
            </a:r>
            <a:r>
              <a:rPr lang="cs-CZ" dirty="0" smtClean="0"/>
              <a:t>duševním onemocněním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kvalitu </a:t>
            </a:r>
            <a:r>
              <a:rPr lang="cs-CZ" dirty="0" smtClean="0"/>
              <a:t>psychiatrické péče systémovou </a:t>
            </a:r>
            <a:r>
              <a:rPr lang="cs-CZ" dirty="0"/>
              <a:t>změnou </a:t>
            </a:r>
            <a:r>
              <a:rPr lang="cs-CZ" dirty="0" smtClean="0"/>
              <a:t>organizace jejího poskytování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Omezit </a:t>
            </a:r>
            <a:r>
              <a:rPr lang="cs-CZ" dirty="0"/>
              <a:t>stigmatizaci duševně </a:t>
            </a:r>
            <a:r>
              <a:rPr lang="cs-CZ" dirty="0" smtClean="0"/>
              <a:t>nemocných </a:t>
            </a:r>
            <a:r>
              <a:rPr lang="cs-CZ" dirty="0"/>
              <a:t>a oboru </a:t>
            </a:r>
            <a:r>
              <a:rPr lang="cs-CZ" dirty="0" smtClean="0"/>
              <a:t>psychiatrie obecně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spokojenost uživatelů s poskytovanou psychiatrickou </a:t>
            </a:r>
            <a:r>
              <a:rPr lang="cs-CZ" dirty="0" smtClean="0"/>
              <a:t>péčí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efektivitu </a:t>
            </a:r>
            <a:r>
              <a:rPr lang="cs-CZ" dirty="0" smtClean="0"/>
              <a:t>psychiatrické péče </a:t>
            </a:r>
            <a:r>
              <a:rPr lang="cs-CZ" dirty="0"/>
              <a:t>včasnou diagnostikou a </a:t>
            </a:r>
            <a:r>
              <a:rPr lang="cs-CZ" dirty="0" smtClean="0"/>
              <a:t>identifikaci skryte psychiatrické nemocnosti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9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Reforma psychiatrické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dirty="0" smtClean="0"/>
              <a:t>Zvýšit </a:t>
            </a:r>
            <a:r>
              <a:rPr lang="cs-CZ" dirty="0"/>
              <a:t>ú</a:t>
            </a:r>
            <a:r>
              <a:rPr lang="cs-CZ" dirty="0" smtClean="0"/>
              <a:t>spěšnost plnohodnotného začleňování duševně </a:t>
            </a:r>
            <a:r>
              <a:rPr lang="pl-PL" dirty="0" smtClean="0"/>
              <a:t>nemocných </a:t>
            </a:r>
            <a:r>
              <a:rPr lang="pl-PL" dirty="0"/>
              <a:t>do společnosti (</a:t>
            </a:r>
            <a:r>
              <a:rPr lang="pl-PL" dirty="0" smtClean="0"/>
              <a:t>zejména zlepšením podmínek pro </a:t>
            </a:r>
            <a:r>
              <a:rPr lang="cs-CZ" dirty="0" smtClean="0"/>
              <a:t>zaměstnanost</a:t>
            </a:r>
            <a:r>
              <a:rPr lang="cs-CZ" dirty="0"/>
              <a:t>, </a:t>
            </a:r>
            <a:r>
              <a:rPr lang="cs-CZ" dirty="0" smtClean="0"/>
              <a:t>vzdělávání, bydlení </a:t>
            </a:r>
            <a:r>
              <a:rPr lang="cs-CZ" dirty="0"/>
              <a:t>aj</a:t>
            </a:r>
            <a:r>
              <a:rPr lang="cs-CZ" dirty="0" smtClean="0"/>
              <a:t>.)</a:t>
            </a:r>
            <a:endParaRPr lang="cs-CZ" dirty="0"/>
          </a:p>
          <a:p>
            <a:pPr marL="457200" indent="-457200">
              <a:buFont typeface="+mj-lt"/>
              <a:buAutoNum type="arabicPeriod" startAt="6"/>
            </a:pPr>
            <a:r>
              <a:rPr lang="pl-PL" dirty="0" smtClean="0"/>
              <a:t>Zlepšit provázanost </a:t>
            </a:r>
            <a:r>
              <a:rPr lang="pl-PL" dirty="0"/>
              <a:t>zdravotnich, </a:t>
            </a:r>
            <a:r>
              <a:rPr lang="pl-PL" dirty="0" smtClean="0"/>
              <a:t>sociálních </a:t>
            </a:r>
            <a:r>
              <a:rPr lang="pl-PL" dirty="0"/>
              <a:t>a </a:t>
            </a:r>
            <a:r>
              <a:rPr lang="pl-PL" dirty="0" smtClean="0"/>
              <a:t>dalších návazných </a:t>
            </a:r>
            <a:r>
              <a:rPr lang="cs-CZ" dirty="0" smtClean="0"/>
              <a:t>služeb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dirty="0" smtClean="0"/>
              <a:t>Humanizovat </a:t>
            </a:r>
            <a:r>
              <a:rPr lang="cs-CZ" dirty="0"/>
              <a:t>psychiatrickou </a:t>
            </a:r>
            <a:r>
              <a:rPr lang="cs-CZ" dirty="0" smtClean="0"/>
              <a:t>péči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1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0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Základní identifikační údaje</a:t>
            </a:r>
          </a:p>
          <a:p>
            <a:r>
              <a:rPr lang="cs-CZ" altLang="cs-CZ" dirty="0"/>
              <a:t>Anamnéza</a:t>
            </a:r>
          </a:p>
          <a:p>
            <a:r>
              <a:rPr lang="cs-CZ" altLang="cs-CZ" dirty="0"/>
              <a:t>Předchorobí a nynější onemocnění</a:t>
            </a:r>
          </a:p>
          <a:p>
            <a:r>
              <a:rPr lang="cs-CZ" altLang="cs-CZ" dirty="0"/>
              <a:t>Přítomný stav psychický</a:t>
            </a:r>
          </a:p>
          <a:p>
            <a:r>
              <a:rPr lang="cs-CZ" altLang="cs-CZ" dirty="0"/>
              <a:t>Přítomný stav tělesný</a:t>
            </a:r>
          </a:p>
          <a:p>
            <a:r>
              <a:rPr lang="cs-CZ" altLang="cs-CZ" dirty="0"/>
              <a:t>Diagnóza a diferenciální diagnóza</a:t>
            </a:r>
          </a:p>
          <a:p>
            <a:r>
              <a:rPr lang="cs-CZ" altLang="cs-CZ" dirty="0"/>
              <a:t>Terapeutický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Základem </a:t>
            </a:r>
            <a:r>
              <a:rPr lang="cs-CZ" altLang="cs-CZ" dirty="0"/>
              <a:t>je rozhovor a pozorování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Dle </a:t>
            </a:r>
            <a:r>
              <a:rPr lang="cs-CZ" altLang="cs-CZ" dirty="0"/>
              <a:t>MKN-10 je diagnostika především deskriptivní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Důraz </a:t>
            </a:r>
            <a:r>
              <a:rPr lang="cs-CZ" altLang="cs-CZ" dirty="0"/>
              <a:t>je kladen na popis příznaků, tj. obsahu údajů sdělených pacientem a neverbálních projevů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vyšetření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1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Zásady </a:t>
            </a:r>
            <a:r>
              <a:rPr lang="cs-CZ" altLang="cs-CZ" b="1" dirty="0"/>
              <a:t>psychologického přístupu:</a:t>
            </a:r>
          </a:p>
          <a:p>
            <a:r>
              <a:rPr lang="cs-CZ" altLang="cs-CZ" dirty="0"/>
              <a:t>Naslouchejte</a:t>
            </a:r>
          </a:p>
          <a:p>
            <a:r>
              <a:rPr lang="cs-CZ" altLang="cs-CZ" dirty="0"/>
              <a:t>Projevte zájem</a:t>
            </a:r>
          </a:p>
          <a:p>
            <a:r>
              <a:rPr lang="cs-CZ" altLang="cs-CZ" dirty="0"/>
              <a:t>Pomáhejte slovně</a:t>
            </a:r>
          </a:p>
          <a:p>
            <a:r>
              <a:rPr lang="cs-CZ" altLang="cs-CZ" dirty="0"/>
              <a:t>Shrnujte</a:t>
            </a:r>
          </a:p>
          <a:p>
            <a:r>
              <a:rPr lang="cs-CZ" altLang="cs-CZ" dirty="0"/>
              <a:t>Užívejte otázky s otevřeným koncem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 anamnéze zaznamenáváme údaje sdělené pacientem bez ohledu na jejich věrohodnost (cenné diagnostické vodítko)</a:t>
            </a:r>
          </a:p>
          <a:p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Konfrontace </a:t>
            </a:r>
            <a:r>
              <a:rPr lang="cs-CZ" altLang="cs-CZ" b="1" dirty="0"/>
              <a:t>údajů s objektivní </a:t>
            </a:r>
            <a:r>
              <a:rPr lang="cs-CZ" altLang="cs-CZ" b="1" dirty="0" smtClean="0"/>
              <a:t>anamnézou!</a:t>
            </a:r>
            <a:endParaRPr lang="cs-CZ" altLang="cs-CZ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dirty="0"/>
              <a:t>Rodinná anamnéza: především výskyt psychických poruch, sebevražd a zneužívání návykových látek v pokrevním příbuzenstvu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Osobní anamnéza: životopisná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Somatický stav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Perinatální patologie a raný PM vývoj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Dětství, puberta a sexuální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Vzdělání a zaměstnání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Matrimonium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Zájmy, </a:t>
            </a:r>
            <a:r>
              <a:rPr lang="cs-CZ" altLang="cs-CZ" sz="2800" dirty="0" err="1"/>
              <a:t>crimina</a:t>
            </a:r>
            <a:r>
              <a:rPr lang="cs-CZ" altLang="cs-CZ" sz="2800" dirty="0"/>
              <a:t>,  VZS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Sociální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Premorbidní osobnost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Abusus a farmakologická anamnéza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Nynější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Předchozí </a:t>
            </a:r>
            <a:r>
              <a:rPr lang="cs-CZ" altLang="cs-CZ" dirty="0"/>
              <a:t>kontakty s psychiatrem a psychiatrické </a:t>
            </a:r>
            <a:r>
              <a:rPr lang="cs-CZ" altLang="cs-CZ" dirty="0" smtClean="0"/>
              <a:t>hospitalizace, užívaná farmaka</a:t>
            </a:r>
            <a:endParaRPr lang="cs-CZ" altLang="cs-CZ" dirty="0"/>
          </a:p>
          <a:p>
            <a:r>
              <a:rPr lang="cs-CZ" altLang="cs-CZ" dirty="0"/>
              <a:t>Počátek rozvoje příznaků, jejich vývoj</a:t>
            </a:r>
          </a:p>
          <a:p>
            <a:r>
              <a:rPr lang="cs-CZ" altLang="cs-CZ" dirty="0"/>
              <a:t>Cílená klinická vyšetření:</a:t>
            </a:r>
            <a:endParaRPr lang="cs-CZ" altLang="cs-CZ" sz="1800" dirty="0"/>
          </a:p>
          <a:p>
            <a:pPr marL="426645" lvl="1" indent="0">
              <a:buNone/>
            </a:pPr>
            <a:r>
              <a:rPr lang="cs-CZ" altLang="cs-CZ" sz="2400" dirty="0" smtClean="0"/>
              <a:t>- Orientace</a:t>
            </a:r>
            <a:endParaRPr lang="cs-CZ" altLang="cs-CZ" sz="2400" dirty="0"/>
          </a:p>
          <a:p>
            <a:pPr marL="426645" lvl="1" indent="0">
              <a:buNone/>
            </a:pPr>
            <a:r>
              <a:rPr lang="cs-CZ" altLang="cs-CZ" sz="2400" dirty="0" smtClean="0"/>
              <a:t>- Paměť</a:t>
            </a:r>
            <a:r>
              <a:rPr lang="cs-CZ" altLang="cs-CZ" sz="2400" dirty="0"/>
              <a:t>, pozornost: sedmičkový test, MMSE, test hodin</a:t>
            </a:r>
          </a:p>
          <a:p>
            <a:pPr marL="426645" lvl="1" indent="0">
              <a:buNone/>
            </a:pPr>
            <a:r>
              <a:rPr lang="cs-CZ" altLang="cs-CZ" sz="2400" dirty="0" smtClean="0"/>
              <a:t>- Myšlení</a:t>
            </a:r>
            <a:r>
              <a:rPr lang="cs-CZ" altLang="cs-CZ" sz="2400" dirty="0"/>
              <a:t>: výklad přísloví, ohraničení pojmů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7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Přítomný stav psychický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Celkový </a:t>
            </a:r>
            <a:r>
              <a:rPr lang="cs-CZ" altLang="cs-CZ" dirty="0"/>
              <a:t>vzhled</a:t>
            </a:r>
          </a:p>
          <a:p>
            <a:r>
              <a:rPr lang="cs-CZ" altLang="cs-CZ" dirty="0"/>
              <a:t>Postoj k vyšetření</a:t>
            </a:r>
          </a:p>
          <a:p>
            <a:r>
              <a:rPr lang="cs-CZ" altLang="cs-CZ" dirty="0"/>
              <a:t>Vědomí a orientace</a:t>
            </a:r>
          </a:p>
          <a:p>
            <a:r>
              <a:rPr lang="cs-CZ" altLang="cs-CZ" dirty="0" smtClean="0"/>
              <a:t>Psychomotorika</a:t>
            </a:r>
            <a:endParaRPr lang="cs-CZ" altLang="cs-CZ" dirty="0"/>
          </a:p>
          <a:p>
            <a:r>
              <a:rPr lang="cs-CZ" altLang="cs-CZ" dirty="0"/>
              <a:t>Řeč</a:t>
            </a:r>
          </a:p>
          <a:p>
            <a:r>
              <a:rPr lang="cs-CZ" altLang="cs-CZ" dirty="0" smtClean="0"/>
              <a:t>Emoce </a:t>
            </a:r>
            <a:r>
              <a:rPr lang="cs-CZ" altLang="cs-CZ" dirty="0"/>
              <a:t>a afektivita (+ tzv. somatické symptomy)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0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Přítomný stav psychický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Vnímání</a:t>
            </a:r>
            <a:endParaRPr lang="cs-CZ" altLang="cs-CZ" dirty="0"/>
          </a:p>
          <a:p>
            <a:r>
              <a:rPr lang="cs-CZ" altLang="cs-CZ" dirty="0"/>
              <a:t>Myšlení (forma a obsah </a:t>
            </a:r>
            <a:r>
              <a:rPr lang="cs-CZ" altLang="cs-CZ" sz="1600" dirty="0"/>
              <a:t>/bludy, obsese, fobie/, </a:t>
            </a:r>
            <a:r>
              <a:rPr lang="cs-CZ" altLang="cs-CZ" dirty="0"/>
              <a:t>myšlení, abstrakce)</a:t>
            </a:r>
          </a:p>
          <a:p>
            <a:r>
              <a:rPr lang="cs-CZ" altLang="cs-CZ" dirty="0" smtClean="0"/>
              <a:t>Soustředění, zájem, chuť k jídlu</a:t>
            </a:r>
            <a:endParaRPr lang="cs-CZ" altLang="cs-CZ" dirty="0"/>
          </a:p>
          <a:p>
            <a:r>
              <a:rPr lang="cs-CZ" altLang="cs-CZ" dirty="0"/>
              <a:t>Intelekt</a:t>
            </a:r>
          </a:p>
          <a:p>
            <a:r>
              <a:rPr lang="cs-CZ" altLang="cs-CZ" dirty="0"/>
              <a:t>Paměť (dlouhodobá a krátkodobá)</a:t>
            </a:r>
          </a:p>
          <a:p>
            <a:r>
              <a:rPr lang="cs-CZ" altLang="cs-CZ" dirty="0"/>
              <a:t>Náhled (</a:t>
            </a:r>
            <a:r>
              <a:rPr lang="cs-CZ" altLang="cs-CZ" dirty="0" err="1"/>
              <a:t>nosognosie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Spolehlivost (hodnověrnost údajů)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Obdoba </a:t>
            </a:r>
            <a:r>
              <a:rPr lang="cs-CZ" altLang="cs-CZ" dirty="0"/>
              <a:t>„laboratorního vyšetření“, součást týmové práce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Skládá </a:t>
            </a:r>
            <a:r>
              <a:rPr lang="cs-CZ" altLang="cs-CZ" dirty="0"/>
              <a:t>se z klinických a standardizovaných </a:t>
            </a:r>
            <a:r>
              <a:rPr lang="cs-CZ" altLang="cs-CZ" dirty="0" smtClean="0"/>
              <a:t>metod, psychometrických škál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Nestanovuje </a:t>
            </a:r>
            <a:r>
              <a:rPr lang="cs-CZ" altLang="cs-CZ" dirty="0"/>
              <a:t>diagnózu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/>
              <a:t>Laboratorní vyšetření v psychiatrii</a:t>
            </a:r>
          </a:p>
          <a:p>
            <a:r>
              <a:rPr lang="cs-CZ" altLang="cs-CZ" dirty="0"/>
              <a:t>Rutinní laboratorní vyšetření</a:t>
            </a:r>
          </a:p>
          <a:p>
            <a:r>
              <a:rPr lang="cs-CZ" altLang="cs-CZ" dirty="0"/>
              <a:t>Demence: B12 + kyselina listová, neuroinfekce</a:t>
            </a:r>
          </a:p>
          <a:p>
            <a:r>
              <a:rPr lang="cs-CZ" altLang="cs-CZ" dirty="0"/>
              <a:t>Deprese: DST, T4, TSH</a:t>
            </a:r>
          </a:p>
          <a:p>
            <a:r>
              <a:rPr lang="cs-CZ" altLang="cs-CZ" dirty="0"/>
              <a:t>MNS: </a:t>
            </a:r>
            <a:r>
              <a:rPr lang="cs-CZ" altLang="cs-CZ" dirty="0" err="1"/>
              <a:t>kreatinkináza</a:t>
            </a:r>
            <a:endParaRPr lang="cs-CZ" altLang="cs-CZ" dirty="0"/>
          </a:p>
          <a:p>
            <a:r>
              <a:rPr lang="cs-CZ" altLang="cs-CZ" dirty="0"/>
              <a:t>Alkoholismus: kyselina močová</a:t>
            </a:r>
          </a:p>
          <a:p>
            <a:r>
              <a:rPr lang="cs-CZ" altLang="cs-CZ" dirty="0" err="1"/>
              <a:t>Dextrometorfanový</a:t>
            </a:r>
            <a:r>
              <a:rPr lang="cs-CZ" altLang="cs-CZ" dirty="0"/>
              <a:t> test (P450), prolaktin, testosteron</a:t>
            </a:r>
          </a:p>
          <a:p>
            <a:r>
              <a:rPr lang="cs-CZ" altLang="cs-CZ" dirty="0"/>
              <a:t>Lithium: urea, kreatinin, T4, TSH, EKG</a:t>
            </a:r>
          </a:p>
          <a:p>
            <a:r>
              <a:rPr lang="cs-CZ" altLang="cs-CZ" dirty="0"/>
              <a:t>Toxikologické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z="2800" b="1" dirty="0" smtClean="0"/>
          </a:p>
          <a:p>
            <a:pPr marL="0" indent="0">
              <a:buNone/>
            </a:pPr>
            <a:r>
              <a:rPr lang="cs-CZ" altLang="cs-CZ" b="1" dirty="0" smtClean="0"/>
              <a:t>Zobrazovací </a:t>
            </a:r>
            <a:r>
              <a:rPr lang="cs-CZ" altLang="cs-CZ" b="1" dirty="0"/>
              <a:t>metody v psychiatrii</a:t>
            </a:r>
          </a:p>
          <a:p>
            <a:r>
              <a:rPr lang="cs-CZ" altLang="cs-CZ" dirty="0"/>
              <a:t>Strukturální (CT, MRI)</a:t>
            </a:r>
          </a:p>
          <a:p>
            <a:r>
              <a:rPr lang="cs-CZ" altLang="cs-CZ" dirty="0"/>
              <a:t>Funkční (EEG, MEG, </a:t>
            </a:r>
            <a:r>
              <a:rPr lang="cs-CZ" altLang="cs-CZ" dirty="0" err="1"/>
              <a:t>dCT</a:t>
            </a:r>
            <a:r>
              <a:rPr lang="cs-CZ" altLang="cs-CZ" dirty="0"/>
              <a:t>, SPECT, PET, </a:t>
            </a:r>
            <a:r>
              <a:rPr lang="cs-CZ" altLang="cs-CZ" dirty="0" err="1"/>
              <a:t>fMRI</a:t>
            </a:r>
            <a:r>
              <a:rPr lang="cs-CZ" altLang="cs-CZ" dirty="0"/>
              <a:t>, MRS</a:t>
            </a:r>
            <a:r>
              <a:rPr lang="cs-CZ" altLang="cs-CZ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Psychiatrická nemocnice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1861 základní kámen</a:t>
            </a:r>
          </a:p>
          <a:p>
            <a:r>
              <a:rPr lang="cs-CZ" dirty="0" smtClean="0"/>
              <a:t>1863 „Dobročinný ústav k léčení a přechovávání neléčitelných a zároveň společnosti škodlivých duševně chorých“ uveden do provozu (hlavní budova)</a:t>
            </a:r>
          </a:p>
          <a:p>
            <a:r>
              <a:rPr lang="cs-CZ" dirty="0" smtClean="0"/>
              <a:t>Duševně </a:t>
            </a:r>
            <a:r>
              <a:rPr lang="cs-CZ" dirty="0"/>
              <a:t>nemocným se na Moravě </a:t>
            </a:r>
            <a:r>
              <a:rPr lang="cs-CZ" dirty="0" smtClean="0"/>
              <a:t>poprvé dostalo </a:t>
            </a:r>
            <a:r>
              <a:rPr lang="cs-CZ" dirty="0"/>
              <a:t>humánní a lékařské péče ve specializovaném </a:t>
            </a:r>
            <a:r>
              <a:rPr lang="cs-CZ" dirty="0" smtClean="0"/>
              <a:t>ústavu </a:t>
            </a:r>
          </a:p>
          <a:p>
            <a:r>
              <a:rPr lang="cs-CZ" dirty="0" smtClean="0"/>
              <a:t>Na </a:t>
            </a:r>
            <a:r>
              <a:rPr lang="cs-CZ" dirty="0"/>
              <a:t>svou dobu moderní ústav se stal vzorem pro budování dalších podobných zařízení v </a:t>
            </a:r>
            <a:r>
              <a:rPr lang="cs-CZ" dirty="0" smtClean="0"/>
              <a:t>Rakousku-Uhersku</a:t>
            </a:r>
          </a:p>
          <a:p>
            <a:r>
              <a:rPr lang="cs-CZ" dirty="0" smtClean="0"/>
              <a:t>Plocha: 20 ha, 760 lůžek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6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Klasifikace </a:t>
            </a:r>
            <a:r>
              <a:rPr lang="cs-CZ" altLang="cs-CZ" dirty="0"/>
              <a:t>– uspořádání  do skupin na základě podobnosti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 Mezinárodní klasifikaci nemocí (MKN)  psychiatrii jako samostatný obor  od 6. decenální revise (1948)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Kapitola </a:t>
            </a:r>
            <a:r>
              <a:rPr lang="cs-CZ" altLang="cs-CZ" dirty="0"/>
              <a:t>psychiatrie rozdělena do 10 oddílů, jednotlivé poruchy do skupin dle hlavních společných znaků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Definice skupin na základě maximálního počtu sdílených charakteristik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/>
              <a:t>Americká klasifikace DSM </a:t>
            </a:r>
            <a:r>
              <a:rPr lang="cs-CZ" altLang="cs-CZ" dirty="0" smtClean="0"/>
              <a:t>V </a:t>
            </a:r>
            <a:r>
              <a:rPr lang="cs-CZ" altLang="cs-CZ" dirty="0"/>
              <a:t>vychází ze </a:t>
            </a:r>
            <a:r>
              <a:rPr lang="cs-CZ" altLang="cs-CZ" dirty="0" smtClean="0"/>
              <a:t>stejných principů</a:t>
            </a:r>
            <a:r>
              <a:rPr lang="cs-CZ" altLang="cs-CZ" dirty="0"/>
              <a:t>,  </a:t>
            </a:r>
            <a:r>
              <a:rPr lang="cs-CZ" altLang="cs-CZ" dirty="0" smtClean="0"/>
              <a:t>rozdíly jsou malé</a:t>
            </a:r>
            <a:endParaRPr lang="cs-CZ" altLang="cs-CZ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5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00-09 </a:t>
            </a:r>
            <a:r>
              <a:rPr lang="cs-CZ" altLang="cs-CZ" dirty="0"/>
              <a:t>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skupina </a:t>
            </a:r>
            <a:r>
              <a:rPr lang="cs-CZ" altLang="cs-CZ" dirty="0"/>
              <a:t>duševních poruch, u kterých známe příčinu – nemoc, úraz nebo jakékoliv poškození mozku vede k přechodnému nebo stálému narušení funkce mozku</a:t>
            </a:r>
          </a:p>
          <a:p>
            <a:r>
              <a:rPr lang="cs-CZ" altLang="cs-CZ" dirty="0"/>
              <a:t>základní  příznak  narušení kognitivních (poznávacích) 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00-09 </a:t>
            </a:r>
            <a:r>
              <a:rPr lang="cs-CZ" altLang="cs-CZ" dirty="0"/>
              <a:t>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F 00 demence u Alzheimerovy choroby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01 </a:t>
            </a:r>
            <a:r>
              <a:rPr lang="cs-CZ" altLang="cs-CZ" dirty="0"/>
              <a:t>vaskulární demence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02 </a:t>
            </a:r>
            <a:r>
              <a:rPr lang="cs-CZ" altLang="cs-CZ" dirty="0"/>
              <a:t>demence u chorob klasifikovaných jinde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03 </a:t>
            </a:r>
            <a:r>
              <a:rPr lang="cs-CZ" altLang="cs-CZ" dirty="0"/>
              <a:t>nespecifické demence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04 </a:t>
            </a:r>
            <a:r>
              <a:rPr lang="cs-CZ" altLang="cs-CZ" dirty="0"/>
              <a:t>organický amnestický syndrom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05 </a:t>
            </a:r>
            <a:r>
              <a:rPr lang="cs-CZ" altLang="cs-CZ" dirty="0"/>
              <a:t>delirium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06 </a:t>
            </a:r>
            <a:r>
              <a:rPr lang="cs-CZ" altLang="cs-CZ" dirty="0"/>
              <a:t>jiné duševní poruch  následkem </a:t>
            </a:r>
            <a:r>
              <a:rPr lang="cs-CZ" altLang="cs-CZ" dirty="0" smtClean="0"/>
              <a:t>onemocnění / poškození </a:t>
            </a:r>
            <a:r>
              <a:rPr lang="cs-CZ" altLang="cs-CZ" dirty="0"/>
              <a:t>mozku nebo následkem somatického onemocnění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07 </a:t>
            </a:r>
            <a:r>
              <a:rPr lang="cs-CZ" altLang="cs-CZ" dirty="0"/>
              <a:t>poruchy osobnosti a poruchy chování vyvolané onemocněním, poškozením nebo dysfunkcí mozku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9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1089232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F 10-19 </a:t>
            </a:r>
            <a:r>
              <a:rPr lang="cs-CZ" altLang="cs-CZ" dirty="0"/>
              <a:t>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Základní charakteristika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jakákoliv duševní porucha vzniklá užíváním psychoaktivních látek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nejproblematičtější pro jedince a okolí    postižení  chování</a:t>
            </a:r>
            <a:r>
              <a:rPr lang="cs-CZ" altLang="cs-CZ" i="1" dirty="0"/>
              <a:t>  -</a:t>
            </a:r>
            <a:r>
              <a:rPr lang="cs-CZ" altLang="cs-CZ" dirty="0"/>
              <a:t> problémy pro společnost, včetně ekonomických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Psychoaktivní </a:t>
            </a:r>
            <a:r>
              <a:rPr lang="cs-CZ" altLang="cs-CZ" b="1" dirty="0"/>
              <a:t>látky: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látky, vyvolávající závislost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mají vliv na chování, vědomí a náladu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klasifikace zahrnuje 9  psychoaktivních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0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 smtClean="0"/>
              <a:t>F 10 </a:t>
            </a:r>
            <a:r>
              <a:rPr lang="cs-CZ" altLang="cs-CZ" dirty="0"/>
              <a:t>poruchy vyvolané užíváním alkoholu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11 </a:t>
            </a:r>
            <a:r>
              <a:rPr lang="cs-CZ" altLang="cs-CZ" dirty="0"/>
              <a:t>poruchy vyvolané užíváním </a:t>
            </a:r>
            <a:r>
              <a:rPr lang="cs-CZ" altLang="cs-CZ" dirty="0" err="1"/>
              <a:t>opioidů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12 </a:t>
            </a:r>
            <a:r>
              <a:rPr lang="cs-CZ" altLang="cs-CZ" dirty="0"/>
              <a:t>poruchy  vyvolané užíváním </a:t>
            </a:r>
            <a:r>
              <a:rPr lang="cs-CZ" altLang="cs-CZ" dirty="0" err="1"/>
              <a:t>kanabinoidů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13 </a:t>
            </a:r>
            <a:r>
              <a:rPr lang="cs-CZ" altLang="cs-CZ" dirty="0"/>
              <a:t>poruchy  vyvolané užíváním sedativ , hypnotik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14 </a:t>
            </a:r>
            <a:r>
              <a:rPr lang="cs-CZ" altLang="cs-CZ" dirty="0"/>
              <a:t>poruchy  vyvolané užíváním kokainu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15 </a:t>
            </a:r>
            <a:r>
              <a:rPr lang="cs-CZ" altLang="cs-CZ" dirty="0"/>
              <a:t>poruchy  vyvolané užíváním jiných stimulancií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16 </a:t>
            </a:r>
            <a:r>
              <a:rPr lang="cs-CZ" altLang="cs-CZ" dirty="0"/>
              <a:t>poruchy  vyvolané užíváním halucinogenů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17 </a:t>
            </a:r>
            <a:r>
              <a:rPr lang="cs-CZ" altLang="cs-CZ" dirty="0"/>
              <a:t>poruchy  vyvolané užíváním tabáku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18 </a:t>
            </a:r>
            <a:r>
              <a:rPr lang="cs-CZ" altLang="cs-CZ" dirty="0"/>
              <a:t>poruchy  vyvolané užíváním </a:t>
            </a:r>
            <a:r>
              <a:rPr lang="cs-CZ" altLang="cs-CZ" dirty="0" err="1"/>
              <a:t>org</a:t>
            </a:r>
            <a:r>
              <a:rPr lang="cs-CZ" altLang="cs-CZ" dirty="0"/>
              <a:t>. rozpouštědel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19 </a:t>
            </a:r>
            <a:r>
              <a:rPr lang="cs-CZ" altLang="cs-CZ" dirty="0"/>
              <a:t>poruchy  vyvolané užíváním několika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3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Základní pojmy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akutní intoxikace </a:t>
            </a:r>
            <a:r>
              <a:rPr lang="cs-CZ" altLang="cs-CZ" b="1" dirty="0" smtClean="0"/>
              <a:t>- </a:t>
            </a:r>
            <a:r>
              <a:rPr lang="cs-CZ" altLang="cs-CZ" dirty="0" smtClean="0"/>
              <a:t>přechodný  </a:t>
            </a:r>
            <a:r>
              <a:rPr lang="cs-CZ" altLang="cs-CZ" dirty="0"/>
              <a:t>stav  po požití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škodlivé </a:t>
            </a:r>
            <a:r>
              <a:rPr lang="cs-CZ" altLang="cs-CZ" b="1" dirty="0" smtClean="0"/>
              <a:t>užívání - </a:t>
            </a:r>
            <a:r>
              <a:rPr lang="cs-CZ" altLang="cs-CZ" dirty="0" smtClean="0"/>
              <a:t>vede  </a:t>
            </a:r>
            <a:r>
              <a:rPr lang="cs-CZ" altLang="cs-CZ" dirty="0"/>
              <a:t>k poškození tělesného nebo duševního zdraví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syndrom </a:t>
            </a:r>
            <a:r>
              <a:rPr lang="cs-CZ" altLang="cs-CZ" b="1" dirty="0"/>
              <a:t>závislosti </a:t>
            </a:r>
            <a:r>
              <a:rPr lang="cs-CZ" altLang="cs-CZ" dirty="0"/>
              <a:t>(touha získat látku, užívání  přes  nebezpečné  následky, zanedbávání ostatních činností, </a:t>
            </a:r>
            <a:r>
              <a:rPr lang="cs-CZ" altLang="cs-CZ" dirty="0" smtClean="0"/>
              <a:t>zvýšení </a:t>
            </a:r>
            <a:r>
              <a:rPr lang="cs-CZ" altLang="cs-CZ" dirty="0"/>
              <a:t>tolerance, při odnětí  odvykací stav) </a:t>
            </a: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b="1" dirty="0" smtClean="0"/>
              <a:t>tělesná </a:t>
            </a:r>
            <a:r>
              <a:rPr lang="cs-CZ" altLang="cs-CZ" b="1" dirty="0"/>
              <a:t>závislost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rozvoj tolerance, abstinenční syndrom 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 err="1"/>
              <a:t>craving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touha, bažení po látce  </a:t>
            </a:r>
          </a:p>
          <a:p>
            <a:pPr lvl="1">
              <a:lnSpc>
                <a:spcPct val="80000"/>
              </a:lnSpc>
            </a:pPr>
            <a:r>
              <a:rPr lang="cs-CZ" altLang="cs-CZ" b="1" dirty="0"/>
              <a:t>tolerance - </a:t>
            </a:r>
            <a:r>
              <a:rPr lang="cs-CZ" altLang="cs-CZ" dirty="0"/>
              <a:t>pro stejný účinek vyšší dávky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/>
              <a:t>závislost - </a:t>
            </a:r>
            <a:r>
              <a:rPr lang="cs-CZ" altLang="cs-CZ" dirty="0"/>
              <a:t>progresivní adaptace  na excesivní expozici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odvykací stav - </a:t>
            </a:r>
            <a:r>
              <a:rPr lang="cs-CZ" altLang="cs-CZ" dirty="0"/>
              <a:t> příznaky po odnětí po trvalém užívání látky - abstinenční syndrom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20 </a:t>
            </a:r>
            <a:r>
              <a:rPr lang="cs-CZ" altLang="cs-CZ" dirty="0"/>
              <a:t>– 29 Schizofrenie, schizofrenní poruchy a poruchy s bludy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F 20 schizofrenie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21 </a:t>
            </a:r>
            <a:r>
              <a:rPr lang="cs-CZ" altLang="cs-CZ" b="1" dirty="0" err="1"/>
              <a:t>schizotypní</a:t>
            </a:r>
            <a:r>
              <a:rPr lang="cs-CZ" altLang="cs-CZ" b="1" dirty="0"/>
              <a:t> porucha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22 trvalé duševní poruchy s bludy 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23 akutní a přechodné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24 indukovaná porucha s bludy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25 </a:t>
            </a:r>
            <a:r>
              <a:rPr lang="cs-CZ" altLang="cs-CZ" b="1" dirty="0" err="1"/>
              <a:t>schizoafektivní</a:t>
            </a:r>
            <a:r>
              <a:rPr lang="cs-CZ" altLang="cs-CZ" b="1" dirty="0"/>
              <a:t>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28 jiné neorganické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29 nespecifická neorganická psychóza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 20 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F </a:t>
            </a:r>
            <a:r>
              <a:rPr lang="cs-CZ" altLang="cs-CZ" b="1" dirty="0" smtClean="0"/>
              <a:t>20.0 </a:t>
            </a:r>
            <a:r>
              <a:rPr lang="cs-CZ" altLang="cs-CZ" b="1" dirty="0"/>
              <a:t>paranoidní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20.1 </a:t>
            </a:r>
            <a:r>
              <a:rPr lang="cs-CZ" altLang="cs-CZ" b="1" dirty="0" err="1"/>
              <a:t>hebefrenní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20.2 </a:t>
            </a:r>
            <a:r>
              <a:rPr lang="cs-CZ" altLang="cs-CZ" b="1" dirty="0" err="1"/>
              <a:t>katatonní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20.3 nediferencovaná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20.5 reziduální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</a:t>
            </a:r>
            <a:r>
              <a:rPr lang="cs-CZ" altLang="cs-CZ" b="1" dirty="0" smtClean="0"/>
              <a:t>20.6 </a:t>
            </a:r>
            <a:r>
              <a:rPr lang="cs-CZ" altLang="cs-CZ" b="1" dirty="0"/>
              <a:t>simplexní schizofrenie</a:t>
            </a:r>
          </a:p>
          <a:p>
            <a:pPr>
              <a:lnSpc>
                <a:spcPct val="80000"/>
              </a:lnSpc>
            </a:pP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F </a:t>
            </a:r>
            <a:r>
              <a:rPr lang="cs-CZ" altLang="cs-CZ" b="1" dirty="0"/>
              <a:t>20.4 je vyčleněna pro </a:t>
            </a:r>
            <a:r>
              <a:rPr lang="cs-CZ" altLang="cs-CZ" b="1" dirty="0" err="1"/>
              <a:t>postpsychotickou</a:t>
            </a:r>
            <a:r>
              <a:rPr lang="cs-CZ" altLang="cs-CZ" b="1" dirty="0"/>
              <a:t> depresi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30-39 </a:t>
            </a:r>
            <a:r>
              <a:rPr lang="cs-CZ" altLang="cs-CZ" dirty="0"/>
              <a:t>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/>
              <a:t>porucha </a:t>
            </a:r>
            <a:r>
              <a:rPr lang="cs-CZ" altLang="cs-CZ" dirty="0"/>
              <a:t>nálady a nebo afektu ve smyslu plus nebo minus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deprese v popředí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ekonomický aspekt (dle </a:t>
            </a:r>
            <a:r>
              <a:rPr lang="cs-CZ" altLang="cs-CZ" dirty="0" smtClean="0"/>
              <a:t>odhadu: </a:t>
            </a:r>
            <a:r>
              <a:rPr lang="cs-CZ" altLang="cs-CZ" dirty="0"/>
              <a:t>deprese </a:t>
            </a:r>
            <a:r>
              <a:rPr lang="cs-CZ" altLang="cs-CZ" dirty="0" smtClean="0"/>
              <a:t>jako </a:t>
            </a:r>
            <a:r>
              <a:rPr lang="cs-CZ" altLang="cs-CZ" dirty="0"/>
              <a:t>druhá vedoucí </a:t>
            </a:r>
            <a:r>
              <a:rPr lang="cs-CZ" altLang="cs-CZ" dirty="0" smtClean="0"/>
              <a:t>příčina </a:t>
            </a:r>
            <a:r>
              <a:rPr lang="cs-CZ" altLang="cs-CZ" dirty="0"/>
              <a:t>neschopnosti, morbidity a mortality </a:t>
            </a:r>
            <a:r>
              <a:rPr lang="cs-CZ" altLang="cs-CZ" dirty="0" smtClean="0"/>
              <a:t>ve </a:t>
            </a:r>
            <a:r>
              <a:rPr lang="cs-CZ" altLang="cs-CZ" dirty="0"/>
              <a:t>světě v r. 2020)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30-39 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30 </a:t>
            </a:r>
            <a:r>
              <a:rPr lang="cs-CZ" altLang="cs-CZ" dirty="0"/>
              <a:t>manická epizoda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31 </a:t>
            </a:r>
            <a:r>
              <a:rPr lang="cs-CZ" altLang="cs-CZ" dirty="0"/>
              <a:t>bipolární afektivní porucha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32 </a:t>
            </a:r>
            <a:r>
              <a:rPr lang="cs-CZ" altLang="cs-CZ" dirty="0"/>
              <a:t>depresivní porucha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33 </a:t>
            </a:r>
            <a:r>
              <a:rPr lang="cs-CZ" altLang="cs-CZ" dirty="0"/>
              <a:t>rekurentní depresivní </a:t>
            </a:r>
            <a:r>
              <a:rPr lang="cs-CZ" altLang="cs-CZ" dirty="0" smtClean="0"/>
              <a:t>porucha 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34 </a:t>
            </a:r>
            <a:r>
              <a:rPr lang="cs-CZ" altLang="cs-CZ" dirty="0"/>
              <a:t>trvalé poruchy nálady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6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vyšetření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6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76200"/>
            <a:ext cx="11161239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F40-49 Neurotické poruchy, poruchy vyvolané stresem a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charakteristika:</a:t>
            </a:r>
          </a:p>
          <a:p>
            <a:pPr>
              <a:lnSpc>
                <a:spcPct val="80000"/>
              </a:lnSpc>
            </a:pP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patří </a:t>
            </a:r>
            <a:r>
              <a:rPr lang="cs-CZ" altLang="cs-CZ" dirty="0"/>
              <a:t>sem poruchy, související převážně s psychickými příčinami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oproti jiným psychodiagnostickým skupinám je proto důležitá identifikace psychologických aspektů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5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F40-49 Neurotické poruchy, poruchy vyvolané stresem a </a:t>
            </a:r>
            <a:r>
              <a:rPr lang="cs-CZ" altLang="cs-CZ" sz="4000" dirty="0" err="1">
                <a:solidFill>
                  <a:srgbClr val="374C81"/>
                </a:solidFill>
              </a:rPr>
              <a:t>somatoformní</a:t>
            </a:r>
            <a:r>
              <a:rPr lang="cs-CZ" altLang="cs-CZ" sz="4000" dirty="0">
                <a:solidFill>
                  <a:srgbClr val="374C81"/>
                </a:solidFill>
              </a:rPr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F 40 </a:t>
            </a:r>
            <a:r>
              <a:rPr lang="cs-CZ" altLang="cs-CZ" dirty="0"/>
              <a:t>Fobické úzkostné poruchy</a:t>
            </a:r>
          </a:p>
          <a:p>
            <a:r>
              <a:rPr lang="cs-CZ" altLang="cs-CZ" dirty="0"/>
              <a:t>F 41 Jiné úzkostné poruchy</a:t>
            </a:r>
          </a:p>
          <a:p>
            <a:r>
              <a:rPr lang="cs-CZ" altLang="cs-CZ" dirty="0" smtClean="0"/>
              <a:t>F 42  Obsedantně </a:t>
            </a:r>
            <a:r>
              <a:rPr lang="cs-CZ" altLang="cs-CZ" dirty="0"/>
              <a:t>–kompulzivní poruchy </a:t>
            </a:r>
          </a:p>
          <a:p>
            <a:r>
              <a:rPr lang="cs-CZ" altLang="cs-CZ" dirty="0"/>
              <a:t>F 43 </a:t>
            </a:r>
            <a:r>
              <a:rPr lang="cs-CZ" altLang="cs-CZ" dirty="0" smtClean="0"/>
              <a:t> Reakce </a:t>
            </a:r>
            <a:r>
              <a:rPr lang="cs-CZ" altLang="cs-CZ" dirty="0"/>
              <a:t>na závažný stres a poruchy </a:t>
            </a:r>
            <a:r>
              <a:rPr lang="cs-CZ" altLang="cs-CZ" dirty="0" smtClean="0"/>
              <a:t>přizpůsobení </a:t>
            </a:r>
            <a:endParaRPr lang="cs-CZ" altLang="cs-CZ" dirty="0"/>
          </a:p>
          <a:p>
            <a:r>
              <a:rPr lang="cs-CZ" altLang="cs-CZ" dirty="0" smtClean="0"/>
              <a:t>F 44  </a:t>
            </a:r>
            <a:r>
              <a:rPr lang="cs-CZ" altLang="cs-CZ" dirty="0" err="1"/>
              <a:t>Disociativní</a:t>
            </a:r>
            <a:r>
              <a:rPr lang="cs-CZ" altLang="cs-CZ" dirty="0"/>
              <a:t> (konverzní ) poruchy</a:t>
            </a:r>
          </a:p>
          <a:p>
            <a:r>
              <a:rPr lang="cs-CZ" altLang="cs-CZ" dirty="0" smtClean="0"/>
              <a:t>F 45 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 </a:t>
            </a:r>
          </a:p>
          <a:p>
            <a:r>
              <a:rPr lang="cs-CZ" altLang="cs-CZ" dirty="0" smtClean="0"/>
              <a:t>F 48  Jiné </a:t>
            </a:r>
            <a:r>
              <a:rPr lang="cs-CZ" altLang="cs-CZ" dirty="0"/>
              <a:t>neurotické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4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449272" cy="1397000"/>
          </a:xfrm>
        </p:spPr>
        <p:txBody>
          <a:bodyPr>
            <a:normAutofit/>
          </a:bodyPr>
          <a:lstStyle/>
          <a:p>
            <a:r>
              <a:rPr lang="cs-CZ" altLang="cs-CZ" sz="3600" dirty="0" smtClean="0"/>
              <a:t>F 50-59 </a:t>
            </a:r>
            <a:r>
              <a:rPr lang="cs-CZ" altLang="cs-CZ" sz="3600" dirty="0"/>
              <a:t>Behaviorální syndromy spojené s fyziologickými poruchami a somatickými faktory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 50 Poruchy příjmu jídla</a:t>
            </a:r>
          </a:p>
          <a:p>
            <a:pPr lvl="1"/>
            <a:r>
              <a:rPr lang="cs-CZ" dirty="0" smtClean="0"/>
              <a:t>Mentální anorexie</a:t>
            </a:r>
          </a:p>
          <a:p>
            <a:pPr lvl="1"/>
            <a:r>
              <a:rPr lang="cs-CZ" dirty="0" smtClean="0"/>
              <a:t>Atypická mentální anorexie</a:t>
            </a:r>
          </a:p>
          <a:p>
            <a:pPr lvl="1"/>
            <a:r>
              <a:rPr lang="cs-CZ" dirty="0" smtClean="0"/>
              <a:t>Mentální bulimie</a:t>
            </a:r>
          </a:p>
          <a:p>
            <a:pPr lvl="1"/>
            <a:r>
              <a:rPr lang="cs-CZ" dirty="0" smtClean="0"/>
              <a:t>Atypická mentální bulimie</a:t>
            </a:r>
          </a:p>
          <a:p>
            <a:r>
              <a:rPr lang="cs-CZ" dirty="0" smtClean="0"/>
              <a:t>F 51 Neorganické poruchy spánku</a:t>
            </a:r>
          </a:p>
          <a:p>
            <a:r>
              <a:rPr lang="cs-CZ" dirty="0" smtClean="0"/>
              <a:t>F 52 Sexuální dysfunkce nevyvolané organickou poruchou nebo nemocí</a:t>
            </a:r>
          </a:p>
          <a:p>
            <a:r>
              <a:rPr lang="cs-CZ" dirty="0" smtClean="0"/>
              <a:t>F 53 Duševní poruchy spojené s šestinedělím</a:t>
            </a:r>
          </a:p>
          <a:p>
            <a:r>
              <a:rPr lang="cs-CZ" dirty="0" smtClean="0"/>
              <a:t>F 55 Abúzus látek nevyvolávajících závislost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60-69 </a:t>
            </a:r>
            <a:r>
              <a:rPr lang="cs-CZ" altLang="cs-CZ" dirty="0"/>
              <a:t>Poruchy osobnosti a chování u dospělých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 smtClean="0"/>
              <a:t>Poruchy </a:t>
            </a:r>
            <a:r>
              <a:rPr lang="cs-CZ" altLang="cs-CZ" dirty="0"/>
              <a:t>osobnosti – extrémně vystupňované </a:t>
            </a:r>
            <a:r>
              <a:rPr lang="cs-CZ" altLang="cs-CZ" dirty="0" smtClean="0"/>
              <a:t>povahové a charakterové  </a:t>
            </a:r>
            <a:r>
              <a:rPr lang="cs-CZ" altLang="cs-CZ" dirty="0"/>
              <a:t>rysy, které vedou </a:t>
            </a:r>
            <a:r>
              <a:rPr lang="cs-CZ" altLang="cs-CZ" dirty="0" smtClean="0"/>
              <a:t>k poruchám </a:t>
            </a:r>
            <a:r>
              <a:rPr lang="cs-CZ" altLang="cs-CZ" dirty="0"/>
              <a:t>sociální adaptace.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Trvalá </a:t>
            </a:r>
            <a:r>
              <a:rPr lang="cs-CZ" altLang="cs-CZ" b="1" dirty="0"/>
              <a:t>povahová odchylka od normy. </a:t>
            </a: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 smtClean="0"/>
              <a:t>Jedinec </a:t>
            </a:r>
            <a:r>
              <a:rPr lang="cs-CZ" altLang="cs-CZ" dirty="0"/>
              <a:t>má </a:t>
            </a:r>
            <a:r>
              <a:rPr lang="cs-CZ" altLang="cs-CZ" dirty="0" smtClean="0"/>
              <a:t>takové </a:t>
            </a:r>
            <a:r>
              <a:rPr lang="cs-CZ" altLang="cs-CZ" dirty="0"/>
              <a:t>vlastnosti, kterými trpí jeho okolí a/nebo 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sám.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 60 Specifické poruchy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 smtClean="0"/>
              <a:t>F 60.0 </a:t>
            </a:r>
            <a:r>
              <a:rPr lang="cs-CZ" altLang="cs-CZ" b="1" dirty="0"/>
              <a:t>paranoidní porucha osobnosti (vztahovačnost, nedůvěra)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60.1 schizoidní porucha osobnosti (uzavřenost, citový chlad)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60.2 disociální porucha osobnosti (protispolečenské chování)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60.3 emočně nestabilní porucha osobnosti (nestálost, impulzivita)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60.4 </a:t>
            </a:r>
            <a:r>
              <a:rPr lang="cs-CZ" altLang="cs-CZ" b="1" dirty="0" err="1"/>
              <a:t>histriónská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sebesoustřednost</a:t>
            </a:r>
            <a:r>
              <a:rPr lang="cs-CZ" altLang="cs-CZ" b="1" dirty="0"/>
              <a:t>, dramatizování)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60.5 </a:t>
            </a:r>
            <a:r>
              <a:rPr lang="cs-CZ" altLang="cs-CZ" b="1" dirty="0" err="1"/>
              <a:t>anankastická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perfekcionismus,nejistota</a:t>
            </a:r>
            <a:r>
              <a:rPr lang="cs-CZ" altLang="cs-CZ" b="1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60.6 úzkostná (vyhýbavá porucha osobnosti) (nedostatek sebedůvěry)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60.7 závislá porucha osobnosti (potřeba péče druhých)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60.8 jiné specifické poruchy osobnosti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nedostatečně </a:t>
            </a:r>
            <a:r>
              <a:rPr lang="cs-CZ" altLang="cs-CZ" dirty="0"/>
              <a:t>vyvinutý intelekt </a:t>
            </a:r>
            <a:r>
              <a:rPr lang="cs-CZ" altLang="cs-CZ" dirty="0" smtClean="0"/>
              <a:t>(na </a:t>
            </a:r>
            <a:r>
              <a:rPr lang="cs-CZ" altLang="cs-CZ" dirty="0"/>
              <a:t>rozdíl od demence, kdy dochází k úbytku již rozvinutého intelektu a bývá doménou starší věkové populace)</a:t>
            </a:r>
          </a:p>
          <a:p>
            <a:r>
              <a:rPr lang="cs-CZ" altLang="cs-CZ" dirty="0"/>
              <a:t>s tímto souvisí úroveň narušení </a:t>
            </a:r>
            <a:r>
              <a:rPr lang="cs-CZ" altLang="cs-CZ" dirty="0" smtClean="0"/>
              <a:t>chování, </a:t>
            </a:r>
            <a:r>
              <a:rPr lang="cs-CZ" altLang="cs-CZ" dirty="0"/>
              <a:t>stupeň soběstačnosti a nutnost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6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70 Lehká mentální retardace IQ 50-69 (9-12roků).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schopni  základního školního vzdělání a zaměstnání  málo kvalifikovanou prací -  vzdělatelní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71 </a:t>
            </a:r>
            <a:r>
              <a:rPr lang="cs-CZ" altLang="cs-CZ" sz="2800" dirty="0" smtClean="0"/>
              <a:t>Středně </a:t>
            </a:r>
            <a:r>
              <a:rPr lang="cs-CZ" altLang="cs-CZ" sz="2800" dirty="0"/>
              <a:t>těžká mentální retardace IQ 35-49 (6-9 r.)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vzdělání na úrovni druhé třidy základní školy - vychovatelní, ale nevzdělatelní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72 </a:t>
            </a:r>
            <a:r>
              <a:rPr lang="cs-CZ" altLang="cs-CZ" sz="2800" dirty="0" smtClean="0"/>
              <a:t>Těžká </a:t>
            </a:r>
            <a:r>
              <a:rPr lang="cs-CZ" altLang="cs-CZ" sz="2800" dirty="0"/>
              <a:t>mentální retardace IQ 20-34 (3-6 roků)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porucha psychomotorického vývoje přidružené defekty (smyslových </a:t>
            </a:r>
            <a:r>
              <a:rPr lang="cs-CZ" altLang="cs-CZ" dirty="0" smtClean="0"/>
              <a:t>orgánů, </a:t>
            </a:r>
            <a:r>
              <a:rPr lang="cs-CZ" altLang="cs-CZ" dirty="0"/>
              <a:t>neurologické příznaky), zřejmá  v předškolním věku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73 </a:t>
            </a:r>
            <a:r>
              <a:rPr lang="cs-CZ" altLang="cs-CZ" sz="2800" dirty="0" smtClean="0"/>
              <a:t>Hluboká </a:t>
            </a:r>
            <a:r>
              <a:rPr lang="cs-CZ" altLang="cs-CZ" sz="2800" dirty="0"/>
              <a:t>mentální retardace IQ&lt; 20 (&lt;3 roky)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neschopni pečovat o základní potřeby,  vyžadují stálý dohled (epilepsie, inkontinentní, poškození zraku a sluchu </a:t>
            </a:r>
            <a:r>
              <a:rPr lang="cs-CZ" altLang="cs-CZ" dirty="0" smtClean="0"/>
              <a:t>a jiné </a:t>
            </a:r>
            <a:r>
              <a:rPr lang="cs-CZ" altLang="cs-CZ" dirty="0"/>
              <a:t>tělesné handicapy)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– další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Problematika </a:t>
            </a:r>
            <a:r>
              <a:rPr lang="cs-CZ" altLang="cs-CZ" b="1" dirty="0" err="1"/>
              <a:t>pedopsychiatrie</a:t>
            </a:r>
            <a:r>
              <a:rPr lang="cs-CZ" altLang="cs-CZ" b="1" dirty="0"/>
              <a:t> :</a:t>
            </a:r>
          </a:p>
          <a:p>
            <a:r>
              <a:rPr lang="cs-CZ" altLang="cs-CZ" dirty="0"/>
              <a:t>F 80-89 – poruchy vývoje</a:t>
            </a:r>
          </a:p>
          <a:p>
            <a:r>
              <a:rPr lang="cs-CZ" altLang="cs-CZ" dirty="0"/>
              <a:t>F 90-98 – poruchy chování a emotivity u dětí</a:t>
            </a:r>
          </a:p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Nespecifické </a:t>
            </a:r>
            <a:r>
              <a:rPr lang="cs-CZ" altLang="cs-CZ" b="1" dirty="0"/>
              <a:t>psychické poruchy:</a:t>
            </a:r>
          </a:p>
          <a:p>
            <a:r>
              <a:rPr lang="cs-CZ" altLang="cs-CZ" dirty="0"/>
              <a:t>F 99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ostatní lékařské obory je psychiatrie na periferii medicíny</a:t>
            </a:r>
          </a:p>
          <a:p>
            <a:endParaRPr lang="cs-CZ" dirty="0" smtClean="0"/>
          </a:p>
          <a:p>
            <a:r>
              <a:rPr lang="cs-CZ" dirty="0" smtClean="0"/>
              <a:t>Stigmatizace</a:t>
            </a:r>
          </a:p>
          <a:p>
            <a:endParaRPr lang="cs-CZ" dirty="0" smtClean="0"/>
          </a:p>
          <a:p>
            <a:r>
              <a:rPr lang="cs-CZ" dirty="0" smtClean="0"/>
              <a:t>Obava z psychiatrických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Psychiatrie a neurologie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</a:t>
            </a:r>
            <a:r>
              <a:rPr lang="cs-CZ" altLang="cs-CZ" dirty="0" smtClean="0"/>
              <a:t>ůvodně jeden obor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po </a:t>
            </a:r>
            <a:r>
              <a:rPr lang="cs-CZ" altLang="cs-CZ" dirty="0"/>
              <a:t>většinu minulého století </a:t>
            </a:r>
            <a:r>
              <a:rPr lang="cs-CZ" altLang="cs-CZ" dirty="0" smtClean="0"/>
              <a:t>byla psychiatrie </a:t>
            </a:r>
            <a:r>
              <a:rPr lang="cs-CZ" altLang="cs-CZ" dirty="0"/>
              <a:t>a neurologie oddělována rozdílností filosofických přístupů, výzkumných metod a léčby  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v </a:t>
            </a:r>
            <a:r>
              <a:rPr lang="cs-CZ" altLang="cs-CZ" dirty="0"/>
              <a:t>současné době </a:t>
            </a:r>
            <a:r>
              <a:rPr lang="cs-CZ" altLang="cs-CZ" dirty="0" smtClean="0"/>
              <a:t>se neurologie </a:t>
            </a:r>
            <a:r>
              <a:rPr lang="cs-CZ" altLang="cs-CZ" dirty="0"/>
              <a:t>a </a:t>
            </a:r>
            <a:r>
              <a:rPr lang="cs-CZ" altLang="cs-CZ" dirty="0" smtClean="0"/>
              <a:t>psychiatrie opět sbližují  </a:t>
            </a:r>
            <a:r>
              <a:rPr lang="cs-CZ" altLang="cs-CZ" dirty="0"/>
              <a:t>v rámci moderních neurověd (společné diagnostické nástroje - zobrazovací metody mozku, neuropsychologie a léčebné postupy –antiepileptika, antipsychotika, antidepresiva, stimulační metody 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repetitivní</a:t>
            </a:r>
            <a:r>
              <a:rPr lang="cs-CZ" altLang="cs-CZ" dirty="0" smtClean="0"/>
              <a:t> </a:t>
            </a:r>
            <a:r>
              <a:rPr lang="cs-CZ" altLang="cs-CZ" dirty="0" err="1"/>
              <a:t>transkraniální</a:t>
            </a:r>
            <a:r>
              <a:rPr lang="cs-CZ" altLang="cs-CZ" dirty="0"/>
              <a:t> magnetická stimulace, stimulace </a:t>
            </a:r>
            <a:r>
              <a:rPr lang="cs-CZ" altLang="cs-CZ" dirty="0" err="1"/>
              <a:t>nervus</a:t>
            </a:r>
            <a:r>
              <a:rPr lang="cs-CZ" altLang="cs-CZ" dirty="0"/>
              <a:t> vagus)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/>
              <a:t>Psychiatrie a psychologie   </a:t>
            </a:r>
          </a:p>
          <a:p>
            <a:pPr>
              <a:buFont typeface="Monotype Sorts" pitchFamily="2" charset="2"/>
              <a:buNone/>
            </a:pPr>
            <a:endParaRPr lang="cs-CZ" altLang="cs-CZ" dirty="0" smtClean="0"/>
          </a:p>
          <a:p>
            <a:r>
              <a:rPr lang="cs-CZ" altLang="cs-CZ" dirty="0" smtClean="0"/>
              <a:t>Psychologie, </a:t>
            </a:r>
            <a:r>
              <a:rPr lang="cs-CZ" altLang="cs-CZ" dirty="0"/>
              <a:t>konkrétně klinická </a:t>
            </a:r>
            <a:r>
              <a:rPr lang="cs-CZ" altLang="cs-CZ" dirty="0" smtClean="0"/>
              <a:t>psychologie</a:t>
            </a:r>
            <a:r>
              <a:rPr lang="cs-CZ" altLang="cs-CZ" dirty="0"/>
              <a:t>, zaujímá v psychiatrii </a:t>
            </a:r>
            <a:r>
              <a:rPr lang="cs-CZ" altLang="cs-CZ" dirty="0" smtClean="0"/>
              <a:t>svoje nezastupitelné místo:</a:t>
            </a:r>
          </a:p>
          <a:p>
            <a:endParaRPr lang="cs-CZ" altLang="cs-CZ" dirty="0" smtClean="0"/>
          </a:p>
          <a:p>
            <a:pPr lvl="1"/>
            <a:r>
              <a:rPr lang="cs-CZ" altLang="cs-CZ" sz="2400" dirty="0" smtClean="0"/>
              <a:t>v</a:t>
            </a:r>
            <a:r>
              <a:rPr lang="cs-CZ" altLang="cs-CZ" sz="2400" dirty="0"/>
              <a:t> oblasti </a:t>
            </a:r>
            <a:r>
              <a:rPr lang="cs-CZ" altLang="cs-CZ" sz="2400" dirty="0" smtClean="0"/>
              <a:t>diagnostiky</a:t>
            </a:r>
          </a:p>
          <a:p>
            <a:pPr lvl="1"/>
            <a:r>
              <a:rPr lang="cs-CZ" altLang="cs-CZ" sz="2400" dirty="0" smtClean="0"/>
              <a:t>v</a:t>
            </a:r>
            <a:r>
              <a:rPr lang="cs-CZ" altLang="cs-CZ" sz="2400" dirty="0"/>
              <a:t> </a:t>
            </a:r>
            <a:r>
              <a:rPr lang="cs-CZ" altLang="cs-CZ" sz="2400" dirty="0" smtClean="0"/>
              <a:t>oblasti psychoterapie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7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  <a:endParaRPr lang="cs-CZ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vyšetření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7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1887</Words>
  <Application>Microsoft Office PowerPoint</Application>
  <PresentationFormat>Vlastní</PresentationFormat>
  <Paragraphs>401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Century Gothic</vt:lpstr>
      <vt:lpstr>Monotype Sorts</vt:lpstr>
      <vt:lpstr>Times New Roman</vt:lpstr>
      <vt:lpstr>Wingdings</vt:lpstr>
      <vt:lpstr>Books_16x9</vt:lpstr>
      <vt:lpstr>Speciální psychiatrie</vt:lpstr>
      <vt:lpstr>Definice pojmu psychiatrie</vt:lpstr>
      <vt:lpstr>Osnova</vt:lpstr>
      <vt:lpstr>Psychiatrická nemocnice Brno</vt:lpstr>
      <vt:lpstr>Osnova</vt:lpstr>
      <vt:lpstr>Postavení psychiatrie</vt:lpstr>
      <vt:lpstr>Postavení psychiatrie </vt:lpstr>
      <vt:lpstr>Postavení psychiatrie </vt:lpstr>
      <vt:lpstr>Osnova</vt:lpstr>
      <vt:lpstr>Zdravotnická zařízení</vt:lpstr>
      <vt:lpstr>Ambulantní zdravotnická zařízení</vt:lpstr>
      <vt:lpstr>Ambulantní zdravotnická zařízení</vt:lpstr>
      <vt:lpstr>Zdravotnická zařízení prvního kontaktu</vt:lpstr>
      <vt:lpstr>Zdravotnická zařízení prvního kontaktu</vt:lpstr>
      <vt:lpstr> Lůžková zdravotnická zařízení </vt:lpstr>
      <vt:lpstr>Psychiatrické nemocnice (léčebny)</vt:lpstr>
      <vt:lpstr> Zdravotní péče v akutní fázi nemoci </vt:lpstr>
      <vt:lpstr>Kdy je nutná hospitalizace?</vt:lpstr>
      <vt:lpstr> Navazující péče po akutní fázi  </vt:lpstr>
      <vt:lpstr>Navazující péče po akutní fázi</vt:lpstr>
      <vt:lpstr>Intermediární péče</vt:lpstr>
      <vt:lpstr> Změny v životě nemocného</vt:lpstr>
      <vt:lpstr>Změny v životě nemocného</vt:lpstr>
      <vt:lpstr>Změny v životě nemocného</vt:lpstr>
      <vt:lpstr>Reforma psychiatrické péče</vt:lpstr>
      <vt:lpstr>Reforma psychiatrické péče</vt:lpstr>
      <vt:lpstr>Osnova</vt:lpstr>
      <vt:lpstr>Psychiatrické vyšetření (60-90 minut)</vt:lpstr>
      <vt:lpstr>Psychiatrické vyšetření (60-90 minut)</vt:lpstr>
      <vt:lpstr>Psychiatrické vyšetření (60-90 minut)</vt:lpstr>
      <vt:lpstr>Anamnéza</vt:lpstr>
      <vt:lpstr>Anamnéza</vt:lpstr>
      <vt:lpstr>Nynější onemocnění</vt:lpstr>
      <vt:lpstr>Přítomný stav psychický</vt:lpstr>
      <vt:lpstr>Přítomný stav psychický</vt:lpstr>
      <vt:lpstr>Psychologické vyšetření</vt:lpstr>
      <vt:lpstr>Pomocné vyšetřovací metody</vt:lpstr>
      <vt:lpstr>Pomocné vyšetřovací metody</vt:lpstr>
      <vt:lpstr>Osnova</vt:lpstr>
      <vt:lpstr>Klasifikace</vt:lpstr>
      <vt:lpstr>F 00-09 Organické duševní poruchy</vt:lpstr>
      <vt:lpstr>F 00-09 Organické duševní poruchy</vt:lpstr>
      <vt:lpstr>F 10-19 Duševní poruchy a poruchy chování vyvolané účinkem psychoaktivních látek</vt:lpstr>
      <vt:lpstr>F10-19 Duševní poruchy a poruchy chování vyvolané účinkem psychoaktivních látek</vt:lpstr>
      <vt:lpstr>F10-19 Duševní poruchy a poruchy chování vyvolané účinkem psychoaktivních látek</vt:lpstr>
      <vt:lpstr>F 20 – 29 Schizofrenie, schizofrenní poruchy a poruchy s bludy</vt:lpstr>
      <vt:lpstr>F 20 Schizofrenie</vt:lpstr>
      <vt:lpstr>F 30-39 Poruchy nálady</vt:lpstr>
      <vt:lpstr>F 30-39 Poruchy nálady</vt:lpstr>
      <vt:lpstr>F40-49 Neurotické poruchy, poruchy vyvolané stresem a somatoformní poruchy</vt:lpstr>
      <vt:lpstr>F40-49 Neurotické poruchy, poruchy vyvolané stresem a somatoformní poruchy</vt:lpstr>
      <vt:lpstr>F 50-59 Behaviorální syndromy spojené s fyziologickými poruchami a somatickými faktory</vt:lpstr>
      <vt:lpstr>F 60-69 Poruchy osobnosti a chování u dospělých</vt:lpstr>
      <vt:lpstr>F 60 Specifické poruchy osobnosti</vt:lpstr>
      <vt:lpstr>F 70-79 Mentální retardace</vt:lpstr>
      <vt:lpstr>F 70-79 Mentální retardace</vt:lpstr>
      <vt:lpstr>Klasifikace – další kategorie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2016-09-19T06:13:47Z</dcterms:created>
  <dcterms:modified xsi:type="dcterms:W3CDTF">2016-09-29T06:48:14Z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