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8" r:id="rId3"/>
    <p:sldId id="262" r:id="rId4"/>
    <p:sldId id="267" r:id="rId5"/>
    <p:sldId id="272" r:id="rId6"/>
    <p:sldId id="268"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99FF99"/>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546" autoAdjust="0"/>
  </p:normalViewPr>
  <p:slideViewPr>
    <p:cSldViewPr>
      <p:cViewPr varScale="1">
        <p:scale>
          <a:sx n="66" d="100"/>
          <a:sy n="66" d="100"/>
        </p:scale>
        <p:origin x="-12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204ABC-9B2A-48E7-9258-20535D6C3B99}" type="datetimeFigureOut">
              <a:rPr lang="en-US" smtClean="0"/>
              <a:pPr/>
              <a:t>11/7/2010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20A8F9-99BE-4BDA-B85E-EBECD034E4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Rosenthal and Jacobson borrowed the term 'Pygmalion effect' from a play by George Bernard Shaw ('Pygmalion') in which a professor's high expectations radically transformed the educational performance of a lower-class girl.</a:t>
            </a:r>
            <a:endParaRPr lang="en-US" dirty="0"/>
          </a:p>
        </p:txBody>
      </p:sp>
      <p:sp>
        <p:nvSpPr>
          <p:cNvPr id="4" name="Slide Number Placeholder 3"/>
          <p:cNvSpPr>
            <a:spLocks noGrp="1"/>
          </p:cNvSpPr>
          <p:nvPr>
            <p:ph type="sldNum" sz="quarter" idx="10"/>
          </p:nvPr>
        </p:nvSpPr>
        <p:spPr/>
        <p:txBody>
          <a:bodyPr/>
          <a:lstStyle/>
          <a:p>
            <a:fld id="{5C20A8F9-99BE-4BDA-B85E-EBECD034E4AA}"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Wow!!! The pool right next to</a:t>
            </a:r>
            <a:r>
              <a:rPr lang="en-US" baseline="0" dirty="0" smtClean="0"/>
              <a:t> the see! (But what about the additional fees for the activities you want and are free in all the other hotels. And what about the free bar they are offering in the other hotel)</a:t>
            </a:r>
            <a:endParaRPr lang="en-US" dirty="0"/>
          </a:p>
        </p:txBody>
      </p:sp>
      <p:sp>
        <p:nvSpPr>
          <p:cNvPr id="4" name="Slide Number Placeholder 3"/>
          <p:cNvSpPr>
            <a:spLocks noGrp="1"/>
          </p:cNvSpPr>
          <p:nvPr>
            <p:ph type="sldNum" sz="quarter" idx="10"/>
          </p:nvPr>
        </p:nvSpPr>
        <p:spPr/>
        <p:txBody>
          <a:bodyPr/>
          <a:lstStyle/>
          <a:p>
            <a:fld id="{5C20A8F9-99BE-4BDA-B85E-EBECD034E4A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74EDF4C-31B2-40BD-9DF5-3DDF80C6B747}" type="datetimeFigureOut">
              <a:rPr lang="en-US" smtClean="0"/>
              <a:pPr/>
              <a:t>11/7/2010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DC6A74A-8BB9-4E89-A2B6-69333845BA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EDF4C-31B2-40BD-9DF5-3DDF80C6B747}" type="datetimeFigureOut">
              <a:rPr lang="en-US" smtClean="0"/>
              <a:pPr/>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6A74A-8BB9-4E89-A2B6-69333845BA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EDF4C-31B2-40BD-9DF5-3DDF80C6B747}" type="datetimeFigureOut">
              <a:rPr lang="en-US" smtClean="0"/>
              <a:pPr/>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6A74A-8BB9-4E89-A2B6-69333845BA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EDF4C-31B2-40BD-9DF5-3DDF80C6B747}" type="datetimeFigureOut">
              <a:rPr lang="en-US" smtClean="0"/>
              <a:pPr/>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6A74A-8BB9-4E89-A2B6-69333845BA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4EDF4C-31B2-40BD-9DF5-3DDF80C6B747}" type="datetimeFigureOut">
              <a:rPr lang="en-US" smtClean="0"/>
              <a:pPr/>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6A74A-8BB9-4E89-A2B6-69333845BA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4EDF4C-31B2-40BD-9DF5-3DDF80C6B747}" type="datetimeFigureOut">
              <a:rPr lang="en-US" smtClean="0"/>
              <a:pPr/>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6A74A-8BB9-4E89-A2B6-69333845BA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4EDF4C-31B2-40BD-9DF5-3DDF80C6B747}" type="datetimeFigureOut">
              <a:rPr lang="en-US" smtClean="0"/>
              <a:pPr/>
              <a:t>11/7/2010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6A74A-8BB9-4E89-A2B6-69333845BA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74EDF4C-31B2-40BD-9DF5-3DDF80C6B747}" type="datetimeFigureOut">
              <a:rPr lang="en-US" smtClean="0"/>
              <a:pPr/>
              <a:t>11/7/2010</a:t>
            </a:fld>
            <a:endParaRPr lang="en-US"/>
          </a:p>
        </p:txBody>
      </p:sp>
      <p:sp>
        <p:nvSpPr>
          <p:cNvPr id="8" name="Slide Number Placeholder 7"/>
          <p:cNvSpPr>
            <a:spLocks noGrp="1"/>
          </p:cNvSpPr>
          <p:nvPr>
            <p:ph type="sldNum" sz="quarter" idx="11"/>
          </p:nvPr>
        </p:nvSpPr>
        <p:spPr/>
        <p:txBody>
          <a:bodyPr/>
          <a:lstStyle/>
          <a:p>
            <a:fld id="{CDC6A74A-8BB9-4E89-A2B6-69333845BA36}"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EDF4C-31B2-40BD-9DF5-3DDF80C6B747}" type="datetimeFigureOut">
              <a:rPr lang="en-US" smtClean="0"/>
              <a:pPr/>
              <a:t>11/7/2010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6A74A-8BB9-4E89-A2B6-69333845BA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4EDF4C-31B2-40BD-9DF5-3DDF80C6B747}" type="datetimeFigureOut">
              <a:rPr lang="en-US" smtClean="0"/>
              <a:pPr/>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DC6A74A-8BB9-4E89-A2B6-69333845BA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74EDF4C-31B2-40BD-9DF5-3DDF80C6B747}" type="datetimeFigureOut">
              <a:rPr lang="en-US" smtClean="0"/>
              <a:pPr/>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6A74A-8BB9-4E89-A2B6-69333845BA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74EDF4C-31B2-40BD-9DF5-3DDF80C6B747}" type="datetimeFigureOut">
              <a:rPr lang="en-US" smtClean="0"/>
              <a:pPr/>
              <a:t>11/7/2010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DC6A74A-8BB9-4E89-A2B6-69333845BA3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Receiver factors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Halo effect </a:t>
            </a:r>
            <a:r>
              <a:rPr lang="en-US" smtClean="0"/>
              <a:t>- Conclusion</a:t>
            </a:r>
            <a:endParaRPr lang="en-US" dirty="0"/>
          </a:p>
        </p:txBody>
      </p:sp>
      <p:sp>
        <p:nvSpPr>
          <p:cNvPr id="3" name="Content Placeholder 2"/>
          <p:cNvSpPr>
            <a:spLocks noGrp="1"/>
          </p:cNvSpPr>
          <p:nvPr>
            <p:ph idx="1"/>
          </p:nvPr>
        </p:nvSpPr>
        <p:spPr/>
        <p:txBody>
          <a:bodyPr/>
          <a:lstStyle/>
          <a:p>
            <a:r>
              <a:rPr lang="en-US" dirty="0" smtClean="0"/>
              <a:t>Don’t get swayed by the “halo” </a:t>
            </a:r>
            <a:endParaRPr lang="en-US" dirty="0"/>
          </a:p>
        </p:txBody>
      </p:sp>
      <p:pic>
        <p:nvPicPr>
          <p:cNvPr id="4" name="Content Placeholder 3" descr="halo effect.jpg"/>
          <p:cNvPicPr>
            <a:picLocks noChangeAspect="1"/>
          </p:cNvPicPr>
          <p:nvPr/>
        </p:nvPicPr>
        <p:blipFill>
          <a:blip r:embed="rId2" cstate="print"/>
          <a:stretch>
            <a:fillRect/>
          </a:stretch>
        </p:blipFill>
        <p:spPr>
          <a:xfrm>
            <a:off x="990600" y="2514600"/>
            <a:ext cx="6324600" cy="394534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Personality characteristics</a:t>
            </a:r>
            <a:br>
              <a:rPr lang="en-US" dirty="0" smtClean="0"/>
            </a:br>
            <a:r>
              <a:rPr lang="en-US" dirty="0" smtClean="0"/>
              <a:t>				and persuasion</a:t>
            </a:r>
            <a:endParaRPr lang="en-US" dirty="0"/>
          </a:p>
        </p:txBody>
      </p:sp>
      <p:sp>
        <p:nvSpPr>
          <p:cNvPr id="3" name="Content Placeholder 2"/>
          <p:cNvSpPr>
            <a:spLocks noGrp="1"/>
          </p:cNvSpPr>
          <p:nvPr>
            <p:ph idx="1"/>
          </p:nvPr>
        </p:nvSpPr>
        <p:spPr/>
        <p:txBody>
          <a:bodyPr/>
          <a:lstStyle/>
          <a:p>
            <a:endParaRPr lang="en-US" dirty="0" smtClean="0"/>
          </a:p>
          <a:p>
            <a:r>
              <a:rPr lang="en-US" dirty="0" smtClean="0"/>
              <a:t>Need for cognition</a:t>
            </a:r>
          </a:p>
          <a:p>
            <a:r>
              <a:rPr lang="en-US" dirty="0" smtClean="0"/>
              <a:t>Self-monitoring</a:t>
            </a:r>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FF00"/>
                </a:solidFill>
              </a:rPr>
              <a:t>Self-fulfilling prophecy</a:t>
            </a:r>
            <a:endParaRPr lang="en-US" dirty="0">
              <a:solidFill>
                <a:srgbClr val="00FF00"/>
              </a:solidFill>
            </a:endParaRPr>
          </a:p>
        </p:txBody>
      </p:sp>
      <p:sp>
        <p:nvSpPr>
          <p:cNvPr id="3" name="Content Placeholder 2"/>
          <p:cNvSpPr>
            <a:spLocks noGrp="1"/>
          </p:cNvSpPr>
          <p:nvPr>
            <p:ph idx="1"/>
          </p:nvPr>
        </p:nvSpPr>
        <p:spPr>
          <a:xfrm>
            <a:off x="457200" y="1600200"/>
            <a:ext cx="8382000" cy="4525963"/>
          </a:xfrm>
        </p:spPr>
        <p:txBody>
          <a:bodyPr/>
          <a:lstStyle/>
          <a:p>
            <a:r>
              <a:rPr lang="cs-CZ" sz="2400" b="1" dirty="0" err="1" smtClean="0">
                <a:solidFill>
                  <a:srgbClr val="00FF00"/>
                </a:solidFill>
              </a:rPr>
              <a:t>Sebanaplňujúce</a:t>
            </a:r>
            <a:r>
              <a:rPr lang="cs-CZ" sz="2400" b="1" dirty="0" smtClean="0">
                <a:solidFill>
                  <a:srgbClr val="00FF00"/>
                </a:solidFill>
              </a:rPr>
              <a:t> </a:t>
            </a:r>
            <a:r>
              <a:rPr lang="cs-CZ" sz="2400" b="1" dirty="0" err="1" smtClean="0">
                <a:solidFill>
                  <a:srgbClr val="00FF00"/>
                </a:solidFill>
              </a:rPr>
              <a:t>sa</a:t>
            </a:r>
            <a:r>
              <a:rPr lang="cs-CZ" sz="2400" b="1" dirty="0" smtClean="0">
                <a:solidFill>
                  <a:srgbClr val="00FF00"/>
                </a:solidFill>
              </a:rPr>
              <a:t> proroctvo </a:t>
            </a:r>
            <a:r>
              <a:rPr lang="cs-CZ" sz="2400" b="1" dirty="0" smtClean="0"/>
              <a:t>je fenomén, kde </a:t>
            </a:r>
            <a:r>
              <a:rPr lang="cs-CZ" sz="2400" b="1" dirty="0" err="1" smtClean="0"/>
              <a:t>očakávania</a:t>
            </a:r>
            <a:r>
              <a:rPr lang="cs-CZ" sz="2400" b="1" dirty="0" smtClean="0"/>
              <a:t> </a:t>
            </a:r>
            <a:r>
              <a:rPr lang="cs-CZ" sz="2400" b="1" dirty="0" err="1" smtClean="0"/>
              <a:t>budúcich</a:t>
            </a:r>
            <a:r>
              <a:rPr lang="cs-CZ" sz="2400" b="1" dirty="0" smtClean="0"/>
              <a:t> </a:t>
            </a:r>
            <a:r>
              <a:rPr lang="cs-CZ" sz="2400" b="1" dirty="0" err="1" smtClean="0"/>
              <a:t>udalostí</a:t>
            </a:r>
            <a:r>
              <a:rPr lang="cs-CZ" sz="2400" b="1" dirty="0" smtClean="0"/>
              <a:t> </a:t>
            </a:r>
            <a:r>
              <a:rPr lang="cs-CZ" sz="2400" b="1" dirty="0" err="1" smtClean="0"/>
              <a:t>vedú</a:t>
            </a:r>
            <a:r>
              <a:rPr lang="cs-CZ" sz="2400" b="1" dirty="0" smtClean="0"/>
              <a:t> k </a:t>
            </a:r>
            <a:r>
              <a:rPr lang="cs-CZ" sz="2400" b="1" dirty="0" err="1" smtClean="0"/>
              <a:t>správaniu</a:t>
            </a:r>
            <a:r>
              <a:rPr lang="cs-CZ" sz="2400" b="1" dirty="0" smtClean="0"/>
              <a:t>, </a:t>
            </a:r>
            <a:r>
              <a:rPr lang="cs-CZ" sz="2400" b="1" dirty="0" err="1" smtClean="0"/>
              <a:t>ktoré</a:t>
            </a:r>
            <a:r>
              <a:rPr lang="cs-CZ" sz="2400" b="1" dirty="0" smtClean="0"/>
              <a:t> </a:t>
            </a:r>
            <a:r>
              <a:rPr lang="cs-CZ" sz="2400" b="1" dirty="0" err="1" smtClean="0"/>
              <a:t>zapríčiní</a:t>
            </a:r>
            <a:r>
              <a:rPr lang="cs-CZ" sz="2400" b="1" dirty="0" smtClean="0"/>
              <a:t>, že </a:t>
            </a:r>
            <a:r>
              <a:rPr lang="cs-CZ" sz="2400" b="1" dirty="0" err="1" smtClean="0"/>
              <a:t>sa</a:t>
            </a:r>
            <a:r>
              <a:rPr lang="cs-CZ" sz="2400" b="1" dirty="0" smtClean="0"/>
              <a:t> daná </a:t>
            </a:r>
            <a:r>
              <a:rPr lang="cs-CZ" sz="2400" b="1" dirty="0" err="1" smtClean="0"/>
              <a:t>udalosť</a:t>
            </a:r>
            <a:r>
              <a:rPr lang="cs-CZ" sz="2400" b="1" dirty="0" smtClean="0"/>
              <a:t> </a:t>
            </a:r>
            <a:r>
              <a:rPr lang="cs-CZ" sz="2400" b="1" dirty="0" err="1" smtClean="0"/>
              <a:t>skutočne</a:t>
            </a:r>
            <a:r>
              <a:rPr lang="cs-CZ" sz="2400" b="1" dirty="0" smtClean="0"/>
              <a:t> stane</a:t>
            </a:r>
            <a:r>
              <a:rPr lang="cs-CZ" sz="2400" b="1" dirty="0" smtClean="0">
                <a:solidFill>
                  <a:srgbClr val="00FF00"/>
                </a:solidFill>
              </a:rPr>
              <a:t>.</a:t>
            </a:r>
          </a:p>
          <a:p>
            <a:endParaRPr lang="cs-CZ" sz="2400" b="1" i="1" dirty="0" smtClean="0">
              <a:solidFill>
                <a:srgbClr val="00FF00"/>
              </a:solidFill>
            </a:endParaRPr>
          </a:p>
          <a:p>
            <a:r>
              <a:rPr lang="cs-CZ" sz="2400" b="1" dirty="0" err="1" smtClean="0"/>
              <a:t>Realizácia</a:t>
            </a:r>
            <a:r>
              <a:rPr lang="cs-CZ" sz="2400" b="1" dirty="0" smtClean="0"/>
              <a:t> je známa jako </a:t>
            </a:r>
            <a:r>
              <a:rPr lang="cs-CZ" sz="2400" b="1" dirty="0" err="1" smtClean="0">
                <a:solidFill>
                  <a:srgbClr val="00FF00"/>
                </a:solidFill>
              </a:rPr>
              <a:t>Pygmalion</a:t>
            </a:r>
            <a:r>
              <a:rPr lang="cs-CZ" sz="2400" b="1" dirty="0" smtClean="0">
                <a:solidFill>
                  <a:srgbClr val="00FF00"/>
                </a:solidFill>
              </a:rPr>
              <a:t> efekt</a:t>
            </a:r>
            <a:endParaRPr lang="en-US" sz="2400" dirty="0" smtClean="0">
              <a:solidFill>
                <a:srgbClr val="66FF33"/>
              </a:solidFill>
            </a:endParaRPr>
          </a:p>
          <a:p>
            <a:endParaRPr lang="en-US" sz="2400" i="1" dirty="0" smtClean="0"/>
          </a:p>
        </p:txBody>
      </p:sp>
      <p:pic>
        <p:nvPicPr>
          <p:cNvPr id="4" name="Picture 3" descr="crystal ball.jpg"/>
          <p:cNvPicPr>
            <a:picLocks noChangeAspect="1"/>
          </p:cNvPicPr>
          <p:nvPr/>
        </p:nvPicPr>
        <p:blipFill>
          <a:blip r:embed="rId2" cstate="print"/>
          <a:stretch>
            <a:fillRect/>
          </a:stretch>
        </p:blipFill>
        <p:spPr>
          <a:xfrm>
            <a:off x="7239000" y="152400"/>
            <a:ext cx="1771650" cy="120002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a:bodyPr>
          <a:lstStyle/>
          <a:p>
            <a:r>
              <a:rPr lang="en-US" b="1" dirty="0" smtClean="0">
                <a:solidFill>
                  <a:srgbClr val="FFFF00"/>
                </a:solidFill>
              </a:rPr>
              <a:t>Pygmalion effect </a:t>
            </a:r>
            <a:r>
              <a:rPr lang="en-US" b="1" dirty="0" smtClean="0"/>
              <a:t/>
            </a:r>
            <a:br>
              <a:rPr lang="en-US" b="1" dirty="0" smtClean="0"/>
            </a:br>
            <a:r>
              <a:rPr lang="en-US" sz="1800" b="1" dirty="0" smtClean="0"/>
              <a:t>				</a:t>
            </a:r>
            <a:r>
              <a:rPr lang="en-US" sz="2000" dirty="0" smtClean="0"/>
              <a:t>Rosenthal &amp; Jacobson (1968/1992) </a:t>
            </a:r>
            <a:endParaRPr lang="en-US" sz="2000" dirty="0"/>
          </a:p>
        </p:txBody>
      </p:sp>
      <p:sp>
        <p:nvSpPr>
          <p:cNvPr id="7" name="TextBox 6"/>
          <p:cNvSpPr txBox="1"/>
          <p:nvPr/>
        </p:nvSpPr>
        <p:spPr>
          <a:xfrm>
            <a:off x="304800" y="1828800"/>
            <a:ext cx="8382000" cy="4524315"/>
          </a:xfrm>
          <a:prstGeom prst="rect">
            <a:avLst/>
          </a:prstGeom>
          <a:noFill/>
        </p:spPr>
        <p:txBody>
          <a:bodyPr wrap="square" rtlCol="0">
            <a:spAutoFit/>
          </a:bodyPr>
          <a:lstStyle/>
          <a:p>
            <a:pPr marL="342900" indent="-342900"/>
            <a:r>
              <a:rPr lang="en-US" dirty="0" smtClean="0">
                <a:solidFill>
                  <a:srgbClr val="FFFF00"/>
                </a:solidFill>
              </a:rPr>
              <a:t>PROCEDURE:</a:t>
            </a:r>
          </a:p>
          <a:p>
            <a:pPr marL="800100" lvl="1" indent="-342900">
              <a:buFont typeface="+mj-lt"/>
              <a:buAutoNum type="arabicPeriod"/>
            </a:pPr>
            <a:r>
              <a:rPr lang="en-US" dirty="0" smtClean="0"/>
              <a:t>Intelligence test was given to elementary school pupils</a:t>
            </a:r>
          </a:p>
          <a:p>
            <a:pPr marL="800100" lvl="1" indent="-342900">
              <a:buFont typeface="+mj-lt"/>
              <a:buAutoNum type="arabicPeriod"/>
            </a:pPr>
            <a:r>
              <a:rPr lang="en-US" dirty="0" smtClean="0"/>
              <a:t>20% of those pupils were randomly selected.</a:t>
            </a:r>
          </a:p>
          <a:p>
            <a:pPr marL="800100" lvl="1" indent="-342900">
              <a:buFont typeface="+mj-lt"/>
              <a:buAutoNum type="arabicPeriod"/>
            </a:pPr>
            <a:r>
              <a:rPr lang="en-US" dirty="0" smtClean="0"/>
              <a:t>The teachers were told that these pupils have "unusual potential for intellectual growth“</a:t>
            </a:r>
          </a:p>
          <a:p>
            <a:pPr marL="800100" lvl="1" indent="-342900">
              <a:buFont typeface="+mj-lt"/>
              <a:buAutoNum type="arabicPeriod"/>
            </a:pPr>
            <a:r>
              <a:rPr lang="en-US" dirty="0" smtClean="0"/>
              <a:t>8 months later, the researchers came to re-test the pupils</a:t>
            </a:r>
          </a:p>
          <a:p>
            <a:pPr marL="342900" indent="-342900"/>
            <a:endParaRPr lang="en-US" dirty="0" smtClean="0"/>
          </a:p>
          <a:p>
            <a:pPr marL="342900" indent="-342900"/>
            <a:r>
              <a:rPr lang="en-US" dirty="0" smtClean="0">
                <a:solidFill>
                  <a:srgbClr val="FFFF00"/>
                </a:solidFill>
              </a:rPr>
              <a:t>RESULTS:</a:t>
            </a:r>
            <a:r>
              <a:rPr lang="en-US" dirty="0" smtClean="0"/>
              <a:t>	- Those labeled as "intelligent" children showed significantly 		greater increase in the new tests than the other children.</a:t>
            </a:r>
          </a:p>
          <a:p>
            <a:pPr marL="342900" indent="-342900"/>
            <a:r>
              <a:rPr lang="en-US" dirty="0" smtClean="0"/>
              <a:t>			- These kids were also rated by teachers as more intellectually 		curious and happier.</a:t>
            </a:r>
          </a:p>
          <a:p>
            <a:pPr marL="342900" indent="-342900"/>
            <a:endParaRPr lang="en-US" dirty="0" smtClean="0"/>
          </a:p>
          <a:p>
            <a:pPr marL="342900" indent="-342900" algn="just"/>
            <a:r>
              <a:rPr lang="en-US" dirty="0" smtClean="0">
                <a:solidFill>
                  <a:srgbClr val="FFFF00"/>
                </a:solidFill>
              </a:rPr>
              <a:t>EXPLANATION:  </a:t>
            </a:r>
            <a:r>
              <a:rPr lang="en-US" dirty="0" smtClean="0"/>
              <a:t>The </a:t>
            </a:r>
            <a:r>
              <a:rPr lang="en-US" u="sng" dirty="0" smtClean="0"/>
              <a:t>change in the teachers' expectations</a:t>
            </a:r>
            <a:r>
              <a:rPr lang="en-US" dirty="0" smtClean="0"/>
              <a:t> (consequently also in behavior) regarding the intellectual performance of these 'special' children had led to an actual change in the intellectual performance of these randomly selected children.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800" decel="100000"/>
                                        <p:tgtEl>
                                          <p:spTgt spid="7">
                                            <p:txEl>
                                              <p:pRg st="0" end="0"/>
                                            </p:txEl>
                                          </p:spTgt>
                                        </p:tgtEl>
                                      </p:cBhvr>
                                    </p:animEffect>
                                    <p:anim calcmode="lin" valueType="num">
                                      <p:cBhvr>
                                        <p:cTn id="8" dur="800" decel="100000" fill="hold"/>
                                        <p:tgtEl>
                                          <p:spTgt spid="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800" decel="100000"/>
                                        <p:tgtEl>
                                          <p:spTgt spid="7">
                                            <p:txEl>
                                              <p:pRg st="1" end="1"/>
                                            </p:txEl>
                                          </p:spTgt>
                                        </p:tgtEl>
                                      </p:cBhvr>
                                    </p:animEffect>
                                    <p:anim calcmode="lin" valueType="num">
                                      <p:cBhvr>
                                        <p:cTn id="16" dur="800" decel="100000" fill="hold"/>
                                        <p:tgtEl>
                                          <p:spTgt spid="7">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7">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7">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7">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7">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800" decel="100000"/>
                                        <p:tgtEl>
                                          <p:spTgt spid="7">
                                            <p:txEl>
                                              <p:pRg st="2" end="2"/>
                                            </p:txEl>
                                          </p:spTgt>
                                        </p:tgtEl>
                                      </p:cBhvr>
                                    </p:animEffect>
                                    <p:anim calcmode="lin" valueType="num">
                                      <p:cBhvr>
                                        <p:cTn id="24" dur="800" decel="100000" fill="hold"/>
                                        <p:tgtEl>
                                          <p:spTgt spid="7">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7">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7">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7">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7">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fade">
                                      <p:cBhvr>
                                        <p:cTn id="31" dur="800" decel="100000"/>
                                        <p:tgtEl>
                                          <p:spTgt spid="7">
                                            <p:txEl>
                                              <p:pRg st="3" end="3"/>
                                            </p:txEl>
                                          </p:spTgt>
                                        </p:tgtEl>
                                      </p:cBhvr>
                                    </p:animEffect>
                                    <p:anim calcmode="lin" valueType="num">
                                      <p:cBhvr>
                                        <p:cTn id="32" dur="800" decel="100000" fill="hold"/>
                                        <p:tgtEl>
                                          <p:spTgt spid="7">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7">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7">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7">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7">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Effect transition="in" filter="fade">
                                      <p:cBhvr>
                                        <p:cTn id="39" dur="800" decel="100000"/>
                                        <p:tgtEl>
                                          <p:spTgt spid="7">
                                            <p:txEl>
                                              <p:pRg st="4" end="4"/>
                                            </p:txEl>
                                          </p:spTgt>
                                        </p:tgtEl>
                                      </p:cBhvr>
                                    </p:animEffect>
                                    <p:anim calcmode="lin" valueType="num">
                                      <p:cBhvr>
                                        <p:cTn id="40" dur="800" decel="100000" fill="hold"/>
                                        <p:tgtEl>
                                          <p:spTgt spid="7">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7">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7">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7">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7">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0" presetClass="entr" presetSubtype="0" fill="hold"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800" decel="100000"/>
                                        <p:tgtEl>
                                          <p:spTgt spid="7">
                                            <p:txEl>
                                              <p:pRg st="6" end="6"/>
                                            </p:txEl>
                                          </p:spTgt>
                                        </p:tgtEl>
                                      </p:cBhvr>
                                    </p:animEffect>
                                    <p:anim calcmode="lin" valueType="num">
                                      <p:cBhvr>
                                        <p:cTn id="50" dur="800" decel="100000" fill="hold"/>
                                        <p:tgtEl>
                                          <p:spTgt spid="7">
                                            <p:txEl>
                                              <p:pRg st="6" end="6"/>
                                            </p:txEl>
                                          </p:spTgt>
                                        </p:tgtEl>
                                        <p:attrNameLst>
                                          <p:attrName>style.rotation</p:attrName>
                                        </p:attrNameLst>
                                      </p:cBhvr>
                                      <p:tavLst>
                                        <p:tav tm="0">
                                          <p:val>
                                            <p:fltVal val="-90"/>
                                          </p:val>
                                        </p:tav>
                                        <p:tav tm="100000">
                                          <p:val>
                                            <p:fltVal val="0"/>
                                          </p:val>
                                        </p:tav>
                                      </p:tavLst>
                                    </p:anim>
                                    <p:anim calcmode="lin" valueType="num">
                                      <p:cBhvr>
                                        <p:cTn id="51" dur="800" decel="100000" fill="hold"/>
                                        <p:tgtEl>
                                          <p:spTgt spid="7">
                                            <p:txEl>
                                              <p:pRg st="6" end="6"/>
                                            </p:txEl>
                                          </p:spTgt>
                                        </p:tgtEl>
                                        <p:attrNameLst>
                                          <p:attrName>ppt_x</p:attrName>
                                        </p:attrNameLst>
                                      </p:cBhvr>
                                      <p:tavLst>
                                        <p:tav tm="0">
                                          <p:val>
                                            <p:strVal val="#ppt_x+0.4"/>
                                          </p:val>
                                        </p:tav>
                                        <p:tav tm="100000">
                                          <p:val>
                                            <p:strVal val="#ppt_x-0.05"/>
                                          </p:val>
                                        </p:tav>
                                      </p:tavLst>
                                    </p:anim>
                                    <p:anim calcmode="lin" valueType="num">
                                      <p:cBhvr>
                                        <p:cTn id="52" dur="800" decel="100000" fill="hold"/>
                                        <p:tgtEl>
                                          <p:spTgt spid="7">
                                            <p:txEl>
                                              <p:pRg st="6" end="6"/>
                                            </p:txEl>
                                          </p:spTgt>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7">
                                            <p:txEl>
                                              <p:pRg st="6" end="6"/>
                                            </p:txEl>
                                          </p:spTgt>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7">
                                            <p:txEl>
                                              <p:pRg st="6" end="6"/>
                                            </p:txEl>
                                          </p:spTgt>
                                        </p:tgtEl>
                                        <p:attrNameLst>
                                          <p:attrName>ppt_y</p:attrName>
                                        </p:attrNameLst>
                                      </p:cBhvr>
                                      <p:tavLst>
                                        <p:tav tm="0">
                                          <p:val>
                                            <p:strVal val="#ppt_y+0.1"/>
                                          </p:val>
                                        </p:tav>
                                        <p:tav tm="100000">
                                          <p:val>
                                            <p:strVal val="#ppt_y"/>
                                          </p:val>
                                        </p:tav>
                                      </p:tavLst>
                                    </p:anim>
                                  </p:childTnLst>
                                </p:cTn>
                              </p:par>
                              <p:par>
                                <p:cTn id="55" presetID="30" presetClass="entr" presetSubtype="0" fill="hold" nodeType="withEffect">
                                  <p:stCondLst>
                                    <p:cond delay="0"/>
                                  </p:stCondLst>
                                  <p:childTnLst>
                                    <p:set>
                                      <p:cBhvr>
                                        <p:cTn id="56" dur="1" fill="hold">
                                          <p:stCondLst>
                                            <p:cond delay="0"/>
                                          </p:stCondLst>
                                        </p:cTn>
                                        <p:tgtEl>
                                          <p:spTgt spid="7">
                                            <p:txEl>
                                              <p:pRg st="7" end="7"/>
                                            </p:txEl>
                                          </p:spTgt>
                                        </p:tgtEl>
                                        <p:attrNameLst>
                                          <p:attrName>style.visibility</p:attrName>
                                        </p:attrNameLst>
                                      </p:cBhvr>
                                      <p:to>
                                        <p:strVal val="visible"/>
                                      </p:to>
                                    </p:set>
                                    <p:animEffect transition="in" filter="fade">
                                      <p:cBhvr>
                                        <p:cTn id="57" dur="800" decel="100000"/>
                                        <p:tgtEl>
                                          <p:spTgt spid="7">
                                            <p:txEl>
                                              <p:pRg st="7" end="7"/>
                                            </p:txEl>
                                          </p:spTgt>
                                        </p:tgtEl>
                                      </p:cBhvr>
                                    </p:animEffect>
                                    <p:anim calcmode="lin" valueType="num">
                                      <p:cBhvr>
                                        <p:cTn id="58" dur="800" decel="100000" fill="hold"/>
                                        <p:tgtEl>
                                          <p:spTgt spid="7">
                                            <p:txEl>
                                              <p:pRg st="7" end="7"/>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7">
                                            <p:txEl>
                                              <p:pRg st="7" end="7"/>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7">
                                            <p:txEl>
                                              <p:pRg st="7" end="7"/>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7">
                                            <p:txEl>
                                              <p:pRg st="7" end="7"/>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7">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nodeType="clickEffect">
                                  <p:stCondLst>
                                    <p:cond delay="0"/>
                                  </p:stCondLst>
                                  <p:childTnLst>
                                    <p:set>
                                      <p:cBhvr>
                                        <p:cTn id="66" dur="1" fill="hold">
                                          <p:stCondLst>
                                            <p:cond delay="0"/>
                                          </p:stCondLst>
                                        </p:cTn>
                                        <p:tgtEl>
                                          <p:spTgt spid="7">
                                            <p:txEl>
                                              <p:pRg st="9" end="9"/>
                                            </p:txEl>
                                          </p:spTgt>
                                        </p:tgtEl>
                                        <p:attrNameLst>
                                          <p:attrName>style.visibility</p:attrName>
                                        </p:attrNameLst>
                                      </p:cBhvr>
                                      <p:to>
                                        <p:strVal val="visible"/>
                                      </p:to>
                                    </p:set>
                                    <p:animEffect transition="in" filter="fade">
                                      <p:cBhvr>
                                        <p:cTn id="67" dur="800" decel="100000"/>
                                        <p:tgtEl>
                                          <p:spTgt spid="7">
                                            <p:txEl>
                                              <p:pRg st="9" end="9"/>
                                            </p:txEl>
                                          </p:spTgt>
                                        </p:tgtEl>
                                      </p:cBhvr>
                                    </p:animEffect>
                                    <p:anim calcmode="lin" valueType="num">
                                      <p:cBhvr>
                                        <p:cTn id="68" dur="800" decel="100000" fill="hold"/>
                                        <p:tgtEl>
                                          <p:spTgt spid="7">
                                            <p:txEl>
                                              <p:pRg st="9" end="9"/>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7">
                                            <p:txEl>
                                              <p:pRg st="9" end="9"/>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7">
                                            <p:txEl>
                                              <p:pRg st="9" end="9"/>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7">
                                            <p:txEl>
                                              <p:pRg st="9" end="9"/>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7">
                                            <p:txEl>
                                              <p:pRg st="9" end="9"/>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descr="selffulfilling prophecy.jpg"/>
          <p:cNvPicPr>
            <a:picLocks noGrp="1" noChangeAspect="1"/>
          </p:cNvPicPr>
          <p:nvPr>
            <p:ph idx="1"/>
          </p:nvPr>
        </p:nvPicPr>
        <p:blipFill>
          <a:blip r:embed="rId2" cstate="print"/>
          <a:stretch>
            <a:fillRect/>
          </a:stretch>
        </p:blipFill>
        <p:spPr>
          <a:xfrm>
            <a:off x="1066800" y="0"/>
            <a:ext cx="7162800" cy="666784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Confirmation bias</a:t>
            </a:r>
            <a:endParaRPr lang="en-US" dirty="0"/>
          </a:p>
        </p:txBody>
      </p:sp>
      <p:sp>
        <p:nvSpPr>
          <p:cNvPr id="3" name="Content Placeholder 2"/>
          <p:cNvSpPr>
            <a:spLocks noGrp="1"/>
          </p:cNvSpPr>
          <p:nvPr>
            <p:ph idx="1"/>
          </p:nvPr>
        </p:nvSpPr>
        <p:spPr/>
        <p:txBody>
          <a:bodyPr/>
          <a:lstStyle/>
          <a:p>
            <a:r>
              <a:rPr lang="en-US" i="1" dirty="0" smtClean="0"/>
              <a:t>Tendency to search for information that confirms our decision or hypothesis</a:t>
            </a:r>
          </a:p>
          <a:p>
            <a:endParaRPr lang="en-US" i="1" dirty="0" smtClean="0"/>
          </a:p>
          <a:p>
            <a:r>
              <a:rPr lang="en-US" b="1" dirty="0" smtClean="0"/>
              <a:t>How to use it?</a:t>
            </a:r>
          </a:p>
          <a:p>
            <a:pPr>
              <a:buNone/>
            </a:pPr>
            <a:r>
              <a:rPr lang="en-US" dirty="0" smtClean="0"/>
              <a:t>		After having persuaded a person of something, help them feel good by letting them find examples that confirm their good judgment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Halo effect</a:t>
            </a:r>
            <a:endParaRPr lang="en-US" dirty="0"/>
          </a:p>
        </p:txBody>
      </p:sp>
      <p:pic>
        <p:nvPicPr>
          <p:cNvPr id="4" name="Content Placeholder 3" descr="halo effect.jpg"/>
          <p:cNvPicPr>
            <a:picLocks noGrp="1" noChangeAspect="1"/>
          </p:cNvPicPr>
          <p:nvPr>
            <p:ph idx="1"/>
          </p:nvPr>
        </p:nvPicPr>
        <p:blipFill>
          <a:blip r:embed="rId2" cstate="print"/>
          <a:stretch>
            <a:fillRect/>
          </a:stretch>
        </p:blipFill>
        <p:spPr>
          <a:xfrm>
            <a:off x="609600" y="1676400"/>
            <a:ext cx="7848600" cy="4896032"/>
          </a:xfrm>
        </p:spPr>
      </p:pic>
      <p:sp>
        <p:nvSpPr>
          <p:cNvPr id="5" name="TextBox 4"/>
          <p:cNvSpPr txBox="1"/>
          <p:nvPr/>
        </p:nvSpPr>
        <p:spPr>
          <a:xfrm>
            <a:off x="4038600" y="457200"/>
            <a:ext cx="4724400" cy="830997"/>
          </a:xfrm>
          <a:prstGeom prst="rect">
            <a:avLst/>
          </a:prstGeom>
          <a:noFill/>
        </p:spPr>
        <p:txBody>
          <a:bodyPr wrap="square" rtlCol="0">
            <a:spAutoFit/>
          </a:bodyPr>
          <a:lstStyle/>
          <a:p>
            <a:r>
              <a:rPr lang="en-US" sz="2400" dirty="0" smtClean="0"/>
              <a:t>= concluding </a:t>
            </a:r>
            <a:r>
              <a:rPr lang="en-US" sz="2400" dirty="0"/>
              <a:t>from a perceived single </a:t>
            </a:r>
            <a:r>
              <a:rPr lang="en-US" sz="2400" dirty="0" smtClean="0"/>
              <a:t>trait a general assessment</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Halo effect</a:t>
            </a:r>
            <a:endParaRPr lang="en-US" dirty="0"/>
          </a:p>
        </p:txBody>
      </p:sp>
      <p:pic>
        <p:nvPicPr>
          <p:cNvPr id="4" name="Picture 3" descr="P1060496.JPG"/>
          <p:cNvPicPr>
            <a:picLocks noChangeAspect="1"/>
          </p:cNvPicPr>
          <p:nvPr/>
        </p:nvPicPr>
        <p:blipFill>
          <a:blip r:embed="rId2" cstate="print"/>
          <a:stretch>
            <a:fillRect/>
          </a:stretch>
        </p:blipFill>
        <p:spPr>
          <a:xfrm>
            <a:off x="457200" y="1447800"/>
            <a:ext cx="3962400" cy="2971800"/>
          </a:xfrm>
          <a:prstGeom prst="rect">
            <a:avLst/>
          </a:prstGeom>
        </p:spPr>
      </p:pic>
      <p:pic>
        <p:nvPicPr>
          <p:cNvPr id="5" name="Picture 4" descr="byt po rekon.jpg"/>
          <p:cNvPicPr>
            <a:picLocks noChangeAspect="1"/>
          </p:cNvPicPr>
          <p:nvPr/>
        </p:nvPicPr>
        <p:blipFill>
          <a:blip r:embed="rId3" cstate="print"/>
          <a:stretch>
            <a:fillRect/>
          </a:stretch>
        </p:blipFill>
        <p:spPr>
          <a:xfrm>
            <a:off x="4953000" y="3657600"/>
            <a:ext cx="3911600" cy="29337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Halo effect</a:t>
            </a:r>
            <a:endParaRPr lang="en-US" dirty="0"/>
          </a:p>
        </p:txBody>
      </p:sp>
      <p:pic>
        <p:nvPicPr>
          <p:cNvPr id="4" name="Content Placeholder 3" descr="vacation 2.jpg"/>
          <p:cNvPicPr>
            <a:picLocks noGrp="1" noChangeAspect="1"/>
          </p:cNvPicPr>
          <p:nvPr>
            <p:ph idx="1"/>
          </p:nvPr>
        </p:nvPicPr>
        <p:blipFill>
          <a:blip r:embed="rId3" cstate="print"/>
          <a:stretch>
            <a:fillRect/>
          </a:stretch>
        </p:blipFill>
        <p:spPr>
          <a:xfrm>
            <a:off x="1600200" y="1600200"/>
            <a:ext cx="6002603" cy="4525963"/>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154</TotalTime>
  <Words>217</Words>
  <Application>Microsoft Office PowerPoint</Application>
  <PresentationFormat>Předvádění na obrazovce (4:3)</PresentationFormat>
  <Paragraphs>35</Paragraphs>
  <Slides>10</Slides>
  <Notes>2</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Technic</vt:lpstr>
      <vt:lpstr>Receiver factors</vt:lpstr>
      <vt:lpstr>Personality characteristics     and persuasion</vt:lpstr>
      <vt:lpstr>Self-fulfilling prophecy</vt:lpstr>
      <vt:lpstr>Pygmalion effect      Rosenthal &amp; Jacobson (1968/1992) </vt:lpstr>
      <vt:lpstr>Snímek 5</vt:lpstr>
      <vt:lpstr>Confirmation bias</vt:lpstr>
      <vt:lpstr>Halo effect</vt:lpstr>
      <vt:lpstr>Halo effect</vt:lpstr>
      <vt:lpstr>Halo effect</vt:lpstr>
      <vt:lpstr>Halo effect - 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Receiver factors</dc:title>
  <dc:creator>Stanley</dc:creator>
  <cp:lastModifiedBy>Stanislav Gálik</cp:lastModifiedBy>
  <cp:revision>28</cp:revision>
  <dcterms:created xsi:type="dcterms:W3CDTF">2009-07-17T12:27:46Z</dcterms:created>
  <dcterms:modified xsi:type="dcterms:W3CDTF">2010-11-07T15:53:23Z</dcterms:modified>
</cp:coreProperties>
</file>