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73" r:id="rId3"/>
    <p:sldId id="257" r:id="rId4"/>
    <p:sldId id="258" r:id="rId5"/>
    <p:sldId id="259" r:id="rId6"/>
    <p:sldId id="266" r:id="rId7"/>
    <p:sldId id="267" r:id="rId8"/>
    <p:sldId id="265" r:id="rId9"/>
    <p:sldId id="261" r:id="rId10"/>
    <p:sldId id="269" r:id="rId11"/>
    <p:sldId id="268" r:id="rId12"/>
    <p:sldId id="263" r:id="rId13"/>
    <p:sldId id="264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BAE49-1B97-4F24-9111-8DDAFE9FCB89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71493-B35E-4AC6-A321-6AC863CAAE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2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71493-B35E-4AC6-A321-6AC863CAAE9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45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312D4EC-F8B0-4B1F-ADEC-65E8CAEE18BF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E4BBE04-08A3-4AC2-B011-00BA86BE141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315200" cy="2595025"/>
          </a:xfrm>
        </p:spPr>
        <p:txBody>
          <a:bodyPr/>
          <a:lstStyle/>
          <a:p>
            <a:r>
              <a:rPr lang="cs-CZ" dirty="0" smtClean="0"/>
              <a:t>Základy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Ing. Martina </a:t>
            </a:r>
            <a:r>
              <a:rPr lang="cs-CZ" dirty="0" err="1" smtClean="0"/>
              <a:t>Cirbusová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2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Soukromé a veřejné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502920" indent="-457200">
              <a:buAutoNum type="arabicPeriod"/>
            </a:pPr>
            <a:endParaRPr lang="cs-CZ" sz="2400" b="1" dirty="0" smtClean="0"/>
          </a:p>
          <a:p>
            <a:pPr marL="45720" indent="0">
              <a:buNone/>
            </a:pPr>
            <a:endParaRPr lang="cs-CZ" sz="2400" b="1" dirty="0"/>
          </a:p>
          <a:p>
            <a:pPr marL="502920" indent="-457200">
              <a:buAutoNum type="arabicPeriod"/>
            </a:pPr>
            <a:endParaRPr lang="cs-CZ" sz="2400" b="1" dirty="0" smtClean="0"/>
          </a:p>
          <a:p>
            <a:pPr marL="502920" indent="-457200">
              <a:buAutoNum type="arabicPeriod"/>
            </a:pPr>
            <a:r>
              <a:rPr lang="cs-CZ" sz="3200" b="1" dirty="0" smtClean="0"/>
              <a:t>TEORIE ZÁJMOVÁ</a:t>
            </a:r>
          </a:p>
          <a:p>
            <a:pPr marL="502920" indent="-457200">
              <a:buAutoNum type="arabicPeriod"/>
            </a:pPr>
            <a:r>
              <a:rPr lang="cs-CZ" sz="3200" b="1" dirty="0" smtClean="0"/>
              <a:t>TEORIE MOCENSKÁ</a:t>
            </a:r>
          </a:p>
          <a:p>
            <a:pPr marL="502920" indent="-457200">
              <a:buAutoNum type="arabicPeriod"/>
            </a:pPr>
            <a:r>
              <a:rPr lang="cs-CZ" sz="3200" b="1" dirty="0" smtClean="0"/>
              <a:t>TEORIE ORGANICKÁ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9364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Hmotné a procesní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400" b="1" dirty="0" smtClean="0"/>
              <a:t>HMOTNÉ PRÁVO</a:t>
            </a:r>
            <a:r>
              <a:rPr lang="cs-CZ" sz="2400" dirty="0" smtClean="0"/>
              <a:t> </a:t>
            </a:r>
          </a:p>
          <a:p>
            <a:pPr marL="45720" indent="0">
              <a:buNone/>
            </a:pPr>
            <a:r>
              <a:rPr lang="cs-CZ" sz="2400" dirty="0" smtClean="0"/>
              <a:t>– představuje obsah společenských vztahů</a:t>
            </a:r>
          </a:p>
          <a:p>
            <a:pPr marL="45720" indent="0">
              <a:buNone/>
            </a:pPr>
            <a:r>
              <a:rPr lang="cs-CZ" sz="2400" dirty="0" smtClean="0"/>
              <a:t>– stanovuje jak se lidi mají ve společenských vztazích chovat</a:t>
            </a:r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b="1" dirty="0" smtClean="0"/>
              <a:t>PROCESNÍ PRÁVO</a:t>
            </a:r>
            <a:r>
              <a:rPr lang="cs-CZ" sz="2400" dirty="0" smtClean="0"/>
              <a:t> </a:t>
            </a:r>
            <a:endParaRPr lang="cs-CZ" sz="2400" dirty="0"/>
          </a:p>
          <a:p>
            <a:pPr marL="45720" indent="0">
              <a:buNone/>
            </a:pPr>
            <a:r>
              <a:rPr lang="cs-CZ" sz="2400" dirty="0" smtClean="0"/>
              <a:t>– stanoví postupy jimiž se účastníci právních vztahů mohou domáhat svého práva </a:t>
            </a:r>
          </a:p>
        </p:txBody>
      </p:sp>
    </p:spTree>
    <p:extLst>
      <p:ext uri="{BB962C8B-B14F-4D97-AF65-F5344CB8AC3E}">
        <p14:creationId xmlns:p14="http://schemas.microsoft.com/office/powerpoint/2010/main" val="28111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Zásady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185992" cy="4896584"/>
          </a:xfrm>
        </p:spPr>
        <p:txBody>
          <a:bodyPr/>
          <a:lstStyle/>
          <a:p>
            <a:pPr marL="45720" indent="0" algn="just">
              <a:buNone/>
            </a:pPr>
            <a:r>
              <a:rPr lang="cs-CZ" dirty="0" smtClean="0"/>
              <a:t>= základní pravidla, která ovládají soukromé právo jako systémový celek a prostupují celou úpravou osobních, rodinných a majetkových práv a povinností soukromoprávní povahy</a:t>
            </a:r>
          </a:p>
          <a:p>
            <a:pPr marL="45720" indent="0" algn="just">
              <a:buNone/>
            </a:pPr>
            <a:r>
              <a:rPr lang="cs-CZ" dirty="0" smtClean="0"/>
              <a:t>= uplatňují se bez ohledu na to, jsou-li v občanském zákoníku jako ústředním soukromoprávním předpisu výslovně vyjádřeny či nikoliv</a:t>
            </a:r>
          </a:p>
          <a:p>
            <a:pPr marL="45720" indent="0" algn="just">
              <a:buNone/>
            </a:pPr>
            <a:r>
              <a:rPr lang="cs-CZ" dirty="0" smtClean="0"/>
              <a:t>= svůj základ odvozují ze stěžejních hodnot pluralitní demokracie, tržního hospodářství, právního státu a ochrany lidských a občanských práv</a:t>
            </a:r>
          </a:p>
          <a:p>
            <a:pPr marL="45720" indent="0" algn="just">
              <a:buNone/>
            </a:pPr>
            <a:endParaRPr lang="cs-CZ" dirty="0"/>
          </a:p>
          <a:p>
            <a:pPr marL="45720" indent="0" algn="just">
              <a:buNone/>
            </a:pPr>
            <a:r>
              <a:rPr lang="cs-CZ" b="1" dirty="0" smtClean="0"/>
              <a:t>= § 3 odst. 2 OZ -  nejde o taxativní výčet!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809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Občanské právo hmotné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ústřední postavení v rámci celého soukromého práva</a:t>
            </a:r>
          </a:p>
          <a:p>
            <a:r>
              <a:rPr lang="cs-CZ" sz="2800" dirty="0" smtClean="0"/>
              <a:t> 2 základní zásady: autonomie vůle a rovné postavení</a:t>
            </a:r>
          </a:p>
          <a:p>
            <a:r>
              <a:rPr lang="cs-CZ" sz="2800" dirty="0" smtClean="0"/>
              <a:t>zákon č. 89/2012 Sb., občanský zákoník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846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Občanské právo hmotné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sz="2800" dirty="0" smtClean="0"/>
              <a:t>Občanská práva subjektivní povahy jsou:</a:t>
            </a:r>
          </a:p>
          <a:p>
            <a:pPr marL="560070" indent="-514350">
              <a:buAutoNum type="arabicParenR"/>
            </a:pPr>
            <a:r>
              <a:rPr lang="cs-CZ" sz="2800" dirty="0" smtClean="0"/>
              <a:t>Osobní práva</a:t>
            </a:r>
          </a:p>
          <a:p>
            <a:pPr marL="898525" indent="-514350">
              <a:buAutoNum type="alphaLcParenR"/>
              <a:tabLst>
                <a:tab pos="900113" algn="l"/>
              </a:tabLst>
            </a:pPr>
            <a:r>
              <a:rPr lang="cs-CZ" sz="2800" dirty="0" smtClean="0"/>
              <a:t>statusová práva – upravující právní stav, resp. postavení fyzických a právnických osob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osobní nebo osobnostní práva</a:t>
            </a:r>
          </a:p>
          <a:p>
            <a:pPr marL="560070" indent="-514350">
              <a:buFont typeface="+mj-lt"/>
              <a:buAutoNum type="arabicParenR" startAt="2"/>
            </a:pPr>
            <a:r>
              <a:rPr lang="cs-CZ" sz="2800" dirty="0" smtClean="0"/>
              <a:t>Rodinná práva</a:t>
            </a:r>
          </a:p>
          <a:p>
            <a:pPr marL="560070" indent="-514350">
              <a:buAutoNum type="arabicParenR" startAt="2"/>
            </a:pPr>
            <a:r>
              <a:rPr lang="cs-CZ" sz="2800" dirty="0" smtClean="0"/>
              <a:t>Majetková práva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držba, vlastnické právo, věcná práva k věci cizí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dědické právo</a:t>
            </a:r>
          </a:p>
          <a:p>
            <a:pPr marL="898525" indent="-514350">
              <a:buAutoNum type="alphaLcParenR"/>
            </a:pPr>
            <a:r>
              <a:rPr lang="cs-CZ" sz="2800" dirty="0" smtClean="0"/>
              <a:t>závazkové právo</a:t>
            </a:r>
          </a:p>
        </p:txBody>
      </p:sp>
    </p:spTree>
    <p:extLst>
      <p:ext uri="{BB962C8B-B14F-4D97-AF65-F5344CB8AC3E}">
        <p14:creationId xmlns:p14="http://schemas.microsoft.com/office/powerpoint/2010/main" val="14486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Občanskoprávní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 smtClean="0"/>
              <a:t>= je to objektivní skutečnost, kterou bere na zřetel občanské právo a spojuje s ní občanskoprávní následky</a:t>
            </a:r>
          </a:p>
          <a:p>
            <a:pPr marL="45720" indent="0">
              <a:buNone/>
            </a:pPr>
            <a:endParaRPr lang="cs-CZ" sz="2800" dirty="0" smtClean="0"/>
          </a:p>
          <a:p>
            <a:pPr marL="45720" indent="0">
              <a:buNone/>
            </a:pPr>
            <a:r>
              <a:rPr lang="cs-CZ" sz="2800" dirty="0" smtClean="0"/>
              <a:t>NÁSLEDKY:</a:t>
            </a:r>
          </a:p>
          <a:p>
            <a:pPr>
              <a:buFontTx/>
              <a:buChar char="-"/>
            </a:pPr>
            <a:r>
              <a:rPr lang="cs-CZ" sz="2800" dirty="0" smtClean="0"/>
              <a:t>vznik</a:t>
            </a:r>
          </a:p>
          <a:p>
            <a:pPr>
              <a:buFontTx/>
              <a:buChar char="-"/>
            </a:pPr>
            <a:r>
              <a:rPr lang="cs-CZ" sz="2800" dirty="0" smtClean="0"/>
              <a:t>změna</a:t>
            </a:r>
          </a:p>
          <a:p>
            <a:pPr>
              <a:buFontTx/>
              <a:buChar char="-"/>
            </a:pPr>
            <a:r>
              <a:rPr lang="cs-CZ" sz="2800" dirty="0" smtClean="0"/>
              <a:t>zánik</a:t>
            </a:r>
          </a:p>
          <a:p>
            <a:pPr marL="45720" indent="0">
              <a:buNone/>
            </a:pPr>
            <a:r>
              <a:rPr lang="cs-CZ" sz="2800" dirty="0" smtClean="0"/>
              <a:t>subjektivních práv nebo povinností</a:t>
            </a:r>
          </a:p>
        </p:txBody>
      </p:sp>
    </p:spTree>
    <p:extLst>
      <p:ext uri="{BB962C8B-B14F-4D97-AF65-F5344CB8AC3E}">
        <p14:creationId xmlns:p14="http://schemas.microsoft.com/office/powerpoint/2010/main" val="3098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Občanskoprávní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cs-CZ" sz="2800" dirty="0" smtClean="0"/>
              <a:t>DRUHY:</a:t>
            </a:r>
          </a:p>
          <a:p>
            <a:pPr marL="560070" indent="-514350" algn="just">
              <a:buAutoNum type="arabicPeriod"/>
            </a:pPr>
            <a:r>
              <a:rPr lang="cs-CZ" sz="2800" u="sng" dirty="0" smtClean="0"/>
              <a:t>PRÁVNÍ JEDNÁNÍ</a:t>
            </a:r>
            <a:r>
              <a:rPr lang="cs-CZ" sz="2800" dirty="0" smtClean="0"/>
              <a:t> = takové chování osoby(subjektu práva), které je schopno vyvolat právní následky</a:t>
            </a:r>
          </a:p>
          <a:p>
            <a:pPr marL="45720" indent="0" algn="just">
              <a:buNone/>
            </a:pPr>
            <a:r>
              <a:rPr lang="cs-CZ" sz="2800" dirty="0" smtClean="0"/>
              <a:t>př. mlčení (druh nekonání)</a:t>
            </a:r>
          </a:p>
          <a:p>
            <a:pPr marL="45720" indent="0" algn="just">
              <a:buNone/>
            </a:pPr>
            <a:endParaRPr lang="cs-CZ" sz="2800" dirty="0" smtClean="0"/>
          </a:p>
          <a:p>
            <a:pPr marL="560070" indent="-514350" algn="just">
              <a:buFont typeface="+mj-lt"/>
              <a:buAutoNum type="arabicPeriod" startAt="2"/>
            </a:pPr>
            <a:r>
              <a:rPr lang="cs-CZ" sz="2800" u="sng" dirty="0" smtClean="0"/>
              <a:t>PRÁVNÍ UDÁLOST</a:t>
            </a:r>
            <a:r>
              <a:rPr lang="cs-CZ" sz="2800" dirty="0" smtClean="0"/>
              <a:t> = jde o skutečnost, která v určité podobě za určitých okolností je pro právo významná: právo ji bere na zřetel a spojuje s ní právní následky</a:t>
            </a:r>
          </a:p>
          <a:p>
            <a:pPr marL="45720" indent="0" algn="just">
              <a:buNone/>
            </a:pPr>
            <a:r>
              <a:rPr lang="cs-CZ" sz="2800" dirty="0" smtClean="0"/>
              <a:t>př. čas, smrt, narození</a:t>
            </a:r>
          </a:p>
        </p:txBody>
      </p:sp>
    </p:spTree>
    <p:extLst>
      <p:ext uri="{BB962C8B-B14F-4D97-AF65-F5344CB8AC3E}">
        <p14:creationId xmlns:p14="http://schemas.microsoft.com/office/powerpoint/2010/main" val="18588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315200" cy="2595025"/>
          </a:xfrm>
        </p:spPr>
        <p:txBody>
          <a:bodyPr/>
          <a:lstStyle/>
          <a:p>
            <a:r>
              <a:rPr lang="cs-CZ" dirty="0" smtClean="0"/>
              <a:t>II. BLOK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8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Právní vztahy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Subjekty a objekty občanského práva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Rodinné právo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r>
              <a:rPr lang="cs-CZ" sz="2800" dirty="0" smtClean="0"/>
              <a:t>Majetková práva</a:t>
            </a:r>
          </a:p>
          <a:p>
            <a:pPr marL="560070" indent="-514350" algn="just">
              <a:lnSpc>
                <a:spcPct val="150000"/>
              </a:lnSpc>
              <a:buAutoNum type="arabicPeriod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999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cs-CZ" sz="2800" dirty="0" smtClean="0"/>
              <a:t>„</a:t>
            </a:r>
            <a:r>
              <a:rPr lang="cs-CZ" sz="2400" i="1" dirty="0" smtClean="0"/>
              <a:t>má-li někdo subjektivní právo vůči jinému nebo vůči určité věci, existuje v důsledku toho vztah mezi oprávněným a povinným – </a:t>
            </a:r>
            <a:r>
              <a:rPr lang="cs-CZ" sz="2400" b="1" i="1" dirty="0" smtClean="0"/>
              <a:t>tento vztah se označuje za právní vztah“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cs-CZ" sz="2400" b="1" i="1" dirty="0" smtClean="0"/>
              <a:t>PRVKY PRÁVNÍHO VZTAHU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Subjekt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Objekt 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Obsah </a:t>
            </a:r>
          </a:p>
        </p:txBody>
      </p:sp>
    </p:spTree>
    <p:extLst>
      <p:ext uri="{BB962C8B-B14F-4D97-AF65-F5344CB8AC3E}">
        <p14:creationId xmlns:p14="http://schemas.microsoft.com/office/powerpoint/2010/main" val="18086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315200" cy="2595025"/>
          </a:xfrm>
        </p:spPr>
        <p:txBody>
          <a:bodyPr/>
          <a:lstStyle/>
          <a:p>
            <a:r>
              <a:rPr lang="cs-CZ" dirty="0" smtClean="0"/>
              <a:t>I. BLOK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05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Subjekty občanského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/>
          </a:bodyPr>
          <a:lstStyle/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Osoby fyzické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Právnické osoby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Spotřebitel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dirty="0" smtClean="0"/>
              <a:t>Podnikatel</a:t>
            </a:r>
          </a:p>
        </p:txBody>
      </p:sp>
    </p:spTree>
    <p:extLst>
      <p:ext uri="{BB962C8B-B14F-4D97-AF65-F5344CB8AC3E}">
        <p14:creationId xmlns:p14="http://schemas.microsoft.com/office/powerpoint/2010/main" val="171055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Subjekty občanského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/>
              <a:t>právní  normy určují okruh osob, na které se obracejí, a vymezují jejich </a:t>
            </a:r>
            <a:r>
              <a:rPr lang="cs-CZ" sz="2400" b="1" dirty="0"/>
              <a:t>PRÁVNÍ ZPŮSOBILOST – 2 vlastnosti!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b="1" dirty="0"/>
              <a:t>Způsobilost k právům a povinnostem </a:t>
            </a:r>
            <a:r>
              <a:rPr lang="cs-CZ" sz="2400" dirty="0"/>
              <a:t>= ZPŮSOBILOST BÝT SUBJEKTEM PRÁV A </a:t>
            </a:r>
            <a:r>
              <a:rPr lang="cs-CZ" sz="2400" dirty="0" smtClean="0"/>
              <a:t>POVINNOSTÍ (právní subjektivita)</a:t>
            </a:r>
            <a:endParaRPr lang="cs-CZ" sz="2400" dirty="0"/>
          </a:p>
          <a:p>
            <a:pPr marL="502920" indent="-457200" algn="just">
              <a:lnSpc>
                <a:spcPct val="150000"/>
              </a:lnSpc>
              <a:buAutoNum type="arabicParenR"/>
            </a:pPr>
            <a:r>
              <a:rPr lang="cs-CZ" sz="2400" b="1" dirty="0"/>
              <a:t>Způsobilost k právně relevantnímu jednání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cs-CZ" sz="2400" dirty="0"/>
              <a:t>	a) způsobilost nabývat pro sebe vlastním právním </a:t>
            </a:r>
            <a:r>
              <a:rPr lang="cs-CZ" sz="2400" dirty="0" smtClean="0"/>
              <a:t>	jednáním </a:t>
            </a:r>
            <a:r>
              <a:rPr lang="cs-CZ" sz="2400" dirty="0"/>
              <a:t>práva a zavazovat se k povinnostem </a:t>
            </a:r>
            <a:r>
              <a:rPr lang="cs-CZ" sz="2400" dirty="0" smtClean="0"/>
              <a:t>	(</a:t>
            </a:r>
            <a:r>
              <a:rPr lang="cs-CZ" sz="2400" dirty="0"/>
              <a:t>způsobilost k právním úkonům)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cs-CZ" sz="2400" dirty="0"/>
              <a:t>	b) způsobilost založit svou odpovědnost (deliktní </a:t>
            </a:r>
            <a:r>
              <a:rPr lang="cs-CZ" sz="2400" dirty="0" smtClean="0"/>
              <a:t>	způsobilost</a:t>
            </a:r>
            <a:r>
              <a:rPr lang="cs-CZ" sz="2400" dirty="0"/>
              <a:t>)</a:t>
            </a:r>
          </a:p>
          <a:p>
            <a:pPr marL="502920" indent="-457200" algn="just">
              <a:lnSpc>
                <a:spcPct val="150000"/>
              </a:lnSpc>
              <a:buAutoNum type="arabicParenR"/>
            </a:pPr>
            <a:endParaRPr lang="cs-CZ" sz="2800" dirty="0"/>
          </a:p>
          <a:p>
            <a:pPr marL="45720" indent="0" algn="just">
              <a:lnSpc>
                <a:spcPct val="15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2301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185992" cy="48965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 smtClean="0"/>
              <a:t>každá FO má právní osobnost =  je způsobilá v mezích právního řádu mít práva a povinnosti – jedno ze základních lidských práv (§ 15 odst. 1 OZ)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 smtClean="0"/>
              <a:t>právní osobnost FO vzniká narozením (§ 25 OZ!)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cs-CZ" sz="2400" dirty="0" smtClean="0"/>
              <a:t>svéprávnost vzniká postupně podle stavu psychické vyspělosti FO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zletilostí (18. rok)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uzavřením manželství</a:t>
            </a:r>
          </a:p>
          <a:p>
            <a:pPr marL="502920" indent="-457200" algn="just">
              <a:lnSpc>
                <a:spcPct val="150000"/>
              </a:lnSpc>
              <a:buAutoNum type="arabicPeriod"/>
            </a:pPr>
            <a:r>
              <a:rPr lang="cs-CZ" sz="2400" dirty="0" smtClean="0"/>
              <a:t>na základě rozhodnutí soudu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cs-CZ" sz="2400" dirty="0"/>
          </a:p>
          <a:p>
            <a:pPr marL="45720" indent="0" algn="just">
              <a:lnSpc>
                <a:spcPct val="15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89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plnou svéprávnost nemají: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nezletilci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zletilé FO, jejichž svéprávnost byla omezená rozhodnutím soudu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svéprávnost je podle </a:t>
            </a:r>
            <a:r>
              <a:rPr lang="cs-CZ" sz="2800" dirty="0" err="1" smtClean="0"/>
              <a:t>obč</a:t>
            </a:r>
            <a:r>
              <a:rPr lang="cs-CZ" sz="2800" dirty="0" smtClean="0"/>
              <a:t>. práva hmotného určující pro občanskou procesní způsobilost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přiznání svéprávnosti soudem: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nezletilý dosáhl věku 16ti let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je schopný sám se živit a sám obstarat své záležitosti</a:t>
            </a:r>
          </a:p>
          <a:p>
            <a:pPr marL="502920" indent="-457200" algn="just">
              <a:lnSpc>
                <a:spcPct val="170000"/>
              </a:lnSpc>
              <a:buAutoNum type="arabicPeriod"/>
            </a:pPr>
            <a:r>
              <a:rPr lang="cs-CZ" sz="2800" dirty="0" smtClean="0"/>
              <a:t>zákonný zástupce nezletilého s návrhem souhlasí</a:t>
            </a:r>
          </a:p>
        </p:txBody>
      </p:sp>
    </p:spTree>
    <p:extLst>
      <p:ext uri="{BB962C8B-B14F-4D97-AF65-F5344CB8AC3E}">
        <p14:creationId xmlns:p14="http://schemas.microsoft.com/office/powerpoint/2010/main" val="41111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omezení svéprávnosti soudem - § 57 OZ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pouze tehdy, pokud by mu jinak hrozila vážná </a:t>
            </a:r>
            <a:r>
              <a:rPr lang="cs-CZ" sz="2800" dirty="0" err="1" smtClean="0"/>
              <a:t>ujma</a:t>
            </a:r>
            <a:r>
              <a:rPr lang="cs-CZ" sz="2800" dirty="0" smtClean="0"/>
              <a:t> a nepostačí-li vzhledem k jeho zájmům některé z mírnějších a méně omezujících opatření (§ 55 odst. 2 OZ)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soud nemůže zletilého člověka zbavit svéprávnosti zcela!</a:t>
            </a:r>
          </a:p>
        </p:txBody>
      </p:sp>
    </p:spTree>
    <p:extLst>
      <p:ext uri="{BB962C8B-B14F-4D97-AF65-F5344CB8AC3E}">
        <p14:creationId xmlns:p14="http://schemas.microsoft.com/office/powerpoint/2010/main" val="355868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osoba odlišná od fyzické osoby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organizovaný útvar, který má podle zákona právní osobnost (§ 20 odst. 1)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právnickými osobami mohou být útvary různého druhu – může jít o společenství osob, ale také o účelově vyčleněný majetek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nejdůležitějším znakem PO je jejich právní osobnost – subjektivita (§ 15 odst. 1 OZ)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PO mají též způsobilost k právním jednáním – rozsah subjektivity se kryje se způsobilostí k právním jednáním</a:t>
            </a:r>
          </a:p>
        </p:txBody>
      </p:sp>
    </p:spTree>
    <p:extLst>
      <p:ext uri="{BB962C8B-B14F-4D97-AF65-F5344CB8AC3E}">
        <p14:creationId xmlns:p14="http://schemas.microsoft.com/office/powerpoint/2010/main" val="104947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dalším znakem PO je jejich majetková autonomie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DĚLENÍ</a:t>
            </a:r>
          </a:p>
          <a:p>
            <a:pPr marL="560070" indent="-514350" algn="just">
              <a:lnSpc>
                <a:spcPct val="170000"/>
              </a:lnSpc>
              <a:buAutoNum type="alphaLcParenR"/>
            </a:pPr>
            <a:r>
              <a:rPr lang="cs-CZ" sz="2800" dirty="0" smtClean="0"/>
              <a:t>PO soukromého práva (obchodní společnosti) a PO veřejného práva (stát)</a:t>
            </a:r>
          </a:p>
          <a:p>
            <a:pPr marL="560070" indent="-514350" algn="just">
              <a:lnSpc>
                <a:spcPct val="170000"/>
              </a:lnSpc>
              <a:buAutoNum type="alphaLcParenR"/>
            </a:pPr>
            <a:r>
              <a:rPr lang="cs-CZ" sz="2800" dirty="0" smtClean="0"/>
              <a:t>podle povahy lze PO dělit na korporace a fundace(nadace) a smíšené útvary</a:t>
            </a:r>
            <a:endParaRPr lang="cs-CZ" sz="2800" dirty="0"/>
          </a:p>
          <a:p>
            <a:pPr marL="45720" indent="0" algn="just">
              <a:lnSpc>
                <a:spcPct val="170000"/>
              </a:lnSpc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0330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Právnické osoby v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 - dělení do čtyř oddíl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1.díl - obecné otázky týkající se všech druhů PO (§ 118-§ 209)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2.-4. díl – jednotlivé druhy PO (§ 210 – 302 OZ korporace, §303 – 401 fundace, § 402 – 418  ústavy)</a:t>
            </a:r>
          </a:p>
          <a:p>
            <a:pPr marL="45720" indent="0" algn="just">
              <a:lnSpc>
                <a:spcPct val="170000"/>
              </a:lnSpc>
              <a:buNone/>
            </a:pPr>
            <a:r>
              <a:rPr lang="cs-CZ" sz="2800" dirty="0" smtClean="0"/>
              <a:t>- identifikace PO – název, sídlo, zápis do veřejného rejstříku</a:t>
            </a:r>
          </a:p>
          <a:p>
            <a:pPr marL="45720" indent="0" algn="just">
              <a:lnSpc>
                <a:spcPct val="170000"/>
              </a:lnSpc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221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Spotřebitel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pojem spotřebitel není jednoznačně definován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většina </a:t>
            </a:r>
            <a:r>
              <a:rPr lang="cs-CZ" sz="2800" dirty="0" smtClean="0"/>
              <a:t>směrnic, </a:t>
            </a:r>
            <a:r>
              <a:rPr lang="cs-CZ" sz="2800" dirty="0" smtClean="0"/>
              <a:t>které sledují ochranu hospodářských zájmů spotřebitelů je chápe jako FO, případně osobu jednající pro svou potřebu, tj. potřebu spjatou s její profesionální (výdělečnou) aktivitou 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800" dirty="0" smtClean="0"/>
              <a:t>§ 419 OZ – „</a:t>
            </a:r>
            <a:r>
              <a:rPr lang="cs-CZ" sz="2800" i="1" dirty="0" smtClean="0"/>
              <a:t>spotřebitelem je každý člověk, který mimo rámec své podnikatelské činnosti nebo mimo rámec samotného výkonu svého povolání uzavírá smlouvu s podnikatelem nebo s ním jinak jedná</a:t>
            </a:r>
            <a:r>
              <a:rPr lang="cs-CZ" sz="2800" dirty="0" smtClean="0"/>
              <a:t>“</a:t>
            </a:r>
          </a:p>
          <a:p>
            <a:pPr marL="45720" indent="0" algn="just">
              <a:lnSpc>
                <a:spcPct val="170000"/>
              </a:lnSpc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051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Podnikatel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OZ – každý, kdo provozuje podnikatelskou činnost, bez ohledu na to, zda k takové činnosti má oprávnění nebo ne (§ 420 OZ)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pojmové znaky podnikání – činnosti vykonávané: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	- výdělečné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samostatně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živnostenským nebo obdobným způsobem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na vlastní účet a odpovědnost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	- se záměrem činit tak soustavně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  <a:r>
              <a:rPr lang="cs-CZ" sz="2800" dirty="0" smtClean="0"/>
              <a:t>- za účelem dosažení zisku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podnikatelem může být jak FO tak PO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445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5"/>
            <a:ext cx="7330008" cy="482457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 Základy teorie práva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 Pojem a funkce práva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 Soukromé vs</a:t>
            </a:r>
            <a:r>
              <a:rPr lang="cs-CZ" sz="3200" dirty="0"/>
              <a:t>.</a:t>
            </a:r>
            <a:r>
              <a:rPr lang="cs-CZ" sz="3200" dirty="0" smtClean="0"/>
              <a:t> veřejné právo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 </a:t>
            </a:r>
            <a:r>
              <a:rPr lang="cs-CZ" sz="3200" dirty="0" smtClean="0"/>
              <a:t>Hmotné vs. procesní právo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 </a:t>
            </a:r>
            <a:r>
              <a:rPr lang="cs-CZ" sz="3200" dirty="0" smtClean="0"/>
              <a:t>Zásady soukromého práva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 Občanské právo hmotné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91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Rodinné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1. Manželství</a:t>
            </a:r>
            <a:endParaRPr lang="cs-CZ" sz="2800" dirty="0" smtClean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vznik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zánik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2. Příbuzenství </a:t>
            </a:r>
            <a:r>
              <a:rPr lang="cs-CZ" sz="2800" dirty="0" smtClean="0"/>
              <a:t>a </a:t>
            </a:r>
            <a:r>
              <a:rPr lang="cs-CZ" sz="2800" dirty="0" err="1" smtClean="0"/>
              <a:t>švagrovství</a:t>
            </a:r>
            <a:endParaRPr lang="cs-CZ" sz="2800" dirty="0" smtClean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všeobecná ustanovení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800" dirty="0" smtClean="0"/>
              <a:t>poměry mezi rodiči a dětmi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800" dirty="0" smtClean="0"/>
              <a:t>3. Poručnictví </a:t>
            </a:r>
            <a:r>
              <a:rPr lang="cs-CZ" sz="2800" dirty="0" smtClean="0"/>
              <a:t>a jiné formy péče o děti</a:t>
            </a:r>
          </a:p>
        </p:txBody>
      </p:sp>
    </p:spTree>
    <p:extLst>
      <p:ext uri="{BB962C8B-B14F-4D97-AF65-F5344CB8AC3E}">
        <p14:creationId xmlns:p14="http://schemas.microsoft.com/office/powerpoint/2010/main" val="91291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§ 655 OZ – je to trvalý svazek muže a ženy vzniklý způsobem, který stanoví zákon</a:t>
            </a:r>
            <a:r>
              <a:rPr lang="cs-CZ" sz="2400" dirty="0"/>
              <a:t> </a:t>
            </a:r>
            <a:r>
              <a:rPr lang="cs-CZ" sz="2400" dirty="0" smtClean="0"/>
              <a:t>za účelem založení rodiny, řádné výchovy dětí, vzájemné podpory a pomoci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VZNIK:</a:t>
            </a:r>
            <a:r>
              <a:rPr lang="cs-CZ" sz="2400" dirty="0" smtClean="0"/>
              <a:t> svobodným a úplným  souhlasným projevem vůle muže a ženy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církevní nebo občanský sňatek (§ 657 OZ)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ZÁNIK:</a:t>
            </a:r>
            <a:r>
              <a:rPr lang="cs-CZ" sz="2400" dirty="0" smtClean="0"/>
              <a:t> jen z důvodů stanovených zákonem (§ 754 OZ)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PRÁVA A POVINNOSTI MANŽELŮ:</a:t>
            </a:r>
            <a:r>
              <a:rPr lang="cs-CZ" sz="2400" dirty="0" smtClean="0"/>
              <a:t> (§687 OZ – manželé jsou si povinní úctou, žít spolu, být si věrni, vzájemně respektovat svou důstojnost, podporovat se, udržovat rodinné společenství, vytvářet zdravé rodinné prostředí a společně pečovat o děti)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VYŽIVNÉ MEZI MANŽELY: </a:t>
            </a:r>
            <a:r>
              <a:rPr lang="cs-CZ" sz="2400" dirty="0" smtClean="0"/>
              <a:t>(§ 697 OZ) – v rozsahu, který oběma zajišťuje zásadně stejnou hmotnou a kulturní úroveň</a:t>
            </a:r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13823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Vztahy mezi rodiči a dětmi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u="sng" dirty="0" smtClean="0"/>
              <a:t>§ 865 RODIČOVSKÁ ODPOVĚDNOST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náleží stejně oběma rodičům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rozhodne-li soud o omezení svéprávnosti, rozhodne zároveň o rodičovské odpovědnosti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RO vykonávají rodiče po vzájemné shodě a v souladu se zájmy dítěte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§ 858 </a:t>
            </a:r>
            <a:r>
              <a:rPr lang="cs-CZ" sz="2400" dirty="0" smtClean="0"/>
              <a:t>– péče o dítě,  péče o jeho zdraví, jeho tělesný, citový, rozumový a mravní vývoj, ochrana dítěte, udržování osobního styku s dítětem, zajišťování jeho výchovy a vzdělání, určení místa jeho bydliště, zastupování dítěte a spravování jeho jmění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od narození po nabytí svéprávnosti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vyživovací povinnost není součástí rodičovské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115247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Vztahy mezi rodiči a dětmi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§ 910 Vyživovací povinnost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předci a potomci mají vyživovací povinnost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ro určení rozsahu jsou rozhodné odůvodněné potřeby oprávněného</a:t>
            </a:r>
          </a:p>
          <a:p>
            <a:pPr marL="502920" indent="-457200" algn="just">
              <a:lnSpc>
                <a:spcPct val="120000"/>
              </a:lnSpc>
              <a:buAutoNum type="arabicPeriod"/>
            </a:pPr>
            <a:r>
              <a:rPr lang="cs-CZ" sz="2400" dirty="0" smtClean="0"/>
              <a:t>výživné mezi rodiči a dětmi a předky a potomky</a:t>
            </a:r>
          </a:p>
          <a:p>
            <a:pPr marL="502920" indent="-457200" algn="just">
              <a:lnSpc>
                <a:spcPct val="120000"/>
              </a:lnSpc>
              <a:buAutoNum type="arabicPeriod"/>
            </a:pPr>
            <a:r>
              <a:rPr lang="cs-CZ" sz="2400" dirty="0" smtClean="0"/>
              <a:t>výživné a zajištění úhrady některých nákladů neprovdané matce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§ 922 výživné lze přiznat jen ode dne zahájení soudního řízení</a:t>
            </a:r>
            <a:endParaRPr lang="cs-CZ" sz="2400" dirty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!pro děti i za dobu nejdéle tří let zpětně od tohoto dne!</a:t>
            </a:r>
          </a:p>
        </p:txBody>
      </p:sp>
    </p:spTree>
    <p:extLst>
      <p:ext uri="{BB962C8B-B14F-4D97-AF65-F5344CB8AC3E}">
        <p14:creationId xmlns:p14="http://schemas.microsoft.com/office/powerpoint/2010/main" val="26422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Majetková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A) ABSOLUTNÍ MAJETKOVÁ PRÁVA</a:t>
            </a:r>
          </a:p>
          <a:p>
            <a:pPr marL="50292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cs-CZ" sz="2400" dirty="0" smtClean="0"/>
              <a:t>Věcná práva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držba</a:t>
            </a:r>
            <a:endParaRPr lang="cs-CZ" sz="2400" dirty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spoluvlastnictví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věcná práva k cizím věcem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/>
              <a:t>správa cizího </a:t>
            </a:r>
            <a:r>
              <a:rPr lang="cs-CZ" sz="2400" dirty="0" smtClean="0"/>
              <a:t>majetku</a:t>
            </a:r>
          </a:p>
          <a:p>
            <a:pPr marL="502920" indent="-457200" algn="just">
              <a:lnSpc>
                <a:spcPct val="120000"/>
              </a:lnSpc>
              <a:buFont typeface="+mj-lt"/>
              <a:buAutoNum type="arabicPeriod" startAt="2"/>
            </a:pPr>
            <a:r>
              <a:rPr lang="cs-CZ" sz="2400" dirty="0" smtClean="0"/>
              <a:t>Dědické právo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B) RELATIVNÍ MAJETKOVÁ PRÁVA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- závazky</a:t>
            </a:r>
          </a:p>
          <a:p>
            <a:pPr marL="502920" indent="-457200" algn="just">
              <a:lnSpc>
                <a:spcPct val="120000"/>
              </a:lnSpc>
              <a:buAutoNum type="arabicPeriod" startAt="2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771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DRŽBA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držitelem je </a:t>
            </a:r>
            <a:r>
              <a:rPr lang="cs-CZ" sz="2400" dirty="0"/>
              <a:t>t</a:t>
            </a:r>
            <a:r>
              <a:rPr lang="cs-CZ" sz="2400" dirty="0" smtClean="0"/>
              <a:t>en, kdo vykonává právo pro sebe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držet lze právo, které lze právní jednáním převést na jiného a které připouští trvalý nebo opakovaný výkon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vše co někomu patří, všechny jeho věci hmotné i nehmotné, je jeho vlastnictvím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vlastník má právo se svým vlastnictvím </a:t>
            </a:r>
            <a:r>
              <a:rPr lang="cs-CZ" sz="2400" b="1" dirty="0" smtClean="0"/>
              <a:t>v mezích právního řádu</a:t>
            </a:r>
            <a:r>
              <a:rPr lang="cs-CZ" sz="2400" dirty="0" smtClean="0"/>
              <a:t> libovolně nakládat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§ 1042 OZ!</a:t>
            </a:r>
          </a:p>
        </p:txBody>
      </p:sp>
    </p:spTree>
    <p:extLst>
      <p:ext uri="{BB962C8B-B14F-4D97-AF65-F5344CB8AC3E}">
        <p14:creationId xmlns:p14="http://schemas.microsoft.com/office/powerpoint/2010/main" val="12442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SPOLUVLASTNICTVÍ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osoby, jimž náleží vlastnické právo k věci společně, jsou spoluvlastníky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spoluvlastníci se považují za jedinou osobu a nakládají s věcí jako jediná osoba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každý spoluvlastník má právo k celé věci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VĚCNÁ PRÁVA K CIZÍM VĚCEM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právo stavby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věcná břemena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zástavní právo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zadržovací právo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841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= je to právo na pozůstalost nebo na poměrný podíl z ní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pozůstalost tvoří celé jmění zůstavitele, kromě práva a povinností vázaných výlučně na jeho osobu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dědí se na základě dědické smlouvy, ze závěti nebo ze zákona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dědického práva se lze předem zříci smlouvou se zůstavitelem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dědic má právo po smrti zůstavitele dědictví odmítnout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5594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Závazkové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ze závazku má věřitel vůči dlužníkovi právo na určité plnění jako na pohledávku a dlužník má povinnost toto právo splněním dluhu uspokojit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Závazek vzniká</a:t>
            </a:r>
            <a:r>
              <a:rPr lang="cs-CZ" sz="2400" dirty="0" smtClean="0"/>
              <a:t>: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ze smlouvy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z protiprávního činu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sz="2400" dirty="0" smtClean="0"/>
              <a:t>nebo z jiné právní skutečnosti, která je k tomu podle právního řádu způsobilá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b="1" dirty="0" smtClean="0"/>
              <a:t>SMLOUV</a:t>
            </a:r>
            <a:r>
              <a:rPr lang="cs-CZ" sz="2400" dirty="0" smtClean="0"/>
              <a:t>A – strany ní projevují vůli zřídit mezi sebou závazek a řídit se obsahem smlouvy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cs-CZ" sz="2400" dirty="0" smtClean="0"/>
              <a:t>- z návrhu na uzavření smlouvy musí být zřejmé, že kde jej činí, má úmysl uzavřít určitou smlouvu s osobou, vůči níž nabídku činí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78759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>
            <a:normAutofit/>
          </a:bodyPr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32859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cs-CZ" sz="2400" dirty="0"/>
              <a:t>DVOŘÁK, Jakub; ŠVESTKA, Jiří; ZUKLÍNOVÁ, Michaela a kol. Občanské právo hmotné. Svazek 1. Díl první: Obecná část. Praha: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r>
              <a:rPr lang="cs-CZ" sz="2400" dirty="0"/>
              <a:t> ČR, 2013, 432 s. ISBN 978-80-7478-325-8</a:t>
            </a:r>
          </a:p>
          <a:p>
            <a:pPr lvl="0" algn="just"/>
            <a:r>
              <a:rPr lang="cs-CZ" sz="2400" dirty="0"/>
              <a:t>HARVÁNEK, Jaromír a kol. Právní teorie. Plzeň: Aleš Čeněk, 2013. 439 s.</a:t>
            </a:r>
          </a:p>
          <a:p>
            <a:pPr lvl="0" algn="just"/>
            <a:r>
              <a:rPr lang="cs-CZ" sz="2400" dirty="0"/>
              <a:t>TICHÝ, Luboš. Obecná část občanského práva.  1. vyd. Praha: </a:t>
            </a:r>
            <a:r>
              <a:rPr lang="cs-CZ" sz="2400" dirty="0" err="1"/>
              <a:t>C.H.Beck</a:t>
            </a:r>
            <a:r>
              <a:rPr lang="cs-CZ" sz="2400" dirty="0"/>
              <a:t>, 2014, 390 s. ISBN 978-80-7400-483-4</a:t>
            </a:r>
          </a:p>
          <a:p>
            <a:pPr lvl="0" algn="just"/>
            <a:r>
              <a:rPr lang="cs-CZ" sz="2400" dirty="0"/>
              <a:t>HORÁLEK, Vladimír; SCHELLE, Karel; TAUCHEN, Jaromír. Encyklopedie pojmů nového soukromého práva. 2. dopl. vyd. Praha: Linde, 2014. 488 s. ISBN 978-80-7201-948-9</a:t>
            </a:r>
          </a:p>
          <a:p>
            <a:pPr lvl="0" algn="just"/>
            <a:r>
              <a:rPr lang="cs-CZ" sz="2400" dirty="0"/>
              <a:t>zákon č. 89/2012 Sb. Občanský zákoník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563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315200" cy="1154097"/>
          </a:xfrm>
        </p:spPr>
        <p:txBody>
          <a:bodyPr/>
          <a:lstStyle/>
          <a:p>
            <a:r>
              <a:rPr lang="cs-CZ" dirty="0" smtClean="0"/>
              <a:t>Základy teorie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340768"/>
            <a:ext cx="72008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Pojem práva</a:t>
            </a:r>
          </a:p>
          <a:p>
            <a:r>
              <a:rPr lang="cs-CZ" dirty="0" smtClean="0"/>
              <a:t>Funkce práva</a:t>
            </a:r>
          </a:p>
          <a:p>
            <a:r>
              <a:rPr lang="cs-CZ" dirty="0" smtClean="0"/>
              <a:t>Zákonnost</a:t>
            </a:r>
          </a:p>
          <a:p>
            <a:r>
              <a:rPr lang="cs-CZ" dirty="0" smtClean="0"/>
              <a:t>Právní vědomí</a:t>
            </a:r>
          </a:p>
          <a:p>
            <a:r>
              <a:rPr lang="cs-CZ" dirty="0" smtClean="0"/>
              <a:t>Prameny práva</a:t>
            </a:r>
          </a:p>
          <a:p>
            <a:r>
              <a:rPr lang="cs-CZ" dirty="0" smtClean="0"/>
              <a:t>Právo veřejné s soukromé</a:t>
            </a:r>
          </a:p>
          <a:p>
            <a:r>
              <a:rPr lang="cs-CZ" dirty="0" smtClean="0"/>
              <a:t>Právní normy</a:t>
            </a:r>
          </a:p>
          <a:p>
            <a:r>
              <a:rPr lang="cs-CZ" dirty="0" smtClean="0"/>
              <a:t>Druhy právních předpisů</a:t>
            </a:r>
          </a:p>
          <a:p>
            <a:r>
              <a:rPr lang="cs-CZ" dirty="0" smtClean="0"/>
              <a:t>Interpretace právních norem</a:t>
            </a:r>
          </a:p>
          <a:p>
            <a:r>
              <a:rPr lang="cs-CZ" dirty="0" smtClean="0"/>
              <a:t>Odvětví práva</a:t>
            </a:r>
          </a:p>
          <a:p>
            <a:r>
              <a:rPr lang="cs-CZ" dirty="0" smtClean="0"/>
              <a:t>Právní vztahy</a:t>
            </a:r>
          </a:p>
          <a:p>
            <a:r>
              <a:rPr lang="cs-CZ" dirty="0" smtClean="0"/>
              <a:t>Právní jednání (ne právní úkon - § 34 OZ, ale právní jednání - § 545 NOZ)</a:t>
            </a:r>
          </a:p>
          <a:p>
            <a:r>
              <a:rPr lang="cs-CZ" dirty="0" smtClean="0"/>
              <a:t>Protiprávní jednání</a:t>
            </a:r>
          </a:p>
          <a:p>
            <a:r>
              <a:rPr lang="cs-CZ" dirty="0" smtClean="0"/>
              <a:t>Promlčení a prekluze práva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9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/>
          <a:lstStyle/>
          <a:p>
            <a:pPr marL="45720" indent="0" algn="just">
              <a:buNone/>
            </a:pPr>
            <a:endParaRPr lang="cs-CZ" b="1" dirty="0" smtClean="0"/>
          </a:p>
          <a:p>
            <a:pPr marL="45720" indent="0" algn="just">
              <a:buNone/>
            </a:pPr>
            <a:endParaRPr lang="cs-CZ" b="1" dirty="0"/>
          </a:p>
          <a:p>
            <a:pPr marL="45720" indent="0" algn="just">
              <a:buNone/>
            </a:pPr>
            <a:endParaRPr lang="cs-CZ" b="1" dirty="0" smtClean="0"/>
          </a:p>
          <a:p>
            <a:pPr marL="45720" indent="0" algn="ctr">
              <a:buNone/>
            </a:pPr>
            <a:r>
              <a:rPr lang="cs-CZ" sz="3200" b="1" dirty="0" smtClean="0"/>
              <a:t>CO JE TO PRÁVO A JAKÉ JSOU JEHO FUNKCE?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672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Pojem a funkce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/>
          <a:lstStyle/>
          <a:p>
            <a:pPr algn="just"/>
            <a:r>
              <a:rPr lang="cs-CZ" b="1" dirty="0" smtClean="0"/>
              <a:t>POJEM PRÁVA</a:t>
            </a:r>
          </a:p>
          <a:p>
            <a:pPr algn="just">
              <a:buFontTx/>
              <a:buChar char="-"/>
            </a:pPr>
            <a:r>
              <a:rPr lang="cs-CZ" dirty="0" smtClean="0"/>
              <a:t>něm. filozof I. Kant (1724-1804) „snaha o zodpovězení otázky „co je to právo?“ bude právníky uvádět jen do rozpaků</a:t>
            </a:r>
          </a:p>
          <a:p>
            <a:pPr algn="just">
              <a:buFontTx/>
              <a:buChar char="-"/>
            </a:pPr>
            <a:r>
              <a:rPr lang="cs-CZ" dirty="0" smtClean="0"/>
              <a:t>definování práva v závislosti na určení je podstaty:</a:t>
            </a:r>
          </a:p>
          <a:p>
            <a:pPr marL="45720" indent="0" algn="just">
              <a:buNone/>
            </a:pPr>
            <a:r>
              <a:rPr lang="cs-CZ" dirty="0" smtClean="0"/>
              <a:t> 	a) </a:t>
            </a:r>
            <a:r>
              <a:rPr lang="cs-CZ" u="sng" dirty="0" smtClean="0"/>
              <a:t>přirozeně právní pojetí</a:t>
            </a:r>
            <a:r>
              <a:rPr lang="cs-CZ" dirty="0" smtClean="0"/>
              <a:t> – spojuje podstatu práva se 	znaky, které jsou mu přirozené</a:t>
            </a:r>
          </a:p>
          <a:p>
            <a:pPr marL="4572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 b) </a:t>
            </a:r>
            <a:r>
              <a:rPr lang="cs-CZ" u="sng" dirty="0" smtClean="0"/>
              <a:t>pozitivně právní pojetí</a:t>
            </a:r>
            <a:r>
              <a:rPr lang="cs-CZ" dirty="0" smtClean="0"/>
              <a:t> – podstatu práva považuje 	za výsledek zákonné tvorby</a:t>
            </a:r>
          </a:p>
          <a:p>
            <a:pPr algn="just">
              <a:buFontTx/>
              <a:buChar char="-"/>
            </a:pPr>
            <a:r>
              <a:rPr lang="cs-CZ" u="sng" dirty="0" smtClean="0"/>
              <a:t>ve smyslu objektivním</a:t>
            </a:r>
            <a:r>
              <a:rPr lang="cs-CZ" dirty="0" smtClean="0"/>
              <a:t>: souhrn právních norem vynutitelných státem</a:t>
            </a:r>
          </a:p>
          <a:p>
            <a:pPr algn="just">
              <a:buFontTx/>
              <a:buChar char="-"/>
            </a:pPr>
            <a:r>
              <a:rPr lang="cs-CZ" u="sng" dirty="0" smtClean="0"/>
              <a:t>ve smyslu subjektivním</a:t>
            </a:r>
            <a:r>
              <a:rPr lang="cs-CZ" dirty="0" smtClean="0"/>
              <a:t>: souhrn možností chování se normou vymezeným 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33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Pojem a funkce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cs-CZ" sz="2400" b="1" dirty="0" smtClean="0"/>
              <a:t>POJEM PRÁVA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je systém pravidel regulující chování lidí s cílem uspořádat společenské vztahy</a:t>
            </a:r>
          </a:p>
          <a:p>
            <a:pPr algn="just">
              <a:buFontTx/>
              <a:buChar char="-"/>
            </a:pPr>
            <a:r>
              <a:rPr lang="cs-CZ" sz="2400" dirty="0"/>
              <a:t>k</a:t>
            </a:r>
            <a:r>
              <a:rPr lang="cs-CZ" sz="2400" dirty="0" smtClean="0"/>
              <a:t>romě práva regulují chování lidí také – morálka, etika, náboženství, tradice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se od jiných liší: </a:t>
            </a:r>
          </a:p>
          <a:p>
            <a:pPr marL="45720" indent="0" algn="just">
              <a:buNone/>
            </a:pPr>
            <a:r>
              <a:rPr lang="cs-CZ" sz="2400" dirty="0"/>
              <a:t>	</a:t>
            </a:r>
            <a:r>
              <a:rPr lang="cs-CZ" sz="2400" dirty="0" smtClean="0"/>
              <a:t>- formou</a:t>
            </a:r>
          </a:p>
          <a:p>
            <a:pPr marL="45720" indent="0" algn="just">
              <a:buNone/>
            </a:pPr>
            <a:r>
              <a:rPr lang="cs-CZ" sz="2400" dirty="0" smtClean="0"/>
              <a:t>	- obecnou závazností</a:t>
            </a:r>
          </a:p>
          <a:p>
            <a:pPr marL="45720" indent="0" algn="just">
              <a:buNone/>
            </a:pPr>
            <a:r>
              <a:rPr lang="cs-CZ" sz="2400" dirty="0" smtClean="0"/>
              <a:t>	- státním donucení</a:t>
            </a:r>
          </a:p>
        </p:txBody>
      </p:sp>
    </p:spTree>
    <p:extLst>
      <p:ext uri="{BB962C8B-B14F-4D97-AF65-F5344CB8AC3E}">
        <p14:creationId xmlns:p14="http://schemas.microsoft.com/office/powerpoint/2010/main" val="24725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Pojem a funkce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cs-CZ" sz="2800" b="1" dirty="0" smtClean="0"/>
              <a:t>FUNKCE PRÁVA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regulace společenských vztahů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orientace právních subjektů ve složitých společenských vztazích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prevence a řešení základních mezilidských konfliktů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vytváření stavu právní jistoty ve společnosti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udržování sociálního pořádku</a:t>
            </a:r>
          </a:p>
          <a:p>
            <a:pPr marL="360363" indent="-182563" algn="just">
              <a:buFontTx/>
              <a:buChar char="-"/>
              <a:tabLst>
                <a:tab pos="633413" algn="l"/>
              </a:tabLst>
            </a:pPr>
            <a:r>
              <a:rPr lang="cs-CZ" sz="2800" dirty="0" smtClean="0"/>
              <a:t>zajišťuje přenos kulturních vzorců chování</a:t>
            </a:r>
          </a:p>
          <a:p>
            <a:pPr algn="just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45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200800" cy="1154097"/>
          </a:xfrm>
        </p:spPr>
        <p:txBody>
          <a:bodyPr/>
          <a:lstStyle/>
          <a:p>
            <a:r>
              <a:rPr lang="cs-CZ" dirty="0" smtClean="0"/>
              <a:t>Soukromé a veřejné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185992" cy="489658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sz="2400" b="1" dirty="0" smtClean="0"/>
              <a:t>SOUKROMÉ PRÁVO</a:t>
            </a:r>
            <a:r>
              <a:rPr lang="cs-CZ" sz="2400" dirty="0" smtClean="0"/>
              <a:t> </a:t>
            </a:r>
          </a:p>
          <a:p>
            <a:pPr marL="45720" indent="0">
              <a:buNone/>
            </a:pPr>
            <a:r>
              <a:rPr lang="cs-CZ" sz="2400" dirty="0" smtClean="0"/>
              <a:t>– upravuje společenské vztahy na základě rovnosti účastníků</a:t>
            </a:r>
          </a:p>
          <a:p>
            <a:pPr marL="45720" indent="0">
              <a:buNone/>
            </a:pPr>
            <a:r>
              <a:rPr lang="cs-CZ" sz="2400" dirty="0" smtClean="0"/>
              <a:t>– občanské právo, rodinné právo, autorské právo, obchodní právo, pracovní právo</a:t>
            </a:r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b="1" dirty="0" smtClean="0"/>
              <a:t>VEŘEJNÉ PRÁVO</a:t>
            </a:r>
            <a:r>
              <a:rPr lang="cs-CZ" sz="2400" dirty="0" smtClean="0"/>
              <a:t> </a:t>
            </a:r>
            <a:endParaRPr lang="cs-CZ" sz="2400" dirty="0"/>
          </a:p>
          <a:p>
            <a:pPr marL="45720" indent="0">
              <a:buNone/>
            </a:pPr>
            <a:r>
              <a:rPr lang="cs-CZ" sz="2400" dirty="0" smtClean="0"/>
              <a:t>– upravuje takové společenské vztahy, v nichž stát a jeho orgány vystupují jako nadřízení nositelé moci vůči podřízeným osobám</a:t>
            </a:r>
          </a:p>
          <a:p>
            <a:pPr marL="45720" indent="0">
              <a:buNone/>
            </a:pPr>
            <a:r>
              <a:rPr lang="cs-CZ" sz="2400" dirty="0" smtClean="0"/>
              <a:t>– ústavní právo, správní právo, trestní právo, finanční právo, procesní právo </a:t>
            </a:r>
          </a:p>
        </p:txBody>
      </p:sp>
    </p:spTree>
    <p:extLst>
      <p:ext uri="{BB962C8B-B14F-4D97-AF65-F5344CB8AC3E}">
        <p14:creationId xmlns:p14="http://schemas.microsoft.com/office/powerpoint/2010/main" val="2460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246</TotalTime>
  <Words>1858</Words>
  <Application>Microsoft Office PowerPoint</Application>
  <PresentationFormat>Předvádění na obrazovce (4:3)</PresentationFormat>
  <Paragraphs>270</Paragraphs>
  <Slides>39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Prostor</vt:lpstr>
      <vt:lpstr>Základy práva</vt:lpstr>
      <vt:lpstr>I. BLOK</vt:lpstr>
      <vt:lpstr>Obsah</vt:lpstr>
      <vt:lpstr>Základy teorie práva</vt:lpstr>
      <vt:lpstr>Prezentace aplikace PowerPoint</vt:lpstr>
      <vt:lpstr>Pojem a funkce práva</vt:lpstr>
      <vt:lpstr>Pojem a funkce práva</vt:lpstr>
      <vt:lpstr>Pojem a funkce práva</vt:lpstr>
      <vt:lpstr>Soukromé a veřejné právo</vt:lpstr>
      <vt:lpstr>Soukromé a veřejné právo</vt:lpstr>
      <vt:lpstr>Hmotné a procesní právo</vt:lpstr>
      <vt:lpstr>Zásady soukromého práva</vt:lpstr>
      <vt:lpstr>Občanské právo hmotné</vt:lpstr>
      <vt:lpstr>Občanské právo hmotné</vt:lpstr>
      <vt:lpstr>Občanskoprávní skutečnost</vt:lpstr>
      <vt:lpstr>Občanskoprávní skutečnost</vt:lpstr>
      <vt:lpstr>II. BLOK</vt:lpstr>
      <vt:lpstr>Obsah</vt:lpstr>
      <vt:lpstr>Právní vztahy</vt:lpstr>
      <vt:lpstr>Subjekty občanského práva</vt:lpstr>
      <vt:lpstr>Subjekty občanského práva</vt:lpstr>
      <vt:lpstr>Fyzické osoby</vt:lpstr>
      <vt:lpstr>Fyzické osoby</vt:lpstr>
      <vt:lpstr>Fyzické osoby</vt:lpstr>
      <vt:lpstr>Právnické osoby</vt:lpstr>
      <vt:lpstr>Právnické osoby</vt:lpstr>
      <vt:lpstr>Právnické osoby v OZ</vt:lpstr>
      <vt:lpstr>Spotřebitel</vt:lpstr>
      <vt:lpstr>Podnikatel</vt:lpstr>
      <vt:lpstr>Rodinné právo</vt:lpstr>
      <vt:lpstr>Manželství</vt:lpstr>
      <vt:lpstr>Vztahy mezi rodiči a dětmi</vt:lpstr>
      <vt:lpstr>Vztahy mezi rodiči a dětmi</vt:lpstr>
      <vt:lpstr>Majetková práva</vt:lpstr>
      <vt:lpstr>Věcná práva</vt:lpstr>
      <vt:lpstr>Věcná práva</vt:lpstr>
      <vt:lpstr>Dědické právo</vt:lpstr>
      <vt:lpstr>Závazkové právo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práva pro psychology</dc:title>
  <dc:creator>umpod61U</dc:creator>
  <cp:lastModifiedBy>umpod61</cp:lastModifiedBy>
  <cp:revision>28</cp:revision>
  <dcterms:created xsi:type="dcterms:W3CDTF">2015-10-29T10:16:03Z</dcterms:created>
  <dcterms:modified xsi:type="dcterms:W3CDTF">2016-12-08T18:27:20Z</dcterms:modified>
</cp:coreProperties>
</file>