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1"/>
  </p:notesMasterIdLst>
  <p:sldIdLst>
    <p:sldId id="256" r:id="rId2"/>
    <p:sldId id="273" r:id="rId3"/>
    <p:sldId id="257" r:id="rId4"/>
    <p:sldId id="258" r:id="rId5"/>
    <p:sldId id="259" r:id="rId6"/>
    <p:sldId id="266" r:id="rId7"/>
    <p:sldId id="267" r:id="rId8"/>
    <p:sldId id="265" r:id="rId9"/>
    <p:sldId id="261" r:id="rId10"/>
    <p:sldId id="269" r:id="rId11"/>
    <p:sldId id="268" r:id="rId12"/>
    <p:sldId id="263" r:id="rId13"/>
    <p:sldId id="264" r:id="rId14"/>
    <p:sldId id="270" r:id="rId15"/>
    <p:sldId id="271" r:id="rId16"/>
    <p:sldId id="272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86" r:id="rId30"/>
    <p:sldId id="287" r:id="rId31"/>
    <p:sldId id="288" r:id="rId32"/>
    <p:sldId id="289" r:id="rId33"/>
    <p:sldId id="290" r:id="rId34"/>
    <p:sldId id="291" r:id="rId35"/>
    <p:sldId id="292" r:id="rId36"/>
    <p:sldId id="293" r:id="rId37"/>
    <p:sldId id="294" r:id="rId38"/>
    <p:sldId id="295" r:id="rId39"/>
    <p:sldId id="296" r:id="rId4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7" d="100"/>
          <a:sy n="87" d="100"/>
        </p:scale>
        <p:origin x="-1258" y="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CBAE49-1B97-4F24-9111-8DDAFE9FCB89}" type="datetimeFigureOut">
              <a:rPr lang="cs-CZ" smtClean="0"/>
              <a:t>8.12.2016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971493-B35E-4AC6-A321-6AC863CAAE9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356210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971493-B35E-4AC6-A321-6AC863CAAE9A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394457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971493-B35E-4AC6-A321-6AC863CAAE9A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394457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971493-B35E-4AC6-A321-6AC863CAAE9A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394457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971493-B35E-4AC6-A321-6AC863CAAE9A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394457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516624"/>
            <a:ext cx="7315200" cy="2595025"/>
          </a:xfrm>
        </p:spPr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166530"/>
            <a:ext cx="7315200" cy="1144632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2D4EC-F8B0-4B1F-ADEC-65E8CAEE18BF}" type="datetimeFigureOut">
              <a:rPr lang="cs-CZ" smtClean="0"/>
              <a:t>8.12.2016</a:t>
            </a:fld>
            <a:endParaRPr lang="cs-CZ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E4BBE04-08A3-4AC2-B011-00BA86BE141C}" type="slidenum">
              <a:rPr lang="cs-CZ" smtClean="0"/>
              <a:t>‹#›</a:t>
            </a:fld>
            <a:endParaRPr lang="cs-CZ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2D4EC-F8B0-4B1F-ADEC-65E8CAEE18BF}" type="datetimeFigureOut">
              <a:rPr lang="cs-CZ" smtClean="0"/>
              <a:t>8.12.2016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BBE04-08A3-4AC2-B011-00BA86BE141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48400" y="1826709"/>
            <a:ext cx="1492499" cy="4484454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4524" y="1826709"/>
            <a:ext cx="5241476" cy="4484454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2D4EC-F8B0-4B1F-ADEC-65E8CAEE18BF}" type="datetimeFigureOut">
              <a:rPr lang="cs-CZ" smtClean="0"/>
              <a:t>8.12.2016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BBE04-08A3-4AC2-B011-00BA86BE141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2D4EC-F8B0-4B1F-ADEC-65E8CAEE18BF}" type="datetimeFigureOut">
              <a:rPr lang="cs-CZ" smtClean="0"/>
              <a:t>8.12.2016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BBE04-08A3-4AC2-B011-00BA86BE141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017572"/>
            <a:ext cx="7315200" cy="1293592"/>
          </a:xfrm>
        </p:spPr>
        <p:txBody>
          <a:bodyPr anchor="t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3865097"/>
            <a:ext cx="7315200" cy="10984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2D4EC-F8B0-4B1F-ADEC-65E8CAEE18BF}" type="datetimeFigureOut">
              <a:rPr lang="cs-CZ" smtClean="0"/>
              <a:t>8.12.2016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BBE04-08A3-4AC2-B011-00BA86BE141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2D4EC-F8B0-4B1F-ADEC-65E8CAEE18BF}" type="datetimeFigureOut">
              <a:rPr lang="cs-CZ" smtClean="0"/>
              <a:t>8.12.2016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BBE04-08A3-4AC2-B011-00BA86BE141C}" type="slidenum">
              <a:rPr lang="cs-CZ" smtClean="0"/>
              <a:t>‹#›</a:t>
            </a:fld>
            <a:endParaRPr lang="cs-CZ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914400" y="2743200"/>
            <a:ext cx="3566160" cy="359359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81728" y="2743200"/>
            <a:ext cx="3566160" cy="3595687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6348" y="2743200"/>
            <a:ext cx="336499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5144" y="2743200"/>
            <a:ext cx="336206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2D4EC-F8B0-4B1F-ADEC-65E8CAEE18BF}" type="datetimeFigureOut">
              <a:rPr lang="cs-CZ" smtClean="0"/>
              <a:t>8.12.2016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BBE04-08A3-4AC2-B011-00BA86BE141C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914400" y="3383280"/>
            <a:ext cx="3566160" cy="295351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81727" y="3383280"/>
            <a:ext cx="3566160" cy="295351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2D4EC-F8B0-4B1F-ADEC-65E8CAEE18BF}" type="datetimeFigureOut">
              <a:rPr lang="cs-CZ" smtClean="0"/>
              <a:t>8.12.2016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BBE04-08A3-4AC2-B011-00BA86BE141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2D4EC-F8B0-4B1F-ADEC-65E8CAEE18BF}" type="datetimeFigureOut">
              <a:rPr lang="cs-CZ" smtClean="0"/>
              <a:t>8.12.2016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BBE04-08A3-4AC2-B011-00BA86BE141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5362"/>
            <a:ext cx="2950936" cy="2173015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1752" y="1826709"/>
            <a:ext cx="4207848" cy="4476614"/>
          </a:xfrm>
        </p:spPr>
        <p:txBody>
          <a:bodyPr anchor="ctr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61095"/>
            <a:ext cx="2950936" cy="22453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2D4EC-F8B0-4B1F-ADEC-65E8CAEE18BF}" type="datetimeFigureOut">
              <a:rPr lang="cs-CZ" smtClean="0"/>
              <a:t>8.12.2016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BBE04-08A3-4AC2-B011-00BA86BE141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8800"/>
            <a:ext cx="2953512" cy="2176272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91000" y="2286000"/>
            <a:ext cx="4038600" cy="3352800"/>
          </a:xfrm>
          <a:solidFill>
            <a:schemeClr val="accent2"/>
          </a:solidFill>
          <a:ln w="12700">
            <a:noFill/>
          </a:ln>
          <a:effectLst>
            <a:reflection blurRad="12700" stA="30000" endPos="30000" dist="31750" dir="5400000" sy="-100000" algn="bl" rotWithShape="0"/>
          </a:effectLst>
          <a:scene3d>
            <a:camera prst="perspectiveRight" fov="2700000">
              <a:rot lat="240000" lon="900000" rev="0"/>
            </a:camera>
            <a:lightRig rig="threePt" dir="t">
              <a:rot lat="0" lon="0" rev="2700000"/>
            </a:lightRig>
          </a:scene3d>
          <a:sp3d/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59936"/>
            <a:ext cx="2953512" cy="224942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2D4EC-F8B0-4B1F-ADEC-65E8CAEE18BF}" type="datetimeFigureOut">
              <a:rPr lang="cs-CZ" smtClean="0"/>
              <a:t>8.12.2016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BBE04-08A3-4AC2-B011-00BA86BE141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435268" y="573807"/>
            <a:ext cx="86236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569419" y="573807"/>
            <a:ext cx="576072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769833"/>
            <a:ext cx="7315200" cy="35395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07690" y="548797"/>
            <a:ext cx="1189132" cy="2979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alpha val="50000"/>
                  </a:schemeClr>
                </a:solidFill>
              </a:defRPr>
            </a:lvl1pPr>
          </a:lstStyle>
          <a:p>
            <a:fld id="{3312D4EC-F8B0-4B1F-ADEC-65E8CAEE18BF}" type="datetimeFigureOut">
              <a:rPr lang="cs-CZ" smtClean="0"/>
              <a:t>8.12.2016</a:t>
            </a:fld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14415" y="548797"/>
            <a:ext cx="941203" cy="3017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AE4BBE04-08A3-4AC2-B011-00BA86BE141C}" type="slidenum">
              <a:rPr lang="cs-CZ" smtClean="0"/>
              <a:t>‹#›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08688" y="855956"/>
            <a:ext cx="2246489" cy="301227"/>
          </a:xfrm>
          <a:prstGeom prst="rect">
            <a:avLst/>
          </a:prstGeom>
        </p:spPr>
        <p:txBody>
          <a:bodyPr vert="horz" lIns="91440" tIns="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899592" y="836712"/>
            <a:ext cx="7315200" cy="2595025"/>
          </a:xfrm>
        </p:spPr>
        <p:txBody>
          <a:bodyPr/>
          <a:lstStyle/>
          <a:p>
            <a:r>
              <a:rPr lang="cs-CZ" dirty="0" smtClean="0"/>
              <a:t>Základy práva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Mgr. Ing. Martina </a:t>
            </a:r>
            <a:r>
              <a:rPr lang="cs-CZ" dirty="0" err="1" smtClean="0"/>
              <a:t>Cirbusová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46232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3608" y="116632"/>
            <a:ext cx="7200800" cy="1154097"/>
          </a:xfrm>
        </p:spPr>
        <p:txBody>
          <a:bodyPr/>
          <a:lstStyle/>
          <a:p>
            <a:r>
              <a:rPr lang="cs-CZ" dirty="0" smtClean="0"/>
              <a:t>Soukromé a veřejné právo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43608" y="1412776"/>
            <a:ext cx="7185992" cy="4896584"/>
          </a:xfrm>
        </p:spPr>
        <p:txBody>
          <a:bodyPr>
            <a:normAutofit/>
          </a:bodyPr>
          <a:lstStyle/>
          <a:p>
            <a:pPr marL="502920" indent="-457200">
              <a:buAutoNum type="arabicPeriod"/>
            </a:pPr>
            <a:endParaRPr lang="cs-CZ" sz="2400" b="1" dirty="0" smtClean="0"/>
          </a:p>
          <a:p>
            <a:pPr marL="45720" indent="0">
              <a:buNone/>
            </a:pPr>
            <a:endParaRPr lang="cs-CZ" sz="2400" b="1" dirty="0"/>
          </a:p>
          <a:p>
            <a:pPr marL="502920" indent="-457200">
              <a:buAutoNum type="arabicPeriod"/>
            </a:pPr>
            <a:endParaRPr lang="cs-CZ" sz="2400" b="1" dirty="0" smtClean="0"/>
          </a:p>
          <a:p>
            <a:pPr marL="502920" indent="-457200">
              <a:buAutoNum type="arabicPeriod"/>
            </a:pPr>
            <a:r>
              <a:rPr lang="cs-CZ" sz="3200" b="1" dirty="0" smtClean="0"/>
              <a:t>TEORIE ZÁJMOVÁ</a:t>
            </a:r>
          </a:p>
          <a:p>
            <a:pPr marL="502920" indent="-457200">
              <a:buAutoNum type="arabicPeriod"/>
            </a:pPr>
            <a:r>
              <a:rPr lang="cs-CZ" sz="3200" b="1" dirty="0" smtClean="0"/>
              <a:t>TEORIE MOCENSKÁ</a:t>
            </a:r>
          </a:p>
          <a:p>
            <a:pPr marL="502920" indent="-457200">
              <a:buAutoNum type="arabicPeriod"/>
            </a:pPr>
            <a:r>
              <a:rPr lang="cs-CZ" sz="3200" b="1" dirty="0" smtClean="0"/>
              <a:t>TEORIE ORGANICKÁ</a:t>
            </a:r>
            <a:endParaRPr lang="cs-CZ" sz="3200" dirty="0" smtClean="0"/>
          </a:p>
        </p:txBody>
      </p:sp>
    </p:spTree>
    <p:extLst>
      <p:ext uri="{BB962C8B-B14F-4D97-AF65-F5344CB8AC3E}">
        <p14:creationId xmlns:p14="http://schemas.microsoft.com/office/powerpoint/2010/main" val="936490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3608" y="116632"/>
            <a:ext cx="7200800" cy="1154097"/>
          </a:xfrm>
        </p:spPr>
        <p:txBody>
          <a:bodyPr/>
          <a:lstStyle/>
          <a:p>
            <a:r>
              <a:rPr lang="cs-CZ" dirty="0" smtClean="0"/>
              <a:t>Hmotné a procesní právo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43608" y="1412776"/>
            <a:ext cx="7185992" cy="4896584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cs-CZ" sz="2400" b="1" dirty="0" smtClean="0"/>
              <a:t>HMOTNÉ PRÁVO</a:t>
            </a:r>
            <a:r>
              <a:rPr lang="cs-CZ" sz="2400" dirty="0" smtClean="0"/>
              <a:t> </a:t>
            </a:r>
          </a:p>
          <a:p>
            <a:pPr marL="45720" indent="0">
              <a:buNone/>
            </a:pPr>
            <a:r>
              <a:rPr lang="cs-CZ" sz="2400" dirty="0" smtClean="0"/>
              <a:t>– představuje obsah společenských vztahů</a:t>
            </a:r>
          </a:p>
          <a:p>
            <a:pPr marL="45720" indent="0">
              <a:buNone/>
            </a:pPr>
            <a:r>
              <a:rPr lang="cs-CZ" sz="2400" dirty="0" smtClean="0"/>
              <a:t>– stanovuje jak se lidi mají ve společenských vztazích chovat</a:t>
            </a:r>
          </a:p>
          <a:p>
            <a:pPr marL="45720" indent="0">
              <a:buNone/>
            </a:pPr>
            <a:endParaRPr lang="cs-CZ" sz="2400" dirty="0" smtClean="0"/>
          </a:p>
          <a:p>
            <a:pPr marL="45720" indent="0">
              <a:buNone/>
            </a:pPr>
            <a:r>
              <a:rPr lang="cs-CZ" sz="2400" b="1" dirty="0" smtClean="0"/>
              <a:t>PROCESNÍ PRÁVO</a:t>
            </a:r>
            <a:r>
              <a:rPr lang="cs-CZ" sz="2400" dirty="0" smtClean="0"/>
              <a:t> </a:t>
            </a:r>
            <a:endParaRPr lang="cs-CZ" sz="2400" dirty="0"/>
          </a:p>
          <a:p>
            <a:pPr marL="45720" indent="0">
              <a:buNone/>
            </a:pPr>
            <a:r>
              <a:rPr lang="cs-CZ" sz="2400" dirty="0" smtClean="0"/>
              <a:t>– stanoví postupy jimiž se účastníci právních vztahů mohou domáhat svého práva </a:t>
            </a:r>
          </a:p>
        </p:txBody>
      </p:sp>
    </p:spTree>
    <p:extLst>
      <p:ext uri="{BB962C8B-B14F-4D97-AF65-F5344CB8AC3E}">
        <p14:creationId xmlns:p14="http://schemas.microsoft.com/office/powerpoint/2010/main" val="2811143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3608" y="116632"/>
            <a:ext cx="7200800" cy="1154097"/>
          </a:xfrm>
        </p:spPr>
        <p:txBody>
          <a:bodyPr/>
          <a:lstStyle/>
          <a:p>
            <a:r>
              <a:rPr lang="cs-CZ" dirty="0" smtClean="0"/>
              <a:t>Zásady soukromého práva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99592" y="1484784"/>
            <a:ext cx="7185992" cy="4896584"/>
          </a:xfrm>
        </p:spPr>
        <p:txBody>
          <a:bodyPr/>
          <a:lstStyle/>
          <a:p>
            <a:pPr marL="45720" indent="0" algn="just">
              <a:buNone/>
            </a:pPr>
            <a:r>
              <a:rPr lang="cs-CZ" dirty="0" smtClean="0"/>
              <a:t>= základní pravidla, která ovládají soukromé právo jako systémový celek a prostupují celou úpravou osobních, rodinných a majetkových práv a povinností soukromoprávní povahy</a:t>
            </a:r>
          </a:p>
          <a:p>
            <a:pPr marL="45720" indent="0" algn="just">
              <a:buNone/>
            </a:pPr>
            <a:r>
              <a:rPr lang="cs-CZ" dirty="0" smtClean="0"/>
              <a:t>= uplatňují se bez ohledu na to, jsou-li v občanském zákoníku jako ústředním soukromoprávním předpisu výslovně vyjádřeny či nikoliv</a:t>
            </a:r>
          </a:p>
          <a:p>
            <a:pPr marL="45720" indent="0" algn="just">
              <a:buNone/>
            </a:pPr>
            <a:r>
              <a:rPr lang="cs-CZ" dirty="0" smtClean="0"/>
              <a:t>= svůj základ odvozují ze stěžejních hodnot pluralitní demokracie, tržního hospodářství, právního státu a ochrany lidských a občanských práv</a:t>
            </a:r>
          </a:p>
          <a:p>
            <a:pPr marL="45720" indent="0" algn="just">
              <a:buNone/>
            </a:pPr>
            <a:endParaRPr lang="cs-CZ" dirty="0"/>
          </a:p>
          <a:p>
            <a:pPr marL="45720" indent="0" algn="just">
              <a:buNone/>
            </a:pPr>
            <a:r>
              <a:rPr lang="cs-CZ" b="1" dirty="0" smtClean="0"/>
              <a:t>= § 3 odst. 2 OZ -  nejde o taxativní výčet!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2880950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3608" y="116632"/>
            <a:ext cx="7200800" cy="1154097"/>
          </a:xfrm>
        </p:spPr>
        <p:txBody>
          <a:bodyPr/>
          <a:lstStyle/>
          <a:p>
            <a:r>
              <a:rPr lang="cs-CZ" dirty="0" smtClean="0"/>
              <a:t>Občanské právo hmotné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43608" y="1412776"/>
            <a:ext cx="7185992" cy="4896584"/>
          </a:xfrm>
        </p:spPr>
        <p:txBody>
          <a:bodyPr>
            <a:normAutofit/>
          </a:bodyPr>
          <a:lstStyle/>
          <a:p>
            <a:endParaRPr lang="cs-CZ" sz="2800" dirty="0" smtClean="0"/>
          </a:p>
          <a:p>
            <a:endParaRPr lang="cs-CZ" sz="2800" dirty="0"/>
          </a:p>
          <a:p>
            <a:r>
              <a:rPr lang="cs-CZ" sz="2800" dirty="0" smtClean="0"/>
              <a:t>ústřední postavení v rámci celého soukromého práva</a:t>
            </a:r>
          </a:p>
          <a:p>
            <a:r>
              <a:rPr lang="cs-CZ" sz="2800" dirty="0" smtClean="0"/>
              <a:t> 2 základní zásady: autonomie vůle a rovné postavení</a:t>
            </a:r>
          </a:p>
          <a:p>
            <a:r>
              <a:rPr lang="cs-CZ" sz="2800" dirty="0" smtClean="0"/>
              <a:t>zákon č. 89/2012 Sb., občanský zákoník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884683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3608" y="116632"/>
            <a:ext cx="7200800" cy="1154097"/>
          </a:xfrm>
        </p:spPr>
        <p:txBody>
          <a:bodyPr/>
          <a:lstStyle/>
          <a:p>
            <a:r>
              <a:rPr lang="cs-CZ" dirty="0" smtClean="0"/>
              <a:t>Občanské právo hmotné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43608" y="1412776"/>
            <a:ext cx="7185992" cy="4896584"/>
          </a:xfrm>
        </p:spPr>
        <p:txBody>
          <a:bodyPr>
            <a:normAutofit fontScale="92500" lnSpcReduction="20000"/>
          </a:bodyPr>
          <a:lstStyle/>
          <a:p>
            <a:pPr marL="45720" indent="0">
              <a:buNone/>
            </a:pPr>
            <a:r>
              <a:rPr lang="cs-CZ" sz="2800" dirty="0" smtClean="0"/>
              <a:t>Občanská práva subjektivní povahy jsou:</a:t>
            </a:r>
          </a:p>
          <a:p>
            <a:pPr marL="560070" indent="-514350">
              <a:buAutoNum type="arabicParenR"/>
            </a:pPr>
            <a:r>
              <a:rPr lang="cs-CZ" sz="2800" dirty="0" smtClean="0"/>
              <a:t>Osobní práva</a:t>
            </a:r>
          </a:p>
          <a:p>
            <a:pPr marL="898525" indent="-514350">
              <a:buAutoNum type="alphaLcParenR"/>
              <a:tabLst>
                <a:tab pos="900113" algn="l"/>
              </a:tabLst>
            </a:pPr>
            <a:r>
              <a:rPr lang="cs-CZ" sz="2800" dirty="0" smtClean="0"/>
              <a:t>statusová práva – upravující právní stav, resp. postavení fyzických a právnických osob</a:t>
            </a:r>
          </a:p>
          <a:p>
            <a:pPr marL="898525" indent="-514350">
              <a:buAutoNum type="alphaLcParenR"/>
            </a:pPr>
            <a:r>
              <a:rPr lang="cs-CZ" sz="2800" dirty="0" smtClean="0"/>
              <a:t>osobní nebo osobnostní práva</a:t>
            </a:r>
          </a:p>
          <a:p>
            <a:pPr marL="560070" indent="-514350">
              <a:buFont typeface="+mj-lt"/>
              <a:buAutoNum type="arabicParenR" startAt="2"/>
            </a:pPr>
            <a:r>
              <a:rPr lang="cs-CZ" sz="2800" dirty="0" smtClean="0"/>
              <a:t>Rodinná práva</a:t>
            </a:r>
          </a:p>
          <a:p>
            <a:pPr marL="560070" indent="-514350">
              <a:buAutoNum type="arabicParenR" startAt="2"/>
            </a:pPr>
            <a:r>
              <a:rPr lang="cs-CZ" sz="2800" dirty="0" smtClean="0"/>
              <a:t>Majetková práva</a:t>
            </a:r>
          </a:p>
          <a:p>
            <a:pPr marL="898525" indent="-514350">
              <a:buAutoNum type="alphaLcParenR"/>
            </a:pPr>
            <a:r>
              <a:rPr lang="cs-CZ" sz="2800" dirty="0" smtClean="0"/>
              <a:t>držba, vlastnické právo, věcná práva k věci cizí</a:t>
            </a:r>
          </a:p>
          <a:p>
            <a:pPr marL="898525" indent="-514350">
              <a:buAutoNum type="alphaLcParenR"/>
            </a:pPr>
            <a:r>
              <a:rPr lang="cs-CZ" sz="2800" dirty="0" smtClean="0"/>
              <a:t>dědické právo</a:t>
            </a:r>
          </a:p>
          <a:p>
            <a:pPr marL="898525" indent="-514350">
              <a:buAutoNum type="alphaLcParenR"/>
            </a:pPr>
            <a:r>
              <a:rPr lang="cs-CZ" sz="2800" dirty="0" smtClean="0"/>
              <a:t>závazkové právo</a:t>
            </a:r>
          </a:p>
        </p:txBody>
      </p:sp>
    </p:spTree>
    <p:extLst>
      <p:ext uri="{BB962C8B-B14F-4D97-AF65-F5344CB8AC3E}">
        <p14:creationId xmlns:p14="http://schemas.microsoft.com/office/powerpoint/2010/main" val="1448637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3608" y="116632"/>
            <a:ext cx="7200800" cy="1154097"/>
          </a:xfrm>
        </p:spPr>
        <p:txBody>
          <a:bodyPr/>
          <a:lstStyle/>
          <a:p>
            <a:r>
              <a:rPr lang="cs-CZ" dirty="0" smtClean="0"/>
              <a:t>Občanskoprávní skutečnost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43608" y="1412776"/>
            <a:ext cx="7185992" cy="4896584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cs-CZ" sz="2800" dirty="0" smtClean="0"/>
              <a:t>= je to objektivní skutečnost, kterou bere na zřetel občanské právo a spojuje s ní občanskoprávní následky</a:t>
            </a:r>
          </a:p>
          <a:p>
            <a:pPr marL="45720" indent="0">
              <a:buNone/>
            </a:pPr>
            <a:endParaRPr lang="cs-CZ" sz="2800" dirty="0" smtClean="0"/>
          </a:p>
          <a:p>
            <a:pPr marL="45720" indent="0">
              <a:buNone/>
            </a:pPr>
            <a:r>
              <a:rPr lang="cs-CZ" sz="2800" dirty="0" smtClean="0"/>
              <a:t>NÁSLEDKY:</a:t>
            </a:r>
          </a:p>
          <a:p>
            <a:pPr>
              <a:buFontTx/>
              <a:buChar char="-"/>
            </a:pPr>
            <a:r>
              <a:rPr lang="cs-CZ" sz="2800" dirty="0" smtClean="0"/>
              <a:t>vznik</a:t>
            </a:r>
          </a:p>
          <a:p>
            <a:pPr>
              <a:buFontTx/>
              <a:buChar char="-"/>
            </a:pPr>
            <a:r>
              <a:rPr lang="cs-CZ" sz="2800" dirty="0" smtClean="0"/>
              <a:t>změna</a:t>
            </a:r>
          </a:p>
          <a:p>
            <a:pPr>
              <a:buFontTx/>
              <a:buChar char="-"/>
            </a:pPr>
            <a:r>
              <a:rPr lang="cs-CZ" sz="2800" dirty="0" smtClean="0"/>
              <a:t>zánik</a:t>
            </a:r>
          </a:p>
          <a:p>
            <a:pPr marL="45720" indent="0">
              <a:buNone/>
            </a:pPr>
            <a:r>
              <a:rPr lang="cs-CZ" sz="2800" dirty="0" smtClean="0"/>
              <a:t>subjektivních práv nebo povinností</a:t>
            </a:r>
          </a:p>
        </p:txBody>
      </p:sp>
    </p:spTree>
    <p:extLst>
      <p:ext uri="{BB962C8B-B14F-4D97-AF65-F5344CB8AC3E}">
        <p14:creationId xmlns:p14="http://schemas.microsoft.com/office/powerpoint/2010/main" val="309836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3608" y="116632"/>
            <a:ext cx="7200800" cy="1154097"/>
          </a:xfrm>
        </p:spPr>
        <p:txBody>
          <a:bodyPr/>
          <a:lstStyle/>
          <a:p>
            <a:r>
              <a:rPr lang="cs-CZ" dirty="0" smtClean="0"/>
              <a:t>Občanskoprávní skutečnost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43608" y="1412776"/>
            <a:ext cx="7185992" cy="4896584"/>
          </a:xfrm>
        </p:spPr>
        <p:txBody>
          <a:bodyPr>
            <a:normAutofit fontScale="92500"/>
          </a:bodyPr>
          <a:lstStyle/>
          <a:p>
            <a:pPr marL="45720" indent="0" algn="just">
              <a:buNone/>
            </a:pPr>
            <a:r>
              <a:rPr lang="cs-CZ" sz="2800" dirty="0" smtClean="0"/>
              <a:t>DRUHY:</a:t>
            </a:r>
          </a:p>
          <a:p>
            <a:pPr marL="560070" indent="-514350" algn="just">
              <a:buAutoNum type="arabicPeriod"/>
            </a:pPr>
            <a:r>
              <a:rPr lang="cs-CZ" sz="2800" u="sng" dirty="0" smtClean="0"/>
              <a:t>PRÁVNÍ JEDNÁNÍ</a:t>
            </a:r>
            <a:r>
              <a:rPr lang="cs-CZ" sz="2800" dirty="0" smtClean="0"/>
              <a:t> = takové chování osoby(subjektu práva), které je schopno vyvolat právní následky</a:t>
            </a:r>
          </a:p>
          <a:p>
            <a:pPr marL="45720" indent="0" algn="just">
              <a:buNone/>
            </a:pPr>
            <a:r>
              <a:rPr lang="cs-CZ" sz="2800" dirty="0" smtClean="0"/>
              <a:t>př. mlčení (druh nekonání)</a:t>
            </a:r>
          </a:p>
          <a:p>
            <a:pPr marL="45720" indent="0" algn="just">
              <a:buNone/>
            </a:pPr>
            <a:endParaRPr lang="cs-CZ" sz="2800" dirty="0" smtClean="0"/>
          </a:p>
          <a:p>
            <a:pPr marL="560070" indent="-514350" algn="just">
              <a:buFont typeface="+mj-lt"/>
              <a:buAutoNum type="arabicPeriod" startAt="2"/>
            </a:pPr>
            <a:r>
              <a:rPr lang="cs-CZ" sz="2800" u="sng" dirty="0" smtClean="0"/>
              <a:t>PRÁVNÍ UDÁLOST</a:t>
            </a:r>
            <a:r>
              <a:rPr lang="cs-CZ" sz="2800" dirty="0" smtClean="0"/>
              <a:t> = jde o skutečnost, která v určité podobě za určitých okolností je pro právo významná: právo ji bere na zřetel a spojuje s ní právní následky</a:t>
            </a:r>
          </a:p>
          <a:p>
            <a:pPr marL="45720" indent="0" algn="just">
              <a:buNone/>
            </a:pPr>
            <a:r>
              <a:rPr lang="cs-CZ" sz="2800" dirty="0" smtClean="0"/>
              <a:t>př. čas, smrt, narození</a:t>
            </a:r>
          </a:p>
        </p:txBody>
      </p:sp>
    </p:spTree>
    <p:extLst>
      <p:ext uri="{BB962C8B-B14F-4D97-AF65-F5344CB8AC3E}">
        <p14:creationId xmlns:p14="http://schemas.microsoft.com/office/powerpoint/2010/main" val="1858862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899592" y="836712"/>
            <a:ext cx="7315200" cy="2595025"/>
          </a:xfrm>
        </p:spPr>
        <p:txBody>
          <a:bodyPr/>
          <a:lstStyle/>
          <a:p>
            <a:r>
              <a:rPr lang="cs-CZ" dirty="0" smtClean="0"/>
              <a:t>II. BLOK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93898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3608" y="116632"/>
            <a:ext cx="7200800" cy="1154097"/>
          </a:xfrm>
        </p:spPr>
        <p:txBody>
          <a:bodyPr/>
          <a:lstStyle/>
          <a:p>
            <a:r>
              <a:rPr lang="cs-CZ" dirty="0" smtClean="0"/>
              <a:t>Obsah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43608" y="1412776"/>
            <a:ext cx="7185992" cy="4896584"/>
          </a:xfrm>
        </p:spPr>
        <p:txBody>
          <a:bodyPr>
            <a:normAutofit/>
          </a:bodyPr>
          <a:lstStyle/>
          <a:p>
            <a:pPr marL="560070" indent="-514350" algn="just">
              <a:lnSpc>
                <a:spcPct val="150000"/>
              </a:lnSpc>
              <a:buAutoNum type="arabicPeriod"/>
            </a:pPr>
            <a:r>
              <a:rPr lang="cs-CZ" sz="2800" dirty="0" smtClean="0"/>
              <a:t>Právní vztahy</a:t>
            </a:r>
          </a:p>
          <a:p>
            <a:pPr marL="560070" indent="-514350" algn="just">
              <a:lnSpc>
                <a:spcPct val="150000"/>
              </a:lnSpc>
              <a:buAutoNum type="arabicPeriod"/>
            </a:pPr>
            <a:r>
              <a:rPr lang="cs-CZ" sz="2800" dirty="0" smtClean="0"/>
              <a:t>Subjekty a objekty občanského práva</a:t>
            </a:r>
          </a:p>
          <a:p>
            <a:pPr marL="560070" indent="-514350" algn="just">
              <a:lnSpc>
                <a:spcPct val="150000"/>
              </a:lnSpc>
              <a:buAutoNum type="arabicPeriod"/>
            </a:pPr>
            <a:r>
              <a:rPr lang="cs-CZ" sz="2800" dirty="0" smtClean="0"/>
              <a:t>Rodinné právo</a:t>
            </a:r>
          </a:p>
          <a:p>
            <a:pPr marL="560070" indent="-514350" algn="just">
              <a:lnSpc>
                <a:spcPct val="150000"/>
              </a:lnSpc>
              <a:buAutoNum type="arabicPeriod"/>
            </a:pPr>
            <a:r>
              <a:rPr lang="cs-CZ" sz="2800" dirty="0" smtClean="0"/>
              <a:t>Majetková práva</a:t>
            </a:r>
          </a:p>
          <a:p>
            <a:pPr marL="560070" indent="-514350" algn="just">
              <a:lnSpc>
                <a:spcPct val="150000"/>
              </a:lnSpc>
              <a:buAutoNum type="arabicPeriod"/>
            </a:pPr>
            <a:endParaRPr lang="cs-CZ" sz="2800" dirty="0" smtClean="0"/>
          </a:p>
        </p:txBody>
      </p:sp>
    </p:spTree>
    <p:extLst>
      <p:ext uri="{BB962C8B-B14F-4D97-AF65-F5344CB8AC3E}">
        <p14:creationId xmlns:p14="http://schemas.microsoft.com/office/powerpoint/2010/main" val="3299950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3608" y="116632"/>
            <a:ext cx="7200800" cy="1154097"/>
          </a:xfrm>
        </p:spPr>
        <p:txBody>
          <a:bodyPr/>
          <a:lstStyle/>
          <a:p>
            <a:r>
              <a:rPr lang="cs-CZ" dirty="0" smtClean="0"/>
              <a:t>Právní vztahy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71600" y="1340768"/>
            <a:ext cx="7185992" cy="4896584"/>
          </a:xfrm>
        </p:spPr>
        <p:txBody>
          <a:bodyPr>
            <a:normAutofit/>
          </a:bodyPr>
          <a:lstStyle/>
          <a:p>
            <a:pPr marL="45720" indent="0" algn="just">
              <a:lnSpc>
                <a:spcPct val="150000"/>
              </a:lnSpc>
              <a:buNone/>
            </a:pPr>
            <a:r>
              <a:rPr lang="cs-CZ" sz="2800" dirty="0" smtClean="0"/>
              <a:t>„</a:t>
            </a:r>
            <a:r>
              <a:rPr lang="cs-CZ" sz="2400" i="1" dirty="0" smtClean="0"/>
              <a:t>má-li někdo subjektivní právo vůči jinému nebo vůči určité věci, existuje v důsledku toho vztah mezi oprávněným a povinným – </a:t>
            </a:r>
            <a:r>
              <a:rPr lang="cs-CZ" sz="2400" b="1" i="1" dirty="0" smtClean="0"/>
              <a:t>tento vztah se označuje za právní vztah“</a:t>
            </a:r>
          </a:p>
          <a:p>
            <a:pPr marL="45720" indent="0" algn="just">
              <a:lnSpc>
                <a:spcPct val="150000"/>
              </a:lnSpc>
              <a:buNone/>
            </a:pPr>
            <a:r>
              <a:rPr lang="cs-CZ" sz="2400" b="1" i="1" dirty="0" smtClean="0"/>
              <a:t>PRVKY PRÁVNÍHO VZTAHU</a:t>
            </a:r>
          </a:p>
          <a:p>
            <a:pPr marL="502920" indent="-457200" algn="just">
              <a:lnSpc>
                <a:spcPct val="150000"/>
              </a:lnSpc>
              <a:buAutoNum type="arabicParenR"/>
            </a:pPr>
            <a:r>
              <a:rPr lang="cs-CZ" sz="2400" dirty="0" smtClean="0"/>
              <a:t>Subjekt</a:t>
            </a:r>
          </a:p>
          <a:p>
            <a:pPr marL="502920" indent="-457200" algn="just">
              <a:lnSpc>
                <a:spcPct val="150000"/>
              </a:lnSpc>
              <a:buAutoNum type="arabicParenR"/>
            </a:pPr>
            <a:r>
              <a:rPr lang="cs-CZ" sz="2400" dirty="0" smtClean="0"/>
              <a:t>Objekt </a:t>
            </a:r>
          </a:p>
          <a:p>
            <a:pPr marL="502920" indent="-457200" algn="just">
              <a:lnSpc>
                <a:spcPct val="150000"/>
              </a:lnSpc>
              <a:buAutoNum type="arabicParenR"/>
            </a:pPr>
            <a:r>
              <a:rPr lang="cs-CZ" sz="2400" dirty="0" smtClean="0"/>
              <a:t>Obsah </a:t>
            </a:r>
          </a:p>
        </p:txBody>
      </p:sp>
    </p:spTree>
    <p:extLst>
      <p:ext uri="{BB962C8B-B14F-4D97-AF65-F5344CB8AC3E}">
        <p14:creationId xmlns:p14="http://schemas.microsoft.com/office/powerpoint/2010/main" val="1808655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899592" y="836712"/>
            <a:ext cx="7315200" cy="2595025"/>
          </a:xfrm>
        </p:spPr>
        <p:txBody>
          <a:bodyPr/>
          <a:lstStyle/>
          <a:p>
            <a:r>
              <a:rPr lang="cs-CZ" dirty="0" smtClean="0"/>
              <a:t>I. BLOK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95059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3608" y="116632"/>
            <a:ext cx="7200800" cy="1154097"/>
          </a:xfrm>
        </p:spPr>
        <p:txBody>
          <a:bodyPr/>
          <a:lstStyle/>
          <a:p>
            <a:r>
              <a:rPr lang="cs-CZ" dirty="0" smtClean="0"/>
              <a:t>Subjekty občanského práva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71600" y="1340768"/>
            <a:ext cx="7185992" cy="4896584"/>
          </a:xfrm>
        </p:spPr>
        <p:txBody>
          <a:bodyPr>
            <a:normAutofit/>
          </a:bodyPr>
          <a:lstStyle/>
          <a:p>
            <a:pPr marL="502920" indent="-457200" algn="just">
              <a:lnSpc>
                <a:spcPct val="150000"/>
              </a:lnSpc>
              <a:buAutoNum type="arabicParenR"/>
            </a:pPr>
            <a:r>
              <a:rPr lang="cs-CZ" sz="2400" dirty="0" smtClean="0"/>
              <a:t>Osoby fyzické</a:t>
            </a:r>
          </a:p>
          <a:p>
            <a:pPr marL="502920" indent="-457200" algn="just">
              <a:lnSpc>
                <a:spcPct val="150000"/>
              </a:lnSpc>
              <a:buAutoNum type="arabicParenR"/>
            </a:pPr>
            <a:r>
              <a:rPr lang="cs-CZ" sz="2400" dirty="0" smtClean="0"/>
              <a:t>Právnické osoby</a:t>
            </a:r>
          </a:p>
          <a:p>
            <a:pPr marL="502920" indent="-457200" algn="just">
              <a:lnSpc>
                <a:spcPct val="150000"/>
              </a:lnSpc>
              <a:buAutoNum type="arabicParenR"/>
            </a:pPr>
            <a:r>
              <a:rPr lang="cs-CZ" sz="2400" dirty="0" smtClean="0"/>
              <a:t>Spotřebitel</a:t>
            </a:r>
          </a:p>
          <a:p>
            <a:pPr marL="502920" indent="-457200" algn="just">
              <a:lnSpc>
                <a:spcPct val="150000"/>
              </a:lnSpc>
              <a:buAutoNum type="arabicParenR"/>
            </a:pPr>
            <a:r>
              <a:rPr lang="cs-CZ" sz="2400" dirty="0" smtClean="0"/>
              <a:t>Podnikatel</a:t>
            </a:r>
          </a:p>
        </p:txBody>
      </p:sp>
    </p:spTree>
    <p:extLst>
      <p:ext uri="{BB962C8B-B14F-4D97-AF65-F5344CB8AC3E}">
        <p14:creationId xmlns:p14="http://schemas.microsoft.com/office/powerpoint/2010/main" val="1710558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3608" y="116632"/>
            <a:ext cx="7200800" cy="1154097"/>
          </a:xfrm>
        </p:spPr>
        <p:txBody>
          <a:bodyPr/>
          <a:lstStyle/>
          <a:p>
            <a:r>
              <a:rPr lang="cs-CZ" dirty="0" smtClean="0"/>
              <a:t>Subjekty občanského práva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71600" y="1340768"/>
            <a:ext cx="7185992" cy="4896584"/>
          </a:xfrm>
        </p:spPr>
        <p:txBody>
          <a:bodyPr>
            <a:normAutofit fontScale="85000" lnSpcReduction="20000"/>
          </a:bodyPr>
          <a:lstStyle/>
          <a:p>
            <a:pPr algn="just">
              <a:lnSpc>
                <a:spcPct val="150000"/>
              </a:lnSpc>
              <a:buFontTx/>
              <a:buChar char="-"/>
            </a:pPr>
            <a:r>
              <a:rPr lang="cs-CZ" sz="2400" dirty="0"/>
              <a:t>právní  normy určují okruh osob, na které se obracejí, a vymezují jejich </a:t>
            </a:r>
            <a:r>
              <a:rPr lang="cs-CZ" sz="2400" b="1" dirty="0"/>
              <a:t>PRÁVNÍ ZPŮSOBILOST – 2 vlastnosti!</a:t>
            </a:r>
          </a:p>
          <a:p>
            <a:pPr marL="502920" indent="-457200" algn="just">
              <a:lnSpc>
                <a:spcPct val="150000"/>
              </a:lnSpc>
              <a:buAutoNum type="arabicParenR"/>
            </a:pPr>
            <a:r>
              <a:rPr lang="cs-CZ" sz="2400" b="1" dirty="0"/>
              <a:t>Způsobilost k právům a povinnostem </a:t>
            </a:r>
            <a:r>
              <a:rPr lang="cs-CZ" sz="2400" dirty="0"/>
              <a:t>= ZPŮSOBILOST BÝT SUBJEKTEM PRÁV A </a:t>
            </a:r>
            <a:r>
              <a:rPr lang="cs-CZ" sz="2400" dirty="0" smtClean="0"/>
              <a:t>POVINNOSTÍ (právní subjektivita)</a:t>
            </a:r>
            <a:endParaRPr lang="cs-CZ" sz="2400" dirty="0"/>
          </a:p>
          <a:p>
            <a:pPr marL="502920" indent="-457200" algn="just">
              <a:lnSpc>
                <a:spcPct val="150000"/>
              </a:lnSpc>
              <a:buAutoNum type="arabicParenR"/>
            </a:pPr>
            <a:r>
              <a:rPr lang="cs-CZ" sz="2400" b="1" dirty="0"/>
              <a:t>Způsobilost k právně relevantnímu jednání</a:t>
            </a:r>
          </a:p>
          <a:p>
            <a:pPr marL="45720" indent="0" algn="just">
              <a:lnSpc>
                <a:spcPct val="150000"/>
              </a:lnSpc>
              <a:buNone/>
            </a:pPr>
            <a:r>
              <a:rPr lang="cs-CZ" sz="2400" dirty="0"/>
              <a:t>	a) způsobilost nabývat pro sebe vlastním právním </a:t>
            </a:r>
            <a:r>
              <a:rPr lang="cs-CZ" sz="2400" dirty="0" smtClean="0"/>
              <a:t>	jednáním </a:t>
            </a:r>
            <a:r>
              <a:rPr lang="cs-CZ" sz="2400" dirty="0"/>
              <a:t>práva a zavazovat se k povinnostem </a:t>
            </a:r>
            <a:r>
              <a:rPr lang="cs-CZ" sz="2400" dirty="0" smtClean="0"/>
              <a:t>	(</a:t>
            </a:r>
            <a:r>
              <a:rPr lang="cs-CZ" sz="2400" dirty="0"/>
              <a:t>způsobilost k právním úkonům)</a:t>
            </a:r>
          </a:p>
          <a:p>
            <a:pPr marL="45720" indent="0" algn="just">
              <a:lnSpc>
                <a:spcPct val="150000"/>
              </a:lnSpc>
              <a:buNone/>
            </a:pPr>
            <a:r>
              <a:rPr lang="cs-CZ" sz="2400" dirty="0"/>
              <a:t>	b) způsobilost založit svou odpovědnost (deliktní </a:t>
            </a:r>
            <a:r>
              <a:rPr lang="cs-CZ" sz="2400" dirty="0" smtClean="0"/>
              <a:t>	způsobilost</a:t>
            </a:r>
            <a:r>
              <a:rPr lang="cs-CZ" sz="2400" dirty="0"/>
              <a:t>)</a:t>
            </a:r>
          </a:p>
          <a:p>
            <a:pPr marL="502920" indent="-457200" algn="just">
              <a:lnSpc>
                <a:spcPct val="150000"/>
              </a:lnSpc>
              <a:buAutoNum type="arabicParenR"/>
            </a:pPr>
            <a:endParaRPr lang="cs-CZ" sz="2800" dirty="0"/>
          </a:p>
          <a:p>
            <a:pPr marL="45720" indent="0" algn="just">
              <a:lnSpc>
                <a:spcPct val="150000"/>
              </a:lnSpc>
              <a:buNone/>
            </a:pPr>
            <a:endParaRPr lang="cs-CZ" sz="2400" dirty="0" smtClean="0"/>
          </a:p>
        </p:txBody>
      </p:sp>
    </p:spTree>
    <p:extLst>
      <p:ext uri="{BB962C8B-B14F-4D97-AF65-F5344CB8AC3E}">
        <p14:creationId xmlns:p14="http://schemas.microsoft.com/office/powerpoint/2010/main" val="1523015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3608" y="116632"/>
            <a:ext cx="7200800" cy="1154097"/>
          </a:xfrm>
        </p:spPr>
        <p:txBody>
          <a:bodyPr/>
          <a:lstStyle/>
          <a:p>
            <a:r>
              <a:rPr lang="cs-CZ" dirty="0" smtClean="0"/>
              <a:t>Fyzické osoby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71600" y="1340768"/>
            <a:ext cx="7185992" cy="4896584"/>
          </a:xfrm>
        </p:spPr>
        <p:txBody>
          <a:bodyPr>
            <a:normAutofit fontScale="92500" lnSpcReduction="10000"/>
          </a:bodyPr>
          <a:lstStyle/>
          <a:p>
            <a:pPr algn="just">
              <a:lnSpc>
                <a:spcPct val="150000"/>
              </a:lnSpc>
              <a:buFontTx/>
              <a:buChar char="-"/>
            </a:pPr>
            <a:r>
              <a:rPr lang="cs-CZ" sz="2400" dirty="0" smtClean="0"/>
              <a:t>každá FO má právní osobnost =  je způsobilá v mezích právního řádu mít práva a povinnosti – jedno ze základních lidských práv (§ 15 odst. 1 OZ)</a:t>
            </a:r>
          </a:p>
          <a:p>
            <a:pPr algn="just">
              <a:lnSpc>
                <a:spcPct val="150000"/>
              </a:lnSpc>
              <a:buFontTx/>
              <a:buChar char="-"/>
            </a:pPr>
            <a:r>
              <a:rPr lang="cs-CZ" sz="2400" dirty="0" smtClean="0"/>
              <a:t>právní osobnost FO vzniká narozením (§ 25 OZ!)</a:t>
            </a:r>
          </a:p>
          <a:p>
            <a:pPr algn="just">
              <a:lnSpc>
                <a:spcPct val="150000"/>
              </a:lnSpc>
              <a:buFontTx/>
              <a:buChar char="-"/>
            </a:pPr>
            <a:r>
              <a:rPr lang="cs-CZ" sz="2400" dirty="0" smtClean="0"/>
              <a:t>svéprávnost vzniká postupně podle stavu psychické vyspělosti FO</a:t>
            </a:r>
          </a:p>
          <a:p>
            <a:pPr marL="502920" indent="-457200" algn="just">
              <a:lnSpc>
                <a:spcPct val="150000"/>
              </a:lnSpc>
              <a:buAutoNum type="arabicPeriod"/>
            </a:pPr>
            <a:r>
              <a:rPr lang="cs-CZ" sz="2400" dirty="0" smtClean="0"/>
              <a:t>zletilostí (18. rok)</a:t>
            </a:r>
          </a:p>
          <a:p>
            <a:pPr marL="502920" indent="-457200" algn="just">
              <a:lnSpc>
                <a:spcPct val="150000"/>
              </a:lnSpc>
              <a:buAutoNum type="arabicPeriod"/>
            </a:pPr>
            <a:r>
              <a:rPr lang="cs-CZ" sz="2400" dirty="0" smtClean="0"/>
              <a:t>uzavřením manželství</a:t>
            </a:r>
          </a:p>
          <a:p>
            <a:pPr marL="502920" indent="-457200" algn="just">
              <a:lnSpc>
                <a:spcPct val="150000"/>
              </a:lnSpc>
              <a:buAutoNum type="arabicPeriod"/>
            </a:pPr>
            <a:r>
              <a:rPr lang="cs-CZ" sz="2400" dirty="0" smtClean="0"/>
              <a:t>na základě rozhodnutí soudu</a:t>
            </a:r>
          </a:p>
          <a:p>
            <a:pPr algn="just">
              <a:lnSpc>
                <a:spcPct val="150000"/>
              </a:lnSpc>
              <a:buFontTx/>
              <a:buChar char="-"/>
            </a:pPr>
            <a:endParaRPr lang="cs-CZ" sz="2400" dirty="0"/>
          </a:p>
          <a:p>
            <a:pPr marL="45720" indent="0" algn="just">
              <a:lnSpc>
                <a:spcPct val="150000"/>
              </a:lnSpc>
              <a:buNone/>
            </a:pPr>
            <a:endParaRPr lang="cs-CZ" sz="2400" dirty="0" smtClean="0"/>
          </a:p>
        </p:txBody>
      </p:sp>
    </p:spTree>
    <p:extLst>
      <p:ext uri="{BB962C8B-B14F-4D97-AF65-F5344CB8AC3E}">
        <p14:creationId xmlns:p14="http://schemas.microsoft.com/office/powerpoint/2010/main" val="98910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3608" y="116632"/>
            <a:ext cx="7200800" cy="1154097"/>
          </a:xfrm>
        </p:spPr>
        <p:txBody>
          <a:bodyPr/>
          <a:lstStyle/>
          <a:p>
            <a:r>
              <a:rPr lang="cs-CZ" dirty="0" smtClean="0"/>
              <a:t>Fyzické osoby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71600" y="1340768"/>
            <a:ext cx="7272808" cy="5328592"/>
          </a:xfrm>
        </p:spPr>
        <p:txBody>
          <a:bodyPr>
            <a:normAutofit fontScale="70000" lnSpcReduction="20000"/>
          </a:bodyPr>
          <a:lstStyle/>
          <a:p>
            <a:pPr algn="just">
              <a:lnSpc>
                <a:spcPct val="170000"/>
              </a:lnSpc>
              <a:buFontTx/>
              <a:buChar char="-"/>
            </a:pPr>
            <a:r>
              <a:rPr lang="cs-CZ" sz="2800" dirty="0" smtClean="0"/>
              <a:t>plnou svéprávnost nemají:</a:t>
            </a:r>
          </a:p>
          <a:p>
            <a:pPr marL="502920" indent="-457200" algn="just">
              <a:lnSpc>
                <a:spcPct val="170000"/>
              </a:lnSpc>
              <a:buAutoNum type="arabicPeriod"/>
            </a:pPr>
            <a:r>
              <a:rPr lang="cs-CZ" sz="2800" dirty="0" smtClean="0"/>
              <a:t>nezletilci</a:t>
            </a:r>
          </a:p>
          <a:p>
            <a:pPr marL="502920" indent="-457200" algn="just">
              <a:lnSpc>
                <a:spcPct val="170000"/>
              </a:lnSpc>
              <a:buAutoNum type="arabicPeriod"/>
            </a:pPr>
            <a:r>
              <a:rPr lang="cs-CZ" sz="2800" dirty="0" smtClean="0"/>
              <a:t>zletilé FO, jejichž svéprávnost byla omezená rozhodnutím soudu</a:t>
            </a:r>
          </a:p>
          <a:p>
            <a:pPr algn="just">
              <a:lnSpc>
                <a:spcPct val="170000"/>
              </a:lnSpc>
              <a:buFontTx/>
              <a:buChar char="-"/>
            </a:pPr>
            <a:r>
              <a:rPr lang="cs-CZ" sz="2800" dirty="0" smtClean="0"/>
              <a:t>svéprávnost je podle </a:t>
            </a:r>
            <a:r>
              <a:rPr lang="cs-CZ" sz="2800" dirty="0" err="1" smtClean="0"/>
              <a:t>obč</a:t>
            </a:r>
            <a:r>
              <a:rPr lang="cs-CZ" sz="2800" dirty="0" smtClean="0"/>
              <a:t>. práva hmotného určující pro občanskou procesní způsobilost</a:t>
            </a:r>
          </a:p>
          <a:p>
            <a:pPr algn="just">
              <a:lnSpc>
                <a:spcPct val="170000"/>
              </a:lnSpc>
              <a:buFontTx/>
              <a:buChar char="-"/>
            </a:pPr>
            <a:r>
              <a:rPr lang="cs-CZ" sz="2800" dirty="0" smtClean="0"/>
              <a:t>přiznání svéprávnosti soudem:</a:t>
            </a:r>
          </a:p>
          <a:p>
            <a:pPr marL="502920" indent="-457200" algn="just">
              <a:lnSpc>
                <a:spcPct val="170000"/>
              </a:lnSpc>
              <a:buAutoNum type="arabicPeriod"/>
            </a:pPr>
            <a:r>
              <a:rPr lang="cs-CZ" sz="2800" dirty="0" smtClean="0"/>
              <a:t>nezletilý dosáhl věku 16ti let</a:t>
            </a:r>
          </a:p>
          <a:p>
            <a:pPr marL="502920" indent="-457200" algn="just">
              <a:lnSpc>
                <a:spcPct val="170000"/>
              </a:lnSpc>
              <a:buAutoNum type="arabicPeriod"/>
            </a:pPr>
            <a:r>
              <a:rPr lang="cs-CZ" sz="2800" dirty="0" smtClean="0"/>
              <a:t>je schopný sám se živit a sám obstarat své záležitosti</a:t>
            </a:r>
          </a:p>
          <a:p>
            <a:pPr marL="502920" indent="-457200" algn="just">
              <a:lnSpc>
                <a:spcPct val="170000"/>
              </a:lnSpc>
              <a:buAutoNum type="arabicPeriod"/>
            </a:pPr>
            <a:r>
              <a:rPr lang="cs-CZ" sz="2800" dirty="0" smtClean="0"/>
              <a:t>zákonný zástupce nezletilého s návrhem souhlasí</a:t>
            </a:r>
          </a:p>
        </p:txBody>
      </p:sp>
    </p:spTree>
    <p:extLst>
      <p:ext uri="{BB962C8B-B14F-4D97-AF65-F5344CB8AC3E}">
        <p14:creationId xmlns:p14="http://schemas.microsoft.com/office/powerpoint/2010/main" val="4111147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3608" y="116632"/>
            <a:ext cx="7200800" cy="1154097"/>
          </a:xfrm>
        </p:spPr>
        <p:txBody>
          <a:bodyPr/>
          <a:lstStyle/>
          <a:p>
            <a:r>
              <a:rPr lang="cs-CZ" dirty="0" smtClean="0"/>
              <a:t>Fyzické osoby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71600" y="1340768"/>
            <a:ext cx="7272808" cy="5328592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70000"/>
              </a:lnSpc>
              <a:buFontTx/>
              <a:buChar char="-"/>
            </a:pPr>
            <a:r>
              <a:rPr lang="cs-CZ" sz="2800" dirty="0" smtClean="0"/>
              <a:t>omezení svéprávnosti soudem - § 57 OZ</a:t>
            </a:r>
          </a:p>
          <a:p>
            <a:pPr algn="just">
              <a:lnSpc>
                <a:spcPct val="170000"/>
              </a:lnSpc>
              <a:buFontTx/>
              <a:buChar char="-"/>
            </a:pPr>
            <a:r>
              <a:rPr lang="cs-CZ" sz="2800" dirty="0" smtClean="0"/>
              <a:t>pouze tehdy, pokud by mu jinak hrozila vážná </a:t>
            </a:r>
            <a:r>
              <a:rPr lang="cs-CZ" sz="2800" dirty="0" err="1" smtClean="0"/>
              <a:t>ujma</a:t>
            </a:r>
            <a:r>
              <a:rPr lang="cs-CZ" sz="2800" dirty="0" smtClean="0"/>
              <a:t> a nepostačí-li vzhledem k jeho zájmům některé z mírnějších a méně omezujících opatření (§ 55 odst. 2 OZ)</a:t>
            </a:r>
          </a:p>
          <a:p>
            <a:pPr algn="just">
              <a:lnSpc>
                <a:spcPct val="170000"/>
              </a:lnSpc>
              <a:buFontTx/>
              <a:buChar char="-"/>
            </a:pPr>
            <a:r>
              <a:rPr lang="cs-CZ" sz="2800" dirty="0" smtClean="0"/>
              <a:t>soud nemůže zletilého člověka zbavit svéprávnosti zcela!</a:t>
            </a:r>
          </a:p>
        </p:txBody>
      </p:sp>
    </p:spTree>
    <p:extLst>
      <p:ext uri="{BB962C8B-B14F-4D97-AF65-F5344CB8AC3E}">
        <p14:creationId xmlns:p14="http://schemas.microsoft.com/office/powerpoint/2010/main" val="3558682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3608" y="116632"/>
            <a:ext cx="7200800" cy="1154097"/>
          </a:xfrm>
        </p:spPr>
        <p:txBody>
          <a:bodyPr/>
          <a:lstStyle/>
          <a:p>
            <a:r>
              <a:rPr lang="cs-CZ" dirty="0" smtClean="0"/>
              <a:t>Právnické osoby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71600" y="1340768"/>
            <a:ext cx="7272808" cy="5328592"/>
          </a:xfrm>
        </p:spPr>
        <p:txBody>
          <a:bodyPr>
            <a:normAutofit fontScale="70000" lnSpcReduction="20000"/>
          </a:bodyPr>
          <a:lstStyle/>
          <a:p>
            <a:pPr algn="just">
              <a:lnSpc>
                <a:spcPct val="170000"/>
              </a:lnSpc>
              <a:buFontTx/>
              <a:buChar char="-"/>
            </a:pPr>
            <a:r>
              <a:rPr lang="cs-CZ" sz="2800" dirty="0" smtClean="0"/>
              <a:t>osoba odlišná od fyzické osoby</a:t>
            </a:r>
          </a:p>
          <a:p>
            <a:pPr algn="just">
              <a:lnSpc>
                <a:spcPct val="170000"/>
              </a:lnSpc>
              <a:buFontTx/>
              <a:buChar char="-"/>
            </a:pPr>
            <a:r>
              <a:rPr lang="cs-CZ" sz="2800" dirty="0" smtClean="0"/>
              <a:t>organizovaný útvar, který má podle zákona právní osobnost (§ 20 odst. 1)</a:t>
            </a:r>
          </a:p>
          <a:p>
            <a:pPr algn="just">
              <a:lnSpc>
                <a:spcPct val="170000"/>
              </a:lnSpc>
              <a:buFontTx/>
              <a:buChar char="-"/>
            </a:pPr>
            <a:r>
              <a:rPr lang="cs-CZ" sz="2800" dirty="0" smtClean="0"/>
              <a:t>právnickými osobami mohou být útvary různého druhu – může jít o společenství osob, ale také o účelově vyčleněný majetek</a:t>
            </a:r>
          </a:p>
          <a:p>
            <a:pPr algn="just">
              <a:lnSpc>
                <a:spcPct val="170000"/>
              </a:lnSpc>
              <a:buFontTx/>
              <a:buChar char="-"/>
            </a:pPr>
            <a:r>
              <a:rPr lang="cs-CZ" sz="2800" dirty="0" smtClean="0"/>
              <a:t>nejdůležitějším znakem PO je jejich právní osobnost – subjektivita (§ 15 odst. 1 OZ)</a:t>
            </a:r>
          </a:p>
          <a:p>
            <a:pPr algn="just">
              <a:lnSpc>
                <a:spcPct val="170000"/>
              </a:lnSpc>
              <a:buFontTx/>
              <a:buChar char="-"/>
            </a:pPr>
            <a:r>
              <a:rPr lang="cs-CZ" sz="2800" dirty="0" smtClean="0"/>
              <a:t>PO mají též způsobilost k právním jednáním – rozsah subjektivity se kryje se způsobilostí k právním jednáním</a:t>
            </a:r>
          </a:p>
        </p:txBody>
      </p:sp>
    </p:spTree>
    <p:extLst>
      <p:ext uri="{BB962C8B-B14F-4D97-AF65-F5344CB8AC3E}">
        <p14:creationId xmlns:p14="http://schemas.microsoft.com/office/powerpoint/2010/main" val="1049471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3608" y="116632"/>
            <a:ext cx="7200800" cy="1154097"/>
          </a:xfrm>
        </p:spPr>
        <p:txBody>
          <a:bodyPr/>
          <a:lstStyle/>
          <a:p>
            <a:r>
              <a:rPr lang="cs-CZ" dirty="0" smtClean="0"/>
              <a:t>Právnické osoby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71600" y="1340768"/>
            <a:ext cx="7272808" cy="5328592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70000"/>
              </a:lnSpc>
              <a:buFontTx/>
              <a:buChar char="-"/>
            </a:pPr>
            <a:r>
              <a:rPr lang="cs-CZ" sz="2800" dirty="0" smtClean="0"/>
              <a:t>dalším znakem PO je jejich majetková autonomie</a:t>
            </a:r>
          </a:p>
          <a:p>
            <a:pPr marL="45720" indent="0" algn="just">
              <a:lnSpc>
                <a:spcPct val="170000"/>
              </a:lnSpc>
              <a:buNone/>
            </a:pPr>
            <a:r>
              <a:rPr lang="cs-CZ" sz="2800" dirty="0" smtClean="0"/>
              <a:t>DĚLENÍ</a:t>
            </a:r>
          </a:p>
          <a:p>
            <a:pPr marL="560070" indent="-514350" algn="just">
              <a:lnSpc>
                <a:spcPct val="170000"/>
              </a:lnSpc>
              <a:buAutoNum type="alphaLcParenR"/>
            </a:pPr>
            <a:r>
              <a:rPr lang="cs-CZ" sz="2800" dirty="0" smtClean="0"/>
              <a:t>PO soukromého práva (obchodní společnosti) a PO veřejného práva (stát)</a:t>
            </a:r>
          </a:p>
          <a:p>
            <a:pPr marL="560070" indent="-514350" algn="just">
              <a:lnSpc>
                <a:spcPct val="170000"/>
              </a:lnSpc>
              <a:buAutoNum type="alphaLcParenR"/>
            </a:pPr>
            <a:r>
              <a:rPr lang="cs-CZ" sz="2800" dirty="0" smtClean="0"/>
              <a:t>podle povahy lze PO dělit na korporace a fundace(nadace) a smíšené útvary</a:t>
            </a:r>
            <a:endParaRPr lang="cs-CZ" sz="2800" dirty="0"/>
          </a:p>
          <a:p>
            <a:pPr marL="45720" indent="0" algn="just">
              <a:lnSpc>
                <a:spcPct val="170000"/>
              </a:lnSpc>
              <a:buNone/>
            </a:pPr>
            <a:endParaRPr lang="cs-CZ" sz="2800" dirty="0" smtClean="0"/>
          </a:p>
        </p:txBody>
      </p:sp>
    </p:spTree>
    <p:extLst>
      <p:ext uri="{BB962C8B-B14F-4D97-AF65-F5344CB8AC3E}">
        <p14:creationId xmlns:p14="http://schemas.microsoft.com/office/powerpoint/2010/main" val="303303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3608" y="116632"/>
            <a:ext cx="7200800" cy="1154097"/>
          </a:xfrm>
        </p:spPr>
        <p:txBody>
          <a:bodyPr/>
          <a:lstStyle/>
          <a:p>
            <a:r>
              <a:rPr lang="cs-CZ" dirty="0" smtClean="0"/>
              <a:t>Právnické osoby v OZ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71600" y="1340768"/>
            <a:ext cx="7272808" cy="5328592"/>
          </a:xfrm>
        </p:spPr>
        <p:txBody>
          <a:bodyPr>
            <a:normAutofit fontScale="92500" lnSpcReduction="20000"/>
          </a:bodyPr>
          <a:lstStyle/>
          <a:p>
            <a:pPr marL="45720" indent="0" algn="just">
              <a:lnSpc>
                <a:spcPct val="170000"/>
              </a:lnSpc>
              <a:buNone/>
            </a:pPr>
            <a:r>
              <a:rPr lang="cs-CZ" sz="2800" dirty="0" smtClean="0"/>
              <a:t> - dělení do čtyř oddíl</a:t>
            </a:r>
          </a:p>
          <a:p>
            <a:pPr marL="45720" indent="0" algn="just">
              <a:lnSpc>
                <a:spcPct val="170000"/>
              </a:lnSpc>
              <a:buNone/>
            </a:pPr>
            <a:r>
              <a:rPr lang="cs-CZ" sz="2800" dirty="0" smtClean="0"/>
              <a:t>1.díl - obecné otázky týkající se všech druhů PO (§ 118-§ 209)</a:t>
            </a:r>
          </a:p>
          <a:p>
            <a:pPr marL="45720" indent="0" algn="just">
              <a:lnSpc>
                <a:spcPct val="170000"/>
              </a:lnSpc>
              <a:buNone/>
            </a:pPr>
            <a:r>
              <a:rPr lang="cs-CZ" sz="2800" dirty="0" smtClean="0"/>
              <a:t>2.-4. díl – jednotlivé druhy PO (§ 210 – 302 OZ korporace, §303 – 401 fundace, § 402 – 418  ústavy)</a:t>
            </a:r>
          </a:p>
          <a:p>
            <a:pPr marL="45720" indent="0" algn="just">
              <a:lnSpc>
                <a:spcPct val="170000"/>
              </a:lnSpc>
              <a:buNone/>
            </a:pPr>
            <a:r>
              <a:rPr lang="cs-CZ" sz="2800" dirty="0" smtClean="0"/>
              <a:t>- identifikace PO – název, sídlo, zápis do veřejného rejstříku</a:t>
            </a:r>
          </a:p>
          <a:p>
            <a:pPr marL="45720" indent="0" algn="just">
              <a:lnSpc>
                <a:spcPct val="170000"/>
              </a:lnSpc>
              <a:buNone/>
            </a:pPr>
            <a:endParaRPr lang="cs-CZ" sz="2800" dirty="0" smtClean="0"/>
          </a:p>
        </p:txBody>
      </p:sp>
    </p:spTree>
    <p:extLst>
      <p:ext uri="{BB962C8B-B14F-4D97-AF65-F5344CB8AC3E}">
        <p14:creationId xmlns:p14="http://schemas.microsoft.com/office/powerpoint/2010/main" val="822196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3608" y="116632"/>
            <a:ext cx="7200800" cy="1154097"/>
          </a:xfrm>
        </p:spPr>
        <p:txBody>
          <a:bodyPr/>
          <a:lstStyle/>
          <a:p>
            <a:r>
              <a:rPr lang="cs-CZ" dirty="0" smtClean="0"/>
              <a:t>Spotřebitel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71600" y="1340768"/>
            <a:ext cx="7272808" cy="5328592"/>
          </a:xfrm>
        </p:spPr>
        <p:txBody>
          <a:bodyPr>
            <a:normAutofit fontScale="77500" lnSpcReduction="20000"/>
          </a:bodyPr>
          <a:lstStyle/>
          <a:p>
            <a:pPr algn="just">
              <a:lnSpc>
                <a:spcPct val="170000"/>
              </a:lnSpc>
              <a:buFontTx/>
              <a:buChar char="-"/>
            </a:pPr>
            <a:r>
              <a:rPr lang="cs-CZ" sz="2800" dirty="0" smtClean="0"/>
              <a:t>pojem spotřebitel není jednoznačně definován</a:t>
            </a:r>
          </a:p>
          <a:p>
            <a:pPr algn="just">
              <a:lnSpc>
                <a:spcPct val="170000"/>
              </a:lnSpc>
              <a:buFontTx/>
              <a:buChar char="-"/>
            </a:pPr>
            <a:r>
              <a:rPr lang="cs-CZ" sz="2800" dirty="0" smtClean="0"/>
              <a:t>většina </a:t>
            </a:r>
            <a:r>
              <a:rPr lang="cs-CZ" sz="2800" dirty="0" smtClean="0"/>
              <a:t>směrnic, </a:t>
            </a:r>
            <a:r>
              <a:rPr lang="cs-CZ" sz="2800" dirty="0" smtClean="0"/>
              <a:t>které sledují ochranu hospodářských zájmů spotřebitelů je chápe jako FO, případně osobu jednající pro svou potřebu, tj. potřebu spjatou s její profesionální (výdělečnou) aktivitou </a:t>
            </a:r>
          </a:p>
          <a:p>
            <a:pPr algn="just">
              <a:lnSpc>
                <a:spcPct val="170000"/>
              </a:lnSpc>
              <a:buFontTx/>
              <a:buChar char="-"/>
            </a:pPr>
            <a:r>
              <a:rPr lang="cs-CZ" sz="2800" dirty="0" smtClean="0"/>
              <a:t>§ 419 OZ – „</a:t>
            </a:r>
            <a:r>
              <a:rPr lang="cs-CZ" sz="2800" i="1" dirty="0" smtClean="0"/>
              <a:t>spotřebitelem je každý člověk, který mimo rámec své podnikatelské činnosti nebo mimo rámec samotného výkonu svého povolání uzavírá smlouvu s podnikatelem nebo s ním jinak jedná</a:t>
            </a:r>
            <a:r>
              <a:rPr lang="cs-CZ" sz="2800" dirty="0" smtClean="0"/>
              <a:t>“</a:t>
            </a:r>
          </a:p>
          <a:p>
            <a:pPr marL="45720" indent="0" algn="just">
              <a:lnSpc>
                <a:spcPct val="170000"/>
              </a:lnSpc>
              <a:buNone/>
            </a:pPr>
            <a:endParaRPr lang="cs-CZ" sz="2800" dirty="0" smtClean="0"/>
          </a:p>
        </p:txBody>
      </p:sp>
    </p:spTree>
    <p:extLst>
      <p:ext uri="{BB962C8B-B14F-4D97-AF65-F5344CB8AC3E}">
        <p14:creationId xmlns:p14="http://schemas.microsoft.com/office/powerpoint/2010/main" val="505159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3608" y="116632"/>
            <a:ext cx="7200800" cy="1154097"/>
          </a:xfrm>
        </p:spPr>
        <p:txBody>
          <a:bodyPr/>
          <a:lstStyle/>
          <a:p>
            <a:r>
              <a:rPr lang="cs-CZ" dirty="0" smtClean="0"/>
              <a:t>Podnikatel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71600" y="1340768"/>
            <a:ext cx="7272808" cy="5328592"/>
          </a:xfrm>
        </p:spPr>
        <p:txBody>
          <a:bodyPr>
            <a:normAutofit fontScale="85000" lnSpcReduction="10000"/>
          </a:bodyPr>
          <a:lstStyle/>
          <a:p>
            <a:pPr algn="just">
              <a:lnSpc>
                <a:spcPct val="120000"/>
              </a:lnSpc>
              <a:buFontTx/>
              <a:buChar char="-"/>
            </a:pPr>
            <a:r>
              <a:rPr lang="cs-CZ" sz="2800" dirty="0" smtClean="0"/>
              <a:t>OZ – každý, kdo provozuje podnikatelskou činnost, bez ohledu na to, zda k takové činnosti má oprávnění nebo ne (§ 420 OZ)</a:t>
            </a:r>
          </a:p>
          <a:p>
            <a:pPr algn="just">
              <a:lnSpc>
                <a:spcPct val="120000"/>
              </a:lnSpc>
              <a:buFontTx/>
              <a:buChar char="-"/>
            </a:pPr>
            <a:r>
              <a:rPr lang="cs-CZ" sz="2800" dirty="0" smtClean="0"/>
              <a:t>pojmové znaky podnikání – činnosti vykonávané:</a:t>
            </a:r>
          </a:p>
          <a:p>
            <a:pPr marL="45720" indent="0" algn="just">
              <a:lnSpc>
                <a:spcPct val="120000"/>
              </a:lnSpc>
              <a:buNone/>
            </a:pPr>
            <a:r>
              <a:rPr lang="cs-CZ" sz="2800" dirty="0" smtClean="0"/>
              <a:t>	- výdělečné</a:t>
            </a:r>
          </a:p>
          <a:p>
            <a:pPr marL="45720" indent="0" algn="just">
              <a:lnSpc>
                <a:spcPct val="120000"/>
              </a:lnSpc>
              <a:buNone/>
            </a:pPr>
            <a:r>
              <a:rPr lang="cs-CZ" sz="2800" dirty="0"/>
              <a:t>	</a:t>
            </a:r>
            <a:r>
              <a:rPr lang="cs-CZ" sz="2800" dirty="0" smtClean="0"/>
              <a:t>- samostatně</a:t>
            </a:r>
          </a:p>
          <a:p>
            <a:pPr marL="45720" indent="0" algn="just">
              <a:lnSpc>
                <a:spcPct val="120000"/>
              </a:lnSpc>
              <a:buNone/>
            </a:pPr>
            <a:r>
              <a:rPr lang="cs-CZ" sz="2800" dirty="0"/>
              <a:t>	</a:t>
            </a:r>
            <a:r>
              <a:rPr lang="cs-CZ" sz="2800" dirty="0" smtClean="0"/>
              <a:t>- živnostenským nebo obdobným způsobem</a:t>
            </a:r>
          </a:p>
          <a:p>
            <a:pPr marL="45720" indent="0" algn="just">
              <a:lnSpc>
                <a:spcPct val="120000"/>
              </a:lnSpc>
              <a:buNone/>
            </a:pPr>
            <a:r>
              <a:rPr lang="cs-CZ" sz="2800" dirty="0"/>
              <a:t>	</a:t>
            </a:r>
            <a:r>
              <a:rPr lang="cs-CZ" sz="2800" dirty="0" smtClean="0"/>
              <a:t>- na vlastní účet a odpovědnost</a:t>
            </a:r>
          </a:p>
          <a:p>
            <a:pPr marL="45720" indent="0" algn="just">
              <a:lnSpc>
                <a:spcPct val="120000"/>
              </a:lnSpc>
              <a:buNone/>
            </a:pPr>
            <a:r>
              <a:rPr lang="cs-CZ" sz="2800" dirty="0" smtClean="0"/>
              <a:t>	- se záměrem činit tak soustavně</a:t>
            </a:r>
          </a:p>
          <a:p>
            <a:pPr marL="45720" indent="0" algn="just">
              <a:lnSpc>
                <a:spcPct val="120000"/>
              </a:lnSpc>
              <a:buNone/>
            </a:pPr>
            <a:r>
              <a:rPr lang="cs-CZ" sz="2800" dirty="0"/>
              <a:t>	</a:t>
            </a:r>
            <a:r>
              <a:rPr lang="cs-CZ" sz="2800" dirty="0" smtClean="0"/>
              <a:t>- za účelem dosažení zisku</a:t>
            </a:r>
          </a:p>
          <a:p>
            <a:pPr algn="just">
              <a:lnSpc>
                <a:spcPct val="120000"/>
              </a:lnSpc>
              <a:buFontTx/>
              <a:buChar char="-"/>
            </a:pPr>
            <a:r>
              <a:rPr lang="cs-CZ" sz="2800" dirty="0" smtClean="0"/>
              <a:t>podnikatelem může být jak FO tak PO</a:t>
            </a:r>
          </a:p>
          <a:p>
            <a:pPr algn="just">
              <a:lnSpc>
                <a:spcPct val="120000"/>
              </a:lnSpc>
              <a:buFontTx/>
              <a:buChar char="-"/>
            </a:pPr>
            <a:endParaRPr lang="cs-CZ" sz="2800" dirty="0" smtClean="0"/>
          </a:p>
        </p:txBody>
      </p:sp>
    </p:spTree>
    <p:extLst>
      <p:ext uri="{BB962C8B-B14F-4D97-AF65-F5344CB8AC3E}">
        <p14:creationId xmlns:p14="http://schemas.microsoft.com/office/powerpoint/2010/main" val="4144515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99592" y="188640"/>
            <a:ext cx="7315200" cy="1154097"/>
          </a:xfrm>
        </p:spPr>
        <p:txBody>
          <a:bodyPr/>
          <a:lstStyle/>
          <a:p>
            <a:r>
              <a:rPr lang="cs-CZ" dirty="0" smtClean="0"/>
              <a:t>Obsah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99592" y="1484785"/>
            <a:ext cx="7330008" cy="4824576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cs-CZ" sz="3200" dirty="0" smtClean="0"/>
              <a:t> Základy teorie práva</a:t>
            </a:r>
          </a:p>
          <a:p>
            <a:pPr>
              <a:lnSpc>
                <a:spcPct val="150000"/>
              </a:lnSpc>
            </a:pPr>
            <a:r>
              <a:rPr lang="cs-CZ" sz="3200" dirty="0" smtClean="0"/>
              <a:t> Pojem a funkce práva</a:t>
            </a:r>
          </a:p>
          <a:p>
            <a:pPr>
              <a:lnSpc>
                <a:spcPct val="150000"/>
              </a:lnSpc>
            </a:pPr>
            <a:r>
              <a:rPr lang="cs-CZ" sz="3200" dirty="0" smtClean="0"/>
              <a:t> Soukromé vs</a:t>
            </a:r>
            <a:r>
              <a:rPr lang="cs-CZ" sz="3200" dirty="0"/>
              <a:t>.</a:t>
            </a:r>
            <a:r>
              <a:rPr lang="cs-CZ" sz="3200" dirty="0" smtClean="0"/>
              <a:t> veřejné právo</a:t>
            </a:r>
          </a:p>
          <a:p>
            <a:pPr>
              <a:lnSpc>
                <a:spcPct val="150000"/>
              </a:lnSpc>
            </a:pPr>
            <a:r>
              <a:rPr lang="cs-CZ" sz="3200" dirty="0"/>
              <a:t> </a:t>
            </a:r>
            <a:r>
              <a:rPr lang="cs-CZ" sz="3200" dirty="0" smtClean="0"/>
              <a:t>Hmotné vs. procesní právo</a:t>
            </a:r>
          </a:p>
          <a:p>
            <a:pPr>
              <a:lnSpc>
                <a:spcPct val="150000"/>
              </a:lnSpc>
            </a:pPr>
            <a:r>
              <a:rPr lang="cs-CZ" sz="3200" dirty="0"/>
              <a:t> </a:t>
            </a:r>
            <a:r>
              <a:rPr lang="cs-CZ" sz="3200" dirty="0" smtClean="0"/>
              <a:t>Zásady soukromého práva</a:t>
            </a:r>
          </a:p>
          <a:p>
            <a:pPr>
              <a:lnSpc>
                <a:spcPct val="150000"/>
              </a:lnSpc>
            </a:pPr>
            <a:r>
              <a:rPr lang="cs-CZ" sz="3200" dirty="0" smtClean="0"/>
              <a:t> Občanské právo hmotné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81912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3608" y="116632"/>
            <a:ext cx="7200800" cy="1154097"/>
          </a:xfrm>
        </p:spPr>
        <p:txBody>
          <a:bodyPr>
            <a:normAutofit/>
          </a:bodyPr>
          <a:lstStyle/>
          <a:p>
            <a:r>
              <a:rPr lang="cs-CZ" dirty="0" smtClean="0"/>
              <a:t>Rodinné právo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71600" y="1340768"/>
            <a:ext cx="7272808" cy="5328592"/>
          </a:xfrm>
        </p:spPr>
        <p:txBody>
          <a:bodyPr>
            <a:normAutofit/>
          </a:bodyPr>
          <a:lstStyle/>
          <a:p>
            <a:pPr marL="45720" indent="0" algn="just">
              <a:lnSpc>
                <a:spcPct val="120000"/>
              </a:lnSpc>
              <a:buNone/>
            </a:pPr>
            <a:r>
              <a:rPr lang="cs-CZ" sz="2800" dirty="0" smtClean="0"/>
              <a:t>1. Manželství</a:t>
            </a:r>
            <a:endParaRPr lang="cs-CZ" sz="2800" dirty="0" smtClean="0"/>
          </a:p>
          <a:p>
            <a:pPr algn="just">
              <a:lnSpc>
                <a:spcPct val="120000"/>
              </a:lnSpc>
              <a:buFontTx/>
              <a:buChar char="-"/>
            </a:pPr>
            <a:r>
              <a:rPr lang="cs-CZ" sz="2800" dirty="0" smtClean="0"/>
              <a:t>vznik</a:t>
            </a:r>
          </a:p>
          <a:p>
            <a:pPr algn="just">
              <a:lnSpc>
                <a:spcPct val="120000"/>
              </a:lnSpc>
              <a:buFontTx/>
              <a:buChar char="-"/>
            </a:pPr>
            <a:r>
              <a:rPr lang="cs-CZ" sz="2800" dirty="0" smtClean="0"/>
              <a:t>zánik</a:t>
            </a:r>
          </a:p>
          <a:p>
            <a:pPr marL="45720" indent="0" algn="just">
              <a:lnSpc>
                <a:spcPct val="120000"/>
              </a:lnSpc>
              <a:buNone/>
            </a:pPr>
            <a:r>
              <a:rPr lang="cs-CZ" sz="2800" dirty="0" smtClean="0"/>
              <a:t>2. Příbuzenství </a:t>
            </a:r>
            <a:r>
              <a:rPr lang="cs-CZ" sz="2800" dirty="0" smtClean="0"/>
              <a:t>a </a:t>
            </a:r>
            <a:r>
              <a:rPr lang="cs-CZ" sz="2800" dirty="0" err="1" smtClean="0"/>
              <a:t>švagrovství</a:t>
            </a:r>
            <a:endParaRPr lang="cs-CZ" sz="2800" dirty="0" smtClean="0"/>
          </a:p>
          <a:p>
            <a:pPr algn="just">
              <a:lnSpc>
                <a:spcPct val="120000"/>
              </a:lnSpc>
              <a:buFontTx/>
              <a:buChar char="-"/>
            </a:pPr>
            <a:r>
              <a:rPr lang="cs-CZ" sz="2800" dirty="0" smtClean="0"/>
              <a:t>všeobecná ustanovení</a:t>
            </a:r>
          </a:p>
          <a:p>
            <a:pPr algn="just">
              <a:lnSpc>
                <a:spcPct val="120000"/>
              </a:lnSpc>
              <a:buFontTx/>
              <a:buChar char="-"/>
            </a:pPr>
            <a:r>
              <a:rPr lang="cs-CZ" sz="2800" dirty="0" smtClean="0"/>
              <a:t>poměry mezi rodiči a dětmi</a:t>
            </a:r>
          </a:p>
          <a:p>
            <a:pPr marL="45720" indent="0" algn="just">
              <a:lnSpc>
                <a:spcPct val="120000"/>
              </a:lnSpc>
              <a:buNone/>
            </a:pPr>
            <a:r>
              <a:rPr lang="cs-CZ" sz="2800" dirty="0" smtClean="0"/>
              <a:t>3. Poručnictví </a:t>
            </a:r>
            <a:r>
              <a:rPr lang="cs-CZ" sz="2800" dirty="0" smtClean="0"/>
              <a:t>a jiné formy péče o děti</a:t>
            </a:r>
          </a:p>
        </p:txBody>
      </p:sp>
    </p:spTree>
    <p:extLst>
      <p:ext uri="{BB962C8B-B14F-4D97-AF65-F5344CB8AC3E}">
        <p14:creationId xmlns:p14="http://schemas.microsoft.com/office/powerpoint/2010/main" val="912915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3608" y="116632"/>
            <a:ext cx="7200800" cy="1154097"/>
          </a:xfrm>
        </p:spPr>
        <p:txBody>
          <a:bodyPr>
            <a:normAutofit/>
          </a:bodyPr>
          <a:lstStyle/>
          <a:p>
            <a:r>
              <a:rPr lang="cs-CZ" dirty="0" smtClean="0"/>
              <a:t>Manželství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71600" y="1340768"/>
            <a:ext cx="7272808" cy="5328592"/>
          </a:xfrm>
        </p:spPr>
        <p:txBody>
          <a:bodyPr>
            <a:normAutofit fontScale="85000" lnSpcReduction="10000"/>
          </a:bodyPr>
          <a:lstStyle/>
          <a:p>
            <a:pPr marL="45720" indent="0" algn="just">
              <a:lnSpc>
                <a:spcPct val="120000"/>
              </a:lnSpc>
              <a:buNone/>
            </a:pPr>
            <a:r>
              <a:rPr lang="cs-CZ" sz="2400" dirty="0" smtClean="0"/>
              <a:t>§ 655 OZ – je to trvalý svazek muže a ženy vzniklý způsobem, který stanoví zákon</a:t>
            </a:r>
            <a:r>
              <a:rPr lang="cs-CZ" sz="2400" dirty="0"/>
              <a:t> </a:t>
            </a:r>
            <a:r>
              <a:rPr lang="cs-CZ" sz="2400" dirty="0" smtClean="0"/>
              <a:t>za účelem založení rodiny, řádné výchovy dětí, vzájemné podpory a pomoci</a:t>
            </a:r>
          </a:p>
          <a:p>
            <a:pPr marL="45720" indent="0" algn="just">
              <a:lnSpc>
                <a:spcPct val="120000"/>
              </a:lnSpc>
              <a:buNone/>
            </a:pPr>
            <a:r>
              <a:rPr lang="cs-CZ" sz="2400" u="sng" dirty="0" smtClean="0"/>
              <a:t>VZNIK:</a:t>
            </a:r>
            <a:r>
              <a:rPr lang="cs-CZ" sz="2400" dirty="0" smtClean="0"/>
              <a:t> svobodným a úplným  souhlasným projevem vůle muže a ženy</a:t>
            </a:r>
          </a:p>
          <a:p>
            <a:pPr algn="just">
              <a:lnSpc>
                <a:spcPct val="120000"/>
              </a:lnSpc>
              <a:buFontTx/>
              <a:buChar char="-"/>
            </a:pPr>
            <a:r>
              <a:rPr lang="cs-CZ" sz="2400" dirty="0" smtClean="0"/>
              <a:t>církevní nebo občanský sňatek (§ 657 OZ)</a:t>
            </a:r>
          </a:p>
          <a:p>
            <a:pPr marL="45720" indent="0" algn="just">
              <a:lnSpc>
                <a:spcPct val="120000"/>
              </a:lnSpc>
              <a:buNone/>
            </a:pPr>
            <a:r>
              <a:rPr lang="cs-CZ" sz="2400" u="sng" dirty="0" smtClean="0"/>
              <a:t>ZÁNIK:</a:t>
            </a:r>
            <a:r>
              <a:rPr lang="cs-CZ" sz="2400" dirty="0" smtClean="0"/>
              <a:t> jen z důvodů stanovených zákonem (§ 754 OZ)</a:t>
            </a:r>
          </a:p>
          <a:p>
            <a:pPr marL="45720" indent="0" algn="just">
              <a:lnSpc>
                <a:spcPct val="120000"/>
              </a:lnSpc>
              <a:buNone/>
            </a:pPr>
            <a:r>
              <a:rPr lang="cs-CZ" sz="2400" u="sng" dirty="0" smtClean="0"/>
              <a:t>PRÁVA A POVINNOSTI MANŽELŮ:</a:t>
            </a:r>
            <a:r>
              <a:rPr lang="cs-CZ" sz="2400" dirty="0" smtClean="0"/>
              <a:t> (§687 OZ – manželé jsou si povinní úctou, žít spolu, být si věrni, vzájemně respektovat svou důstojnost, podporovat se, udržovat rodinné společenství, vytvářet zdravé rodinné prostředí a společně pečovat o děti)</a:t>
            </a:r>
          </a:p>
          <a:p>
            <a:pPr marL="45720" indent="0" algn="just">
              <a:lnSpc>
                <a:spcPct val="120000"/>
              </a:lnSpc>
              <a:buNone/>
            </a:pPr>
            <a:r>
              <a:rPr lang="cs-CZ" sz="2400" u="sng" dirty="0" smtClean="0"/>
              <a:t>VYŽIVNÉ MEZI MANŽELY: </a:t>
            </a:r>
            <a:r>
              <a:rPr lang="cs-CZ" sz="2400" dirty="0" smtClean="0"/>
              <a:t>(§ 697 OZ) – v rozsahu, který oběma zajišťuje zásadně stejnou hmotnou a kulturní úroveň</a:t>
            </a:r>
            <a:endParaRPr lang="cs-CZ" sz="2400" u="sng" dirty="0" smtClean="0"/>
          </a:p>
        </p:txBody>
      </p:sp>
    </p:spTree>
    <p:extLst>
      <p:ext uri="{BB962C8B-B14F-4D97-AF65-F5344CB8AC3E}">
        <p14:creationId xmlns:p14="http://schemas.microsoft.com/office/powerpoint/2010/main" val="1382390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3608" y="116632"/>
            <a:ext cx="7200800" cy="1154097"/>
          </a:xfrm>
        </p:spPr>
        <p:txBody>
          <a:bodyPr>
            <a:normAutofit/>
          </a:bodyPr>
          <a:lstStyle/>
          <a:p>
            <a:r>
              <a:rPr lang="cs-CZ" dirty="0" smtClean="0"/>
              <a:t>Vztahy mezi rodiči a dětmi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71600" y="1340768"/>
            <a:ext cx="7272808" cy="5328592"/>
          </a:xfrm>
        </p:spPr>
        <p:txBody>
          <a:bodyPr>
            <a:normAutofit fontScale="92500" lnSpcReduction="20000"/>
          </a:bodyPr>
          <a:lstStyle/>
          <a:p>
            <a:pPr marL="45720" indent="0" algn="just">
              <a:lnSpc>
                <a:spcPct val="120000"/>
              </a:lnSpc>
              <a:buNone/>
            </a:pPr>
            <a:r>
              <a:rPr lang="cs-CZ" sz="2400" u="sng" dirty="0" smtClean="0"/>
              <a:t>§ 865 RODIČOVSKÁ ODPOVĚDNOST</a:t>
            </a:r>
          </a:p>
          <a:p>
            <a:pPr algn="just">
              <a:lnSpc>
                <a:spcPct val="120000"/>
              </a:lnSpc>
              <a:buFontTx/>
              <a:buChar char="-"/>
            </a:pPr>
            <a:r>
              <a:rPr lang="cs-CZ" sz="2400" dirty="0" smtClean="0"/>
              <a:t>náleží stejně oběma rodičům</a:t>
            </a:r>
          </a:p>
          <a:p>
            <a:pPr algn="just">
              <a:lnSpc>
                <a:spcPct val="120000"/>
              </a:lnSpc>
              <a:buFontTx/>
              <a:buChar char="-"/>
            </a:pPr>
            <a:r>
              <a:rPr lang="cs-CZ" sz="2400" dirty="0" smtClean="0"/>
              <a:t>rozhodne-li soud o omezení svéprávnosti, rozhodne zároveň o rodičovské odpovědnosti</a:t>
            </a:r>
          </a:p>
          <a:p>
            <a:pPr algn="just">
              <a:lnSpc>
                <a:spcPct val="120000"/>
              </a:lnSpc>
              <a:buFontTx/>
              <a:buChar char="-"/>
            </a:pPr>
            <a:r>
              <a:rPr lang="cs-CZ" sz="2400" dirty="0" smtClean="0"/>
              <a:t>RO vykonávají rodiče po vzájemné shodě a v souladu se zájmy dítěte</a:t>
            </a:r>
          </a:p>
          <a:p>
            <a:pPr marL="45720" indent="0" algn="just">
              <a:lnSpc>
                <a:spcPct val="120000"/>
              </a:lnSpc>
              <a:buNone/>
            </a:pPr>
            <a:r>
              <a:rPr lang="cs-CZ" sz="2400" b="1" dirty="0" smtClean="0"/>
              <a:t>§ 858 </a:t>
            </a:r>
            <a:r>
              <a:rPr lang="cs-CZ" sz="2400" dirty="0" smtClean="0"/>
              <a:t>– péče o dítě,  péče o jeho zdraví, jeho tělesný, citový, rozumový a mravní vývoj, ochrana dítěte, udržování osobního styku s dítětem, zajišťování jeho výchovy a vzdělání, určení místa jeho bydliště, zastupování dítěte a spravování jeho jmění</a:t>
            </a:r>
          </a:p>
          <a:p>
            <a:pPr algn="just">
              <a:lnSpc>
                <a:spcPct val="120000"/>
              </a:lnSpc>
              <a:buFontTx/>
              <a:buChar char="-"/>
            </a:pPr>
            <a:r>
              <a:rPr lang="cs-CZ" sz="2400" dirty="0" smtClean="0"/>
              <a:t>od narození po nabytí svéprávnosti</a:t>
            </a:r>
          </a:p>
          <a:p>
            <a:pPr algn="just">
              <a:lnSpc>
                <a:spcPct val="120000"/>
              </a:lnSpc>
              <a:buFontTx/>
              <a:buChar char="-"/>
            </a:pPr>
            <a:r>
              <a:rPr lang="cs-CZ" sz="2400" dirty="0" smtClean="0"/>
              <a:t>vyživovací povinnost není součástí rodičovské odpovědnosti</a:t>
            </a:r>
          </a:p>
        </p:txBody>
      </p:sp>
    </p:spTree>
    <p:extLst>
      <p:ext uri="{BB962C8B-B14F-4D97-AF65-F5344CB8AC3E}">
        <p14:creationId xmlns:p14="http://schemas.microsoft.com/office/powerpoint/2010/main" val="1152471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3608" y="116632"/>
            <a:ext cx="7200800" cy="1154097"/>
          </a:xfrm>
        </p:spPr>
        <p:txBody>
          <a:bodyPr>
            <a:normAutofit/>
          </a:bodyPr>
          <a:lstStyle/>
          <a:p>
            <a:r>
              <a:rPr lang="cs-CZ" dirty="0" smtClean="0"/>
              <a:t>Vztahy mezi rodiči a dětmi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71600" y="1340768"/>
            <a:ext cx="7272808" cy="5328592"/>
          </a:xfrm>
        </p:spPr>
        <p:txBody>
          <a:bodyPr>
            <a:normAutofit lnSpcReduction="10000"/>
          </a:bodyPr>
          <a:lstStyle/>
          <a:p>
            <a:pPr marL="45720" indent="0" algn="just">
              <a:lnSpc>
                <a:spcPct val="120000"/>
              </a:lnSpc>
              <a:buNone/>
            </a:pPr>
            <a:r>
              <a:rPr lang="cs-CZ" sz="2400" b="1" dirty="0" smtClean="0"/>
              <a:t>§ 910 Vyživovací povinnost</a:t>
            </a:r>
          </a:p>
          <a:p>
            <a:pPr algn="just">
              <a:lnSpc>
                <a:spcPct val="120000"/>
              </a:lnSpc>
              <a:buFontTx/>
              <a:buChar char="-"/>
            </a:pPr>
            <a:r>
              <a:rPr lang="cs-CZ" sz="2400" dirty="0" smtClean="0"/>
              <a:t>předci a potomci mají vyživovací povinnost</a:t>
            </a:r>
          </a:p>
          <a:p>
            <a:pPr algn="just">
              <a:lnSpc>
                <a:spcPct val="120000"/>
              </a:lnSpc>
              <a:buFontTx/>
              <a:buChar char="-"/>
            </a:pPr>
            <a:r>
              <a:rPr lang="cs-CZ" sz="2400" dirty="0"/>
              <a:t>p</a:t>
            </a:r>
            <a:r>
              <a:rPr lang="cs-CZ" sz="2400" dirty="0" smtClean="0"/>
              <a:t>ro určení rozsahu jsou rozhodné odůvodněné potřeby oprávněného</a:t>
            </a:r>
          </a:p>
          <a:p>
            <a:pPr marL="502920" indent="-457200" algn="just">
              <a:lnSpc>
                <a:spcPct val="120000"/>
              </a:lnSpc>
              <a:buAutoNum type="arabicPeriod"/>
            </a:pPr>
            <a:r>
              <a:rPr lang="cs-CZ" sz="2400" dirty="0" smtClean="0"/>
              <a:t>výživné mezi rodiči a dětmi a předky a potomky</a:t>
            </a:r>
          </a:p>
          <a:p>
            <a:pPr marL="502920" indent="-457200" algn="just">
              <a:lnSpc>
                <a:spcPct val="120000"/>
              </a:lnSpc>
              <a:buAutoNum type="arabicPeriod"/>
            </a:pPr>
            <a:r>
              <a:rPr lang="cs-CZ" sz="2400" dirty="0" smtClean="0"/>
              <a:t>výživné a zajištění úhrady některých nákladů neprovdané matce</a:t>
            </a:r>
          </a:p>
          <a:p>
            <a:pPr algn="just">
              <a:lnSpc>
                <a:spcPct val="120000"/>
              </a:lnSpc>
              <a:buFontTx/>
              <a:buChar char="-"/>
            </a:pPr>
            <a:r>
              <a:rPr lang="cs-CZ" sz="2400" dirty="0" smtClean="0"/>
              <a:t>§ 922 výživné lze přiznat jen ode dne zahájení soudního řízení</a:t>
            </a:r>
            <a:endParaRPr lang="cs-CZ" sz="2400" dirty="0"/>
          </a:p>
          <a:p>
            <a:pPr algn="just">
              <a:lnSpc>
                <a:spcPct val="120000"/>
              </a:lnSpc>
              <a:buFontTx/>
              <a:buChar char="-"/>
            </a:pPr>
            <a:r>
              <a:rPr lang="cs-CZ" sz="2400" dirty="0" smtClean="0"/>
              <a:t>!pro děti i za dobu nejdéle tří let zpětně od tohoto dne!</a:t>
            </a:r>
          </a:p>
        </p:txBody>
      </p:sp>
    </p:spTree>
    <p:extLst>
      <p:ext uri="{BB962C8B-B14F-4D97-AF65-F5344CB8AC3E}">
        <p14:creationId xmlns:p14="http://schemas.microsoft.com/office/powerpoint/2010/main" val="264228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3608" y="116632"/>
            <a:ext cx="7200800" cy="1154097"/>
          </a:xfrm>
        </p:spPr>
        <p:txBody>
          <a:bodyPr>
            <a:normAutofit/>
          </a:bodyPr>
          <a:lstStyle/>
          <a:p>
            <a:r>
              <a:rPr lang="cs-CZ" dirty="0" smtClean="0"/>
              <a:t>Majetková práva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71600" y="1340768"/>
            <a:ext cx="7272808" cy="5328592"/>
          </a:xfrm>
        </p:spPr>
        <p:txBody>
          <a:bodyPr>
            <a:normAutofit/>
          </a:bodyPr>
          <a:lstStyle/>
          <a:p>
            <a:pPr marL="45720" indent="0" algn="just">
              <a:lnSpc>
                <a:spcPct val="120000"/>
              </a:lnSpc>
              <a:buNone/>
            </a:pPr>
            <a:r>
              <a:rPr lang="cs-CZ" sz="2400" dirty="0" smtClean="0"/>
              <a:t>A) ABSOLUTNÍ MAJETKOVÁ PRÁVA</a:t>
            </a:r>
          </a:p>
          <a:p>
            <a:pPr marL="502920" indent="-457200" algn="just">
              <a:lnSpc>
                <a:spcPct val="120000"/>
              </a:lnSpc>
              <a:buFont typeface="+mj-lt"/>
              <a:buAutoNum type="arabicPeriod"/>
            </a:pPr>
            <a:r>
              <a:rPr lang="cs-CZ" sz="2400" dirty="0" smtClean="0"/>
              <a:t>Věcná práva</a:t>
            </a:r>
          </a:p>
          <a:p>
            <a:pPr algn="just">
              <a:lnSpc>
                <a:spcPct val="120000"/>
              </a:lnSpc>
              <a:buFontTx/>
              <a:buChar char="-"/>
            </a:pPr>
            <a:r>
              <a:rPr lang="cs-CZ" sz="2400" dirty="0" smtClean="0"/>
              <a:t>držba</a:t>
            </a:r>
            <a:endParaRPr lang="cs-CZ" sz="2400" dirty="0"/>
          </a:p>
          <a:p>
            <a:pPr algn="just">
              <a:lnSpc>
                <a:spcPct val="120000"/>
              </a:lnSpc>
              <a:buFontTx/>
              <a:buChar char="-"/>
            </a:pPr>
            <a:r>
              <a:rPr lang="cs-CZ" sz="2400" dirty="0"/>
              <a:t>vlastnictví</a:t>
            </a:r>
          </a:p>
          <a:p>
            <a:pPr algn="just">
              <a:lnSpc>
                <a:spcPct val="120000"/>
              </a:lnSpc>
              <a:buFontTx/>
              <a:buChar char="-"/>
            </a:pPr>
            <a:r>
              <a:rPr lang="cs-CZ" sz="2400" dirty="0"/>
              <a:t>spoluvlastnictví</a:t>
            </a:r>
          </a:p>
          <a:p>
            <a:pPr algn="just">
              <a:lnSpc>
                <a:spcPct val="120000"/>
              </a:lnSpc>
              <a:buFontTx/>
              <a:buChar char="-"/>
            </a:pPr>
            <a:r>
              <a:rPr lang="cs-CZ" sz="2400" dirty="0"/>
              <a:t>věcná práva k cizím věcem</a:t>
            </a:r>
          </a:p>
          <a:p>
            <a:pPr algn="just">
              <a:lnSpc>
                <a:spcPct val="120000"/>
              </a:lnSpc>
              <a:buFontTx/>
              <a:buChar char="-"/>
            </a:pPr>
            <a:r>
              <a:rPr lang="cs-CZ" sz="2400" dirty="0"/>
              <a:t>správa cizího </a:t>
            </a:r>
            <a:r>
              <a:rPr lang="cs-CZ" sz="2400" dirty="0" smtClean="0"/>
              <a:t>majetku</a:t>
            </a:r>
          </a:p>
          <a:p>
            <a:pPr marL="502920" indent="-457200" algn="just">
              <a:lnSpc>
                <a:spcPct val="120000"/>
              </a:lnSpc>
              <a:buFont typeface="+mj-lt"/>
              <a:buAutoNum type="arabicPeriod" startAt="2"/>
            </a:pPr>
            <a:r>
              <a:rPr lang="cs-CZ" sz="2400" dirty="0" smtClean="0"/>
              <a:t>Dědické právo</a:t>
            </a:r>
          </a:p>
          <a:p>
            <a:pPr marL="45720" indent="0" algn="just">
              <a:lnSpc>
                <a:spcPct val="120000"/>
              </a:lnSpc>
              <a:buNone/>
            </a:pPr>
            <a:r>
              <a:rPr lang="cs-CZ" sz="2400" dirty="0" smtClean="0"/>
              <a:t>B) RELATIVNÍ MAJETKOVÁ PRÁVA</a:t>
            </a:r>
          </a:p>
          <a:p>
            <a:pPr marL="45720" indent="0" algn="just">
              <a:lnSpc>
                <a:spcPct val="120000"/>
              </a:lnSpc>
              <a:buNone/>
            </a:pPr>
            <a:r>
              <a:rPr lang="cs-CZ" sz="2400" dirty="0" smtClean="0"/>
              <a:t>- závazky</a:t>
            </a:r>
          </a:p>
          <a:p>
            <a:pPr marL="502920" indent="-457200" algn="just">
              <a:lnSpc>
                <a:spcPct val="120000"/>
              </a:lnSpc>
              <a:buAutoNum type="arabicPeriod" startAt="2"/>
            </a:pPr>
            <a:endParaRPr lang="cs-CZ" sz="2400" dirty="0" smtClean="0"/>
          </a:p>
        </p:txBody>
      </p:sp>
    </p:spTree>
    <p:extLst>
      <p:ext uri="{BB962C8B-B14F-4D97-AF65-F5344CB8AC3E}">
        <p14:creationId xmlns:p14="http://schemas.microsoft.com/office/powerpoint/2010/main" val="1077191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3608" y="116632"/>
            <a:ext cx="7200800" cy="1154097"/>
          </a:xfrm>
        </p:spPr>
        <p:txBody>
          <a:bodyPr>
            <a:normAutofit/>
          </a:bodyPr>
          <a:lstStyle/>
          <a:p>
            <a:r>
              <a:rPr lang="cs-CZ" dirty="0" smtClean="0"/>
              <a:t>Věcná práva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71600" y="1340768"/>
            <a:ext cx="7272808" cy="5328592"/>
          </a:xfrm>
        </p:spPr>
        <p:txBody>
          <a:bodyPr>
            <a:normAutofit lnSpcReduction="10000"/>
          </a:bodyPr>
          <a:lstStyle/>
          <a:p>
            <a:pPr marL="45720" indent="0" algn="just">
              <a:lnSpc>
                <a:spcPct val="120000"/>
              </a:lnSpc>
              <a:buNone/>
            </a:pPr>
            <a:r>
              <a:rPr lang="cs-CZ" sz="2400" b="1" dirty="0" smtClean="0"/>
              <a:t>DRŽBA</a:t>
            </a:r>
          </a:p>
          <a:p>
            <a:pPr algn="just">
              <a:lnSpc>
                <a:spcPct val="120000"/>
              </a:lnSpc>
              <a:buFontTx/>
              <a:buChar char="-"/>
            </a:pPr>
            <a:r>
              <a:rPr lang="cs-CZ" sz="2400" dirty="0" smtClean="0"/>
              <a:t>držitelem je </a:t>
            </a:r>
            <a:r>
              <a:rPr lang="cs-CZ" sz="2400" dirty="0"/>
              <a:t>t</a:t>
            </a:r>
            <a:r>
              <a:rPr lang="cs-CZ" sz="2400" dirty="0" smtClean="0"/>
              <a:t>en, kdo vykonává právo pro sebe</a:t>
            </a:r>
          </a:p>
          <a:p>
            <a:pPr algn="just">
              <a:lnSpc>
                <a:spcPct val="120000"/>
              </a:lnSpc>
              <a:buFontTx/>
              <a:buChar char="-"/>
            </a:pPr>
            <a:r>
              <a:rPr lang="cs-CZ" sz="2400" dirty="0" smtClean="0"/>
              <a:t>držet lze právo, které lze právní jednáním převést na jiného a které připouští trvalý nebo opakovaný výkon</a:t>
            </a:r>
          </a:p>
          <a:p>
            <a:pPr marL="45720" indent="0" algn="just">
              <a:lnSpc>
                <a:spcPct val="120000"/>
              </a:lnSpc>
              <a:buNone/>
            </a:pPr>
            <a:r>
              <a:rPr lang="cs-CZ" sz="2400" b="1" dirty="0" smtClean="0"/>
              <a:t>VLASTNICTVÍ</a:t>
            </a:r>
          </a:p>
          <a:p>
            <a:pPr algn="just">
              <a:lnSpc>
                <a:spcPct val="120000"/>
              </a:lnSpc>
              <a:buFontTx/>
              <a:buChar char="-"/>
            </a:pPr>
            <a:r>
              <a:rPr lang="cs-CZ" sz="2400" dirty="0" smtClean="0"/>
              <a:t>vše co někomu patří, všechny jeho věci hmotné i nehmotné, je jeho vlastnictvím</a:t>
            </a:r>
          </a:p>
          <a:p>
            <a:pPr algn="just">
              <a:lnSpc>
                <a:spcPct val="120000"/>
              </a:lnSpc>
              <a:buFontTx/>
              <a:buChar char="-"/>
            </a:pPr>
            <a:r>
              <a:rPr lang="cs-CZ" sz="2400" dirty="0" smtClean="0"/>
              <a:t>vlastník má právo se svým vlastnictvím </a:t>
            </a:r>
            <a:r>
              <a:rPr lang="cs-CZ" sz="2400" b="1" dirty="0" smtClean="0"/>
              <a:t>v mezích právního řádu</a:t>
            </a:r>
            <a:r>
              <a:rPr lang="cs-CZ" sz="2400" dirty="0" smtClean="0"/>
              <a:t> libovolně nakládat</a:t>
            </a:r>
          </a:p>
          <a:p>
            <a:pPr algn="just">
              <a:lnSpc>
                <a:spcPct val="120000"/>
              </a:lnSpc>
              <a:buFontTx/>
              <a:buChar char="-"/>
            </a:pPr>
            <a:r>
              <a:rPr lang="cs-CZ" sz="2400" dirty="0" smtClean="0"/>
              <a:t>§ 1042 OZ!</a:t>
            </a:r>
          </a:p>
        </p:txBody>
      </p:sp>
    </p:spTree>
    <p:extLst>
      <p:ext uri="{BB962C8B-B14F-4D97-AF65-F5344CB8AC3E}">
        <p14:creationId xmlns:p14="http://schemas.microsoft.com/office/powerpoint/2010/main" val="1244245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3608" y="116632"/>
            <a:ext cx="7200800" cy="1154097"/>
          </a:xfrm>
        </p:spPr>
        <p:txBody>
          <a:bodyPr>
            <a:normAutofit/>
          </a:bodyPr>
          <a:lstStyle/>
          <a:p>
            <a:r>
              <a:rPr lang="cs-CZ" dirty="0" smtClean="0"/>
              <a:t>Věcná práva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71600" y="1340768"/>
            <a:ext cx="7272808" cy="5328592"/>
          </a:xfrm>
        </p:spPr>
        <p:txBody>
          <a:bodyPr>
            <a:normAutofit lnSpcReduction="10000"/>
          </a:bodyPr>
          <a:lstStyle/>
          <a:p>
            <a:pPr marL="45720" indent="0" algn="just">
              <a:lnSpc>
                <a:spcPct val="120000"/>
              </a:lnSpc>
              <a:buNone/>
            </a:pPr>
            <a:r>
              <a:rPr lang="cs-CZ" sz="2400" b="1" dirty="0" smtClean="0"/>
              <a:t>SPOLUVLASTNICTVÍ</a:t>
            </a:r>
          </a:p>
          <a:p>
            <a:pPr algn="just">
              <a:lnSpc>
                <a:spcPct val="120000"/>
              </a:lnSpc>
              <a:buFontTx/>
              <a:buChar char="-"/>
            </a:pPr>
            <a:r>
              <a:rPr lang="cs-CZ" sz="2400" dirty="0" smtClean="0"/>
              <a:t>osoby, jimž náleží vlastnické právo k věci společně, jsou spoluvlastníky</a:t>
            </a:r>
          </a:p>
          <a:p>
            <a:pPr algn="just">
              <a:lnSpc>
                <a:spcPct val="120000"/>
              </a:lnSpc>
              <a:buFontTx/>
              <a:buChar char="-"/>
            </a:pPr>
            <a:r>
              <a:rPr lang="cs-CZ" sz="2400" dirty="0" smtClean="0"/>
              <a:t>spoluvlastníci se považují za jedinou osobu a nakládají s věcí jako jediná osoba</a:t>
            </a:r>
          </a:p>
          <a:p>
            <a:pPr algn="just">
              <a:lnSpc>
                <a:spcPct val="120000"/>
              </a:lnSpc>
              <a:buFontTx/>
              <a:buChar char="-"/>
            </a:pPr>
            <a:r>
              <a:rPr lang="cs-CZ" sz="2400" dirty="0" smtClean="0"/>
              <a:t>každý spoluvlastník má právo k celé věci</a:t>
            </a:r>
          </a:p>
          <a:p>
            <a:pPr marL="45720" indent="0" algn="just">
              <a:lnSpc>
                <a:spcPct val="120000"/>
              </a:lnSpc>
              <a:buNone/>
            </a:pPr>
            <a:r>
              <a:rPr lang="cs-CZ" sz="2400" b="1" dirty="0" smtClean="0"/>
              <a:t>VĚCNÁ PRÁVA K CIZÍM VĚCEM</a:t>
            </a:r>
          </a:p>
          <a:p>
            <a:pPr algn="just">
              <a:lnSpc>
                <a:spcPct val="120000"/>
              </a:lnSpc>
              <a:buFontTx/>
              <a:buChar char="-"/>
            </a:pPr>
            <a:r>
              <a:rPr lang="cs-CZ" sz="2400" dirty="0" smtClean="0"/>
              <a:t>právo stavby</a:t>
            </a:r>
          </a:p>
          <a:p>
            <a:pPr algn="just">
              <a:lnSpc>
                <a:spcPct val="120000"/>
              </a:lnSpc>
              <a:buFontTx/>
              <a:buChar char="-"/>
            </a:pPr>
            <a:r>
              <a:rPr lang="cs-CZ" sz="2400" dirty="0" smtClean="0"/>
              <a:t>věcná břemena</a:t>
            </a:r>
          </a:p>
          <a:p>
            <a:pPr algn="just">
              <a:lnSpc>
                <a:spcPct val="120000"/>
              </a:lnSpc>
              <a:buFontTx/>
              <a:buChar char="-"/>
            </a:pPr>
            <a:r>
              <a:rPr lang="cs-CZ" sz="2400" dirty="0" smtClean="0"/>
              <a:t>zástavní právo</a:t>
            </a:r>
          </a:p>
          <a:p>
            <a:pPr algn="just">
              <a:lnSpc>
                <a:spcPct val="120000"/>
              </a:lnSpc>
              <a:buFontTx/>
              <a:buChar char="-"/>
            </a:pPr>
            <a:r>
              <a:rPr lang="cs-CZ" sz="2400" dirty="0" smtClean="0"/>
              <a:t>zadržovací právo</a:t>
            </a:r>
          </a:p>
          <a:p>
            <a:pPr marL="45720" indent="0" algn="just">
              <a:lnSpc>
                <a:spcPct val="120000"/>
              </a:lnSpc>
              <a:buNone/>
            </a:pPr>
            <a:endParaRPr lang="cs-CZ" sz="2400" dirty="0" smtClean="0"/>
          </a:p>
        </p:txBody>
      </p:sp>
    </p:spTree>
    <p:extLst>
      <p:ext uri="{BB962C8B-B14F-4D97-AF65-F5344CB8AC3E}">
        <p14:creationId xmlns:p14="http://schemas.microsoft.com/office/powerpoint/2010/main" val="2984192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3608" y="116632"/>
            <a:ext cx="7200800" cy="1154097"/>
          </a:xfrm>
        </p:spPr>
        <p:txBody>
          <a:bodyPr>
            <a:normAutofit/>
          </a:bodyPr>
          <a:lstStyle/>
          <a:p>
            <a:r>
              <a:rPr lang="cs-CZ" dirty="0" smtClean="0"/>
              <a:t>Dědické právo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71600" y="1340768"/>
            <a:ext cx="7272808" cy="5328592"/>
          </a:xfrm>
        </p:spPr>
        <p:txBody>
          <a:bodyPr>
            <a:normAutofit/>
          </a:bodyPr>
          <a:lstStyle/>
          <a:p>
            <a:pPr marL="45720" indent="0" algn="just">
              <a:lnSpc>
                <a:spcPct val="120000"/>
              </a:lnSpc>
              <a:buNone/>
            </a:pPr>
            <a:r>
              <a:rPr lang="cs-CZ" sz="2400" dirty="0" smtClean="0"/>
              <a:t>= je to právo na pozůstalost nebo na poměrný podíl z ní</a:t>
            </a:r>
          </a:p>
          <a:p>
            <a:pPr algn="just">
              <a:lnSpc>
                <a:spcPct val="120000"/>
              </a:lnSpc>
              <a:buFontTx/>
              <a:buChar char="-"/>
            </a:pPr>
            <a:r>
              <a:rPr lang="cs-CZ" sz="2400" dirty="0" smtClean="0"/>
              <a:t>pozůstalost tvoří celé jmění zůstavitele, kromě práva a povinností vázaných výlučně na jeho osobu</a:t>
            </a:r>
          </a:p>
          <a:p>
            <a:pPr algn="just">
              <a:lnSpc>
                <a:spcPct val="120000"/>
              </a:lnSpc>
              <a:buFontTx/>
              <a:buChar char="-"/>
            </a:pPr>
            <a:r>
              <a:rPr lang="cs-CZ" sz="2400" dirty="0" smtClean="0"/>
              <a:t>dědí se na základě dědické smlouvy, ze závěti nebo ze zákona</a:t>
            </a:r>
          </a:p>
          <a:p>
            <a:pPr algn="just">
              <a:lnSpc>
                <a:spcPct val="120000"/>
              </a:lnSpc>
              <a:buFontTx/>
              <a:buChar char="-"/>
            </a:pPr>
            <a:r>
              <a:rPr lang="cs-CZ" sz="2400" dirty="0" smtClean="0"/>
              <a:t>dědického práva se lze předem zříci smlouvou se zůstavitelem</a:t>
            </a:r>
          </a:p>
          <a:p>
            <a:pPr algn="just">
              <a:lnSpc>
                <a:spcPct val="120000"/>
              </a:lnSpc>
              <a:buFontTx/>
              <a:buChar char="-"/>
            </a:pPr>
            <a:r>
              <a:rPr lang="cs-CZ" sz="2400" dirty="0" smtClean="0"/>
              <a:t>dědic má právo po smrti zůstavitele dědictví odmítnout</a:t>
            </a:r>
          </a:p>
          <a:p>
            <a:pPr marL="45720" indent="0" algn="just">
              <a:lnSpc>
                <a:spcPct val="120000"/>
              </a:lnSpc>
              <a:buNone/>
            </a:pPr>
            <a:endParaRPr lang="cs-CZ" sz="2400" dirty="0" smtClean="0"/>
          </a:p>
        </p:txBody>
      </p:sp>
    </p:spTree>
    <p:extLst>
      <p:ext uri="{BB962C8B-B14F-4D97-AF65-F5344CB8AC3E}">
        <p14:creationId xmlns:p14="http://schemas.microsoft.com/office/powerpoint/2010/main" val="1155940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3608" y="116632"/>
            <a:ext cx="7200800" cy="1154097"/>
          </a:xfrm>
        </p:spPr>
        <p:txBody>
          <a:bodyPr>
            <a:normAutofit/>
          </a:bodyPr>
          <a:lstStyle/>
          <a:p>
            <a:r>
              <a:rPr lang="cs-CZ" dirty="0" smtClean="0"/>
              <a:t>Závazkové právo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71600" y="1340768"/>
            <a:ext cx="7272808" cy="5328592"/>
          </a:xfrm>
        </p:spPr>
        <p:txBody>
          <a:bodyPr>
            <a:normAutofit fontScale="92500" lnSpcReduction="10000"/>
          </a:bodyPr>
          <a:lstStyle/>
          <a:p>
            <a:pPr algn="just">
              <a:lnSpc>
                <a:spcPct val="120000"/>
              </a:lnSpc>
              <a:buFontTx/>
              <a:buChar char="-"/>
            </a:pPr>
            <a:r>
              <a:rPr lang="cs-CZ" sz="2400" dirty="0" smtClean="0"/>
              <a:t>ze závazku má věřitel vůči dlužníkovi právo na určité plnění jako na pohledávku a dlužník má povinnost toto právo splněním dluhu uspokojit</a:t>
            </a:r>
          </a:p>
          <a:p>
            <a:pPr marL="45720" indent="0" algn="just">
              <a:lnSpc>
                <a:spcPct val="120000"/>
              </a:lnSpc>
              <a:buNone/>
            </a:pPr>
            <a:r>
              <a:rPr lang="cs-CZ" sz="2400" b="1" dirty="0" smtClean="0"/>
              <a:t>Závazek vzniká</a:t>
            </a:r>
            <a:r>
              <a:rPr lang="cs-CZ" sz="2400" dirty="0" smtClean="0"/>
              <a:t>:</a:t>
            </a:r>
          </a:p>
          <a:p>
            <a:pPr algn="just">
              <a:lnSpc>
                <a:spcPct val="120000"/>
              </a:lnSpc>
              <a:buFontTx/>
              <a:buChar char="-"/>
            </a:pPr>
            <a:r>
              <a:rPr lang="cs-CZ" sz="2400" dirty="0" smtClean="0"/>
              <a:t>ze smlouvy</a:t>
            </a:r>
          </a:p>
          <a:p>
            <a:pPr algn="just">
              <a:lnSpc>
                <a:spcPct val="120000"/>
              </a:lnSpc>
              <a:buFontTx/>
              <a:buChar char="-"/>
            </a:pPr>
            <a:r>
              <a:rPr lang="cs-CZ" sz="2400" dirty="0" smtClean="0"/>
              <a:t>z protiprávního činu</a:t>
            </a:r>
          </a:p>
          <a:p>
            <a:pPr algn="just">
              <a:lnSpc>
                <a:spcPct val="120000"/>
              </a:lnSpc>
              <a:buFontTx/>
              <a:buChar char="-"/>
            </a:pPr>
            <a:r>
              <a:rPr lang="cs-CZ" sz="2400" dirty="0" smtClean="0"/>
              <a:t>nebo z jiné právní skutečnosti, která je k tomu podle právního řádu způsobilá</a:t>
            </a:r>
          </a:p>
          <a:p>
            <a:pPr marL="45720" indent="0" algn="just">
              <a:lnSpc>
                <a:spcPct val="120000"/>
              </a:lnSpc>
              <a:buNone/>
            </a:pPr>
            <a:r>
              <a:rPr lang="cs-CZ" sz="2400" b="1" dirty="0" smtClean="0"/>
              <a:t>SMLOUV</a:t>
            </a:r>
            <a:r>
              <a:rPr lang="cs-CZ" sz="2400" dirty="0" smtClean="0"/>
              <a:t>A – strany ní projevují vůli zřídit mezi sebou závazek a řídit se obsahem smlouvy</a:t>
            </a:r>
          </a:p>
          <a:p>
            <a:pPr marL="45720" indent="0" algn="just">
              <a:lnSpc>
                <a:spcPct val="120000"/>
              </a:lnSpc>
              <a:buNone/>
            </a:pPr>
            <a:r>
              <a:rPr lang="cs-CZ" sz="2400" dirty="0" smtClean="0"/>
              <a:t>- z návrhu na uzavření smlouvy musí být zřejmé, že kde jej činí, má úmysl uzavřít určitou smlouvu s osobou, vůči níž nabídku činí</a:t>
            </a:r>
          </a:p>
          <a:p>
            <a:pPr marL="45720" indent="0" algn="just">
              <a:lnSpc>
                <a:spcPct val="120000"/>
              </a:lnSpc>
              <a:buNone/>
            </a:pPr>
            <a:endParaRPr lang="cs-CZ" sz="2400" dirty="0" smtClean="0"/>
          </a:p>
        </p:txBody>
      </p:sp>
    </p:spTree>
    <p:extLst>
      <p:ext uri="{BB962C8B-B14F-4D97-AF65-F5344CB8AC3E}">
        <p14:creationId xmlns:p14="http://schemas.microsoft.com/office/powerpoint/2010/main" val="3787595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3608" y="116632"/>
            <a:ext cx="7200800" cy="1154097"/>
          </a:xfrm>
        </p:spPr>
        <p:txBody>
          <a:bodyPr>
            <a:normAutofit/>
          </a:bodyPr>
          <a:lstStyle/>
          <a:p>
            <a:r>
              <a:rPr lang="cs-CZ" dirty="0" smtClean="0"/>
              <a:t>Použité zdroje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71600" y="1340768"/>
            <a:ext cx="7272808" cy="5328592"/>
          </a:xfrm>
        </p:spPr>
        <p:txBody>
          <a:bodyPr>
            <a:normAutofit lnSpcReduction="10000"/>
          </a:bodyPr>
          <a:lstStyle/>
          <a:p>
            <a:pPr lvl="0" algn="just"/>
            <a:r>
              <a:rPr lang="cs-CZ" sz="2400" dirty="0"/>
              <a:t>DVOŘÁK, Jakub; ŠVESTKA, Jiří; ZUKLÍNOVÁ, Michaela a kol. Občanské právo hmotné. Svazek 1. Díl první: Obecná část. Praha: </a:t>
            </a:r>
            <a:r>
              <a:rPr lang="cs-CZ" sz="2400" dirty="0" err="1"/>
              <a:t>Wolters</a:t>
            </a:r>
            <a:r>
              <a:rPr lang="cs-CZ" sz="2400" dirty="0"/>
              <a:t> </a:t>
            </a:r>
            <a:r>
              <a:rPr lang="cs-CZ" sz="2400" dirty="0" err="1"/>
              <a:t>Kluwer</a:t>
            </a:r>
            <a:r>
              <a:rPr lang="cs-CZ" sz="2400" dirty="0"/>
              <a:t> ČR, 2013, 432 s. ISBN 978-80-7478-325-8</a:t>
            </a:r>
          </a:p>
          <a:p>
            <a:pPr lvl="0" algn="just"/>
            <a:r>
              <a:rPr lang="cs-CZ" sz="2400" dirty="0"/>
              <a:t>HARVÁNEK, Jaromír a kol. Právní teorie. Plzeň: Aleš Čeněk, 2013. 439 s.</a:t>
            </a:r>
          </a:p>
          <a:p>
            <a:pPr lvl="0" algn="just"/>
            <a:r>
              <a:rPr lang="cs-CZ" sz="2400" dirty="0"/>
              <a:t>TICHÝ, Luboš. Obecná část občanského práva.  1. vyd. Praha: </a:t>
            </a:r>
            <a:r>
              <a:rPr lang="cs-CZ" sz="2400" dirty="0" err="1"/>
              <a:t>C.H.Beck</a:t>
            </a:r>
            <a:r>
              <a:rPr lang="cs-CZ" sz="2400" dirty="0"/>
              <a:t>, 2014, 390 s. ISBN 978-80-7400-483-4</a:t>
            </a:r>
          </a:p>
          <a:p>
            <a:pPr lvl="0" algn="just"/>
            <a:r>
              <a:rPr lang="cs-CZ" sz="2400" dirty="0"/>
              <a:t>HORÁLEK, Vladimír; SCHELLE, Karel; TAUCHEN, Jaromír. Encyklopedie pojmů nového soukromého práva. 2. dopl. vyd. Praha: Linde, 2014. 488 s. ISBN 978-80-7201-948-9</a:t>
            </a:r>
          </a:p>
          <a:p>
            <a:pPr lvl="0" algn="just"/>
            <a:r>
              <a:rPr lang="cs-CZ" sz="2400" dirty="0"/>
              <a:t>zákon č. 89/2012 Sb. Občanský zákoník</a:t>
            </a:r>
          </a:p>
          <a:p>
            <a:pPr marL="45720" indent="0" algn="just">
              <a:lnSpc>
                <a:spcPct val="120000"/>
              </a:lnSpc>
              <a:buNone/>
            </a:pPr>
            <a:endParaRPr lang="cs-CZ" sz="2400" dirty="0" smtClean="0"/>
          </a:p>
        </p:txBody>
      </p:sp>
    </p:spTree>
    <p:extLst>
      <p:ext uri="{BB962C8B-B14F-4D97-AF65-F5344CB8AC3E}">
        <p14:creationId xmlns:p14="http://schemas.microsoft.com/office/powerpoint/2010/main" val="1356368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3608" y="116632"/>
            <a:ext cx="7315200" cy="1154097"/>
          </a:xfrm>
        </p:spPr>
        <p:txBody>
          <a:bodyPr/>
          <a:lstStyle/>
          <a:p>
            <a:r>
              <a:rPr lang="cs-CZ" dirty="0" smtClean="0"/>
              <a:t>Základy teorie práva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43608" y="1340768"/>
            <a:ext cx="7200800" cy="5256584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/>
              <a:t>Pojem práva</a:t>
            </a:r>
          </a:p>
          <a:p>
            <a:r>
              <a:rPr lang="cs-CZ" dirty="0" smtClean="0"/>
              <a:t>Funkce práva</a:t>
            </a:r>
          </a:p>
          <a:p>
            <a:r>
              <a:rPr lang="cs-CZ" dirty="0" smtClean="0"/>
              <a:t>Zákonnost</a:t>
            </a:r>
          </a:p>
          <a:p>
            <a:r>
              <a:rPr lang="cs-CZ" dirty="0" smtClean="0"/>
              <a:t>Právní vědomí</a:t>
            </a:r>
          </a:p>
          <a:p>
            <a:r>
              <a:rPr lang="cs-CZ" dirty="0" smtClean="0"/>
              <a:t>Prameny práva</a:t>
            </a:r>
          </a:p>
          <a:p>
            <a:r>
              <a:rPr lang="cs-CZ" dirty="0" smtClean="0"/>
              <a:t>Právo veřejné s soukromé</a:t>
            </a:r>
          </a:p>
          <a:p>
            <a:r>
              <a:rPr lang="cs-CZ" dirty="0" smtClean="0"/>
              <a:t>Právní normy</a:t>
            </a:r>
          </a:p>
          <a:p>
            <a:r>
              <a:rPr lang="cs-CZ" dirty="0" smtClean="0"/>
              <a:t>Druhy právních předpisů</a:t>
            </a:r>
          </a:p>
          <a:p>
            <a:r>
              <a:rPr lang="cs-CZ" dirty="0" smtClean="0"/>
              <a:t>Interpretace právních norem</a:t>
            </a:r>
          </a:p>
          <a:p>
            <a:r>
              <a:rPr lang="cs-CZ" dirty="0" smtClean="0"/>
              <a:t>Odvětví práva</a:t>
            </a:r>
          </a:p>
          <a:p>
            <a:r>
              <a:rPr lang="cs-CZ" dirty="0" smtClean="0"/>
              <a:t>Právní vztahy</a:t>
            </a:r>
          </a:p>
          <a:p>
            <a:r>
              <a:rPr lang="cs-CZ" dirty="0" smtClean="0"/>
              <a:t>Právní jednání (ne právní úkon - § 34 OZ, ale právní jednání - § 545 NOZ)</a:t>
            </a:r>
          </a:p>
          <a:p>
            <a:r>
              <a:rPr lang="cs-CZ" dirty="0" smtClean="0"/>
              <a:t>Protiprávní jednání</a:t>
            </a:r>
          </a:p>
          <a:p>
            <a:r>
              <a:rPr lang="cs-CZ" dirty="0" smtClean="0"/>
              <a:t>Promlčení a prekluze práva</a:t>
            </a:r>
          </a:p>
          <a:p>
            <a:r>
              <a:rPr lang="cs-CZ" dirty="0" smtClean="0"/>
              <a:t>…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90911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3608" y="116632"/>
            <a:ext cx="7200800" cy="1154097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43608" y="1412776"/>
            <a:ext cx="7185992" cy="4896584"/>
          </a:xfrm>
        </p:spPr>
        <p:txBody>
          <a:bodyPr/>
          <a:lstStyle/>
          <a:p>
            <a:pPr marL="45720" indent="0" algn="just">
              <a:buNone/>
            </a:pPr>
            <a:endParaRPr lang="cs-CZ" b="1" dirty="0" smtClean="0"/>
          </a:p>
          <a:p>
            <a:pPr marL="45720" indent="0" algn="just">
              <a:buNone/>
            </a:pPr>
            <a:endParaRPr lang="cs-CZ" b="1" dirty="0"/>
          </a:p>
          <a:p>
            <a:pPr marL="45720" indent="0" algn="just">
              <a:buNone/>
            </a:pPr>
            <a:endParaRPr lang="cs-CZ" b="1" dirty="0" smtClean="0"/>
          </a:p>
          <a:p>
            <a:pPr marL="45720" indent="0" algn="ctr">
              <a:buNone/>
            </a:pPr>
            <a:r>
              <a:rPr lang="cs-CZ" sz="3200" b="1" dirty="0" smtClean="0"/>
              <a:t>CO JE TO PRÁVO A JAKÉ JSOU JEHO FUNKCE?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316720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3608" y="116632"/>
            <a:ext cx="7200800" cy="1154097"/>
          </a:xfrm>
        </p:spPr>
        <p:txBody>
          <a:bodyPr/>
          <a:lstStyle/>
          <a:p>
            <a:r>
              <a:rPr lang="cs-CZ" dirty="0" smtClean="0"/>
              <a:t>Pojem a funkce práva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43608" y="1412776"/>
            <a:ext cx="7185992" cy="4896584"/>
          </a:xfrm>
        </p:spPr>
        <p:txBody>
          <a:bodyPr/>
          <a:lstStyle/>
          <a:p>
            <a:pPr algn="just"/>
            <a:r>
              <a:rPr lang="cs-CZ" b="1" dirty="0" smtClean="0"/>
              <a:t>POJEM PRÁVA</a:t>
            </a:r>
          </a:p>
          <a:p>
            <a:pPr algn="just">
              <a:buFontTx/>
              <a:buChar char="-"/>
            </a:pPr>
            <a:r>
              <a:rPr lang="cs-CZ" dirty="0" smtClean="0"/>
              <a:t>něm. filozof I. Kant (1724-1804) „snaha o zodpovězení otázky „co je to právo?“ bude právníky uvádět jen do rozpaků</a:t>
            </a:r>
          </a:p>
          <a:p>
            <a:pPr algn="just">
              <a:buFontTx/>
              <a:buChar char="-"/>
            </a:pPr>
            <a:r>
              <a:rPr lang="cs-CZ" dirty="0" smtClean="0"/>
              <a:t>definování práva v závislosti na určení je podstaty:</a:t>
            </a:r>
          </a:p>
          <a:p>
            <a:pPr marL="45720" indent="0" algn="just">
              <a:buNone/>
            </a:pPr>
            <a:r>
              <a:rPr lang="cs-CZ" dirty="0" smtClean="0"/>
              <a:t> 	a) </a:t>
            </a:r>
            <a:r>
              <a:rPr lang="cs-CZ" u="sng" dirty="0" smtClean="0"/>
              <a:t>přirozeně právní pojetí</a:t>
            </a:r>
            <a:r>
              <a:rPr lang="cs-CZ" dirty="0" smtClean="0"/>
              <a:t> – spojuje podstatu práva se 	znaky, které jsou mu přirozené</a:t>
            </a:r>
          </a:p>
          <a:p>
            <a:pPr marL="45720" indent="0" algn="just">
              <a:buNone/>
            </a:pPr>
            <a:r>
              <a:rPr lang="cs-CZ" dirty="0"/>
              <a:t>	</a:t>
            </a:r>
            <a:r>
              <a:rPr lang="cs-CZ" dirty="0" smtClean="0"/>
              <a:t> b) </a:t>
            </a:r>
            <a:r>
              <a:rPr lang="cs-CZ" u="sng" dirty="0" smtClean="0"/>
              <a:t>pozitivně právní pojetí</a:t>
            </a:r>
            <a:r>
              <a:rPr lang="cs-CZ" dirty="0" smtClean="0"/>
              <a:t> – podstatu práva považuje 	za výsledek zákonné tvorby</a:t>
            </a:r>
          </a:p>
          <a:p>
            <a:pPr algn="just">
              <a:buFontTx/>
              <a:buChar char="-"/>
            </a:pPr>
            <a:r>
              <a:rPr lang="cs-CZ" u="sng" dirty="0" smtClean="0"/>
              <a:t>ve smyslu objektivním</a:t>
            </a:r>
            <a:r>
              <a:rPr lang="cs-CZ" dirty="0" smtClean="0"/>
              <a:t>: souhrn právních norem vynutitelných státem</a:t>
            </a:r>
          </a:p>
          <a:p>
            <a:pPr algn="just">
              <a:buFontTx/>
              <a:buChar char="-"/>
            </a:pPr>
            <a:r>
              <a:rPr lang="cs-CZ" u="sng" dirty="0" smtClean="0"/>
              <a:t>ve smyslu subjektivním</a:t>
            </a:r>
            <a:r>
              <a:rPr lang="cs-CZ" dirty="0" smtClean="0"/>
              <a:t>: souhrn možností chování se normou vymezeným způsobem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95333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3608" y="116632"/>
            <a:ext cx="7200800" cy="1154097"/>
          </a:xfrm>
        </p:spPr>
        <p:txBody>
          <a:bodyPr/>
          <a:lstStyle/>
          <a:p>
            <a:r>
              <a:rPr lang="cs-CZ" dirty="0" smtClean="0"/>
              <a:t>Pojem a funkce práva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43608" y="1412776"/>
            <a:ext cx="7185992" cy="4896584"/>
          </a:xfrm>
        </p:spPr>
        <p:txBody>
          <a:bodyPr>
            <a:normAutofit/>
          </a:bodyPr>
          <a:lstStyle/>
          <a:p>
            <a:pPr marL="45720" indent="0" algn="just">
              <a:buNone/>
            </a:pPr>
            <a:r>
              <a:rPr lang="cs-CZ" sz="2400" b="1" dirty="0" smtClean="0"/>
              <a:t>POJEM PRÁVA</a:t>
            </a:r>
          </a:p>
          <a:p>
            <a:pPr algn="just">
              <a:buFontTx/>
              <a:buChar char="-"/>
            </a:pPr>
            <a:r>
              <a:rPr lang="cs-CZ" sz="2400" dirty="0" smtClean="0"/>
              <a:t>právo je systém pravidel regulující chování lidí s cílem uspořádat společenské vztahy</a:t>
            </a:r>
          </a:p>
          <a:p>
            <a:pPr algn="just">
              <a:buFontTx/>
              <a:buChar char="-"/>
            </a:pPr>
            <a:r>
              <a:rPr lang="cs-CZ" sz="2400" dirty="0"/>
              <a:t>k</a:t>
            </a:r>
            <a:r>
              <a:rPr lang="cs-CZ" sz="2400" dirty="0" smtClean="0"/>
              <a:t>romě práva regulují chování lidí také – morálka, etika, náboženství, tradice</a:t>
            </a:r>
          </a:p>
          <a:p>
            <a:pPr algn="just">
              <a:buFontTx/>
              <a:buChar char="-"/>
            </a:pPr>
            <a:r>
              <a:rPr lang="cs-CZ" sz="2400" dirty="0" smtClean="0"/>
              <a:t>právo se od jiných liší: </a:t>
            </a:r>
          </a:p>
          <a:p>
            <a:pPr marL="45720" indent="0" algn="just">
              <a:buNone/>
            </a:pPr>
            <a:r>
              <a:rPr lang="cs-CZ" sz="2400" dirty="0"/>
              <a:t>	</a:t>
            </a:r>
            <a:r>
              <a:rPr lang="cs-CZ" sz="2400" dirty="0" smtClean="0"/>
              <a:t>- formou</a:t>
            </a:r>
          </a:p>
          <a:p>
            <a:pPr marL="45720" indent="0" algn="just">
              <a:buNone/>
            </a:pPr>
            <a:r>
              <a:rPr lang="cs-CZ" sz="2400" dirty="0" smtClean="0"/>
              <a:t>	- obecnou závazností</a:t>
            </a:r>
          </a:p>
          <a:p>
            <a:pPr marL="45720" indent="0" algn="just">
              <a:buNone/>
            </a:pPr>
            <a:r>
              <a:rPr lang="cs-CZ" sz="2400" dirty="0" smtClean="0"/>
              <a:t>	- státním donucení</a:t>
            </a:r>
          </a:p>
        </p:txBody>
      </p:sp>
    </p:spTree>
    <p:extLst>
      <p:ext uri="{BB962C8B-B14F-4D97-AF65-F5344CB8AC3E}">
        <p14:creationId xmlns:p14="http://schemas.microsoft.com/office/powerpoint/2010/main" val="2472523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3608" y="116632"/>
            <a:ext cx="7200800" cy="1154097"/>
          </a:xfrm>
        </p:spPr>
        <p:txBody>
          <a:bodyPr/>
          <a:lstStyle/>
          <a:p>
            <a:r>
              <a:rPr lang="cs-CZ" dirty="0" smtClean="0"/>
              <a:t>Pojem a funkce práva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43608" y="1412776"/>
            <a:ext cx="7185992" cy="4896584"/>
          </a:xfrm>
        </p:spPr>
        <p:txBody>
          <a:bodyPr>
            <a:normAutofit lnSpcReduction="10000"/>
          </a:bodyPr>
          <a:lstStyle/>
          <a:p>
            <a:pPr marL="45720" indent="0" algn="just">
              <a:buNone/>
            </a:pPr>
            <a:r>
              <a:rPr lang="cs-CZ" sz="2800" b="1" dirty="0" smtClean="0"/>
              <a:t>FUNKCE PRÁVA</a:t>
            </a:r>
          </a:p>
          <a:p>
            <a:pPr marL="360363" indent="-182563" algn="just">
              <a:buFontTx/>
              <a:buChar char="-"/>
              <a:tabLst>
                <a:tab pos="633413" algn="l"/>
              </a:tabLst>
            </a:pPr>
            <a:r>
              <a:rPr lang="cs-CZ" sz="2800" dirty="0" smtClean="0"/>
              <a:t>regulace společenských vztahů</a:t>
            </a:r>
          </a:p>
          <a:p>
            <a:pPr marL="360363" indent="-182563" algn="just">
              <a:buFontTx/>
              <a:buChar char="-"/>
              <a:tabLst>
                <a:tab pos="633413" algn="l"/>
              </a:tabLst>
            </a:pPr>
            <a:r>
              <a:rPr lang="cs-CZ" sz="2800" dirty="0" smtClean="0"/>
              <a:t>orientace právních subjektů ve složitých společenských vztazích</a:t>
            </a:r>
          </a:p>
          <a:p>
            <a:pPr marL="360363" indent="-182563" algn="just">
              <a:buFontTx/>
              <a:buChar char="-"/>
              <a:tabLst>
                <a:tab pos="633413" algn="l"/>
              </a:tabLst>
            </a:pPr>
            <a:r>
              <a:rPr lang="cs-CZ" sz="2800" dirty="0" smtClean="0"/>
              <a:t>prevence a řešení základních mezilidských konfliktů</a:t>
            </a:r>
          </a:p>
          <a:p>
            <a:pPr marL="360363" indent="-182563" algn="just">
              <a:buFontTx/>
              <a:buChar char="-"/>
              <a:tabLst>
                <a:tab pos="633413" algn="l"/>
              </a:tabLst>
            </a:pPr>
            <a:r>
              <a:rPr lang="cs-CZ" sz="2800" dirty="0" smtClean="0"/>
              <a:t>vytváření stavu právní jistoty ve společnosti</a:t>
            </a:r>
          </a:p>
          <a:p>
            <a:pPr marL="360363" indent="-182563" algn="just">
              <a:buFontTx/>
              <a:buChar char="-"/>
              <a:tabLst>
                <a:tab pos="633413" algn="l"/>
              </a:tabLst>
            </a:pPr>
            <a:r>
              <a:rPr lang="cs-CZ" sz="2800" dirty="0" smtClean="0"/>
              <a:t>udržování sociálního pořádku</a:t>
            </a:r>
          </a:p>
          <a:p>
            <a:pPr marL="360363" indent="-182563" algn="just">
              <a:buFontTx/>
              <a:buChar char="-"/>
              <a:tabLst>
                <a:tab pos="633413" algn="l"/>
              </a:tabLst>
            </a:pPr>
            <a:r>
              <a:rPr lang="cs-CZ" sz="2800" dirty="0" smtClean="0"/>
              <a:t>zajišťuje přenos kulturních vzorců chování</a:t>
            </a:r>
          </a:p>
          <a:p>
            <a:pPr algn="just">
              <a:buFontTx/>
              <a:buChar char="-"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544559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3608" y="116632"/>
            <a:ext cx="7200800" cy="1154097"/>
          </a:xfrm>
        </p:spPr>
        <p:txBody>
          <a:bodyPr/>
          <a:lstStyle/>
          <a:p>
            <a:r>
              <a:rPr lang="cs-CZ" dirty="0" smtClean="0"/>
              <a:t>Soukromé a veřejné právo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43608" y="1412776"/>
            <a:ext cx="7185992" cy="4896584"/>
          </a:xfrm>
        </p:spPr>
        <p:txBody>
          <a:bodyPr>
            <a:normAutofit lnSpcReduction="10000"/>
          </a:bodyPr>
          <a:lstStyle/>
          <a:p>
            <a:pPr marL="45720" indent="0">
              <a:buNone/>
            </a:pPr>
            <a:r>
              <a:rPr lang="cs-CZ" sz="2400" b="1" dirty="0" smtClean="0"/>
              <a:t>SOUKROMÉ PRÁVO</a:t>
            </a:r>
            <a:r>
              <a:rPr lang="cs-CZ" sz="2400" dirty="0" smtClean="0"/>
              <a:t> </a:t>
            </a:r>
          </a:p>
          <a:p>
            <a:pPr marL="45720" indent="0">
              <a:buNone/>
            </a:pPr>
            <a:r>
              <a:rPr lang="cs-CZ" sz="2400" dirty="0" smtClean="0"/>
              <a:t>– upravuje společenské vztahy na základě rovnosti účastníků</a:t>
            </a:r>
          </a:p>
          <a:p>
            <a:pPr marL="45720" indent="0">
              <a:buNone/>
            </a:pPr>
            <a:r>
              <a:rPr lang="cs-CZ" sz="2400" dirty="0" smtClean="0"/>
              <a:t>– občanské právo, rodinné právo, autorské právo, obchodní právo, pracovní právo</a:t>
            </a:r>
          </a:p>
          <a:p>
            <a:pPr marL="45720" indent="0">
              <a:buNone/>
            </a:pPr>
            <a:endParaRPr lang="cs-CZ" sz="2400" dirty="0" smtClean="0"/>
          </a:p>
          <a:p>
            <a:pPr marL="45720" indent="0">
              <a:buNone/>
            </a:pPr>
            <a:r>
              <a:rPr lang="cs-CZ" sz="2400" b="1" dirty="0" smtClean="0"/>
              <a:t>VEŘEJNÉ PRÁVO</a:t>
            </a:r>
            <a:r>
              <a:rPr lang="cs-CZ" sz="2400" dirty="0" smtClean="0"/>
              <a:t> </a:t>
            </a:r>
            <a:endParaRPr lang="cs-CZ" sz="2400" dirty="0"/>
          </a:p>
          <a:p>
            <a:pPr marL="45720" indent="0">
              <a:buNone/>
            </a:pPr>
            <a:r>
              <a:rPr lang="cs-CZ" sz="2400" dirty="0" smtClean="0"/>
              <a:t>– upravuje takové společenské vztahy, v nichž stát a jeho orgány vystupují jako nadřízení nositelé moci vůči podřízeným osobám</a:t>
            </a:r>
          </a:p>
          <a:p>
            <a:pPr marL="45720" indent="0">
              <a:buNone/>
            </a:pPr>
            <a:r>
              <a:rPr lang="cs-CZ" sz="2400" dirty="0" smtClean="0"/>
              <a:t>– ústavní právo, správní právo, trestní právo, finanční právo, procesní právo </a:t>
            </a:r>
          </a:p>
        </p:txBody>
      </p:sp>
    </p:spTree>
    <p:extLst>
      <p:ext uri="{BB962C8B-B14F-4D97-AF65-F5344CB8AC3E}">
        <p14:creationId xmlns:p14="http://schemas.microsoft.com/office/powerpoint/2010/main" val="246013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ostor">
  <a:themeElements>
    <a:clrScheme name="Prostor">
      <a:dk1>
        <a:sysClr val="windowText" lastClr="000000"/>
      </a:dk1>
      <a:lt1>
        <a:sysClr val="window" lastClr="FFFFFF"/>
      </a:lt1>
      <a:dk2>
        <a:srgbClr val="283138"/>
      </a:dk2>
      <a:lt2>
        <a:srgbClr val="FF8600"/>
      </a:lt2>
      <a:accent1>
        <a:srgbClr val="838D9B"/>
      </a:accent1>
      <a:accent2>
        <a:srgbClr val="D2610C"/>
      </a:accent2>
      <a:accent3>
        <a:srgbClr val="80716A"/>
      </a:accent3>
      <a:accent4>
        <a:srgbClr val="94147C"/>
      </a:accent4>
      <a:accent5>
        <a:srgbClr val="5D5AD2"/>
      </a:accent5>
      <a:accent6>
        <a:srgbClr val="6F6C7D"/>
      </a:accent6>
      <a:hlink>
        <a:srgbClr val="6187E3"/>
      </a:hlink>
      <a:folHlink>
        <a:srgbClr val="7B8EB8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ros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alpha val="100000"/>
                <a:satMod val="160000"/>
                <a:lumMod val="105000"/>
              </a:schemeClr>
            </a:gs>
            <a:gs pos="41000">
              <a:schemeClr val="phClr">
                <a:tint val="57000"/>
                <a:satMod val="180000"/>
                <a:lumMod val="99000"/>
              </a:schemeClr>
            </a:gs>
            <a:gs pos="100000">
              <a:schemeClr val="phClr">
                <a:tint val="80000"/>
                <a:satMod val="200000"/>
                <a:lumMod val="10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atMod val="130000"/>
                <a:lumMod val="114000"/>
              </a:schemeClr>
            </a:gs>
            <a:gs pos="60000">
              <a:schemeClr val="phClr">
                <a:tint val="100000"/>
                <a:satMod val="106000"/>
                <a:lumMod val="110000"/>
              </a:schemeClr>
            </a:gs>
            <a:gs pos="100000">
              <a:schemeClr val="phClr"/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47625" dist="38100" dir="5400000" sy="98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woPt" dir="br">
              <a:rot lat="0" lon="0" rev="8700000"/>
            </a:lightRig>
          </a:scene3d>
          <a:sp3d prstMaterial="matte">
            <a:bevelT w="25400" h="53975"/>
          </a:sp3d>
        </a:effectStyle>
        <a:effectStyle>
          <a:effectLst>
            <a:reflection blurRad="12700" stA="24000" endPos="28000" dist="50800" dir="5400000" sy="-100000" rotWithShape="0"/>
          </a:effectLst>
          <a:scene3d>
            <a:camera prst="orthographicFront">
              <a:rot lat="0" lon="0" rev="0"/>
            </a:camera>
            <a:lightRig rig="threePt" dir="t">
              <a:rot lat="0" lon="0" rev="4800000"/>
            </a:lightRig>
          </a:scene3d>
          <a:sp3d>
            <a:bevelT w="6985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  <a:lumMod val="100000"/>
              </a:schemeClr>
            </a:gs>
            <a:gs pos="65000">
              <a:schemeClr val="phClr">
                <a:tint val="100000"/>
                <a:shade val="95000"/>
                <a:satMod val="100000"/>
                <a:lumMod val="100000"/>
              </a:schemeClr>
            </a:gs>
            <a:gs pos="100000">
              <a:schemeClr val="phClr">
                <a:tint val="88000"/>
                <a:shade val="100000"/>
                <a:satMod val="400000"/>
                <a:lumMod val="1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  <a:satMod val="90000"/>
              </a:schemeClr>
              <a:schemeClr val="phClr">
                <a:shade val="92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Perspective</Template>
  <TotalTime>246</TotalTime>
  <Words>1858</Words>
  <Application>Microsoft Office PowerPoint</Application>
  <PresentationFormat>Předvádění na obrazovce (4:3)</PresentationFormat>
  <Paragraphs>270</Paragraphs>
  <Slides>39</Slides>
  <Notes>4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39</vt:i4>
      </vt:variant>
    </vt:vector>
  </HeadingPairs>
  <TitlesOfParts>
    <vt:vector size="40" baseType="lpstr">
      <vt:lpstr>Prostor</vt:lpstr>
      <vt:lpstr>Základy práva</vt:lpstr>
      <vt:lpstr>I. BLOK</vt:lpstr>
      <vt:lpstr>Obsah</vt:lpstr>
      <vt:lpstr>Základy teorie práva</vt:lpstr>
      <vt:lpstr>Prezentace aplikace PowerPoint</vt:lpstr>
      <vt:lpstr>Pojem a funkce práva</vt:lpstr>
      <vt:lpstr>Pojem a funkce práva</vt:lpstr>
      <vt:lpstr>Pojem a funkce práva</vt:lpstr>
      <vt:lpstr>Soukromé a veřejné právo</vt:lpstr>
      <vt:lpstr>Soukromé a veřejné právo</vt:lpstr>
      <vt:lpstr>Hmotné a procesní právo</vt:lpstr>
      <vt:lpstr>Zásady soukromého práva</vt:lpstr>
      <vt:lpstr>Občanské právo hmotné</vt:lpstr>
      <vt:lpstr>Občanské právo hmotné</vt:lpstr>
      <vt:lpstr>Občanskoprávní skutečnost</vt:lpstr>
      <vt:lpstr>Občanskoprávní skutečnost</vt:lpstr>
      <vt:lpstr>II. BLOK</vt:lpstr>
      <vt:lpstr>Obsah</vt:lpstr>
      <vt:lpstr>Právní vztahy</vt:lpstr>
      <vt:lpstr>Subjekty občanského práva</vt:lpstr>
      <vt:lpstr>Subjekty občanského práva</vt:lpstr>
      <vt:lpstr>Fyzické osoby</vt:lpstr>
      <vt:lpstr>Fyzické osoby</vt:lpstr>
      <vt:lpstr>Fyzické osoby</vt:lpstr>
      <vt:lpstr>Právnické osoby</vt:lpstr>
      <vt:lpstr>Právnické osoby</vt:lpstr>
      <vt:lpstr>Právnické osoby v OZ</vt:lpstr>
      <vt:lpstr>Spotřebitel</vt:lpstr>
      <vt:lpstr>Podnikatel</vt:lpstr>
      <vt:lpstr>Rodinné právo</vt:lpstr>
      <vt:lpstr>Manželství</vt:lpstr>
      <vt:lpstr>Vztahy mezi rodiči a dětmi</vt:lpstr>
      <vt:lpstr>Vztahy mezi rodiči a dětmi</vt:lpstr>
      <vt:lpstr>Majetková práva</vt:lpstr>
      <vt:lpstr>Věcná práva</vt:lpstr>
      <vt:lpstr>Věcná práva</vt:lpstr>
      <vt:lpstr>Dědické právo</vt:lpstr>
      <vt:lpstr>Závazkové právo</vt:lpstr>
      <vt:lpstr>Použité zdroje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Základy práva pro psychology</dc:title>
  <dc:creator>umpod61U</dc:creator>
  <cp:lastModifiedBy>umpod61</cp:lastModifiedBy>
  <cp:revision>28</cp:revision>
  <dcterms:created xsi:type="dcterms:W3CDTF">2015-10-29T10:16:03Z</dcterms:created>
  <dcterms:modified xsi:type="dcterms:W3CDTF">2016-12-08T18:27:20Z</dcterms:modified>
</cp:coreProperties>
</file>