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8" r:id="rId4"/>
    <p:sldId id="261" r:id="rId5"/>
    <p:sldId id="266" r:id="rId6"/>
    <p:sldId id="265" r:id="rId7"/>
    <p:sldId id="267" r:id="rId8"/>
    <p:sldId id="257" r:id="rId9"/>
    <p:sldId id="264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A2806-42D9-4C14-9C9E-0A1B5FF367A8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1E9D9-CD89-48BF-ACDE-1939EAD7C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26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1E9D9-CD89-48BF-ACDE-1939EAD7C70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32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2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85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48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16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51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02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73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46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7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8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54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0578-6A22-446F-B345-439A6C0410FF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7BF5C-3644-4286-BE49-2404BEC1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2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POČETNÍ POMĚRY V ČESKÝCH ZEMÍCH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V 16. - 1. POLOVINĚ 17. STOLETÍ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small" dirty="0" smtClean="0">
                <a:solidFill>
                  <a:srgbClr val="002060"/>
                </a:solidFill>
              </a:rPr>
              <a:t>Trojí dělení peněz</a:t>
            </a:r>
            <a:endParaRPr lang="cs-CZ" sz="3600" b="1" cap="small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1</a:t>
            </a:r>
            <a:r>
              <a:rPr lang="cs-CZ" u="sng" dirty="0"/>
              <a:t>. PENÍZE JAKO POČETNÍ JEDNOTKY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 český groš (bílý) = 7 bílých peněz = 14 haléřů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2. BĚŽNÉ MINCE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oběh drobných mincí byl </a:t>
            </a:r>
            <a:r>
              <a:rPr lang="cs-CZ" dirty="0" smtClean="0"/>
              <a:t>omezen </a:t>
            </a:r>
            <a:r>
              <a:rPr lang="cs-CZ" dirty="0"/>
              <a:t>územím, kterým vydavatel vládl</a:t>
            </a:r>
          </a:p>
          <a:p>
            <a:pPr marL="0" indent="0">
              <a:buNone/>
            </a:pPr>
            <a:r>
              <a:rPr lang="cs-CZ" dirty="0"/>
              <a:t>- platební síla zahraničních mincí nebyla stanovena jejich nominální hodnotou, ale obsahem stříbra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3. HRUBÉ MINCE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volně směnitelné po celé Evropě</a:t>
            </a:r>
          </a:p>
          <a:p>
            <a:pPr marL="0" indent="0">
              <a:buNone/>
            </a:pPr>
            <a:r>
              <a:rPr lang="cs-CZ" dirty="0" smtClean="0"/>
              <a:t>rozdíl: </a:t>
            </a:r>
            <a:r>
              <a:rPr lang="cs-CZ" b="1" dirty="0" smtClean="0"/>
              <a:t>oficiální </a:t>
            </a:r>
            <a:r>
              <a:rPr lang="cs-CZ" b="1" dirty="0"/>
              <a:t>platební síla </a:t>
            </a:r>
            <a:r>
              <a:rPr lang="cs-CZ" dirty="0"/>
              <a:t>x </a:t>
            </a:r>
            <a:r>
              <a:rPr lang="cs-CZ" b="1" dirty="0"/>
              <a:t>tržní cena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za kterou bylo možno je získat u směnárníků; </a:t>
            </a:r>
            <a:r>
              <a:rPr lang="cs-CZ" dirty="0" smtClean="0"/>
              <a:t>záležitost </a:t>
            </a:r>
            <a:r>
              <a:rPr lang="cs-CZ" dirty="0"/>
              <a:t>nabídky a poptávky)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7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8274" y="11663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1469 – měnová reforma Jiřího z Poděbrad 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9130" y="692696"/>
            <a:ext cx="7887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1 kopa grošů = 60 grošů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1 groš = 7 peněz (denárů) = 14 haléřů</a:t>
            </a:r>
          </a:p>
          <a:p>
            <a:endParaRPr lang="cs-CZ" b="1" dirty="0">
              <a:solidFill>
                <a:srgbClr val="002060"/>
              </a:solidFill>
            </a:endParaRPr>
          </a:p>
          <a:p>
            <a:r>
              <a:rPr lang="cs-CZ" dirty="0" smtClean="0"/>
              <a:t>groše i kopy = virtuální jednotky (platilo se v drobných mincích)</a:t>
            </a:r>
          </a:p>
          <a:p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20. léta 16. století</a:t>
            </a:r>
          </a:p>
          <a:p>
            <a:endParaRPr lang="cs-CZ" dirty="0" smtClean="0"/>
          </a:p>
          <a:p>
            <a:r>
              <a:rPr lang="cs-CZ" b="1" i="1" dirty="0" smtClean="0"/>
              <a:t>pražský groš (ražený) </a:t>
            </a:r>
            <a:r>
              <a:rPr lang="cs-CZ" dirty="0" smtClean="0"/>
              <a:t>= 9 denárů českých (bílých peněz)</a:t>
            </a:r>
          </a:p>
          <a:p>
            <a:endParaRPr lang="cs-CZ" dirty="0" smtClean="0"/>
          </a:p>
          <a:p>
            <a:r>
              <a:rPr lang="cs-CZ" b="1" i="1" dirty="0" smtClean="0"/>
              <a:t>český groš (početní jednotka) </a:t>
            </a:r>
            <a:r>
              <a:rPr lang="cs-CZ" dirty="0" smtClean="0"/>
              <a:t>= 7 denárů českých (bílých peněz) </a:t>
            </a:r>
          </a:p>
          <a:p>
            <a:r>
              <a:rPr lang="cs-CZ" dirty="0" smtClean="0"/>
              <a:t>stejně jako:</a:t>
            </a:r>
          </a:p>
          <a:p>
            <a:r>
              <a:rPr lang="cs-CZ" b="1" i="1" dirty="0" smtClean="0"/>
              <a:t>míšeňský groš (početní jednotka) </a:t>
            </a:r>
            <a:r>
              <a:rPr lang="cs-CZ" dirty="0" smtClean="0"/>
              <a:t>= 3 denáry a 1 haléř český = 7 haléřů českých </a:t>
            </a:r>
          </a:p>
          <a:p>
            <a:r>
              <a:rPr lang="cs-CZ" dirty="0" smtClean="0"/>
              <a:t>= 7 denárů míšeňských = 14 haléřů míšeňských</a:t>
            </a:r>
          </a:p>
          <a:p>
            <a:endParaRPr lang="cs-CZ" dirty="0" smtClean="0"/>
          </a:p>
          <a:p>
            <a:r>
              <a:rPr lang="cs-CZ" b="1" i="1" dirty="0" smtClean="0"/>
              <a:t>směnný poměr: </a:t>
            </a:r>
            <a:r>
              <a:rPr lang="cs-CZ" dirty="0" smtClean="0"/>
              <a:t>1 groš český = 2 groše míšeňské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běžném česko-rakouském poměru:</a:t>
            </a:r>
          </a:p>
          <a:p>
            <a:r>
              <a:rPr lang="cs-CZ" dirty="0"/>
              <a:t>1 krejcar = 4 feniky = 3 bílé peníze = 6 haléřů</a:t>
            </a:r>
          </a:p>
        </p:txBody>
      </p:sp>
    </p:spTree>
    <p:extLst>
      <p:ext uri="{BB962C8B-B14F-4D97-AF65-F5344CB8AC3E}">
        <p14:creationId xmlns:p14="http://schemas.microsoft.com/office/powerpoint/2010/main" val="33822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64482" y="548680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1547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tolar = 30 grošů = 210 bílých peněz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groš = 7 bílých peněz = 14 malých peněz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moravský zlatý = 30 grošů </a:t>
            </a:r>
          </a:p>
          <a:p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1561- 1573 	ZLATNÍKOVÁ MĚNA</a:t>
            </a:r>
          </a:p>
          <a:p>
            <a:r>
              <a:rPr lang="cs-CZ" dirty="0" smtClean="0"/>
              <a:t>1 zlatý říšský (zlatník) = 60 krejcarů = 180 bílých peněz</a:t>
            </a:r>
          </a:p>
          <a:p>
            <a:r>
              <a:rPr lang="cs-CZ" dirty="0" smtClean="0"/>
              <a:t>1 uherský dukát = 1 a ½ tolaru 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2060"/>
                </a:solidFill>
              </a:rPr>
              <a:t>1577</a:t>
            </a:r>
            <a:r>
              <a:rPr lang="cs-CZ" dirty="0" smtClean="0"/>
              <a:t> 		</a:t>
            </a:r>
          </a:p>
          <a:p>
            <a:r>
              <a:rPr lang="cs-CZ" dirty="0" smtClean="0"/>
              <a:t>zlatý rýnský = 30 bílých grošů = 210 bílých peněz = 60 krejcarů</a:t>
            </a:r>
          </a:p>
          <a:p>
            <a:r>
              <a:rPr lang="cs-CZ" dirty="0" smtClean="0"/>
              <a:t>1 bílý groš = 7 bílých peněz = 2 krejcary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2060"/>
                </a:solidFill>
              </a:rPr>
              <a:t>1610</a:t>
            </a:r>
          </a:p>
          <a:p>
            <a:r>
              <a:rPr lang="cs-CZ" dirty="0" smtClean="0"/>
              <a:t>bílý groš = 2 malé groše = 7 bílých peněz = 14 malých peněz</a:t>
            </a:r>
          </a:p>
          <a:p>
            <a:r>
              <a:rPr lang="cs-CZ" dirty="0" smtClean="0"/>
              <a:t>3 bílé peníze (denáry) = 6 malých peněz = 1 krejcar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50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1926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v letech </a:t>
            </a:r>
            <a:r>
              <a:rPr lang="cs-CZ" sz="1800" b="1" dirty="0" smtClean="0">
                <a:solidFill>
                  <a:srgbClr val="002060"/>
                </a:solidFill>
              </a:rPr>
              <a:t>1573-1577</a:t>
            </a:r>
            <a:r>
              <a:rPr lang="cs-CZ" sz="1800" dirty="0" smtClean="0"/>
              <a:t> </a:t>
            </a:r>
            <a:r>
              <a:rPr lang="cs-CZ" sz="1800" dirty="0"/>
              <a:t> </a:t>
            </a:r>
            <a:r>
              <a:rPr lang="cs-CZ" sz="1800" b="1" dirty="0" smtClean="0"/>
              <a:t>tolar </a:t>
            </a:r>
            <a:r>
              <a:rPr lang="cs-CZ" sz="1800" b="1" dirty="0" smtClean="0"/>
              <a:t>= 30 bílých grošů = 70 krejcarů</a:t>
            </a:r>
            <a:endParaRPr lang="cs-CZ" sz="1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z toho vznikla početní jednotka tolar = 70 krejcarů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reálné tolary se označovaly jako </a:t>
            </a:r>
            <a:r>
              <a:rPr lang="cs-CZ" sz="1800" b="1" dirty="0" smtClean="0"/>
              <a:t>„tolar široký“;</a:t>
            </a:r>
            <a:r>
              <a:rPr lang="cs-CZ" sz="1800" dirty="0" smtClean="0"/>
              <a:t> pokud byl uveden jen tolar, tak tím byla míněna početní jednotka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reálná hodnota širokých tolarů u překupníků však stále rostla (</a:t>
            </a:r>
            <a:r>
              <a:rPr lang="cs-CZ" sz="1800" b="1" dirty="0" smtClean="0"/>
              <a:t>v r. 1610 = 84 krejcarů</a:t>
            </a:r>
            <a:r>
              <a:rPr lang="cs-CZ" sz="1800" dirty="0" smtClean="0"/>
              <a:t>) a proto se platební síla tolarů začala tržní ceně přizpůsobovat –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b="1" dirty="0" smtClean="0"/>
              <a:t>	v r. 1616</a:t>
            </a:r>
            <a:r>
              <a:rPr lang="cs-CZ" sz="1800" dirty="0" smtClean="0"/>
              <a:t> byly tolary přijímány za </a:t>
            </a:r>
            <a:r>
              <a:rPr lang="cs-CZ" sz="1800" b="1" dirty="0" smtClean="0"/>
              <a:t>90 krejcarů</a:t>
            </a:r>
            <a:r>
              <a:rPr lang="cs-CZ" sz="1800" dirty="0" smtClean="0"/>
              <a:t>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prohluboval se tak rozdíl mezi „početním“ a „reálným“ tolarem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početní tolar = 70 krejcarů = 1 kopa grošů míšeňských = ½ kopy grošů českých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početní jednotka – rýnský zlatý = 60 krejcarů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 smtClean="0"/>
              <a:t>malý groš = přesně odpovídal početní jednotce „groš míšeňský“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drobnější </a:t>
            </a:r>
            <a:r>
              <a:rPr lang="cs-CZ" sz="1800" dirty="0" smtClean="0"/>
              <a:t>jednotky - </a:t>
            </a:r>
            <a:r>
              <a:rPr lang="cs-CZ" sz="1800" b="1" dirty="0"/>
              <a:t>bílé peníze</a:t>
            </a:r>
            <a:r>
              <a:rPr lang="cs-CZ" sz="1800" dirty="0"/>
              <a:t> – jsou v písemných pramenech označovány jako </a:t>
            </a:r>
            <a:r>
              <a:rPr lang="cs-CZ" sz="1800" b="1" dirty="0" smtClean="0"/>
              <a:t>denáry 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		</a:t>
            </a:r>
            <a:r>
              <a:rPr lang="cs-CZ" sz="1800" b="1" dirty="0" smtClean="0"/>
              <a:t>    </a:t>
            </a:r>
            <a:r>
              <a:rPr lang="cs-CZ" sz="1800" dirty="0" smtClean="0"/>
              <a:t>-</a:t>
            </a:r>
            <a:r>
              <a:rPr lang="cs-CZ" sz="1800" b="1" dirty="0" smtClean="0"/>
              <a:t> </a:t>
            </a:r>
            <a:r>
              <a:rPr lang="cs-CZ" sz="1800" b="1" dirty="0"/>
              <a:t>malé peníze </a:t>
            </a:r>
            <a:r>
              <a:rPr lang="cs-CZ" sz="1800" dirty="0"/>
              <a:t>–</a:t>
            </a:r>
            <a:r>
              <a:rPr lang="cs-CZ" sz="1800" b="1" dirty="0"/>
              <a:t> </a:t>
            </a:r>
            <a:r>
              <a:rPr lang="cs-CZ" sz="1800" dirty="0"/>
              <a:t>díky nízkému obsahu stříbra brzy získaly tmavou </a:t>
            </a:r>
            <a:r>
              <a:rPr lang="cs-CZ" sz="1800" dirty="0" smtClean="0"/>
              <a:t>		barvu</a:t>
            </a:r>
            <a:r>
              <a:rPr lang="cs-CZ" sz="1800" dirty="0"/>
              <a:t>, proto se jim říkalo </a:t>
            </a:r>
            <a:r>
              <a:rPr lang="cs-CZ" sz="1800" u="sng" dirty="0"/>
              <a:t>„černé peníze“</a:t>
            </a:r>
            <a:r>
              <a:rPr lang="cs-CZ" sz="1800" dirty="0"/>
              <a:t> – platily </a:t>
            </a:r>
            <a:r>
              <a:rPr lang="cs-CZ" sz="1800" b="1" dirty="0"/>
              <a:t>½ bílého peníze</a:t>
            </a:r>
            <a:r>
              <a:rPr lang="cs-CZ" sz="1800" dirty="0"/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5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8198"/>
            <a:ext cx="8136904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Zvyšující se kurz tolaru a dukátu 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1576 – 1610 </a:t>
            </a: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dukát = 108 – 120 krejcarů     x   140 krejcarů (skutečná cena na trhu)</a:t>
            </a:r>
            <a:endParaRPr lang="cs-CZ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1616 </a:t>
            </a:r>
          </a:p>
          <a:p>
            <a:pPr marL="0" indent="0">
              <a:buNone/>
            </a:pPr>
            <a:r>
              <a:rPr lang="cs-CZ" sz="1800" dirty="0" smtClean="0"/>
              <a:t>tolar = 90 krejcarů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1618 – 1619 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tolar = 120 krejcarů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1619 – 1620</a:t>
            </a:r>
          </a:p>
          <a:p>
            <a:pPr marL="0" indent="0">
              <a:buNone/>
            </a:pPr>
            <a:r>
              <a:rPr lang="cs-CZ" sz="1800" dirty="0" smtClean="0"/>
              <a:t>tolar = 140 krejcarů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dukát = 210 krejcarů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1621</a:t>
            </a:r>
          </a:p>
          <a:p>
            <a:pPr marL="0" indent="0">
              <a:buNone/>
            </a:pPr>
            <a:r>
              <a:rPr lang="cs-CZ" sz="1800" dirty="0" smtClean="0"/>
              <a:t>tolar = 150 krejcarů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dukát = 187 krejcarů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1622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tolar = 660 krejcarů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dukát = 960 krejcarů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1623</a:t>
            </a:r>
          </a:p>
          <a:p>
            <a:pPr marL="0" indent="0">
              <a:buNone/>
            </a:pPr>
            <a:r>
              <a:rPr lang="cs-CZ" sz="1800" dirty="0" smtClean="0"/>
              <a:t>tolar = 675 krejcarů</a:t>
            </a:r>
          </a:p>
          <a:p>
            <a:pPr marL="0" indent="0">
              <a:buNone/>
            </a:pPr>
            <a:r>
              <a:rPr lang="cs-CZ" sz="1800" dirty="0" smtClean="0"/>
              <a:t>dukát = 1100 krejcarů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1624</a:t>
            </a:r>
          </a:p>
          <a:p>
            <a:pPr marL="0" indent="0">
              <a:buNone/>
            </a:pPr>
            <a:r>
              <a:rPr lang="cs-CZ" sz="1800" dirty="0"/>
              <a:t>tolar = 90 krejcarů</a:t>
            </a:r>
          </a:p>
          <a:p>
            <a:pPr marL="0" indent="0">
              <a:buNone/>
            </a:pPr>
            <a:r>
              <a:rPr lang="cs-CZ" sz="1800" dirty="0"/>
              <a:t>1 krejcar = 4 feniky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4427984" y="242088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b="1" dirty="0">
                <a:solidFill>
                  <a:srgbClr val="002060"/>
                </a:solidFill>
              </a:rPr>
              <a:t>1623 </a:t>
            </a:r>
            <a:r>
              <a:rPr lang="cs-CZ" b="1" dirty="0" smtClean="0">
                <a:solidFill>
                  <a:srgbClr val="002060"/>
                </a:solidFill>
              </a:rPr>
              <a:t>(</a:t>
            </a:r>
            <a:r>
              <a:rPr lang="cs-CZ" b="1" dirty="0" err="1">
                <a:solidFill>
                  <a:srgbClr val="002060"/>
                </a:solidFill>
              </a:rPr>
              <a:t>K</a:t>
            </a:r>
            <a:r>
              <a:rPr lang="cs-CZ" b="1" dirty="0" err="1" smtClean="0">
                <a:solidFill>
                  <a:srgbClr val="002060"/>
                </a:solidFill>
              </a:rPr>
              <a:t>alada</a:t>
            </a:r>
            <a:r>
              <a:rPr lang="cs-CZ" b="1" dirty="0">
                <a:solidFill>
                  <a:srgbClr val="002060"/>
                </a:solidFill>
              </a:rPr>
              <a:t>)</a:t>
            </a:r>
          </a:p>
          <a:p>
            <a:pPr lvl="0">
              <a:spcBef>
                <a:spcPct val="20000"/>
              </a:spcBef>
            </a:pPr>
            <a:r>
              <a:rPr lang="cs-CZ" dirty="0">
                <a:solidFill>
                  <a:prstClr val="black"/>
                </a:solidFill>
              </a:rPr>
              <a:t>150- a 120krejcary = 20 krejcarů</a:t>
            </a:r>
          </a:p>
          <a:p>
            <a:pPr lvl="0">
              <a:spcBef>
                <a:spcPct val="20000"/>
              </a:spcBef>
            </a:pPr>
            <a:r>
              <a:rPr lang="cs-CZ" dirty="0">
                <a:solidFill>
                  <a:prstClr val="black"/>
                </a:solidFill>
              </a:rPr>
              <a:t>75- a 60krejcary = 10 krejcarů</a:t>
            </a:r>
          </a:p>
          <a:p>
            <a:pPr lvl="0">
              <a:spcBef>
                <a:spcPct val="20000"/>
              </a:spcBef>
            </a:pPr>
            <a:r>
              <a:rPr lang="cs-CZ" dirty="0">
                <a:solidFill>
                  <a:prstClr val="black"/>
                </a:solidFill>
              </a:rPr>
              <a:t>48krejcary = 6 krejcarů</a:t>
            </a:r>
          </a:p>
          <a:p>
            <a:pPr lvl="0">
              <a:spcBef>
                <a:spcPct val="20000"/>
              </a:spcBef>
            </a:pPr>
            <a:r>
              <a:rPr lang="cs-CZ" dirty="0">
                <a:solidFill>
                  <a:prstClr val="black"/>
                </a:solidFill>
              </a:rPr>
              <a:t>24krejcary = 3 krejcary </a:t>
            </a:r>
          </a:p>
          <a:p>
            <a:pPr lvl="0">
              <a:spcBef>
                <a:spcPct val="20000"/>
              </a:spcBef>
            </a:pPr>
            <a:r>
              <a:rPr lang="cs-CZ" dirty="0">
                <a:solidFill>
                  <a:prstClr val="black"/>
                </a:solidFill>
              </a:rPr>
              <a:t>groše – 3krejcary = 1,5 feniku</a:t>
            </a:r>
          </a:p>
        </p:txBody>
      </p:sp>
    </p:spTree>
    <p:extLst>
      <p:ext uri="{BB962C8B-B14F-4D97-AF65-F5344CB8AC3E}">
        <p14:creationId xmlns:p14="http://schemas.microsoft.com/office/powerpoint/2010/main" val="37667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554461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>
                <a:solidFill>
                  <a:srgbClr val="002060"/>
                </a:solidFill>
              </a:rPr>
              <a:t>V roce 1620 byla valorizována platební síla obíhajících starších mincí a i aktuálně ražených vyšších krejcarových </a:t>
            </a:r>
            <a:r>
              <a:rPr lang="cs-CZ" b="1" dirty="0" smtClean="0">
                <a:solidFill>
                  <a:srgbClr val="002060"/>
                </a:solidFill>
              </a:rPr>
              <a:t>hodnot</a:t>
            </a:r>
          </a:p>
          <a:p>
            <a:pPr marL="0" indent="0">
              <a:lnSpc>
                <a:spcPct val="170000"/>
              </a:lnSpc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široký tolar = 140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60krejcar (zlatník) = 120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3krejcary i pražské groše (ražené před r. 1547) = 7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dukáty = 210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nizozemské zlaté koruny = 175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rýnské zlaté ve zlatě </a:t>
            </a:r>
            <a:r>
              <a:rPr lang="cs-CZ" dirty="0" smtClean="0"/>
              <a:t>(goldguldeny</a:t>
            </a:r>
            <a:r>
              <a:rPr lang="cs-CZ" dirty="0"/>
              <a:t>) = 150 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nové </a:t>
            </a:r>
            <a:r>
              <a:rPr lang="cs-CZ" dirty="0"/>
              <a:t>24krejcary = </a:t>
            </a:r>
            <a:r>
              <a:rPr lang="cs-CZ" dirty="0" smtClean="0"/>
              <a:t>30 </a:t>
            </a:r>
            <a:r>
              <a:rPr lang="cs-CZ" dirty="0"/>
              <a:t>krejcarů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12krejcary Fridricha Falckého = 15 krejcarů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86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FFMU - seminář\obrázek0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" y="91871"/>
            <a:ext cx="5040560" cy="640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G:\FFMU - seminář\obrázek000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3" y="764704"/>
            <a:ext cx="4916487" cy="28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se šipkou 3"/>
          <p:cNvCxnSpPr/>
          <p:nvPr/>
        </p:nvCxnSpPr>
        <p:spPr>
          <a:xfrm flipV="1">
            <a:off x="2843808" y="1916832"/>
            <a:ext cx="3024336" cy="1944216"/>
          </a:xfrm>
          <a:prstGeom prst="straightConnector1">
            <a:avLst/>
          </a:prstGeom>
          <a:ln w="22225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915816" y="3284984"/>
            <a:ext cx="3240360" cy="1800200"/>
          </a:xfrm>
          <a:prstGeom prst="straightConnector1">
            <a:avLst/>
          </a:prstGeom>
          <a:ln w="22225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18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VÝBĚR Z LITERATURY: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 err="1" smtClean="0"/>
              <a:t>Nohejlová-Prátová</a:t>
            </a:r>
            <a:r>
              <a:rPr lang="cs-CZ" sz="2000" dirty="0" smtClean="0"/>
              <a:t>, Emanuela: </a:t>
            </a:r>
            <a:r>
              <a:rPr lang="cs-CZ" sz="2000" b="1" i="1" dirty="0" smtClean="0"/>
              <a:t>Základy numismatiky</a:t>
            </a:r>
            <a:r>
              <a:rPr lang="cs-CZ" sz="2000" dirty="0" smtClean="0"/>
              <a:t>, Praha 1986.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Sejbal, Jiří: </a:t>
            </a:r>
            <a:r>
              <a:rPr lang="cs-CZ" sz="2000" b="1" i="1" dirty="0" smtClean="0"/>
              <a:t>Základy peněžního vývoje</a:t>
            </a:r>
            <a:r>
              <a:rPr lang="cs-CZ" sz="2000" dirty="0" smtClean="0"/>
              <a:t>, Brno 1997.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Vorel, Petr</a:t>
            </a:r>
            <a:r>
              <a:rPr lang="cs-CZ" sz="2000" b="1" i="1" dirty="0" smtClean="0"/>
              <a:t>: „Groše české“ a „groše míšeňské“ jako početní jednotky 15. až 18. století</a:t>
            </a:r>
            <a:r>
              <a:rPr lang="cs-CZ" sz="2000" dirty="0" smtClean="0"/>
              <a:t>, in: Šimek, E. (ed.): Dokumentace a prezentace dějin české mince a měny grošové doby v našich muzeích. Sborník příspěvků ze semináře numismatiků, Pardubice 22.- 23. října 1998, Praha-Pardubice 2002, s. 57-68.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Vorel, Petr: </a:t>
            </a:r>
            <a:r>
              <a:rPr lang="cs-CZ" sz="2000" b="1" i="1" dirty="0" smtClean="0"/>
              <a:t>Od pražského groše ke koruně české  1300-2000</a:t>
            </a:r>
            <a:r>
              <a:rPr lang="cs-CZ" sz="2000" dirty="0" smtClean="0"/>
              <a:t>. Průvodce dějinami peněz v českých zemích. Praha 2004.</a:t>
            </a: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Vorel, Petr: </a:t>
            </a:r>
            <a:r>
              <a:rPr lang="cs-CZ" sz="2000" b="1" i="1" dirty="0" smtClean="0"/>
              <a:t>Peníze a peněžní početní jednotky v 16. století</a:t>
            </a:r>
            <a:r>
              <a:rPr lang="cs-CZ" sz="2000" dirty="0" smtClean="0"/>
              <a:t>, Theatrum historiae 6, Pardubice 2010, s. 219-233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Vorel, Petr: </a:t>
            </a:r>
            <a:r>
              <a:rPr lang="cs-CZ" sz="2000" b="1" i="1" dirty="0" smtClean="0"/>
              <a:t>Úvěr, peníze a finanční transakce české a moravské aristokracie při cestách do zahraničí v polovině 16. století.</a:t>
            </a:r>
            <a:r>
              <a:rPr lang="cs-CZ" sz="2000" dirty="0" smtClean="0"/>
              <a:t> ČČH 96, 1998, s. 754-778.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283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</TotalTime>
  <Words>450</Words>
  <Application>Microsoft Office PowerPoint</Application>
  <PresentationFormat>Předvádění na obrazovce (4:3)</PresentationFormat>
  <Paragraphs>112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POČETNÍ POMĚRY V ČESKÝCH ZEMÍCH  V 16. - 1. POLOVINĚ 17. STOLETÍ</vt:lpstr>
      <vt:lpstr>Trojí dělení peněz</vt:lpstr>
      <vt:lpstr>   1469 – měnová reforma Jiřího z Poděbrad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VÝBĚR Z LITERATURY: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POČETNÍ POMĚRY V ČESKÝCH ZEMÍCH V 16. A 17. STOLETÍ</dc:title>
  <dc:creator>dgrossmannova</dc:creator>
  <cp:lastModifiedBy>dgrossmannova</cp:lastModifiedBy>
  <cp:revision>56</cp:revision>
  <cp:lastPrinted>2016-10-12T12:36:30Z</cp:lastPrinted>
  <dcterms:created xsi:type="dcterms:W3CDTF">2016-10-10T14:07:50Z</dcterms:created>
  <dcterms:modified xsi:type="dcterms:W3CDTF">2016-11-11T13:23:11Z</dcterms:modified>
</cp:coreProperties>
</file>