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9" r:id="rId27"/>
    <p:sldId id="282" r:id="rId28"/>
    <p:sldId id="283" r:id="rId29"/>
    <p:sldId id="284" r:id="rId30"/>
    <p:sldId id="285" r:id="rId31"/>
    <p:sldId id="286" r:id="rId32"/>
    <p:sldId id="287" r:id="rId33"/>
    <p:sldId id="288" r:id="rId3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1066"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4B8C9-8D74-4766-AD5C-0698519B2EDF}" type="datetimeFigureOut">
              <a:rPr lang="de-DE" smtClean="0"/>
              <a:t>24.03.2016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47EBD4-9490-4D51-815B-6F6E254DD4D6}" type="slidenum">
              <a:rPr lang="de-DE" smtClean="0"/>
              <a:t>‹Nr.›</a:t>
            </a:fld>
            <a:endParaRPr lang="de-DE"/>
          </a:p>
        </p:txBody>
      </p:sp>
    </p:spTree>
    <p:extLst>
      <p:ext uri="{BB962C8B-B14F-4D97-AF65-F5344CB8AC3E}">
        <p14:creationId xmlns:p14="http://schemas.microsoft.com/office/powerpoint/2010/main" val="309419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547EBD4-9490-4D51-815B-6F6E254DD4D6}" type="slidenum">
              <a:rPr lang="de-DE" smtClean="0"/>
              <a:t>24</a:t>
            </a:fld>
            <a:endParaRPr lang="de-DE"/>
          </a:p>
        </p:txBody>
      </p:sp>
    </p:spTree>
    <p:extLst>
      <p:ext uri="{BB962C8B-B14F-4D97-AF65-F5344CB8AC3E}">
        <p14:creationId xmlns:p14="http://schemas.microsoft.com/office/powerpoint/2010/main" val="3552519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de-DE" smtClean="0"/>
              <a:t>Titelmasterformat durch Klicken bearbeiten</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D00BCBA4-034B-48C5-B21B-BA3565116ED3}" type="datetimeFigureOut">
              <a:rPr lang="de-DE" smtClean="0"/>
              <a:t>24.03.2016</a:t>
            </a:fld>
            <a:endParaRPr lang="de-DE"/>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de-DE"/>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EF2E4F6D-6B83-4CB7-9BD7-67F599BD594F}" type="slidenum">
              <a:rPr lang="de-DE" smtClean="0"/>
              <a:t>‹Nr.›</a:t>
            </a:fld>
            <a:endParaRPr lang="de-DE"/>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nchor="ct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D00BCBA4-034B-48C5-B21B-BA3565116ED3}" type="datetimeFigureOut">
              <a:rPr lang="de-DE" smtClean="0"/>
              <a:t>24.03.2016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de-DE" smtClean="0"/>
              <a:t>Titelmasterformat durch Klicken bearbeiten</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D00BCBA4-034B-48C5-B21B-BA3565116ED3}" type="datetimeFigureOut">
              <a:rPr lang="de-DE" smtClean="0"/>
              <a:t>24.03.2016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D00BCBA4-034B-48C5-B21B-BA3565116ED3}" type="datetimeFigureOut">
              <a:rPr lang="de-DE" smtClean="0"/>
              <a:t>24.03.2016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fld id="{D00BCBA4-034B-48C5-B21B-BA3565116ED3}" type="datetimeFigureOut">
              <a:rPr lang="de-DE" smtClean="0"/>
              <a:t>24.03.2016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5" name="Date Placeholder 4"/>
          <p:cNvSpPr>
            <a:spLocks noGrp="1"/>
          </p:cNvSpPr>
          <p:nvPr>
            <p:ph type="dt" sz="half" idx="10"/>
          </p:nvPr>
        </p:nvSpPr>
        <p:spPr/>
        <p:txBody>
          <a:bodyPr/>
          <a:lstStyle/>
          <a:p>
            <a:fld id="{D00BCBA4-034B-48C5-B21B-BA3565116ED3}" type="datetimeFigureOut">
              <a:rPr lang="de-DE" smtClean="0"/>
              <a:t>24.03.2016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2E4F6D-6B83-4CB7-9BD7-67F599BD594F}" type="slidenum">
              <a:rPr lang="de-DE" smtClean="0"/>
              <a:t>‹Nr.›</a:t>
            </a:fld>
            <a:endParaRPr lang="de-DE"/>
          </a:p>
        </p:txBody>
      </p:sp>
      <p:sp>
        <p:nvSpPr>
          <p:cNvPr id="9" name="Content Placeholder 8"/>
          <p:cNvSpPr>
            <a:spLocks noGrp="1"/>
          </p:cNvSpPr>
          <p:nvPr>
            <p:ph sz="quarter" idx="13"/>
          </p:nvPr>
        </p:nvSpPr>
        <p:spPr>
          <a:xfrm>
            <a:off x="841248" y="2039112"/>
            <a:ext cx="3657600" cy="395020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7" name="Date Placeholder 6"/>
          <p:cNvSpPr>
            <a:spLocks noGrp="1"/>
          </p:cNvSpPr>
          <p:nvPr>
            <p:ph type="dt" sz="half" idx="10"/>
          </p:nvPr>
        </p:nvSpPr>
        <p:spPr/>
        <p:txBody>
          <a:bodyPr/>
          <a:lstStyle/>
          <a:p>
            <a:fld id="{D00BCBA4-034B-48C5-B21B-BA3565116ED3}" type="datetimeFigureOut">
              <a:rPr lang="de-DE" smtClean="0"/>
              <a:t>24.03.2016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F2E4F6D-6B83-4CB7-9BD7-67F599BD594F}" type="slidenum">
              <a:rPr lang="de-DE" smtClean="0"/>
              <a:t>‹Nr.›</a:t>
            </a:fld>
            <a:endParaRPr lang="de-DE"/>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Content Placeholder 12"/>
          <p:cNvSpPr>
            <a:spLocks noGrp="1"/>
          </p:cNvSpPr>
          <p:nvPr>
            <p:ph sz="quarter" idx="13"/>
          </p:nvPr>
        </p:nvSpPr>
        <p:spPr>
          <a:xfrm>
            <a:off x="841248" y="2743199"/>
            <a:ext cx="3017520" cy="32461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fld id="{D00BCBA4-034B-48C5-B21B-BA3565116ED3}" type="datetimeFigureOut">
              <a:rPr lang="de-DE" smtClean="0"/>
              <a:t>24.03.2016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0BCBA4-034B-48C5-B21B-BA3565116ED3}" type="datetimeFigureOut">
              <a:rPr lang="de-DE" smtClean="0"/>
              <a:t>24.03.2016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de-DE" smtClean="0"/>
              <a:t>Titelmasterformat durch Klicken bearbeiten</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D00BCBA4-034B-48C5-B21B-BA3565116ED3}" type="datetimeFigureOut">
              <a:rPr lang="de-DE" smtClean="0"/>
              <a:t>24.03.2016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fld id="{D00BCBA4-034B-48C5-B21B-BA3565116ED3}" type="datetimeFigureOut">
              <a:rPr lang="de-DE" smtClean="0"/>
              <a:t>24.03.2016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F2E4F6D-6B83-4CB7-9BD7-67F599BD594F}"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D00BCBA4-034B-48C5-B21B-BA3565116ED3}" type="datetimeFigureOut">
              <a:rPr lang="de-DE" smtClean="0"/>
              <a:t>24.03.2016</a:t>
            </a:fld>
            <a:endParaRPr lang="de-DE"/>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de-DE"/>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EF2E4F6D-6B83-4CB7-9BD7-67F599BD594F}" type="slidenum">
              <a:rPr lang="de-DE" smtClean="0"/>
              <a:t>‹Nr.›</a:t>
            </a:fld>
            <a:endParaRPr lang="de-DE"/>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manuscripta.at/m1/hs_detail.php?ID=9886" TargetMode="External"/><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manuscripta.at/m1/hs_detail.php?ID=6769"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manuscripta.at/m1/hs_detail.php?ID=6205"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ubs.sbg.ac.at/sosa/webseite/schreierstempel.htm" TargetMode="External"/><Relationship Id="rId2" Type="http://schemas.openxmlformats.org/officeDocument/2006/relationships/hyperlink" Target="http://www.hist-einband.de/" TargetMode="External"/><Relationship Id="rId1" Type="http://schemas.openxmlformats.org/officeDocument/2006/relationships/slideLayout" Target="../slideLayouts/slideLayout7.xml"/><Relationship Id="rId4" Type="http://schemas.openxmlformats.org/officeDocument/2006/relationships/hyperlink" Target="http://www.ksbm.oeaw.ac.at/melk/inv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7cMZRPoyj4Q&amp;index=3&amp;list=PL4DDF05A28C10B771" TargetMode="External"/><Relationship Id="rId2" Type="http://schemas.openxmlformats.org/officeDocument/2006/relationships/hyperlink" Target="https://www.youtube.com/watch?v=BScrCpPtGPs&amp;index=2&amp;list=PL4DDF05A28C10B771" TargetMode="Externa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www.youtube.com/watch?v=YeLx13L5Ul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hyperlink" Target="http://www.ubs.sbg.ac.at/sosa/inkunabeln/WIII38.ht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manuscripta.at/m1/hs_detail.php?ID=5999" TargetMode="Externa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avarikon.de/bookviewer/kpbO-BSB-HSS-00000BSB00034496_00001" TargetMode="External"/><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hyperlink" Target="http://www.bavarikon.de/bookviewer/kpbO-BSB-HSS-00000BSB00004502_00001" TargetMode="External"/><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hyperlink" Target="http://bavarikon.de/en/bookviewer/kpbO-BSB-HSS-00000BSB00070303_00001"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de-DE" dirty="0"/>
          </a:p>
        </p:txBody>
      </p:sp>
      <p:sp>
        <p:nvSpPr>
          <p:cNvPr id="6" name="Textplatzhalter 5"/>
          <p:cNvSpPr>
            <a:spLocks noGrp="1"/>
          </p:cNvSpPr>
          <p:nvPr>
            <p:ph type="body" sz="half" idx="2"/>
          </p:nvPr>
        </p:nvSpPr>
        <p:spPr/>
        <p:txBody>
          <a:bodyPr/>
          <a:lstStyle/>
          <a:p>
            <a:r>
              <a:rPr lang="de-DE" dirty="0" smtClean="0"/>
              <a:t>Die Kunst des Buchbindens</a:t>
            </a:r>
            <a:endParaRPr lang="de-DE" dirty="0"/>
          </a:p>
        </p:txBody>
      </p:sp>
      <p:pic>
        <p:nvPicPr>
          <p:cNvPr id="15" name="Bildplatzhalter 1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3548" b="23548"/>
          <a:stretch>
            <a:fillRect/>
          </a:stretch>
        </p:blipFill>
        <p:spPr/>
      </p:pic>
    </p:spTree>
    <p:extLst>
      <p:ext uri="{BB962C8B-B14F-4D97-AF65-F5344CB8AC3E}">
        <p14:creationId xmlns:p14="http://schemas.microsoft.com/office/powerpoint/2010/main" val="1978494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1"/>
          <p:cNvSpPr txBox="1">
            <a:spLocks/>
          </p:cNvSpPr>
          <p:nvPr/>
        </p:nvSpPr>
        <p:spPr>
          <a:xfrm>
            <a:off x="395536" y="188640"/>
            <a:ext cx="4389120"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Karolinger</a:t>
            </a:r>
            <a:endParaRPr lang="de-AT" dirty="0">
              <a:effectLst>
                <a:outerShdw blurRad="38100" dist="38100" dir="2700000" algn="tl">
                  <a:srgbClr val="000000">
                    <a:alpha val="43137"/>
                  </a:srgbClr>
                </a:outerShdw>
              </a:effectLst>
            </a:endParaRPr>
          </a:p>
        </p:txBody>
      </p:sp>
      <p:sp>
        <p:nvSpPr>
          <p:cNvPr id="3" name="Text Placeholder 14"/>
          <p:cNvSpPr txBox="1">
            <a:spLocks/>
          </p:cNvSpPr>
          <p:nvPr/>
        </p:nvSpPr>
        <p:spPr>
          <a:xfrm>
            <a:off x="1024128" y="2257506"/>
            <a:ext cx="2916936" cy="3762294"/>
          </a:xfrm>
          <a:prstGeom prst="rect">
            <a:avLst/>
          </a:prstGeom>
        </p:spPr>
        <p:txBody>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Salzburg, 9. </a:t>
            </a:r>
            <a:r>
              <a:rPr lang="de-AT" sz="1200" b="1" dirty="0" err="1" smtClean="0"/>
              <a:t>Jhdt</a:t>
            </a:r>
            <a:r>
              <a:rPr lang="de-AT" sz="1200" b="1" dirty="0" smtClean="0"/>
              <a:t> </a:t>
            </a:r>
          </a:p>
          <a:p>
            <a:pPr marL="0" indent="0">
              <a:buNone/>
            </a:pPr>
            <a:endParaRPr lang="de-AT" sz="1200" b="1" dirty="0" smtClean="0"/>
          </a:p>
          <a:p>
            <a:r>
              <a:rPr lang="de-AT" sz="1200" dirty="0" smtClean="0"/>
              <a:t>Mittelfeld u. Rahmen aus Streicheisenlinien. Stempel mehr oder weniger symmetrisch verteilt (Knoten, Rosetten, Palmetten, Spiralen, Kreispunzen, Tierstempel). Jeweils Spuren einer Kette und zweier Schließen. </a:t>
            </a:r>
          </a:p>
          <a:p>
            <a:r>
              <a:rPr lang="de-AT" sz="1200" dirty="0" smtClean="0"/>
              <a:t>(Titelschildchen: 15. Jhdt.)</a:t>
            </a:r>
          </a:p>
          <a:p>
            <a:endParaRPr lang="de-AT" sz="1200" dirty="0"/>
          </a:p>
        </p:txBody>
      </p:sp>
      <p:pic>
        <p:nvPicPr>
          <p:cNvPr id="4" name="Content Placeholder 1"/>
          <p:cNvPicPr>
            <a:picLocks noChangeAspect="1"/>
          </p:cNvPicPr>
          <p:nvPr/>
        </p:nvPicPr>
        <p:blipFill rotWithShape="1">
          <a:blip r:embed="rId2" cstate="print">
            <a:extLst>
              <a:ext uri="{28A0092B-C50C-407E-A947-70E740481C1C}">
                <a14:useLocalDpi xmlns:a14="http://schemas.microsoft.com/office/drawing/2010/main" val="0"/>
              </a:ext>
            </a:extLst>
          </a:blip>
          <a:srcRect t="76466" r="66846"/>
          <a:stretch/>
        </p:blipFill>
        <p:spPr>
          <a:xfrm>
            <a:off x="1547664" y="4399222"/>
            <a:ext cx="1243162" cy="1220197"/>
          </a:xfrm>
          <a:prstGeom prst="rect">
            <a:avLst/>
          </a:prstGeom>
        </p:spPr>
      </p:pic>
      <p:sp>
        <p:nvSpPr>
          <p:cNvPr id="5" name="TextBox 7"/>
          <p:cNvSpPr txBox="1"/>
          <p:nvPr/>
        </p:nvSpPr>
        <p:spPr>
          <a:xfrm>
            <a:off x="1335907" y="5661248"/>
            <a:ext cx="4046509" cy="276999"/>
          </a:xfrm>
          <a:prstGeom prst="rect">
            <a:avLst/>
          </a:prstGeom>
          <a:noFill/>
        </p:spPr>
        <p:txBody>
          <a:bodyPr wrap="square" rtlCol="0">
            <a:spAutoFit/>
          </a:bodyPr>
          <a:lstStyle/>
          <a:p>
            <a:r>
              <a:rPr lang="de-AT" sz="1200" dirty="0" smtClean="0"/>
              <a:t>Wien, ÖNB, </a:t>
            </a:r>
            <a:r>
              <a:rPr lang="de-AT" sz="1200" dirty="0">
                <a:hlinkClick r:id="rId3"/>
              </a:rPr>
              <a:t>Cod. 522 </a:t>
            </a:r>
            <a:r>
              <a:rPr lang="de-AT" sz="1200" dirty="0" smtClean="0"/>
              <a:t>(9. Jhdt.) </a:t>
            </a:r>
            <a:endParaRPr lang="de-AT" sz="1200" dirty="0"/>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97913"/>
            <a:ext cx="4633053" cy="6858000"/>
          </a:xfrm>
          <a:prstGeom prst="rect">
            <a:avLst/>
          </a:prstGeom>
        </p:spPr>
      </p:pic>
      <p:pic>
        <p:nvPicPr>
          <p:cNvPr id="7" name="Content Placeholder 1"/>
          <p:cNvPicPr>
            <a:picLocks noChangeAspect="1"/>
          </p:cNvPicPr>
          <p:nvPr/>
        </p:nvPicPr>
        <p:blipFill rotWithShape="1">
          <a:blip r:embed="rId2" cstate="print">
            <a:extLst>
              <a:ext uri="{28A0092B-C50C-407E-A947-70E740481C1C}">
                <a14:useLocalDpi xmlns:a14="http://schemas.microsoft.com/office/drawing/2010/main" val="0"/>
              </a:ext>
            </a:extLst>
          </a:blip>
          <a:srcRect l="8588" t="42873" r="65117" b="37804"/>
          <a:stretch/>
        </p:blipFill>
        <p:spPr>
          <a:xfrm>
            <a:off x="2937942" y="4508389"/>
            <a:ext cx="985962" cy="1001864"/>
          </a:xfrm>
          <a:prstGeom prst="rect">
            <a:avLst/>
          </a:prstGeom>
        </p:spPr>
      </p:pic>
    </p:spTree>
    <p:extLst>
      <p:ext uri="{BB962C8B-B14F-4D97-AF65-F5344CB8AC3E}">
        <p14:creationId xmlns:p14="http://schemas.microsoft.com/office/powerpoint/2010/main" val="2261347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740" y="585216"/>
            <a:ext cx="916074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Hochmittelalter - Romanik</a:t>
            </a:r>
            <a:endParaRPr lang="de-AT" dirty="0">
              <a:effectLst>
                <a:outerShdw blurRad="38100" dist="38100" dir="2700000" algn="tl">
                  <a:srgbClr val="000000">
                    <a:alpha val="43137"/>
                  </a:srgbClr>
                </a:outerShdw>
              </a:effectLst>
            </a:endParaRPr>
          </a:p>
        </p:txBody>
      </p:sp>
      <p:sp>
        <p:nvSpPr>
          <p:cNvPr id="3" name="Content Placeholder 2"/>
          <p:cNvSpPr txBox="1">
            <a:spLocks/>
          </p:cNvSpPr>
          <p:nvPr/>
        </p:nvSpPr>
        <p:spPr>
          <a:xfrm>
            <a:off x="1024129" y="2286000"/>
            <a:ext cx="6716224" cy="4023360"/>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Man fasst unter diesem Begriff die im </a:t>
            </a:r>
            <a:r>
              <a:rPr lang="de-AT" sz="1200" b="1" dirty="0" smtClean="0"/>
              <a:t>12. und 13. Jahrhundert</a:t>
            </a:r>
            <a:r>
              <a:rPr lang="de-AT" sz="1200" dirty="0" smtClean="0"/>
              <a:t> </a:t>
            </a:r>
            <a:r>
              <a:rPr lang="de-AT" sz="1200" dirty="0" err="1" smtClean="0"/>
              <a:t>entstandenden</a:t>
            </a:r>
            <a:r>
              <a:rPr lang="de-AT" sz="1200" dirty="0" smtClean="0"/>
              <a:t> Einbände zusammen. Nach einem </a:t>
            </a:r>
            <a:r>
              <a:rPr lang="de-AT" sz="1200" b="1" dirty="0" smtClean="0"/>
              <a:t>Abbrechen der Kunst des Blinddruckes um das Jahr 1000</a:t>
            </a:r>
            <a:r>
              <a:rPr lang="de-AT" sz="1200" dirty="0" smtClean="0"/>
              <a:t> trat eine Neubelebung dieser Übung </a:t>
            </a:r>
            <a:r>
              <a:rPr lang="de-AT" sz="1200" b="1" dirty="0" smtClean="0"/>
              <a:t>wieder im 12. Jahrhundert</a:t>
            </a:r>
            <a:r>
              <a:rPr lang="de-AT" sz="1200" dirty="0" smtClean="0"/>
              <a:t> ein. </a:t>
            </a:r>
          </a:p>
          <a:p>
            <a:endParaRPr lang="de-AT" sz="1200" dirty="0" smtClean="0"/>
          </a:p>
          <a:p>
            <a:r>
              <a:rPr lang="de-AT" sz="1200" b="1" dirty="0" smtClean="0"/>
              <a:t>Um die Mitte des 12. Jahrhunderts lebte in Frankreich ein neuer Einbandstil auf, der in den Nachbarländern, zuerst in England, bald aufgegriffen wurde</a:t>
            </a:r>
            <a:r>
              <a:rPr lang="de-AT" sz="1200" dirty="0" smtClean="0"/>
              <a:t>. Das Zentrum des neuen Stils war Paris, wo an den theologischen Schulen glossierte Bibelhandschriften zumeist von professionellen Schreibern für den theologischen Unterricht sowie als Geschenke kopiert wurden. Möglicherweise erhielten gerade die </a:t>
            </a:r>
            <a:r>
              <a:rPr lang="de-AT" sz="1200" b="1" dirty="0" smtClean="0"/>
              <a:t>Geschenkexemplare</a:t>
            </a:r>
            <a:r>
              <a:rPr lang="de-AT" sz="1200" dirty="0" smtClean="0"/>
              <a:t> </a:t>
            </a:r>
            <a:r>
              <a:rPr lang="de-AT" sz="1200" b="1" dirty="0" smtClean="0"/>
              <a:t>aufwendigeren Dekor</a:t>
            </a:r>
            <a:r>
              <a:rPr lang="de-AT" sz="1200" dirty="0" smtClean="0"/>
              <a:t>. </a:t>
            </a:r>
          </a:p>
          <a:p>
            <a:endParaRPr lang="de-AT" sz="1200" dirty="0" smtClean="0"/>
          </a:p>
          <a:p>
            <a:r>
              <a:rPr lang="de-AT" sz="1200" dirty="0" smtClean="0"/>
              <a:t>Der Schmuck dieser </a:t>
            </a:r>
            <a:r>
              <a:rPr lang="de-AT" sz="1200" dirty="0" err="1" smtClean="0"/>
              <a:t>Hauptgrupe</a:t>
            </a:r>
            <a:r>
              <a:rPr lang="de-AT" sz="1200" dirty="0" smtClean="0"/>
              <a:t> ist </a:t>
            </a:r>
            <a:r>
              <a:rPr lang="de-AT" sz="1200" dirty="0" err="1" smtClean="0"/>
              <a:t>ene</a:t>
            </a:r>
            <a:r>
              <a:rPr lang="de-AT" sz="1200" dirty="0" smtClean="0"/>
              <a:t> sehr differenzierte </a:t>
            </a:r>
            <a:r>
              <a:rPr lang="de-AT" sz="1200" b="1" dirty="0" smtClean="0"/>
              <a:t>Mischung von geometrischen und pflanzlichen Motiven mit Menschen- und Tierdarstellungen</a:t>
            </a:r>
            <a:r>
              <a:rPr lang="de-AT" sz="1200" dirty="0" smtClean="0"/>
              <a:t>. Daneben finden sich aber auch Vertreter eines </a:t>
            </a:r>
            <a:r>
              <a:rPr lang="de-AT" sz="1200" b="1" dirty="0" smtClean="0"/>
              <a:t>rein ornamentalen</a:t>
            </a:r>
            <a:r>
              <a:rPr lang="de-AT" sz="1200" dirty="0" smtClean="0"/>
              <a:t> romanischen Stils, der besonders </a:t>
            </a:r>
            <a:r>
              <a:rPr lang="de-AT" sz="1200" b="1" dirty="0" smtClean="0"/>
              <a:t>in Deutschland und den Alpenländern</a:t>
            </a:r>
            <a:r>
              <a:rPr lang="de-AT" sz="1200" dirty="0" smtClean="0"/>
              <a:t> gepflegt wurde. </a:t>
            </a:r>
            <a:endParaRPr lang="de-AT" sz="1200" dirty="0"/>
          </a:p>
        </p:txBody>
      </p:sp>
    </p:spTree>
    <p:extLst>
      <p:ext uri="{BB962C8B-B14F-4D97-AF65-F5344CB8AC3E}">
        <p14:creationId xmlns:p14="http://schemas.microsoft.com/office/powerpoint/2010/main" val="1097424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024128" y="471509"/>
            <a:ext cx="4389120"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smtClean="0">
                <a:effectLst>
                  <a:outerShdw blurRad="38100" dist="38100" dir="2700000" algn="tl">
                    <a:srgbClr val="000000">
                      <a:alpha val="43137"/>
                    </a:srgbClr>
                  </a:outerShdw>
                </a:effectLst>
              </a:rPr>
              <a:t>Romanik</a:t>
            </a:r>
            <a:endParaRPr lang="de-AT" dirty="0">
              <a:effectLst>
                <a:outerShdw blurRad="38100" dist="38100" dir="2700000" algn="tl">
                  <a:srgbClr val="000000">
                    <a:alpha val="43137"/>
                  </a:srgbClr>
                </a:outerShdw>
              </a:effectLst>
            </a:endParaRPr>
          </a:p>
        </p:txBody>
      </p:sp>
      <p:pic>
        <p:nvPicPr>
          <p:cNvPr id="3"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276872"/>
            <a:ext cx="4206255" cy="2913819"/>
          </a:xfrm>
          <a:prstGeom prst="rect">
            <a:avLst/>
          </a:prstGeom>
        </p:spPr>
      </p:pic>
      <p:sp>
        <p:nvSpPr>
          <p:cNvPr id="4" name="Text Placeholder 6"/>
          <p:cNvSpPr txBox="1">
            <a:spLocks/>
          </p:cNvSpPr>
          <p:nvPr/>
        </p:nvSpPr>
        <p:spPr>
          <a:xfrm>
            <a:off x="601272" y="1716429"/>
            <a:ext cx="4389120" cy="3762294"/>
          </a:xfrm>
          <a:prstGeom prst="rect">
            <a:avLst/>
          </a:prstGeom>
        </p:spPr>
        <p:txBody>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Paris, E. 12. Jhdt.</a:t>
            </a:r>
          </a:p>
          <a:p>
            <a:r>
              <a:rPr lang="de-AT" sz="1200" dirty="0" smtClean="0"/>
              <a:t>Figural – ornamentale Gestaltung</a:t>
            </a:r>
            <a:endParaRPr lang="de-AT" sz="1200" dirty="0"/>
          </a:p>
        </p:txBody>
      </p:sp>
      <p:sp>
        <p:nvSpPr>
          <p:cNvPr id="5" name="TextBox 2"/>
          <p:cNvSpPr txBox="1"/>
          <p:nvPr/>
        </p:nvSpPr>
        <p:spPr>
          <a:xfrm>
            <a:off x="395532" y="5302308"/>
            <a:ext cx="4800600" cy="276999"/>
          </a:xfrm>
          <a:prstGeom prst="rect">
            <a:avLst/>
          </a:prstGeom>
          <a:noFill/>
        </p:spPr>
        <p:txBody>
          <a:bodyPr wrap="square" rtlCol="0">
            <a:spAutoFit/>
          </a:bodyPr>
          <a:lstStyle/>
          <a:p>
            <a:r>
              <a:rPr lang="de-AT" sz="1200" dirty="0"/>
              <a:t>ÖNB Cod. Ser. n. 3603 </a:t>
            </a:r>
            <a:r>
              <a:rPr lang="de-AT" sz="1200" dirty="0" smtClean="0"/>
              <a:t>– Liber Proverbiorum </a:t>
            </a:r>
            <a:endParaRPr lang="de-AT" sz="1200" dirty="0"/>
          </a:p>
        </p:txBody>
      </p:sp>
      <p:pic>
        <p:nvPicPr>
          <p:cNvPr id="6" name="Content Placeholder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850139"/>
            <a:ext cx="2634505" cy="3767283"/>
          </a:xfrm>
          <a:prstGeom prst="rect">
            <a:avLst/>
          </a:prstGeom>
        </p:spPr>
      </p:pic>
      <p:sp>
        <p:nvSpPr>
          <p:cNvPr id="7" name="TextBox 8"/>
          <p:cNvSpPr txBox="1"/>
          <p:nvPr/>
        </p:nvSpPr>
        <p:spPr>
          <a:xfrm>
            <a:off x="5364088" y="5920736"/>
            <a:ext cx="2411799" cy="461665"/>
          </a:xfrm>
          <a:prstGeom prst="rect">
            <a:avLst/>
          </a:prstGeom>
          <a:noFill/>
        </p:spPr>
        <p:txBody>
          <a:bodyPr wrap="square" rtlCol="0">
            <a:spAutoFit/>
          </a:bodyPr>
          <a:lstStyle/>
          <a:p>
            <a:r>
              <a:rPr lang="de-AT" sz="1200" dirty="0"/>
              <a:t>BSB Clm </a:t>
            </a:r>
            <a:r>
              <a:rPr lang="de-AT" sz="1200" dirty="0" smtClean="0"/>
              <a:t>2947 - </a:t>
            </a:r>
            <a:r>
              <a:rPr lang="de-AT" sz="1200" dirty="0"/>
              <a:t>Hohelied und Buch Jesus Sirach</a:t>
            </a:r>
            <a:r>
              <a:rPr lang="de-AT" sz="1200" dirty="0" smtClean="0"/>
              <a:t> </a:t>
            </a:r>
            <a:endParaRPr lang="de-AT" sz="1200" dirty="0"/>
          </a:p>
        </p:txBody>
      </p:sp>
      <p:sp>
        <p:nvSpPr>
          <p:cNvPr id="8" name="TextBox 5"/>
          <p:cNvSpPr txBox="1"/>
          <p:nvPr/>
        </p:nvSpPr>
        <p:spPr>
          <a:xfrm>
            <a:off x="7452320" y="2804475"/>
            <a:ext cx="1512168" cy="2123658"/>
          </a:xfrm>
          <a:prstGeom prst="rect">
            <a:avLst/>
          </a:prstGeom>
          <a:noFill/>
        </p:spPr>
        <p:txBody>
          <a:bodyPr wrap="square" rtlCol="0">
            <a:spAutoFit/>
          </a:bodyPr>
          <a:lstStyle/>
          <a:p>
            <a:r>
              <a:rPr lang="de-AT" sz="1200" b="1" dirty="0"/>
              <a:t>Einband: Paris, spätes 12. Jhdt.</a:t>
            </a:r>
          </a:p>
          <a:p>
            <a:r>
              <a:rPr lang="de-AT" sz="1200" dirty="0" smtClean="0"/>
              <a:t>Aus der Spätphase </a:t>
            </a:r>
            <a:r>
              <a:rPr lang="de-AT" sz="1200" dirty="0"/>
              <a:t>einer Pariser </a:t>
            </a:r>
            <a:r>
              <a:rPr lang="de-AT" sz="1200" dirty="0" smtClean="0"/>
              <a:t>Werkstatt, </a:t>
            </a:r>
            <a:r>
              <a:rPr lang="de-AT" sz="1200" dirty="0"/>
              <a:t>die knapp 50 Jahre bis ins späte 12. Jahrhundert an der </a:t>
            </a:r>
            <a:r>
              <a:rPr lang="de-AT" sz="1200" b="1" dirty="0"/>
              <a:t>Schule von Notre-Dame</a:t>
            </a:r>
            <a:r>
              <a:rPr lang="de-AT" sz="1200" dirty="0"/>
              <a:t> tätig war. </a:t>
            </a:r>
          </a:p>
          <a:p>
            <a:endParaRPr lang="de-AT" sz="1200" dirty="0"/>
          </a:p>
        </p:txBody>
      </p:sp>
    </p:spTree>
    <p:extLst>
      <p:ext uri="{BB962C8B-B14F-4D97-AF65-F5344CB8AC3E}">
        <p14:creationId xmlns:p14="http://schemas.microsoft.com/office/powerpoint/2010/main" val="760672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04" y="543325"/>
            <a:ext cx="9720072"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smtClean="0">
                <a:effectLst>
                  <a:outerShdw blurRad="38100" dist="38100" dir="2700000" algn="tl">
                    <a:srgbClr val="000000">
                      <a:alpha val="43137"/>
                    </a:srgbClr>
                  </a:outerShdw>
                </a:effectLst>
              </a:rPr>
              <a:t>Spätmittelalter - Gotik</a:t>
            </a:r>
            <a:endParaRPr lang="de-AT" dirty="0">
              <a:effectLst>
                <a:outerShdw blurRad="38100" dist="38100" dir="2700000" algn="tl">
                  <a:srgbClr val="000000">
                    <a:alpha val="43137"/>
                  </a:srgbClr>
                </a:outerShdw>
              </a:effectLst>
            </a:endParaRPr>
          </a:p>
        </p:txBody>
      </p:sp>
      <p:sp>
        <p:nvSpPr>
          <p:cNvPr id="3" name="Content Placeholder 2"/>
          <p:cNvSpPr txBox="1">
            <a:spLocks/>
          </p:cNvSpPr>
          <p:nvPr/>
        </p:nvSpPr>
        <p:spPr>
          <a:xfrm>
            <a:off x="3707903" y="2244109"/>
            <a:ext cx="4824537" cy="4023360"/>
          </a:xfrm>
          <a:prstGeom prst="rect">
            <a:avLst/>
          </a:prstGeom>
        </p:spPr>
        <p:txBody>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Die auf romanischen Einbänden zu hoher Blüte gelangte </a:t>
            </a:r>
            <a:r>
              <a:rPr lang="de-AT" sz="1200" b="1" dirty="0" smtClean="0"/>
              <a:t>Blinddruckverzierung brach im 13. Jahrhundert</a:t>
            </a:r>
            <a:r>
              <a:rPr lang="de-AT" sz="1200" dirty="0" smtClean="0"/>
              <a:t> plötzlich wieder </a:t>
            </a:r>
            <a:r>
              <a:rPr lang="de-AT" sz="1200" b="1" dirty="0" smtClean="0"/>
              <a:t>ab</a:t>
            </a:r>
            <a:r>
              <a:rPr lang="de-AT" sz="1200" dirty="0" smtClean="0"/>
              <a:t>. </a:t>
            </a:r>
            <a:r>
              <a:rPr lang="de-AT" sz="1200" b="1" dirty="0" smtClean="0"/>
              <a:t>In den meisten Fällen waren die Einbände des 14. Jahrhunderts nur mit Streicheisenlinien verziert</a:t>
            </a:r>
            <a:r>
              <a:rPr lang="de-AT" sz="1200" dirty="0" smtClean="0"/>
              <a:t>. Erst vereinzelt in der zweiten Hälfte des 14. Jahrhunderts und vermehrt im 15. Jahrhundert setzte der Blinddruck auf den gotischen Einbänden wieder ein. Die Technik erlebte in der Zeit nach der Erfindung des Buchdrucks eine neuerliche Blüte.</a:t>
            </a:r>
            <a:endParaRPr lang="de-AT" sz="1200" dirty="0"/>
          </a:p>
        </p:txBody>
      </p:sp>
      <p:sp>
        <p:nvSpPr>
          <p:cNvPr id="4" name="TextBox 4"/>
          <p:cNvSpPr txBox="1"/>
          <p:nvPr/>
        </p:nvSpPr>
        <p:spPr>
          <a:xfrm>
            <a:off x="3563888" y="5270275"/>
            <a:ext cx="3606249" cy="461665"/>
          </a:xfrm>
          <a:prstGeom prst="rect">
            <a:avLst/>
          </a:prstGeom>
          <a:noFill/>
        </p:spPr>
        <p:txBody>
          <a:bodyPr wrap="square" rtlCol="0">
            <a:spAutoFit/>
          </a:bodyPr>
          <a:lstStyle/>
          <a:p>
            <a:r>
              <a:rPr lang="de-AT" sz="1200" dirty="0" smtClean="0">
                <a:hlinkClick r:id="rId2"/>
              </a:rPr>
              <a:t>ÖNB Cod. 338 </a:t>
            </a:r>
            <a:r>
              <a:rPr lang="de-AT" sz="1200" dirty="0" smtClean="0"/>
              <a:t>– Goldene Bulle</a:t>
            </a:r>
            <a:br>
              <a:rPr lang="de-AT" sz="1200" dirty="0" smtClean="0"/>
            </a:br>
            <a:r>
              <a:rPr lang="de-AT" sz="1200" dirty="0" smtClean="0"/>
              <a:t>Einband um 1400 (Beschriftung nachträglich)</a:t>
            </a:r>
            <a:endParaRPr lang="de-AT" sz="1200" dirty="0"/>
          </a:p>
        </p:txBody>
      </p:sp>
      <p:sp>
        <p:nvSpPr>
          <p:cNvPr id="6" name="Rechteck 5"/>
          <p:cNvSpPr/>
          <p:nvPr/>
        </p:nvSpPr>
        <p:spPr>
          <a:xfrm>
            <a:off x="395641" y="1607258"/>
            <a:ext cx="3096344" cy="42484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63159"/>
            <a:ext cx="2808522" cy="3936670"/>
          </a:xfrm>
          <a:prstGeom prst="rect">
            <a:avLst/>
          </a:prstGeom>
        </p:spPr>
      </p:pic>
    </p:spTree>
    <p:extLst>
      <p:ext uri="{BB962C8B-B14F-4D97-AF65-F5344CB8AC3E}">
        <p14:creationId xmlns:p14="http://schemas.microsoft.com/office/powerpoint/2010/main" val="4213861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323528" y="446401"/>
            <a:ext cx="3396458" cy="3762294"/>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Wien, „Ochsenkopf-Werkstatt“, um 1400/1410</a:t>
            </a:r>
          </a:p>
          <a:p>
            <a:pPr marL="0" indent="0">
              <a:buNone/>
            </a:pPr>
            <a:endParaRPr lang="de-AT" sz="1200" b="1" dirty="0" smtClean="0"/>
          </a:p>
          <a:p>
            <a:r>
              <a:rPr lang="de-AT" sz="1200" dirty="0" smtClean="0"/>
              <a:t>In den Feldern des </a:t>
            </a:r>
            <a:r>
              <a:rPr lang="de-AT" sz="1200" dirty="0" err="1" smtClean="0"/>
              <a:t>Rautengitters</a:t>
            </a:r>
            <a:r>
              <a:rPr lang="de-AT" sz="1200" dirty="0" smtClean="0"/>
              <a:t> abwechselnd Ochsenköpfe in Kreisen und fünfblättrige Rosen in Kreisen. </a:t>
            </a:r>
          </a:p>
          <a:p>
            <a:endParaRPr lang="de-AT" sz="1200" dirty="0" smtClean="0"/>
          </a:p>
          <a:p>
            <a:r>
              <a:rPr lang="de-AT" sz="1200" dirty="0" smtClean="0"/>
              <a:t>Der Codex kam als </a:t>
            </a:r>
            <a:r>
              <a:rPr lang="de-AT" sz="1200" b="1" dirty="0" smtClean="0"/>
              <a:t>Geschenk</a:t>
            </a:r>
            <a:r>
              <a:rPr lang="de-AT" sz="1200" dirty="0" smtClean="0"/>
              <a:t> des Andreas Planck an seine Gründung, das </a:t>
            </a:r>
            <a:r>
              <a:rPr lang="de-AT" sz="1200" b="1" dirty="0" smtClean="0"/>
              <a:t>Augustiner Chorherrenstift St. Dorothea zu Wien</a:t>
            </a:r>
            <a:r>
              <a:rPr lang="de-AT" sz="1200" dirty="0" smtClean="0"/>
              <a:t>, wahrscheinlich im Zuge der Ausstattung des Stiftes im Gründungsjahr 1414. </a:t>
            </a:r>
            <a:endParaRPr lang="de-AT" sz="1200" dirty="0"/>
          </a:p>
        </p:txBody>
      </p:sp>
      <p:sp>
        <p:nvSpPr>
          <p:cNvPr id="5" name="TextBox 5"/>
          <p:cNvSpPr txBox="1"/>
          <p:nvPr/>
        </p:nvSpPr>
        <p:spPr>
          <a:xfrm>
            <a:off x="467544" y="6309319"/>
            <a:ext cx="3410712" cy="276999"/>
          </a:xfrm>
          <a:prstGeom prst="rect">
            <a:avLst/>
          </a:prstGeom>
          <a:noFill/>
        </p:spPr>
        <p:txBody>
          <a:bodyPr wrap="square" rtlCol="0">
            <a:spAutoFit/>
          </a:bodyPr>
          <a:lstStyle/>
          <a:p>
            <a:r>
              <a:rPr lang="de-AT" sz="1200" dirty="0" smtClean="0"/>
              <a:t>Wien, ÖNB, </a:t>
            </a:r>
            <a:r>
              <a:rPr lang="de-AT" sz="1200" dirty="0">
                <a:hlinkClick r:id="rId2"/>
              </a:rPr>
              <a:t>Cod. </a:t>
            </a:r>
            <a:r>
              <a:rPr lang="de-AT" sz="1200" dirty="0" smtClean="0">
                <a:hlinkClick r:id="rId2"/>
              </a:rPr>
              <a:t>353 </a:t>
            </a:r>
            <a:r>
              <a:rPr lang="de-AT" sz="1200" dirty="0" smtClean="0"/>
              <a:t>(1399/1414) </a:t>
            </a:r>
            <a:endParaRPr lang="de-AT" sz="1200" dirty="0"/>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912" y="0"/>
            <a:ext cx="5280079" cy="6858000"/>
          </a:xfrm>
          <a:prstGeom prst="rect">
            <a:avLst/>
          </a:prstGeom>
        </p:spPr>
      </p:pic>
    </p:spTree>
    <p:extLst>
      <p:ext uri="{BB962C8B-B14F-4D97-AF65-F5344CB8AC3E}">
        <p14:creationId xmlns:p14="http://schemas.microsoft.com/office/powerpoint/2010/main" val="38024698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3539775" y="1484784"/>
            <a:ext cx="4488610" cy="4023360"/>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Auch für </a:t>
            </a:r>
            <a:r>
              <a:rPr lang="de-AT" sz="1200" b="1" dirty="0" smtClean="0"/>
              <a:t>die meisten Klöster Niederösterreichs</a:t>
            </a:r>
            <a:r>
              <a:rPr lang="de-AT" sz="1200" dirty="0" smtClean="0"/>
              <a:t> müssen wir </a:t>
            </a:r>
            <a:r>
              <a:rPr lang="de-AT" sz="1200" b="1" dirty="0" smtClean="0"/>
              <a:t>Buchbindereien</a:t>
            </a:r>
            <a:r>
              <a:rPr lang="de-AT" sz="1200" dirty="0" smtClean="0"/>
              <a:t> annehmen. Niederösterreich lag einerseits im </a:t>
            </a:r>
            <a:r>
              <a:rPr lang="de-AT" sz="1200" b="1" dirty="0" smtClean="0"/>
              <a:t>Einflussbereich von Wien</a:t>
            </a:r>
            <a:r>
              <a:rPr lang="de-AT" sz="1200" dirty="0" smtClean="0"/>
              <a:t>, doch machen sich durchaus auch </a:t>
            </a:r>
            <a:r>
              <a:rPr lang="de-AT" sz="1200" b="1" dirty="0" smtClean="0"/>
              <a:t>lokale Tendenzen</a:t>
            </a:r>
            <a:r>
              <a:rPr lang="de-AT" sz="1200" dirty="0" smtClean="0"/>
              <a:t> bemerkbar. </a:t>
            </a:r>
          </a:p>
          <a:p>
            <a:endParaRPr lang="de-AT" sz="1200" dirty="0" smtClean="0"/>
          </a:p>
          <a:p>
            <a:r>
              <a:rPr lang="de-AT" sz="1200" dirty="0" smtClean="0"/>
              <a:t>Unter den Werkstätten ist vor allem die der großen </a:t>
            </a:r>
            <a:r>
              <a:rPr lang="de-AT" sz="1200" b="1" dirty="0" smtClean="0"/>
              <a:t>Kartause Gaming</a:t>
            </a:r>
            <a:r>
              <a:rPr lang="de-AT" sz="1200" dirty="0" smtClean="0"/>
              <a:t> zu nennen, für deren Erzeugnisse eine Einteilung der Felder in vier Rauten und acht Randdreiecke und ein häufiger Gebrauch des heraldischen Adlerstempels, daneben auch die Pflege des </a:t>
            </a:r>
            <a:r>
              <a:rPr lang="de-AT" sz="1200" dirty="0" err="1" smtClean="0"/>
              <a:t>Rautenrankenmusters</a:t>
            </a:r>
            <a:r>
              <a:rPr lang="de-AT" sz="1200" dirty="0" smtClean="0"/>
              <a:t> charakteristisch sind; aber auch </a:t>
            </a:r>
            <a:r>
              <a:rPr lang="de-AT" sz="1200" b="1" dirty="0" smtClean="0"/>
              <a:t>Wappenstempel</a:t>
            </a:r>
            <a:r>
              <a:rPr lang="de-AT" sz="1200" dirty="0" smtClean="0"/>
              <a:t> auf Einbänden mit kleiner Feldeinteilung sind gebraucht worden.</a:t>
            </a:r>
          </a:p>
          <a:p>
            <a:endParaRPr lang="de-AT" sz="1200" dirty="0" smtClean="0"/>
          </a:p>
          <a:p>
            <a:endParaRPr lang="de-AT" sz="1200" dirty="0"/>
          </a:p>
        </p:txBody>
      </p:sp>
      <p:pic>
        <p:nvPicPr>
          <p:cNvPr id="3"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1067946"/>
            <a:ext cx="2877209" cy="3953462"/>
          </a:xfrm>
          <a:prstGeom prst="rect">
            <a:avLst/>
          </a:prstGeom>
        </p:spPr>
      </p:pic>
      <p:sp>
        <p:nvSpPr>
          <p:cNvPr id="4" name="TextBox 4"/>
          <p:cNvSpPr txBox="1"/>
          <p:nvPr/>
        </p:nvSpPr>
        <p:spPr>
          <a:xfrm>
            <a:off x="539552" y="5033984"/>
            <a:ext cx="3033005" cy="461665"/>
          </a:xfrm>
          <a:prstGeom prst="rect">
            <a:avLst/>
          </a:prstGeom>
          <a:noFill/>
        </p:spPr>
        <p:txBody>
          <a:bodyPr wrap="square" rtlCol="0">
            <a:spAutoFit/>
          </a:bodyPr>
          <a:lstStyle/>
          <a:p>
            <a:r>
              <a:rPr lang="de-AT" sz="1200" dirty="0"/>
              <a:t>ÖNB Cod. </a:t>
            </a:r>
            <a:r>
              <a:rPr lang="de-AT" sz="1200" dirty="0" smtClean="0"/>
              <a:t>13.723 Kartause </a:t>
            </a:r>
            <a:r>
              <a:rPr lang="de-AT" sz="1200" dirty="0"/>
              <a:t>Gaming, 1371 </a:t>
            </a:r>
            <a:r>
              <a:rPr lang="de-AT" sz="1200" dirty="0" smtClean="0"/>
              <a:t>– Einband: E. 14. Jhdt.</a:t>
            </a:r>
            <a:endParaRPr lang="de-AT" sz="1200" dirty="0"/>
          </a:p>
        </p:txBody>
      </p:sp>
    </p:spTree>
    <p:extLst>
      <p:ext uri="{BB962C8B-B14F-4D97-AF65-F5344CB8AC3E}">
        <p14:creationId xmlns:p14="http://schemas.microsoft.com/office/powerpoint/2010/main" val="2411143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0" y="597938"/>
            <a:ext cx="914400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Spätgotik</a:t>
            </a:r>
            <a:endParaRPr lang="de-AT" dirty="0">
              <a:effectLst>
                <a:outerShdw blurRad="38100" dist="38100" dir="2700000" algn="tl">
                  <a:srgbClr val="000000">
                    <a:alpha val="43137"/>
                  </a:srgbClr>
                </a:outerShdw>
              </a:effectLst>
            </a:endParaRPr>
          </a:p>
        </p:txBody>
      </p:sp>
      <p:sp>
        <p:nvSpPr>
          <p:cNvPr id="3" name="Content Placeholder 5"/>
          <p:cNvSpPr txBox="1">
            <a:spLocks/>
          </p:cNvSpPr>
          <p:nvPr/>
        </p:nvSpPr>
        <p:spPr>
          <a:xfrm>
            <a:off x="1024129" y="2286000"/>
            <a:ext cx="7076264" cy="4023360"/>
          </a:xfrm>
          <a:prstGeom prst="rect">
            <a:avLst/>
          </a:prstGeom>
        </p:spPr>
        <p:txBody>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Groß wurde die Zahl der </a:t>
            </a:r>
            <a:r>
              <a:rPr lang="de-AT" sz="1200" b="1" dirty="0" smtClean="0"/>
              <a:t>Werkstätten und</a:t>
            </a:r>
            <a:r>
              <a:rPr lang="de-AT" sz="1200" dirty="0" smtClean="0"/>
              <a:t> im Verhältnis dazu </a:t>
            </a:r>
            <a:r>
              <a:rPr lang="de-AT" sz="1200" b="1" dirty="0" smtClean="0"/>
              <a:t>unüberschaubar die Zahl der verwendeten Stempel</a:t>
            </a:r>
            <a:r>
              <a:rPr lang="de-AT" sz="1200" dirty="0" smtClean="0"/>
              <a:t>. In mühevoller Arbeit, die noch lange nicht abgeschlossen ist, haben Einbandforscher durch systematische Klassifizierung und Vergleichung der gotischen Einbände eine Anzahl von Werkstätten nachgewiesen. Diese sind für uns </a:t>
            </a:r>
            <a:r>
              <a:rPr lang="de-AT" sz="1200" b="1" dirty="0" smtClean="0"/>
              <a:t>in der Mehrzahl anonym</a:t>
            </a:r>
            <a:r>
              <a:rPr lang="de-AT" sz="1200" dirty="0" smtClean="0"/>
              <a:t> und selbst </a:t>
            </a:r>
            <a:r>
              <a:rPr lang="de-AT" sz="1200" b="1" dirty="0" smtClean="0"/>
              <a:t>nicht</a:t>
            </a:r>
            <a:r>
              <a:rPr lang="de-AT" sz="1200" dirty="0" smtClean="0"/>
              <a:t> immer </a:t>
            </a:r>
            <a:r>
              <a:rPr lang="de-AT" sz="1200" b="1" dirty="0" smtClean="0"/>
              <a:t>exakt lokalisierbar</a:t>
            </a:r>
            <a:r>
              <a:rPr lang="de-AT" sz="1200" dirty="0" smtClean="0"/>
              <a:t>; nur eine verhältnismäßig kleine Anzahl von Namens- und Wappenstempeln verrät den Meister oder Werkstatt. </a:t>
            </a:r>
            <a:r>
              <a:rPr lang="de-AT" sz="1200" b="1" dirty="0" smtClean="0"/>
              <a:t>Besonders für Österreich gilt der Satz, dass eine Einbandgeschichte der Gotik noch nicht geschrieben werden kann </a:t>
            </a:r>
            <a:r>
              <a:rPr lang="de-AT" sz="1200" dirty="0" smtClean="0"/>
              <a:t>(Otto </a:t>
            </a:r>
            <a:r>
              <a:rPr lang="de-AT" sz="1200" dirty="0" err="1" smtClean="0"/>
              <a:t>Mazal</a:t>
            </a:r>
            <a:r>
              <a:rPr lang="de-AT" sz="1200" dirty="0" smtClean="0"/>
              <a:t>).</a:t>
            </a:r>
          </a:p>
          <a:p>
            <a:endParaRPr lang="de-AT" sz="1200" dirty="0" smtClean="0"/>
          </a:p>
          <a:p>
            <a:endParaRPr lang="de-AT" sz="1200" dirty="0"/>
          </a:p>
        </p:txBody>
      </p:sp>
      <p:sp>
        <p:nvSpPr>
          <p:cNvPr id="4" name="Textfeld 5"/>
          <p:cNvSpPr txBox="1">
            <a:spLocks noChangeArrowheads="1"/>
          </p:cNvSpPr>
          <p:nvPr/>
        </p:nvSpPr>
        <p:spPr bwMode="auto">
          <a:xfrm>
            <a:off x="1990511" y="4020681"/>
            <a:ext cx="5143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200" dirty="0">
                <a:latin typeface="+mn-lt"/>
                <a:hlinkClick r:id="rId2"/>
              </a:rPr>
              <a:t>http://www.hist-einband.de/</a:t>
            </a:r>
            <a:endParaRPr lang="de-DE" altLang="de-DE" sz="1200" dirty="0">
              <a:latin typeface="+mn-lt"/>
            </a:endParaRPr>
          </a:p>
        </p:txBody>
      </p:sp>
      <p:sp>
        <p:nvSpPr>
          <p:cNvPr id="5" name="Textfeld 4"/>
          <p:cNvSpPr txBox="1">
            <a:spLocks noChangeArrowheads="1"/>
          </p:cNvSpPr>
          <p:nvPr/>
        </p:nvSpPr>
        <p:spPr bwMode="auto">
          <a:xfrm>
            <a:off x="1419011" y="4834562"/>
            <a:ext cx="62865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1200" dirty="0">
                <a:latin typeface="+mn-lt"/>
                <a:hlinkClick r:id="rId3"/>
              </a:rPr>
              <a:t>http://www.ubs.sbg.ac.at/sosa/webseite/schreierstempel.htm</a:t>
            </a:r>
            <a:endParaRPr lang="de-DE" altLang="de-DE" sz="1200" dirty="0">
              <a:latin typeface="+mn-lt"/>
            </a:endParaRPr>
          </a:p>
        </p:txBody>
      </p:sp>
      <p:sp>
        <p:nvSpPr>
          <p:cNvPr id="7" name="Text Box 10"/>
          <p:cNvSpPr txBox="1">
            <a:spLocks noChangeArrowheads="1"/>
          </p:cNvSpPr>
          <p:nvPr/>
        </p:nvSpPr>
        <p:spPr bwMode="auto">
          <a:xfrm>
            <a:off x="2121878" y="5111561"/>
            <a:ext cx="4752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de-DE" altLang="de-DE" sz="1200" dirty="0">
                <a:latin typeface="+mn-lt"/>
                <a:hlinkClick r:id="rId4"/>
              </a:rPr>
              <a:t>http://www.ksbm.oeaw.ac.at/melk/inv1/</a:t>
            </a:r>
            <a:endParaRPr lang="de-DE" altLang="de-DE" sz="1200" dirty="0">
              <a:latin typeface="+mn-lt"/>
            </a:endParaRPr>
          </a:p>
        </p:txBody>
      </p:sp>
    </p:spTree>
    <p:extLst>
      <p:ext uri="{BB962C8B-B14F-4D97-AF65-F5344CB8AC3E}">
        <p14:creationId xmlns:p14="http://schemas.microsoft.com/office/powerpoint/2010/main" val="4084884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24128" y="471509"/>
            <a:ext cx="6212168"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Klostereinbände [Ö]</a:t>
            </a:r>
            <a:endParaRPr lang="de-AT" dirty="0">
              <a:effectLst>
                <a:outerShdw blurRad="38100" dist="38100" dir="2700000" algn="tl">
                  <a:srgbClr val="000000">
                    <a:alpha val="43137"/>
                  </a:srgbClr>
                </a:outerShdw>
              </a:effectLst>
            </a:endParaRPr>
          </a:p>
        </p:txBody>
      </p:sp>
      <p:pic>
        <p:nvPicPr>
          <p:cNvPr id="3"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7067" y="2561295"/>
            <a:ext cx="2593619" cy="3499053"/>
          </a:xfrm>
          <a:prstGeom prst="rect">
            <a:avLst/>
          </a:prstGeom>
        </p:spPr>
      </p:pic>
      <p:sp>
        <p:nvSpPr>
          <p:cNvPr id="4" name="Text Placeholder 4"/>
          <p:cNvSpPr txBox="1">
            <a:spLocks/>
          </p:cNvSpPr>
          <p:nvPr/>
        </p:nvSpPr>
        <p:spPr>
          <a:xfrm>
            <a:off x="1441581" y="1639792"/>
            <a:ext cx="3024336" cy="1294743"/>
          </a:xfrm>
          <a:prstGeom prst="rect">
            <a:avLst/>
          </a:prstGeom>
        </p:spPr>
        <p:txBody>
          <a:bodyPr>
            <a:no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Stift </a:t>
            </a:r>
            <a:r>
              <a:rPr lang="de-AT" sz="1200" b="1" dirty="0" err="1" smtClean="0"/>
              <a:t>Lambach</a:t>
            </a:r>
            <a:r>
              <a:rPr lang="de-AT" sz="1200" b="1" dirty="0" smtClean="0"/>
              <a:t>, um 1480</a:t>
            </a:r>
          </a:p>
          <a:p>
            <a:pPr marL="0" indent="0">
              <a:buNone/>
            </a:pPr>
            <a:r>
              <a:rPr lang="de-AT" sz="1200" dirty="0" smtClean="0"/>
              <a:t>Rotbraunes Leder über Holz, mit Blinddruck und </a:t>
            </a:r>
            <a:r>
              <a:rPr lang="de-AT" sz="1200" b="1" dirty="0" smtClean="0"/>
              <a:t>Kopfstempeln</a:t>
            </a:r>
          </a:p>
          <a:p>
            <a:endParaRPr lang="de-AT" sz="1200" dirty="0"/>
          </a:p>
        </p:txBody>
      </p:sp>
      <p:sp>
        <p:nvSpPr>
          <p:cNvPr id="5" name="TextBox 5"/>
          <p:cNvSpPr txBox="1"/>
          <p:nvPr/>
        </p:nvSpPr>
        <p:spPr>
          <a:xfrm>
            <a:off x="1497067" y="6115036"/>
            <a:ext cx="3739896" cy="461665"/>
          </a:xfrm>
          <a:prstGeom prst="rect">
            <a:avLst/>
          </a:prstGeom>
          <a:noFill/>
        </p:spPr>
        <p:txBody>
          <a:bodyPr wrap="square" rtlCol="0">
            <a:spAutoFit/>
          </a:bodyPr>
          <a:lstStyle/>
          <a:p>
            <a:r>
              <a:rPr lang="de-AT" sz="1200" dirty="0"/>
              <a:t>ÖNB Cod. Ser. n. </a:t>
            </a:r>
            <a:r>
              <a:rPr lang="de-AT" sz="1200" dirty="0" smtClean="0"/>
              <a:t>3616 </a:t>
            </a:r>
            <a:br>
              <a:rPr lang="de-AT" sz="1200" dirty="0" smtClean="0"/>
            </a:br>
            <a:r>
              <a:rPr lang="de-AT" sz="1200" dirty="0" smtClean="0"/>
              <a:t>Predigten (1479)</a:t>
            </a:r>
            <a:endParaRPr lang="de-AT" sz="1200" dirty="0"/>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2505289"/>
            <a:ext cx="2570625" cy="3499053"/>
          </a:xfrm>
          <a:prstGeom prst="rect">
            <a:avLst/>
          </a:prstGeom>
        </p:spPr>
      </p:pic>
      <p:sp>
        <p:nvSpPr>
          <p:cNvPr id="7" name="TextBox 7"/>
          <p:cNvSpPr txBox="1"/>
          <p:nvPr/>
        </p:nvSpPr>
        <p:spPr>
          <a:xfrm>
            <a:off x="5167927" y="6060348"/>
            <a:ext cx="2560972" cy="461665"/>
          </a:xfrm>
          <a:prstGeom prst="rect">
            <a:avLst/>
          </a:prstGeom>
          <a:noFill/>
        </p:spPr>
        <p:txBody>
          <a:bodyPr wrap="square" rtlCol="0">
            <a:spAutoFit/>
          </a:bodyPr>
          <a:lstStyle/>
          <a:p>
            <a:r>
              <a:rPr lang="de-AT" sz="1200" dirty="0"/>
              <a:t>ÖNB Cod. Ser. n. </a:t>
            </a:r>
            <a:r>
              <a:rPr lang="de-AT" sz="1200" dirty="0" smtClean="0"/>
              <a:t>2585</a:t>
            </a:r>
            <a:br>
              <a:rPr lang="de-AT" sz="1200" dirty="0" smtClean="0"/>
            </a:br>
            <a:r>
              <a:rPr lang="de-AT" sz="1200" dirty="0" smtClean="0"/>
              <a:t>Brevier </a:t>
            </a:r>
            <a:r>
              <a:rPr lang="de-AT" sz="1200" dirty="0"/>
              <a:t>für Gurk </a:t>
            </a:r>
          </a:p>
        </p:txBody>
      </p:sp>
      <p:sp>
        <p:nvSpPr>
          <p:cNvPr id="8" name="TextBox 8"/>
          <p:cNvSpPr txBox="1"/>
          <p:nvPr/>
        </p:nvSpPr>
        <p:spPr>
          <a:xfrm>
            <a:off x="5054393" y="1592666"/>
            <a:ext cx="2788040" cy="1015663"/>
          </a:xfrm>
          <a:prstGeom prst="rect">
            <a:avLst/>
          </a:prstGeom>
          <a:noFill/>
        </p:spPr>
        <p:txBody>
          <a:bodyPr wrap="square" rtlCol="0">
            <a:spAutoFit/>
          </a:bodyPr>
          <a:lstStyle/>
          <a:p>
            <a:r>
              <a:rPr lang="de-AT" sz="1200" b="1" dirty="0"/>
              <a:t>Einband: </a:t>
            </a:r>
            <a:r>
              <a:rPr lang="de-AT" sz="1200" b="1" dirty="0" smtClean="0"/>
              <a:t>Gurk</a:t>
            </a:r>
            <a:r>
              <a:rPr lang="de-AT" sz="1200" b="1" dirty="0"/>
              <a:t>, </a:t>
            </a:r>
            <a:r>
              <a:rPr lang="de-AT" sz="1200" b="1" dirty="0" smtClean="0"/>
              <a:t>3</a:t>
            </a:r>
            <a:r>
              <a:rPr lang="de-AT" sz="1200" b="1" dirty="0"/>
              <a:t>. V. 15. Jhdt.</a:t>
            </a:r>
          </a:p>
          <a:p>
            <a:r>
              <a:rPr lang="de-AT" sz="1200" dirty="0"/>
              <a:t>Weißliches Schweinsleder über Holz, Rautenranken, Kopfstempel, </a:t>
            </a:r>
            <a:r>
              <a:rPr lang="de-AT" sz="1200" b="1" dirty="0"/>
              <a:t>Rollenstempel</a:t>
            </a:r>
            <a:endParaRPr lang="de-AT" sz="1200" dirty="0"/>
          </a:p>
          <a:p>
            <a:endParaRPr lang="de-AT" sz="1200" dirty="0"/>
          </a:p>
        </p:txBody>
      </p:sp>
    </p:spTree>
    <p:extLst>
      <p:ext uri="{BB962C8B-B14F-4D97-AF65-F5344CB8AC3E}">
        <p14:creationId xmlns:p14="http://schemas.microsoft.com/office/powerpoint/2010/main" val="3849942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15" y="692696"/>
            <a:ext cx="9150815"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Spätgotik</a:t>
            </a:r>
            <a:endParaRPr lang="de-AT" dirty="0">
              <a:effectLst>
                <a:outerShdw blurRad="38100" dist="38100" dir="2700000" algn="tl">
                  <a:srgbClr val="000000">
                    <a:alpha val="43137"/>
                  </a:srgbClr>
                </a:outerShdw>
              </a:effectLst>
            </a:endParaRPr>
          </a:p>
        </p:txBody>
      </p:sp>
      <p:sp>
        <p:nvSpPr>
          <p:cNvPr id="3" name="Content Placeholder 2"/>
          <p:cNvSpPr txBox="1">
            <a:spLocks/>
          </p:cNvSpPr>
          <p:nvPr/>
        </p:nvSpPr>
        <p:spPr>
          <a:xfrm>
            <a:off x="683568" y="1705352"/>
            <a:ext cx="7704856" cy="4387944"/>
          </a:xfrm>
          <a:prstGeom prst="rect">
            <a:avLst/>
          </a:prstGeom>
        </p:spPr>
        <p:txBody>
          <a:bodyPr>
            <a:normAutofit lnSpcReduction="10000"/>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Auf dem Gebiet des heutigen Österreich war </a:t>
            </a:r>
            <a:r>
              <a:rPr lang="de-AT" sz="1200" b="1" dirty="0" smtClean="0"/>
              <a:t>Wien</a:t>
            </a:r>
            <a:r>
              <a:rPr lang="de-AT" sz="1200" dirty="0" smtClean="0"/>
              <a:t> eines der großen Zentren im 15. Jahrhundert, ein zweites </a:t>
            </a:r>
            <a:r>
              <a:rPr lang="de-AT" sz="1200" b="1" dirty="0" smtClean="0"/>
              <a:t>Salzburg</a:t>
            </a:r>
            <a:r>
              <a:rPr lang="de-AT" sz="1200" dirty="0" smtClean="0"/>
              <a:t>. Beide Städte übten auf den benachbarten Raum eine starke Ausstrahlungskraft aus. Die alpenländischen Werkstätten schlossen sich mehr oder weniger den </a:t>
            </a:r>
            <a:r>
              <a:rPr lang="de-AT" sz="1200" dirty="0" err="1" smtClean="0"/>
              <a:t>donauländischen</a:t>
            </a:r>
            <a:r>
              <a:rPr lang="de-AT" sz="1200" dirty="0" smtClean="0"/>
              <a:t> an. </a:t>
            </a:r>
          </a:p>
          <a:p>
            <a:endParaRPr lang="de-AT" sz="1200" dirty="0" smtClean="0"/>
          </a:p>
          <a:p>
            <a:r>
              <a:rPr lang="de-AT" sz="1200" b="1" dirty="0" smtClean="0"/>
              <a:t>WIEN:</a:t>
            </a:r>
            <a:r>
              <a:rPr lang="de-AT" sz="1200" dirty="0" smtClean="0"/>
              <a:t> Schon in der ersten Hälfte des 15. Jahrhunderts treten auf Wiener Einbänden die einfachen </a:t>
            </a:r>
            <a:r>
              <a:rPr lang="de-AT" sz="1200" b="1" dirty="0" smtClean="0"/>
              <a:t>Grundformen des für diese Stadt später charakteristischen Stils</a:t>
            </a:r>
            <a:r>
              <a:rPr lang="de-AT" sz="1200" dirty="0" smtClean="0"/>
              <a:t> auf: die </a:t>
            </a:r>
            <a:r>
              <a:rPr lang="de-AT" sz="1200" b="1" dirty="0" smtClean="0"/>
              <a:t>Aufteilung des Mittelfeldes</a:t>
            </a:r>
            <a:r>
              <a:rPr lang="de-AT" sz="1200" dirty="0" smtClean="0"/>
              <a:t> in vier Rauten und acht Randdreiecke und die Verwendung der </a:t>
            </a:r>
            <a:r>
              <a:rPr lang="de-AT" sz="1200" b="1" dirty="0" smtClean="0"/>
              <a:t>fünfblättrigen Rosette</a:t>
            </a:r>
            <a:r>
              <a:rPr lang="de-AT" sz="1200" dirty="0" smtClean="0"/>
              <a:t>. Für 1447 ist erstmals die Verwendung des </a:t>
            </a:r>
            <a:r>
              <a:rPr lang="de-AT" sz="1200" b="1" dirty="0" smtClean="0"/>
              <a:t>Flechtwerks bzw. der Winkelhaken</a:t>
            </a:r>
            <a:r>
              <a:rPr lang="de-AT" sz="1200" dirty="0" smtClean="0"/>
              <a:t> bezeugt, die als Füllung von Rahmen und Diagonalbändern dienten. Damit setzt auch die für den Wiener Bereich typische </a:t>
            </a:r>
            <a:r>
              <a:rPr lang="de-AT" sz="1200" b="1" dirty="0" smtClean="0"/>
              <a:t>Verbreitung der Diagonalen zu Bändern</a:t>
            </a:r>
            <a:r>
              <a:rPr lang="de-AT" sz="1200" dirty="0" smtClean="0"/>
              <a:t> ein.</a:t>
            </a:r>
          </a:p>
          <a:p>
            <a:endParaRPr lang="de-AT" sz="1200" dirty="0" smtClean="0"/>
          </a:p>
          <a:p>
            <a:r>
              <a:rPr lang="de-AT" sz="1200" dirty="0"/>
              <a:t>Das Verdienst, den Wiener Einbandstil in vollkommener und vielfach nachgeahmter Weise ausgebildet zu haben, gebührt dem </a:t>
            </a:r>
            <a:r>
              <a:rPr lang="de-AT" sz="1200" b="1" dirty="0"/>
              <a:t>Meister Mathias</a:t>
            </a:r>
            <a:r>
              <a:rPr lang="de-AT" sz="1200" dirty="0"/>
              <a:t>, dessen Wirken in der Zeit von </a:t>
            </a:r>
            <a:r>
              <a:rPr lang="de-AT" sz="1200" b="1" dirty="0"/>
              <a:t>etwa 1450 bis 1474</a:t>
            </a:r>
            <a:r>
              <a:rPr lang="de-AT" sz="1200" dirty="0"/>
              <a:t> zu belegen ist. Mathias hat die meisten </a:t>
            </a:r>
            <a:r>
              <a:rPr lang="de-AT" sz="1200" b="1" dirty="0"/>
              <a:t>Einbände signiert</a:t>
            </a:r>
            <a:r>
              <a:rPr lang="de-AT" sz="1200" dirty="0"/>
              <a:t>; das seinen Namen tragende </a:t>
            </a:r>
            <a:r>
              <a:rPr lang="de-AT" sz="1200" b="1" dirty="0"/>
              <a:t>Schriftband</a:t>
            </a:r>
            <a:r>
              <a:rPr lang="de-AT" sz="1200" dirty="0"/>
              <a:t> wird als Füllung des inneren Rahmens der Deckel verwendet, während in den äußeren Rahmenteilen </a:t>
            </a:r>
            <a:r>
              <a:rPr lang="de-AT" sz="1200" b="1" dirty="0"/>
              <a:t>Spitzbogenbordüren</a:t>
            </a:r>
            <a:r>
              <a:rPr lang="de-AT" sz="1200" dirty="0"/>
              <a:t> und kleine Stempel aufscheinen. Die Diagonalbänder der Mittelfelder sind mit </a:t>
            </a:r>
            <a:r>
              <a:rPr lang="de-AT" sz="1200" b="1" dirty="0"/>
              <a:t>Winkelhaken</a:t>
            </a:r>
            <a:r>
              <a:rPr lang="de-AT" sz="1200" dirty="0"/>
              <a:t> gefüllt, in den Feldern dazwischen hauptsächlich </a:t>
            </a:r>
            <a:r>
              <a:rPr lang="de-AT" sz="1200" b="1" dirty="0"/>
              <a:t>Rosetten</a:t>
            </a:r>
            <a:r>
              <a:rPr lang="de-AT" sz="1200" dirty="0"/>
              <a:t> und freie ornamentale Blüten eingepresst. Späte Einbände des Mathias zeigen öfter ein Blumengittermuster</a:t>
            </a:r>
            <a:r>
              <a:rPr lang="de-AT" sz="1200" dirty="0" smtClean="0"/>
              <a:t>.</a:t>
            </a:r>
          </a:p>
          <a:p>
            <a:endParaRPr lang="de-AT" sz="1200" dirty="0"/>
          </a:p>
          <a:p>
            <a:r>
              <a:rPr lang="de-AT" sz="1200" dirty="0"/>
              <a:t>Mathias hatte unter den Wiener Buchbindern </a:t>
            </a:r>
            <a:r>
              <a:rPr lang="de-AT" sz="1200" b="1" dirty="0"/>
              <a:t>mehrere Nachahmer</a:t>
            </a:r>
            <a:r>
              <a:rPr lang="de-AT" sz="1200" dirty="0"/>
              <a:t>. Einer von ihnen war </a:t>
            </a:r>
            <a:r>
              <a:rPr lang="de-AT" sz="1200" b="1" dirty="0"/>
              <a:t>Blasius </a:t>
            </a:r>
            <a:r>
              <a:rPr lang="de-AT" sz="1200" b="1" dirty="0" err="1"/>
              <a:t>Conjugatus</a:t>
            </a:r>
            <a:r>
              <a:rPr lang="de-AT" sz="1200" b="1" dirty="0"/>
              <a:t> aus Hermannstadt</a:t>
            </a:r>
            <a:r>
              <a:rPr lang="de-AT" sz="1200" dirty="0"/>
              <a:t>, der für 1479 nachweisbar ist. Ein dem Mathias nahestehender Meister arbeitete um 1482 für Friedrich III. Der Einband des Meisters </a:t>
            </a:r>
            <a:r>
              <a:rPr lang="de-AT" sz="1200" b="1" dirty="0"/>
              <a:t>Egidius L.</a:t>
            </a:r>
            <a:r>
              <a:rPr lang="de-AT" sz="1200" dirty="0"/>
              <a:t> hingegen zeigt eine Vereinfachung des Musters und verrät süddeutsche Einflüsse, die durch die rege Kommunikation der Stadt mit anderen Regionen erklärlich sind.</a:t>
            </a:r>
          </a:p>
          <a:p>
            <a:endParaRPr lang="de-AT" sz="1200" dirty="0" smtClean="0"/>
          </a:p>
          <a:p>
            <a:endParaRPr lang="de-AT" sz="1200" dirty="0"/>
          </a:p>
        </p:txBody>
      </p:sp>
    </p:spTree>
    <p:extLst>
      <p:ext uri="{BB962C8B-B14F-4D97-AF65-F5344CB8AC3E}">
        <p14:creationId xmlns:p14="http://schemas.microsoft.com/office/powerpoint/2010/main" val="17724043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5491" y="1412776"/>
            <a:ext cx="2232248" cy="3150822"/>
          </a:xfrm>
          <a:prstGeom prst="rect">
            <a:avLst/>
          </a:prstGeom>
        </p:spPr>
      </p:pic>
      <p:sp>
        <p:nvSpPr>
          <p:cNvPr id="3" name="Text Placeholder 5"/>
          <p:cNvSpPr txBox="1">
            <a:spLocks/>
          </p:cNvSpPr>
          <p:nvPr/>
        </p:nvSpPr>
        <p:spPr>
          <a:xfrm>
            <a:off x="342334" y="1490794"/>
            <a:ext cx="1897308" cy="3762294"/>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dirty="0" smtClean="0"/>
              <a:t>Rotbraunes Kalbsleder über Holz mit Blinddruck. Im inneren Rahmen durchgehend </a:t>
            </a:r>
            <a:r>
              <a:rPr lang="de-AT" sz="1200" b="1" dirty="0" smtClean="0"/>
              <a:t>Schriftband „</a:t>
            </a:r>
            <a:r>
              <a:rPr lang="de-AT" sz="1200" b="1" dirty="0" err="1" smtClean="0"/>
              <a:t>mathias</a:t>
            </a:r>
            <a:r>
              <a:rPr lang="de-AT" sz="1200" b="1" dirty="0" smtClean="0"/>
              <a:t>“</a:t>
            </a:r>
            <a:r>
              <a:rPr lang="de-AT" sz="1200" dirty="0" smtClean="0"/>
              <a:t>. </a:t>
            </a:r>
          </a:p>
          <a:p>
            <a:pPr marL="0" indent="0">
              <a:buNone/>
            </a:pPr>
            <a:r>
              <a:rPr lang="de-AT" sz="1200" dirty="0" smtClean="0"/>
              <a:t>Im Mittelfeld von dreifachen Linien flankierte Bänder mit punktierten Winkelhaken, die das Feld in vier Rauten und acht Randdreiecke zerlegen. In den Rauten fünfblättrige Rosetten. Oben und unten Spitzbogenbordüren.</a:t>
            </a:r>
          </a:p>
          <a:p>
            <a:endParaRPr lang="de-AT" sz="1200" dirty="0" smtClean="0"/>
          </a:p>
          <a:p>
            <a:endParaRPr lang="de-AT" sz="1200" dirty="0" smtClean="0"/>
          </a:p>
          <a:p>
            <a:endParaRPr lang="de-AT" sz="1200" dirty="0"/>
          </a:p>
        </p:txBody>
      </p:sp>
      <p:sp>
        <p:nvSpPr>
          <p:cNvPr id="4" name="TextBox 2"/>
          <p:cNvSpPr txBox="1"/>
          <p:nvPr/>
        </p:nvSpPr>
        <p:spPr>
          <a:xfrm>
            <a:off x="2255491" y="4627378"/>
            <a:ext cx="3465576" cy="461665"/>
          </a:xfrm>
          <a:prstGeom prst="rect">
            <a:avLst/>
          </a:prstGeom>
          <a:noFill/>
        </p:spPr>
        <p:txBody>
          <a:bodyPr wrap="square" rtlCol="0">
            <a:spAutoFit/>
          </a:bodyPr>
          <a:lstStyle/>
          <a:p>
            <a:r>
              <a:rPr lang="de-AT" sz="1200" dirty="0"/>
              <a:t>ÖNB Cod. </a:t>
            </a:r>
            <a:r>
              <a:rPr lang="de-AT" sz="1200" dirty="0" smtClean="0"/>
              <a:t>1794</a:t>
            </a:r>
            <a:br>
              <a:rPr lang="de-AT" sz="1200" dirty="0" smtClean="0"/>
            </a:br>
            <a:endParaRPr lang="de-AT" sz="1200" dirty="0"/>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9389" y="1412776"/>
            <a:ext cx="2405424" cy="3155828"/>
          </a:xfrm>
          <a:prstGeom prst="rect">
            <a:avLst/>
          </a:prstGeom>
        </p:spPr>
      </p:pic>
      <p:sp>
        <p:nvSpPr>
          <p:cNvPr id="6" name="TextBox 8"/>
          <p:cNvSpPr txBox="1"/>
          <p:nvPr/>
        </p:nvSpPr>
        <p:spPr>
          <a:xfrm>
            <a:off x="3889751" y="4653136"/>
            <a:ext cx="3260661" cy="461665"/>
          </a:xfrm>
          <a:prstGeom prst="rect">
            <a:avLst/>
          </a:prstGeom>
          <a:noFill/>
        </p:spPr>
        <p:txBody>
          <a:bodyPr wrap="square" rtlCol="0">
            <a:spAutoFit/>
          </a:bodyPr>
          <a:lstStyle/>
          <a:p>
            <a:pPr algn="r"/>
            <a:r>
              <a:rPr lang="de-AT" sz="1200" dirty="0"/>
              <a:t>ÖNB Cod. </a:t>
            </a:r>
            <a:r>
              <a:rPr lang="de-AT" sz="1200" dirty="0" smtClean="0"/>
              <a:t>3147</a:t>
            </a:r>
            <a:br>
              <a:rPr lang="de-AT" sz="1200" dirty="0" smtClean="0"/>
            </a:br>
            <a:endParaRPr lang="de-AT" sz="1200" dirty="0"/>
          </a:p>
        </p:txBody>
      </p:sp>
      <p:sp>
        <p:nvSpPr>
          <p:cNvPr id="7" name="TextBox 4"/>
          <p:cNvSpPr txBox="1"/>
          <p:nvPr/>
        </p:nvSpPr>
        <p:spPr>
          <a:xfrm>
            <a:off x="7310664" y="1477526"/>
            <a:ext cx="1728192" cy="1569660"/>
          </a:xfrm>
          <a:prstGeom prst="rect">
            <a:avLst/>
          </a:prstGeom>
          <a:noFill/>
        </p:spPr>
        <p:txBody>
          <a:bodyPr wrap="square" rtlCol="0">
            <a:spAutoFit/>
          </a:bodyPr>
          <a:lstStyle/>
          <a:p>
            <a:endParaRPr lang="de-AT" sz="1200" b="1" dirty="0"/>
          </a:p>
          <a:p>
            <a:r>
              <a:rPr lang="de-AT" sz="1200" dirty="0"/>
              <a:t>Rotbraunes Leder über Holz mit Blinddruck. </a:t>
            </a:r>
            <a:r>
              <a:rPr lang="de-AT" sz="1200" dirty="0" smtClean="0"/>
              <a:t>Diagonalbänder </a:t>
            </a:r>
            <a:r>
              <a:rPr lang="de-AT" sz="1200" dirty="0"/>
              <a:t>mit punktierten Winkelhaken. Am VD zweimal </a:t>
            </a:r>
            <a:r>
              <a:rPr lang="de-AT" sz="1200" b="1" dirty="0"/>
              <a:t>Schriftband „blasius“</a:t>
            </a:r>
            <a:r>
              <a:rPr lang="de-AT" sz="1200" dirty="0"/>
              <a:t> eingepresst. </a:t>
            </a:r>
          </a:p>
        </p:txBody>
      </p:sp>
      <p:sp>
        <p:nvSpPr>
          <p:cNvPr id="8" name="TextBox 9"/>
          <p:cNvSpPr txBox="1"/>
          <p:nvPr/>
        </p:nvSpPr>
        <p:spPr>
          <a:xfrm>
            <a:off x="2253851" y="829116"/>
            <a:ext cx="2825908" cy="461665"/>
          </a:xfrm>
          <a:prstGeom prst="rect">
            <a:avLst/>
          </a:prstGeom>
          <a:noFill/>
        </p:spPr>
        <p:txBody>
          <a:bodyPr wrap="square" rtlCol="0">
            <a:spAutoFit/>
          </a:bodyPr>
          <a:lstStyle/>
          <a:p>
            <a:r>
              <a:rPr lang="de-AT" sz="1200" b="1" dirty="0"/>
              <a:t>Einband: Wien, </a:t>
            </a:r>
            <a:r>
              <a:rPr lang="de-AT" sz="1200" b="1" dirty="0" smtClean="0"/>
              <a:t/>
            </a:r>
            <a:br>
              <a:rPr lang="de-AT" sz="1200" b="1" dirty="0" smtClean="0"/>
            </a:br>
            <a:r>
              <a:rPr lang="de-AT" sz="1200" b="1" dirty="0" smtClean="0"/>
              <a:t>Meister </a:t>
            </a:r>
            <a:r>
              <a:rPr lang="de-AT" sz="1200" b="1" dirty="0"/>
              <a:t>Mathias, um 1456</a:t>
            </a:r>
          </a:p>
        </p:txBody>
      </p:sp>
      <p:sp>
        <p:nvSpPr>
          <p:cNvPr id="9" name="TextBox 10"/>
          <p:cNvSpPr txBox="1"/>
          <p:nvPr/>
        </p:nvSpPr>
        <p:spPr>
          <a:xfrm>
            <a:off x="4739389" y="829117"/>
            <a:ext cx="3136702" cy="461665"/>
          </a:xfrm>
          <a:prstGeom prst="rect">
            <a:avLst/>
          </a:prstGeom>
          <a:noFill/>
        </p:spPr>
        <p:txBody>
          <a:bodyPr wrap="square" rtlCol="0">
            <a:spAutoFit/>
          </a:bodyPr>
          <a:lstStyle/>
          <a:p>
            <a:r>
              <a:rPr lang="de-AT" sz="1200" b="1" dirty="0"/>
              <a:t>Einband: Wien, </a:t>
            </a:r>
            <a:r>
              <a:rPr lang="de-AT" sz="1200" b="1" dirty="0" smtClean="0"/>
              <a:t/>
            </a:r>
            <a:br>
              <a:rPr lang="de-AT" sz="1200" b="1" dirty="0" smtClean="0"/>
            </a:br>
            <a:r>
              <a:rPr lang="de-AT" sz="1200" b="1" dirty="0" smtClean="0"/>
              <a:t>Blasius </a:t>
            </a:r>
            <a:r>
              <a:rPr lang="de-AT" sz="1200" b="1" dirty="0"/>
              <a:t>Conjugatus, um 1479</a:t>
            </a:r>
          </a:p>
        </p:txBody>
      </p:sp>
      <p:sp>
        <p:nvSpPr>
          <p:cNvPr id="11" name="Textfeld 10"/>
          <p:cNvSpPr txBox="1"/>
          <p:nvPr/>
        </p:nvSpPr>
        <p:spPr>
          <a:xfrm>
            <a:off x="2291117" y="5089043"/>
            <a:ext cx="6696744" cy="1754326"/>
          </a:xfrm>
          <a:prstGeom prst="rect">
            <a:avLst/>
          </a:prstGeom>
          <a:noFill/>
        </p:spPr>
        <p:txBody>
          <a:bodyPr wrap="square" rtlCol="0">
            <a:spAutoFit/>
          </a:bodyPr>
          <a:lstStyle/>
          <a:p>
            <a:r>
              <a:rPr lang="de-AT" sz="1200" dirty="0" smtClean="0"/>
              <a:t>Der Buchbinder Blasius </a:t>
            </a:r>
            <a:r>
              <a:rPr lang="de-AT" sz="1200" dirty="0" err="1" smtClean="0"/>
              <a:t>Conjugatus</a:t>
            </a:r>
            <a:r>
              <a:rPr lang="de-AT" sz="1200" dirty="0" smtClean="0"/>
              <a:t> „ex </a:t>
            </a:r>
            <a:r>
              <a:rPr lang="de-AT" sz="1200" dirty="0" err="1" smtClean="0"/>
              <a:t>Cibinio</a:t>
            </a:r>
            <a:r>
              <a:rPr lang="de-AT" sz="1200" dirty="0" smtClean="0"/>
              <a:t>“ ist 1479 </a:t>
            </a:r>
            <a:r>
              <a:rPr lang="de-AT" sz="1200" b="1" dirty="0" smtClean="0"/>
              <a:t>in den Wiener Universitätsakten nachweisbar</a:t>
            </a:r>
            <a:r>
              <a:rPr lang="de-AT" sz="1200" dirty="0" smtClean="0"/>
              <a:t>. Er stammte aus Holzmengen bei Hermannstadt und war als Diener des Magister Petrus von Kronstadt (+1476) in Wien. Ein </a:t>
            </a:r>
            <a:r>
              <a:rPr lang="de-AT" sz="1200" b="1" dirty="0" smtClean="0"/>
              <a:t>Selbstzeugnis des Buchbinders</a:t>
            </a:r>
            <a:r>
              <a:rPr lang="de-AT" sz="1200" dirty="0" smtClean="0"/>
              <a:t> aus dem Jahre 1476 veröffentlichte </a:t>
            </a:r>
          </a:p>
          <a:p>
            <a:r>
              <a:rPr lang="de-AT" sz="1200" dirty="0" smtClean="0"/>
              <a:t>G. </a:t>
            </a:r>
            <a:r>
              <a:rPr lang="de-AT" sz="1200" dirty="0" err="1" smtClean="0"/>
              <a:t>Laurin</a:t>
            </a:r>
            <a:r>
              <a:rPr lang="de-AT" sz="1200" dirty="0" smtClean="0"/>
              <a:t>:</a:t>
            </a:r>
            <a:br>
              <a:rPr lang="de-AT" sz="1200" dirty="0" smtClean="0"/>
            </a:br>
            <a:endParaRPr lang="de-AT" sz="1200" dirty="0" smtClean="0"/>
          </a:p>
          <a:p>
            <a:r>
              <a:rPr lang="de-AT" sz="1200" dirty="0" smtClean="0"/>
              <a:t>Bemerkenswerte Einbände der Bibliothek des Franziskanerklosters in Graz. </a:t>
            </a:r>
            <a:r>
              <a:rPr lang="de-AT" sz="1200" i="1" dirty="0" smtClean="0"/>
              <a:t>Gutenberg-Jahrbuch</a:t>
            </a:r>
            <a:r>
              <a:rPr lang="de-AT" sz="1200" dirty="0" smtClean="0"/>
              <a:t> (1963) 273–283. </a:t>
            </a:r>
          </a:p>
          <a:p>
            <a:endParaRPr lang="de-DE" sz="1200" dirty="0"/>
          </a:p>
        </p:txBody>
      </p:sp>
    </p:spTree>
    <p:extLst>
      <p:ext uri="{BB962C8B-B14F-4D97-AF65-F5344CB8AC3E}">
        <p14:creationId xmlns:p14="http://schemas.microsoft.com/office/powerpoint/2010/main" val="12022001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403648" y="1301183"/>
            <a:ext cx="1472540" cy="2031325"/>
          </a:xfrm>
          <a:prstGeom prst="rect">
            <a:avLst/>
          </a:prstGeom>
          <a:noFill/>
        </p:spPr>
        <p:txBody>
          <a:bodyPr wrap="square" rtlCol="0">
            <a:spAutoFit/>
          </a:bodyPr>
          <a:lstStyle/>
          <a:p>
            <a:r>
              <a:rPr lang="de-DE" sz="1400" b="1" dirty="0" smtClean="0"/>
              <a:t>BUCHBLOCK</a:t>
            </a:r>
          </a:p>
          <a:p>
            <a:endParaRPr lang="de-DE" sz="1400" dirty="0"/>
          </a:p>
          <a:p>
            <a:pPr marL="285750" indent="-285750">
              <a:buFontTx/>
              <a:buChar char="-"/>
            </a:pPr>
            <a:r>
              <a:rPr lang="de-DE" sz="1400" dirty="0" smtClean="0"/>
              <a:t>Heften</a:t>
            </a:r>
          </a:p>
          <a:p>
            <a:pPr marL="285750" indent="-285750">
              <a:buFontTx/>
              <a:buChar char="-"/>
            </a:pPr>
            <a:r>
              <a:rPr lang="de-DE" sz="1400" dirty="0" smtClean="0">
                <a:hlinkClick r:id="rId2"/>
              </a:rPr>
              <a:t>Binden</a:t>
            </a:r>
            <a:endParaRPr lang="de-DE" sz="1400" dirty="0" smtClean="0"/>
          </a:p>
          <a:p>
            <a:pPr marL="285750" indent="-285750">
              <a:buFontTx/>
              <a:buChar char="-"/>
            </a:pPr>
            <a:r>
              <a:rPr lang="de-DE" sz="1400" dirty="0" smtClean="0">
                <a:hlinkClick r:id="rId3"/>
              </a:rPr>
              <a:t>Rundklopfen</a:t>
            </a:r>
            <a:endParaRPr lang="de-DE" sz="1400" dirty="0" smtClean="0"/>
          </a:p>
          <a:p>
            <a:pPr marL="285750" indent="-285750">
              <a:buFontTx/>
              <a:buChar char="-"/>
            </a:pPr>
            <a:r>
              <a:rPr lang="de-DE" sz="1400" dirty="0" smtClean="0"/>
              <a:t>Beschneiden</a:t>
            </a:r>
          </a:p>
          <a:p>
            <a:pPr marL="285750" indent="-285750">
              <a:buFontTx/>
              <a:buChar char="-"/>
            </a:pPr>
            <a:r>
              <a:rPr lang="de-DE" sz="1400" dirty="0" smtClean="0">
                <a:hlinkClick r:id="rId4"/>
              </a:rPr>
              <a:t>Verstärkung durch „Kapitale“</a:t>
            </a:r>
            <a:endParaRPr lang="de-DE" sz="1400" dirty="0" smtClean="0"/>
          </a:p>
        </p:txBody>
      </p:sp>
      <p:pic>
        <p:nvPicPr>
          <p:cNvPr id="6" name="Picture 7" descr="Reklamantcpg4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919150" y="1301183"/>
            <a:ext cx="1465056" cy="2308210"/>
          </a:xfrm>
          <a:prstGeom prst="rect">
            <a:avLst/>
          </a:prstGeom>
        </p:spPr>
      </p:pic>
      <p:pic>
        <p:nvPicPr>
          <p:cNvPr id="7" name="Picture 14" descr="209v_Maleranweisu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5600146" y="1284165"/>
            <a:ext cx="1739825" cy="2319767"/>
          </a:xfrm>
          <a:prstGeom prst="rect">
            <a:avLst/>
          </a:prstGeom>
        </p:spPr>
      </p:pic>
      <p:sp>
        <p:nvSpPr>
          <p:cNvPr id="8" name="Textfeld 7"/>
          <p:cNvSpPr txBox="1"/>
          <p:nvPr/>
        </p:nvSpPr>
        <p:spPr>
          <a:xfrm>
            <a:off x="3925725" y="3741838"/>
            <a:ext cx="3414246" cy="1531188"/>
          </a:xfrm>
          <a:prstGeom prst="rect">
            <a:avLst/>
          </a:prstGeom>
          <a:noFill/>
        </p:spPr>
        <p:txBody>
          <a:bodyPr wrap="square" rtlCol="0">
            <a:spAutoFit/>
          </a:bodyPr>
          <a:lstStyle/>
          <a:p>
            <a:r>
              <a:rPr lang="de-DE" sz="1100" dirty="0" smtClean="0"/>
              <a:t>Systeme für das richtige Sortieren der Lagen:</a:t>
            </a:r>
          </a:p>
          <a:p>
            <a:pPr marL="171450" indent="-171450">
              <a:spcBef>
                <a:spcPct val="50000"/>
              </a:spcBef>
              <a:buFontTx/>
              <a:buChar char="-"/>
            </a:pPr>
            <a:r>
              <a:rPr lang="de-AT" altLang="de-DE" sz="1100" dirty="0" smtClean="0"/>
              <a:t>Am </a:t>
            </a:r>
            <a:r>
              <a:rPr lang="de-AT" altLang="de-DE" sz="1100" dirty="0"/>
              <a:t>unteren Seitenrand des letzten Lagenblattes wird die Anfangszeile des ersten Lagenblattes der folgenden Lage </a:t>
            </a:r>
            <a:r>
              <a:rPr lang="de-AT" altLang="de-DE" sz="1100" dirty="0" smtClean="0"/>
              <a:t>eingetragen = REKLAMANT</a:t>
            </a:r>
          </a:p>
          <a:p>
            <a:pPr>
              <a:spcBef>
                <a:spcPct val="50000"/>
              </a:spcBef>
            </a:pPr>
            <a:r>
              <a:rPr lang="de-AT" altLang="de-DE" sz="1100" dirty="0" smtClean="0"/>
              <a:t>oder</a:t>
            </a:r>
          </a:p>
          <a:p>
            <a:pPr marL="171450" indent="-171450">
              <a:spcBef>
                <a:spcPct val="50000"/>
              </a:spcBef>
              <a:buFontTx/>
              <a:buChar char="-"/>
            </a:pPr>
            <a:r>
              <a:rPr lang="de-AT" altLang="de-DE" sz="1100" dirty="0" smtClean="0"/>
              <a:t>Durchzählung </a:t>
            </a:r>
            <a:r>
              <a:rPr lang="de-AT" altLang="de-DE" sz="1100" dirty="0"/>
              <a:t>der Lagen mittels Ziffern (meist römisch, am unteren Blattrand</a:t>
            </a:r>
            <a:r>
              <a:rPr lang="de-AT" altLang="de-DE" sz="1100" dirty="0" smtClean="0"/>
              <a:t>) = KUSTODE</a:t>
            </a:r>
            <a:endParaRPr lang="de-DE" altLang="de-DE" sz="1100" dirty="0"/>
          </a:p>
        </p:txBody>
      </p:sp>
    </p:spTree>
    <p:extLst>
      <p:ext uri="{BB962C8B-B14F-4D97-AF65-F5344CB8AC3E}">
        <p14:creationId xmlns:p14="http://schemas.microsoft.com/office/powerpoint/2010/main" val="14778817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0" y="692696"/>
            <a:ext cx="914400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Spätgotik - Salzburg</a:t>
            </a:r>
            <a:endParaRPr lang="de-AT" dirty="0">
              <a:effectLst>
                <a:outerShdw blurRad="38100" dist="38100" dir="2700000" algn="tl">
                  <a:srgbClr val="000000">
                    <a:alpha val="43137"/>
                  </a:srgbClr>
                </a:outerShdw>
              </a:effectLst>
            </a:endParaRPr>
          </a:p>
        </p:txBody>
      </p:sp>
      <p:sp>
        <p:nvSpPr>
          <p:cNvPr id="3" name="Content Placeholder 5"/>
          <p:cNvSpPr txBox="1">
            <a:spLocks/>
          </p:cNvSpPr>
          <p:nvPr/>
        </p:nvSpPr>
        <p:spPr>
          <a:xfrm>
            <a:off x="1024129" y="2286000"/>
            <a:ext cx="7580320" cy="4023360"/>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Eine wichtige Stellung in der Entwicklung des gotischen Einbandschaffens nahm Salzburg ein. Die Blütezeit ist untrennbar mit dem Namen des </a:t>
            </a:r>
            <a:r>
              <a:rPr lang="de-AT" sz="1200" b="1" dirty="0" smtClean="0"/>
              <a:t>Illuminators und Buchbinders Ulrich Schreier</a:t>
            </a:r>
            <a:r>
              <a:rPr lang="de-AT" sz="1200" dirty="0" smtClean="0"/>
              <a:t> verbunden. </a:t>
            </a:r>
          </a:p>
          <a:p>
            <a:endParaRPr lang="de-AT" sz="1200" dirty="0" smtClean="0"/>
          </a:p>
          <a:p>
            <a:r>
              <a:rPr lang="de-AT" sz="1200" dirty="0" smtClean="0"/>
              <a:t>Er hat eine Reihe wertvoller </a:t>
            </a:r>
            <a:r>
              <a:rPr lang="de-AT" sz="1200" b="1" dirty="0" smtClean="0"/>
              <a:t>Lederschnitteinbände</a:t>
            </a:r>
            <a:r>
              <a:rPr lang="de-AT" sz="1200" dirty="0" smtClean="0"/>
              <a:t> für Erzbischof Bernhard von Rohr (+ 1487) und andere Besteller geschaffen sowie den bayerisch-österreichischen Stil des Blattreliefs aus Kopfstempeldekor zu einer hohen Blüte gebracht. </a:t>
            </a:r>
          </a:p>
          <a:p>
            <a:endParaRPr lang="de-AT" sz="1200" dirty="0" smtClean="0"/>
          </a:p>
          <a:p>
            <a:r>
              <a:rPr lang="de-AT" sz="1200" dirty="0" smtClean="0"/>
              <a:t>Ulrich Schreier hat wohl schon in den fünfziger Jahren des 15. Jahrhunderts neben Buchmalereien auch </a:t>
            </a:r>
            <a:r>
              <a:rPr lang="de-AT" sz="1200" b="1" dirty="0" smtClean="0"/>
              <a:t>Blinddruckstempeleinbände</a:t>
            </a:r>
            <a:r>
              <a:rPr lang="de-AT" sz="1200" dirty="0" smtClean="0"/>
              <a:t> hergestellt, doch können wir solche erst </a:t>
            </a:r>
            <a:r>
              <a:rPr lang="de-AT" sz="1200" b="1" dirty="0" smtClean="0"/>
              <a:t>ab 1468</a:t>
            </a:r>
            <a:r>
              <a:rPr lang="de-AT" sz="1200" dirty="0" smtClean="0"/>
              <a:t> nachweisen. </a:t>
            </a:r>
            <a:r>
              <a:rPr lang="de-AT" sz="1200" b="1" dirty="0" smtClean="0"/>
              <a:t>Charakteristisch ist die schräge Aufteilung der Deckelflächen in </a:t>
            </a:r>
            <a:r>
              <a:rPr lang="de-AT" sz="1200" b="1" dirty="0" err="1" smtClean="0"/>
              <a:t>Rechecke</a:t>
            </a:r>
            <a:r>
              <a:rPr lang="de-AT" sz="1200" b="1" dirty="0" smtClean="0"/>
              <a:t> oder Quadrate, in denen durch Kopfstempel und blattrippenartige Streicheisenlinien ein Blattrelief von seltener Schönheit erzeugt wird</a:t>
            </a:r>
            <a:r>
              <a:rPr lang="de-AT" sz="1200" dirty="0" smtClean="0"/>
              <a:t>. Dieser nur in Süddeutschland und Österreich in der zweiten Hälfte des 15. </a:t>
            </a:r>
            <a:r>
              <a:rPr lang="de-AT" sz="1200" dirty="0" err="1" smtClean="0"/>
              <a:t>Jahrhhunderts</a:t>
            </a:r>
            <a:r>
              <a:rPr lang="de-AT" sz="1200" dirty="0" smtClean="0"/>
              <a:t> anzutreffende </a:t>
            </a:r>
            <a:r>
              <a:rPr lang="de-AT" sz="1200" b="1" dirty="0" smtClean="0"/>
              <a:t>Stil nahm vom Regensburger Gebiet um 1460 seinen Ausgang</a:t>
            </a:r>
            <a:r>
              <a:rPr lang="de-AT" sz="1200" dirty="0" smtClean="0"/>
              <a:t>. Schreier gestaltet diesen Stil aus, der sich </a:t>
            </a:r>
            <a:r>
              <a:rPr lang="de-AT" sz="1200" b="1" dirty="0" smtClean="0"/>
              <a:t>dann donauabwärts</a:t>
            </a:r>
            <a:r>
              <a:rPr lang="de-AT" sz="1200" dirty="0" smtClean="0"/>
              <a:t> bis in den Wiener Raum verbreitet hat. 1479 ist Schreier selbst im Wiener Raum anzutreffen, 1487/88 in </a:t>
            </a:r>
            <a:r>
              <a:rPr lang="de-AT" sz="1200" dirty="0" err="1" smtClean="0"/>
              <a:t>Pressburg</a:t>
            </a:r>
            <a:r>
              <a:rPr lang="de-AT" sz="1200" dirty="0" smtClean="0"/>
              <a:t>, und kehrte nach Wien-Aufenthalten wohl wieder heim.</a:t>
            </a:r>
          </a:p>
          <a:p>
            <a:endParaRPr lang="de-AT" sz="1200" dirty="0" smtClean="0"/>
          </a:p>
          <a:p>
            <a:endParaRPr lang="de-AT" sz="1200" dirty="0"/>
          </a:p>
        </p:txBody>
      </p:sp>
    </p:spTree>
    <p:extLst>
      <p:ext uri="{BB962C8B-B14F-4D97-AF65-F5344CB8AC3E}">
        <p14:creationId xmlns:p14="http://schemas.microsoft.com/office/powerpoint/2010/main" val="26402891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505" y="1447278"/>
            <a:ext cx="2802784" cy="3863775"/>
          </a:xfrm>
          <a:prstGeom prst="rect">
            <a:avLst/>
          </a:prstGeom>
        </p:spPr>
      </p:pic>
      <p:sp>
        <p:nvSpPr>
          <p:cNvPr id="3" name="Text Placeholder 5"/>
          <p:cNvSpPr txBox="1">
            <a:spLocks/>
          </p:cNvSpPr>
          <p:nvPr/>
        </p:nvSpPr>
        <p:spPr>
          <a:xfrm>
            <a:off x="107504" y="1480767"/>
            <a:ext cx="1713458" cy="3762294"/>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Salzburg, Ulrich Schreier für Erzbischof Bernhard von Rohr, um 1471</a:t>
            </a:r>
          </a:p>
          <a:p>
            <a:pPr marL="0" indent="0">
              <a:buNone/>
            </a:pPr>
            <a:endParaRPr lang="de-AT" sz="1200" dirty="0" smtClean="0"/>
          </a:p>
          <a:p>
            <a:pPr marL="0" indent="0">
              <a:buNone/>
            </a:pPr>
            <a:r>
              <a:rPr lang="de-AT" sz="1200" dirty="0" smtClean="0"/>
              <a:t>Braunes Kalbsleder, jetzt über Pappe, mit Lederschnitt, Blinddruck und Bemalung. Im Mittelfeld </a:t>
            </a:r>
            <a:r>
              <a:rPr lang="de-AT" sz="1200" b="1" dirty="0" smtClean="0"/>
              <a:t>Doppelwappen Salzburg/Bernhard von Rohr</a:t>
            </a:r>
            <a:r>
              <a:rPr lang="de-AT" sz="1200" dirty="0" smtClean="0"/>
              <a:t>, das Wappen mit Gold und Farbe bemalt. </a:t>
            </a:r>
            <a:endParaRPr lang="de-AT" sz="1200" dirty="0" smtClean="0"/>
          </a:p>
        </p:txBody>
      </p:sp>
      <p:sp>
        <p:nvSpPr>
          <p:cNvPr id="4" name="TextBox 2"/>
          <p:cNvSpPr txBox="1"/>
          <p:nvPr/>
        </p:nvSpPr>
        <p:spPr>
          <a:xfrm>
            <a:off x="1709505" y="5407718"/>
            <a:ext cx="2874036" cy="276999"/>
          </a:xfrm>
          <a:prstGeom prst="rect">
            <a:avLst/>
          </a:prstGeom>
          <a:noFill/>
        </p:spPr>
        <p:txBody>
          <a:bodyPr wrap="square" rtlCol="0">
            <a:spAutoFit/>
          </a:bodyPr>
          <a:lstStyle/>
          <a:p>
            <a:r>
              <a:rPr lang="de-AT" sz="1200" dirty="0" smtClean="0"/>
              <a:t>Wien, ÖNB, </a:t>
            </a:r>
            <a:r>
              <a:rPr lang="de-AT" sz="1200" dirty="0"/>
              <a:t>Ink. </a:t>
            </a:r>
            <a:r>
              <a:rPr lang="de-AT" sz="1200" dirty="0" smtClean="0"/>
              <a:t>4.F.18</a:t>
            </a:r>
            <a:endParaRPr lang="de-AT" sz="1200"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5" y="1412776"/>
            <a:ext cx="2683872" cy="3898277"/>
          </a:xfrm>
          <a:prstGeom prst="rect">
            <a:avLst/>
          </a:prstGeom>
        </p:spPr>
      </p:pic>
      <p:sp>
        <p:nvSpPr>
          <p:cNvPr id="6" name="Textfeld 5"/>
          <p:cNvSpPr txBox="1"/>
          <p:nvPr/>
        </p:nvSpPr>
        <p:spPr>
          <a:xfrm>
            <a:off x="4788024" y="5415940"/>
            <a:ext cx="3188100" cy="261610"/>
          </a:xfrm>
          <a:prstGeom prst="rect">
            <a:avLst/>
          </a:prstGeom>
          <a:noFill/>
        </p:spPr>
        <p:txBody>
          <a:bodyPr wrap="square" rtlCol="0">
            <a:spAutoFit/>
          </a:bodyPr>
          <a:lstStyle/>
          <a:p>
            <a:r>
              <a:rPr lang="de-DE" sz="1100" dirty="0" smtClean="0">
                <a:hlinkClick r:id="rId4"/>
              </a:rPr>
              <a:t>Salzburg, UB, W III 38 </a:t>
            </a:r>
            <a:r>
              <a:rPr lang="de-DE" sz="1100" dirty="0" smtClean="0"/>
              <a:t>(</a:t>
            </a:r>
            <a:r>
              <a:rPr lang="de-DE" sz="1100" dirty="0"/>
              <a:t>B</a:t>
            </a:r>
            <a:r>
              <a:rPr lang="de-DE" sz="1100" dirty="0" smtClean="0"/>
              <a:t>d. 2)</a:t>
            </a:r>
            <a:endParaRPr lang="de-DE" sz="1100" dirty="0"/>
          </a:p>
        </p:txBody>
      </p:sp>
      <p:sp>
        <p:nvSpPr>
          <p:cNvPr id="7" name="Textfeld 6"/>
          <p:cNvSpPr txBox="1"/>
          <p:nvPr/>
        </p:nvSpPr>
        <p:spPr>
          <a:xfrm>
            <a:off x="7596337" y="1447278"/>
            <a:ext cx="1440160" cy="3970318"/>
          </a:xfrm>
          <a:prstGeom prst="rect">
            <a:avLst/>
          </a:prstGeom>
          <a:noFill/>
        </p:spPr>
        <p:txBody>
          <a:bodyPr wrap="square" rtlCol="0">
            <a:spAutoFit/>
          </a:bodyPr>
          <a:lstStyle/>
          <a:p>
            <a:r>
              <a:rPr lang="de-DE" sz="1200" b="1" dirty="0" smtClean="0"/>
              <a:t>Einband: Salzburg, Ulrich Schreier für </a:t>
            </a:r>
            <a:r>
              <a:rPr lang="de-AT" sz="1200" b="1" dirty="0"/>
              <a:t>Erzbischof Bernhard von Rohr</a:t>
            </a:r>
            <a:r>
              <a:rPr lang="de-AT" sz="1200" b="1" dirty="0" smtClean="0"/>
              <a:t>, 1477</a:t>
            </a:r>
            <a:r>
              <a:rPr lang="de-DE" sz="1200" b="1" dirty="0" smtClean="0"/>
              <a:t> </a:t>
            </a:r>
          </a:p>
          <a:p>
            <a:endParaRPr lang="de-DE" sz="1200" dirty="0"/>
          </a:p>
          <a:p>
            <a:r>
              <a:rPr lang="de-DE" sz="1200" dirty="0"/>
              <a:t>Braunes Leder über Holz mit Lederschnitt und Einzelstempeln</a:t>
            </a:r>
            <a:r>
              <a:rPr lang="de-DE" sz="1200" dirty="0" smtClean="0"/>
              <a:t>. </a:t>
            </a:r>
            <a:r>
              <a:rPr lang="de-DE" sz="1200" dirty="0"/>
              <a:t>Wappen der Erzstiftes Salzburg wie auch </a:t>
            </a:r>
            <a:r>
              <a:rPr lang="de-DE" sz="1200" dirty="0" smtClean="0"/>
              <a:t>jenes des Erzbischofs Bernhard. </a:t>
            </a:r>
            <a:r>
              <a:rPr lang="de-DE" sz="1200" dirty="0"/>
              <a:t>Titel im Rahmenfeld </a:t>
            </a:r>
            <a:r>
              <a:rPr lang="de-DE" sz="1200" b="1" i="1" dirty="0" err="1"/>
              <a:t>Secunda</a:t>
            </a:r>
            <a:r>
              <a:rPr lang="de-DE" sz="1200" b="1" i="1" dirty="0"/>
              <a:t> pars </a:t>
            </a:r>
            <a:r>
              <a:rPr lang="de-DE" sz="1200" b="1" i="1" dirty="0" err="1"/>
              <a:t>speculi</a:t>
            </a:r>
            <a:r>
              <a:rPr lang="de-DE" sz="1200" b="1" i="1" dirty="0"/>
              <a:t> </a:t>
            </a:r>
            <a:r>
              <a:rPr lang="de-DE" sz="1200" b="1" i="1" dirty="0" err="1"/>
              <a:t>hystorialis</a:t>
            </a:r>
            <a:r>
              <a:rPr lang="de-DE" sz="1200" b="1" i="1" dirty="0"/>
              <a:t> </a:t>
            </a:r>
            <a:r>
              <a:rPr lang="de-DE" sz="1200" b="1" i="1" dirty="0" err="1"/>
              <a:t>Vincency</a:t>
            </a:r>
            <a:r>
              <a:rPr lang="de-DE" sz="1200" b="1" i="1" dirty="0"/>
              <a:t> M CCCC LXXVII</a:t>
            </a:r>
            <a:r>
              <a:rPr lang="de-DE" sz="1200" i="1" dirty="0"/>
              <a:t> </a:t>
            </a:r>
            <a:r>
              <a:rPr lang="de-DE" sz="1200" dirty="0"/>
              <a:t>(1477</a:t>
            </a:r>
            <a:r>
              <a:rPr lang="de-DE" sz="1200" dirty="0" smtClean="0"/>
              <a:t>).</a:t>
            </a:r>
            <a:endParaRPr lang="de-DE" sz="1200" dirty="0"/>
          </a:p>
        </p:txBody>
      </p:sp>
      <p:sp>
        <p:nvSpPr>
          <p:cNvPr id="8" name="Textfeld 7"/>
          <p:cNvSpPr txBox="1"/>
          <p:nvPr/>
        </p:nvSpPr>
        <p:spPr>
          <a:xfrm>
            <a:off x="467544" y="822634"/>
            <a:ext cx="2160240" cy="369332"/>
          </a:xfrm>
          <a:prstGeom prst="rect">
            <a:avLst/>
          </a:prstGeom>
          <a:noFill/>
        </p:spPr>
        <p:txBody>
          <a:bodyPr wrap="square" rtlCol="0">
            <a:spAutoFit/>
          </a:bodyPr>
          <a:lstStyle/>
          <a:p>
            <a:r>
              <a:rPr lang="de-DE" dirty="0" smtClean="0"/>
              <a:t>SALZBURG</a:t>
            </a:r>
            <a:endParaRPr lang="de-DE" dirty="0"/>
          </a:p>
        </p:txBody>
      </p:sp>
    </p:spTree>
    <p:extLst>
      <p:ext uri="{BB962C8B-B14F-4D97-AF65-F5344CB8AC3E}">
        <p14:creationId xmlns:p14="http://schemas.microsoft.com/office/powerpoint/2010/main" val="2642149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0" y="585216"/>
            <a:ext cx="914400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Spätgotik - Lederschnitt</a:t>
            </a:r>
            <a:endParaRPr lang="de-AT" dirty="0">
              <a:effectLst>
                <a:outerShdw blurRad="38100" dist="38100" dir="2700000" algn="tl">
                  <a:srgbClr val="000000">
                    <a:alpha val="43137"/>
                  </a:srgbClr>
                </a:outerShdw>
              </a:effectLst>
            </a:endParaRPr>
          </a:p>
        </p:txBody>
      </p:sp>
      <p:sp>
        <p:nvSpPr>
          <p:cNvPr id="3" name="Content Placeholder 5"/>
          <p:cNvSpPr txBox="1">
            <a:spLocks/>
          </p:cNvSpPr>
          <p:nvPr/>
        </p:nvSpPr>
        <p:spPr>
          <a:xfrm>
            <a:off x="1024129" y="2286000"/>
            <a:ext cx="6644216" cy="4023360"/>
          </a:xfrm>
          <a:prstGeom prst="rect">
            <a:avLst/>
          </a:prstGeom>
        </p:spPr>
        <p:txBody>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Der </a:t>
            </a:r>
            <a:r>
              <a:rPr lang="de-AT" sz="1200" b="1" dirty="0" smtClean="0"/>
              <a:t>Lederschnitt ist das Werk freischaffender Künstler</a:t>
            </a:r>
            <a:r>
              <a:rPr lang="de-AT" sz="1200" dirty="0" smtClean="0"/>
              <a:t>, bei dem der Buchbinder in den meisten Fällen auf eine dienende Stellung beschränkt blieb. Freilich gab es auch hier Ausnahmen: Ulrich Schreier aus Salzburg leistete in der zweiten Hälfte des 15. Jahrhunderts hervorragende Arbeit als Illuminator, Buchbinder </a:t>
            </a:r>
            <a:r>
              <a:rPr lang="de-AT" sz="1200" i="1" dirty="0" smtClean="0"/>
              <a:t>und</a:t>
            </a:r>
            <a:r>
              <a:rPr lang="de-AT" sz="1200" dirty="0" smtClean="0"/>
              <a:t> Lederschnittkünstler. </a:t>
            </a:r>
          </a:p>
          <a:p>
            <a:endParaRPr lang="de-AT" sz="1200" dirty="0" smtClean="0"/>
          </a:p>
          <a:p>
            <a:r>
              <a:rPr lang="de-AT" sz="1200" dirty="0" smtClean="0"/>
              <a:t>Die Technik des Lederschnitts besteht darin, dass ein Muster auf dem Einbandleder eingeritzt oder eingeschnitten und dann mehr oder weniger zu plastischer Wirkung gebracht wird. </a:t>
            </a:r>
          </a:p>
          <a:p>
            <a:endParaRPr lang="de-AT" sz="1200" dirty="0" smtClean="0"/>
          </a:p>
          <a:p>
            <a:r>
              <a:rPr lang="de-AT" sz="1200" dirty="0" smtClean="0"/>
              <a:t>Österreich hat einen gewichtigen Beitrag zu dieser Kunst geleistet. Im 14. Jahrhundert sind in der Steiermark und in Niederösterreich die ersten Ansätze der Lederschnittkunst zu beobachten, die im 15. Jahrhundert ihre größere Blüte erlebte.</a:t>
            </a:r>
          </a:p>
          <a:p>
            <a:endParaRPr lang="de-AT" sz="1200" dirty="0"/>
          </a:p>
        </p:txBody>
      </p:sp>
    </p:spTree>
    <p:extLst>
      <p:ext uri="{BB962C8B-B14F-4D97-AF65-F5344CB8AC3E}">
        <p14:creationId xmlns:p14="http://schemas.microsoft.com/office/powerpoint/2010/main" val="2693924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250" y="555437"/>
            <a:ext cx="913275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Lederschnitt</a:t>
            </a:r>
            <a:endParaRPr lang="de-AT" dirty="0">
              <a:effectLst>
                <a:outerShdw blurRad="38100" dist="38100" dir="2700000" algn="tl">
                  <a:srgbClr val="000000">
                    <a:alpha val="43137"/>
                  </a:srgbClr>
                </a:outerShdw>
              </a:effectLst>
            </a:endParaRPr>
          </a:p>
        </p:txBody>
      </p:sp>
      <p:pic>
        <p:nvPicPr>
          <p:cNvPr id="3" name="Grafik 8" descr="Lederschnittskizz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793" y="2230525"/>
            <a:ext cx="3531489" cy="390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9" descr="Werkzeu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0409" y="2230525"/>
            <a:ext cx="354488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p:cNvSpPr txBox="1"/>
          <p:nvPr/>
        </p:nvSpPr>
        <p:spPr>
          <a:xfrm>
            <a:off x="1236546" y="1740453"/>
            <a:ext cx="2029968" cy="276999"/>
          </a:xfrm>
          <a:prstGeom prst="rect">
            <a:avLst/>
          </a:prstGeom>
          <a:noFill/>
        </p:spPr>
        <p:txBody>
          <a:bodyPr wrap="square" rtlCol="0">
            <a:spAutoFit/>
          </a:bodyPr>
          <a:lstStyle/>
          <a:p>
            <a:r>
              <a:rPr lang="de-AT" sz="1200" dirty="0" smtClean="0"/>
              <a:t>Dreikantmesser</a:t>
            </a:r>
            <a:endParaRPr lang="de-AT" sz="1200" dirty="0"/>
          </a:p>
        </p:txBody>
      </p:sp>
      <p:sp>
        <p:nvSpPr>
          <p:cNvPr id="6" name="TextBox 6"/>
          <p:cNvSpPr txBox="1"/>
          <p:nvPr/>
        </p:nvSpPr>
        <p:spPr>
          <a:xfrm>
            <a:off x="4211960" y="4675699"/>
            <a:ext cx="2194560" cy="276999"/>
          </a:xfrm>
          <a:prstGeom prst="rect">
            <a:avLst/>
          </a:prstGeom>
          <a:noFill/>
        </p:spPr>
        <p:txBody>
          <a:bodyPr wrap="square" rtlCol="0">
            <a:spAutoFit/>
          </a:bodyPr>
          <a:lstStyle/>
          <a:p>
            <a:r>
              <a:rPr lang="de-AT" sz="1200" dirty="0" smtClean="0"/>
              <a:t>Treibeisen</a:t>
            </a:r>
            <a:endParaRPr lang="de-AT" sz="1200" dirty="0"/>
          </a:p>
        </p:txBody>
      </p:sp>
      <p:sp>
        <p:nvSpPr>
          <p:cNvPr id="7" name="TextBox 7"/>
          <p:cNvSpPr txBox="1"/>
          <p:nvPr/>
        </p:nvSpPr>
        <p:spPr>
          <a:xfrm>
            <a:off x="1689174" y="6221882"/>
            <a:ext cx="1911096" cy="276999"/>
          </a:xfrm>
          <a:prstGeom prst="rect">
            <a:avLst/>
          </a:prstGeom>
          <a:noFill/>
        </p:spPr>
        <p:txBody>
          <a:bodyPr wrap="square" rtlCol="0">
            <a:spAutoFit/>
          </a:bodyPr>
          <a:lstStyle/>
          <a:p>
            <a:r>
              <a:rPr lang="de-AT" sz="1200" dirty="0" smtClean="0"/>
              <a:t>Treibringe</a:t>
            </a:r>
            <a:endParaRPr lang="de-AT" sz="1200" dirty="0"/>
          </a:p>
        </p:txBody>
      </p:sp>
      <p:pic>
        <p:nvPicPr>
          <p:cNvPr id="8" name="Grafik 7" descr="minnek.jpg"/>
          <p:cNvPicPr>
            <a:picLocks noChangeAspect="1"/>
          </p:cNvPicPr>
          <p:nvPr/>
        </p:nvPicPr>
        <p:blipFill>
          <a:blip r:embed="rId4">
            <a:extLst>
              <a:ext uri="{28A0092B-C50C-407E-A947-70E740481C1C}">
                <a14:useLocalDpi xmlns:a14="http://schemas.microsoft.com/office/drawing/2010/main" val="0"/>
              </a:ext>
            </a:extLst>
          </a:blip>
          <a:srcRect l="1942" t="4121" r="2849" b="3159"/>
          <a:stretch>
            <a:fillRect/>
          </a:stretch>
        </p:blipFill>
        <p:spPr bwMode="auto">
          <a:xfrm>
            <a:off x="6599251" y="4365104"/>
            <a:ext cx="2555541" cy="234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3909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514" y="956151"/>
            <a:ext cx="2917511" cy="4104456"/>
          </a:xfrm>
          <a:prstGeom prst="rect">
            <a:avLst/>
          </a:prstGeom>
        </p:spPr>
      </p:pic>
      <p:sp>
        <p:nvSpPr>
          <p:cNvPr id="3" name="Text Placeholder 3"/>
          <p:cNvSpPr txBox="1">
            <a:spLocks/>
          </p:cNvSpPr>
          <p:nvPr/>
        </p:nvSpPr>
        <p:spPr>
          <a:xfrm>
            <a:off x="6262066" y="5156916"/>
            <a:ext cx="2885959" cy="504056"/>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dirty="0" smtClean="0"/>
              <a:t>Einband: Bayern, 4. V. 15. Jhdt.</a:t>
            </a:r>
          </a:p>
          <a:p>
            <a:pPr marL="0" indent="0">
              <a:buNone/>
            </a:pPr>
            <a:r>
              <a:rPr lang="de-AT" sz="1200" dirty="0"/>
              <a:t>BSB </a:t>
            </a:r>
            <a:r>
              <a:rPr lang="de-AT" sz="1200" dirty="0" err="1"/>
              <a:t>Clm</a:t>
            </a:r>
            <a:r>
              <a:rPr lang="de-AT" sz="1200" dirty="0"/>
              <a:t> 18414 </a:t>
            </a:r>
          </a:p>
          <a:p>
            <a:pPr marL="0" indent="0">
              <a:buNone/>
            </a:pPr>
            <a:endParaRPr lang="de-AT" sz="1200" b="1" dirty="0" smtClean="0"/>
          </a:p>
          <a:p>
            <a:pPr marL="0" indent="0">
              <a:buNone/>
            </a:pPr>
            <a:endParaRPr lang="de-AT" sz="1200" b="1" dirty="0" smtClean="0"/>
          </a:p>
          <a:p>
            <a:pPr marL="0" indent="0">
              <a:buNone/>
            </a:pPr>
            <a:endParaRPr lang="de-AT" sz="1200" dirty="0"/>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12174" t="3924" r="7217" b="6989"/>
          <a:stretch/>
        </p:blipFill>
        <p:spPr>
          <a:xfrm rot="5400000">
            <a:off x="2519614" y="1496053"/>
            <a:ext cx="4104772" cy="3024336"/>
          </a:xfrm>
          <a:prstGeom prst="rect">
            <a:avLst/>
          </a:prstGeom>
        </p:spPr>
      </p:pic>
      <p:sp>
        <p:nvSpPr>
          <p:cNvPr id="6" name="Textfeld 5"/>
          <p:cNvSpPr txBox="1"/>
          <p:nvPr/>
        </p:nvSpPr>
        <p:spPr>
          <a:xfrm>
            <a:off x="3093714" y="5235625"/>
            <a:ext cx="3168352" cy="461665"/>
          </a:xfrm>
          <a:prstGeom prst="rect">
            <a:avLst/>
          </a:prstGeom>
          <a:noFill/>
        </p:spPr>
        <p:txBody>
          <a:bodyPr wrap="square" rtlCol="0">
            <a:spAutoFit/>
          </a:bodyPr>
          <a:lstStyle/>
          <a:p>
            <a:r>
              <a:rPr lang="de-DE" sz="1200" dirty="0" smtClean="0"/>
              <a:t>Einband: Prag, um 1410</a:t>
            </a:r>
          </a:p>
          <a:p>
            <a:r>
              <a:rPr lang="de-DE" sz="1200" dirty="0" smtClean="0"/>
              <a:t>Wien, ÖNB, Cod. 1169</a:t>
            </a:r>
            <a:endParaRPr lang="de-DE" sz="1200" dirty="0"/>
          </a:p>
        </p:txBody>
      </p:sp>
      <p:pic>
        <p:nvPicPr>
          <p:cNvPr id="7" name="Grafik 6"/>
          <p:cNvPicPr>
            <a:picLocks noChangeAspect="1"/>
          </p:cNvPicPr>
          <p:nvPr/>
        </p:nvPicPr>
        <p:blipFill rotWithShape="1">
          <a:blip r:embed="rId5">
            <a:extLst>
              <a:ext uri="{28A0092B-C50C-407E-A947-70E740481C1C}">
                <a14:useLocalDpi xmlns:a14="http://schemas.microsoft.com/office/drawing/2010/main" val="0"/>
              </a:ext>
            </a:extLst>
          </a:blip>
          <a:srcRect l="16100" t="10913" r="13400" b="15404"/>
          <a:stretch/>
        </p:blipFill>
        <p:spPr>
          <a:xfrm>
            <a:off x="107504" y="974041"/>
            <a:ext cx="2639833" cy="3554233"/>
          </a:xfrm>
          <a:prstGeom prst="rect">
            <a:avLst/>
          </a:prstGeom>
        </p:spPr>
      </p:pic>
      <p:sp>
        <p:nvSpPr>
          <p:cNvPr id="8" name="Textfeld 7"/>
          <p:cNvSpPr txBox="1"/>
          <p:nvPr/>
        </p:nvSpPr>
        <p:spPr>
          <a:xfrm>
            <a:off x="179512" y="4797152"/>
            <a:ext cx="2232248" cy="461665"/>
          </a:xfrm>
          <a:prstGeom prst="rect">
            <a:avLst/>
          </a:prstGeom>
          <a:noFill/>
        </p:spPr>
        <p:txBody>
          <a:bodyPr wrap="square" rtlCol="0">
            <a:spAutoFit/>
          </a:bodyPr>
          <a:lstStyle/>
          <a:p>
            <a:r>
              <a:rPr lang="de-DE" sz="1200" dirty="0" smtClean="0"/>
              <a:t>Lederbehälter: Prag, 3. V. 14. </a:t>
            </a:r>
            <a:r>
              <a:rPr lang="de-DE" sz="1200" dirty="0" err="1" smtClean="0"/>
              <a:t>Jh</a:t>
            </a:r>
            <a:endParaRPr lang="de-DE" sz="1200" dirty="0" smtClean="0"/>
          </a:p>
          <a:p>
            <a:r>
              <a:rPr lang="de-DE" sz="1200" dirty="0" smtClean="0"/>
              <a:t>Nürnberg, GNM</a:t>
            </a:r>
            <a:endParaRPr lang="de-DE" sz="1200" dirty="0"/>
          </a:p>
        </p:txBody>
      </p:sp>
    </p:spTree>
    <p:extLst>
      <p:ext uri="{BB962C8B-B14F-4D97-AF65-F5344CB8AC3E}">
        <p14:creationId xmlns:p14="http://schemas.microsoft.com/office/powerpoint/2010/main" val="1432321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2060847"/>
            <a:ext cx="3214799" cy="3996077"/>
          </a:xfrm>
          <a:prstGeom prst="rect">
            <a:avLst/>
          </a:prstGeom>
        </p:spPr>
      </p:pic>
      <p:sp>
        <p:nvSpPr>
          <p:cNvPr id="11" name="Text Placeholder 3"/>
          <p:cNvSpPr txBox="1">
            <a:spLocks/>
          </p:cNvSpPr>
          <p:nvPr/>
        </p:nvSpPr>
        <p:spPr>
          <a:xfrm>
            <a:off x="1210847" y="548680"/>
            <a:ext cx="6192688" cy="1728192"/>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Nicht vergessen werden darf </a:t>
            </a:r>
            <a:r>
              <a:rPr lang="de-AT" sz="1200" b="1" dirty="0" smtClean="0"/>
              <a:t>der jüdische Lederschnitt</a:t>
            </a:r>
            <a:r>
              <a:rPr lang="de-AT" sz="1200" dirty="0" smtClean="0"/>
              <a:t> auf hebräischen Handschriften, der in </a:t>
            </a:r>
            <a:r>
              <a:rPr lang="de-AT" sz="1200" b="1" dirty="0" smtClean="0"/>
              <a:t>Süddeutschland und Österreich im 15. Jahrhundert</a:t>
            </a:r>
            <a:r>
              <a:rPr lang="de-AT" sz="1200" dirty="0" smtClean="0"/>
              <a:t> gepflegt wurde. Einer der jüdischen Künstler ist uns sogar mit Namen bekannt: es ist </a:t>
            </a:r>
            <a:r>
              <a:rPr lang="de-AT" sz="1200" b="1" dirty="0" smtClean="0"/>
              <a:t>Meir </a:t>
            </a:r>
            <a:r>
              <a:rPr lang="de-AT" sz="1200" b="1" dirty="0" err="1" smtClean="0"/>
              <a:t>Jaffe</a:t>
            </a:r>
            <a:r>
              <a:rPr lang="de-AT" sz="1200" b="1" dirty="0" smtClean="0"/>
              <a:t> aus Ulm</a:t>
            </a:r>
            <a:r>
              <a:rPr lang="de-AT" sz="1200" dirty="0" smtClean="0"/>
              <a:t>, der als fahrender Meister sein Brot verdiente und </a:t>
            </a:r>
            <a:r>
              <a:rPr lang="de-AT" sz="1200" b="1" dirty="0" smtClean="0"/>
              <a:t>1486 in Nürnberg nachgewiesen</a:t>
            </a:r>
            <a:r>
              <a:rPr lang="de-AT" sz="1200" dirty="0" smtClean="0"/>
              <a:t> ist. Tierdarstellungen und Szenen zeigen Bände aus der ersten Hälfte des 15. Jahrhunderts </a:t>
            </a:r>
            <a:br>
              <a:rPr lang="de-AT" sz="1200" dirty="0" smtClean="0"/>
            </a:br>
            <a:r>
              <a:rPr lang="de-AT" sz="1200" b="1" dirty="0" smtClean="0"/>
              <a:t>(Cod. </a:t>
            </a:r>
            <a:r>
              <a:rPr lang="de-AT" sz="1200" b="1" dirty="0" err="1" smtClean="0"/>
              <a:t>hebr.</a:t>
            </a:r>
            <a:r>
              <a:rPr lang="de-AT" sz="1200" b="1" dirty="0" smtClean="0"/>
              <a:t> 38, Cod. </a:t>
            </a:r>
            <a:r>
              <a:rPr lang="de-AT" sz="1200" b="1" dirty="0" err="1" smtClean="0"/>
              <a:t>hebr.</a:t>
            </a:r>
            <a:r>
              <a:rPr lang="de-AT" sz="1200" b="1" dirty="0" smtClean="0"/>
              <a:t> 13)</a:t>
            </a:r>
            <a:r>
              <a:rPr lang="de-AT" sz="1200" dirty="0" smtClean="0"/>
              <a:t>.</a:t>
            </a:r>
            <a:endParaRPr lang="de-AT" sz="1200" dirty="0"/>
          </a:p>
        </p:txBody>
      </p:sp>
      <p:pic>
        <p:nvPicPr>
          <p:cNvPr id="12"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247402" y="2060846"/>
            <a:ext cx="3084454" cy="3996077"/>
          </a:xfrm>
          <a:prstGeom prst="rect">
            <a:avLst/>
          </a:prstGeom>
        </p:spPr>
      </p:pic>
    </p:spTree>
    <p:extLst>
      <p:ext uri="{BB962C8B-B14F-4D97-AF65-F5344CB8AC3E}">
        <p14:creationId xmlns:p14="http://schemas.microsoft.com/office/powerpoint/2010/main" val="3508373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332656"/>
            <a:ext cx="4389120"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a:effectLst>
                  <a:outerShdw blurRad="38100" dist="38100" dir="2700000" algn="tl">
                    <a:srgbClr val="000000">
                      <a:alpha val="43137"/>
                    </a:srgbClr>
                  </a:outerShdw>
                </a:effectLst>
              </a:rPr>
              <a:t>B</a:t>
            </a:r>
            <a:r>
              <a:rPr lang="de-AT" dirty="0" smtClean="0">
                <a:effectLst>
                  <a:outerShdw blurRad="38100" dist="38100" dir="2700000" algn="tl">
                    <a:srgbClr val="000000">
                      <a:alpha val="43137"/>
                    </a:srgbClr>
                  </a:outerShdw>
                </a:effectLst>
              </a:rPr>
              <a:t>eschläge</a:t>
            </a:r>
            <a:endParaRPr lang="de-AT" dirty="0">
              <a:effectLst>
                <a:outerShdw blurRad="38100" dist="38100" dir="2700000" algn="tl">
                  <a:srgbClr val="000000">
                    <a:alpha val="43137"/>
                  </a:srgbClr>
                </a:outerShdw>
              </a:effectLst>
            </a:endParaRPr>
          </a:p>
        </p:txBody>
      </p:sp>
      <p:pic>
        <p:nvPicPr>
          <p:cNvPr id="3" name="Content Placehold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9367" y="2303565"/>
            <a:ext cx="2866272" cy="3935742"/>
          </a:xfrm>
          <a:prstGeom prst="rect">
            <a:avLst/>
          </a:prstGeom>
        </p:spPr>
      </p:pic>
      <p:sp>
        <p:nvSpPr>
          <p:cNvPr id="4" name="Text Placeholder 5"/>
          <p:cNvSpPr txBox="1">
            <a:spLocks/>
          </p:cNvSpPr>
          <p:nvPr/>
        </p:nvSpPr>
        <p:spPr>
          <a:xfrm>
            <a:off x="539552" y="2796452"/>
            <a:ext cx="2110564" cy="3442855"/>
          </a:xfrm>
          <a:prstGeom prst="rect">
            <a:avLst/>
          </a:prstGeom>
        </p:spPr>
        <p:txBody>
          <a:bodyPr>
            <a:normAutofit lnSpcReduction="10000"/>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endParaRPr lang="de-AT" sz="1200" dirty="0" smtClean="0"/>
          </a:p>
          <a:p>
            <a:pPr marL="0" indent="0">
              <a:buNone/>
            </a:pPr>
            <a:r>
              <a:rPr lang="de-AT" sz="1200" b="1" dirty="0" smtClean="0"/>
              <a:t>St. </a:t>
            </a:r>
            <a:r>
              <a:rPr lang="de-AT" sz="1200" b="1" dirty="0" err="1" smtClean="0"/>
              <a:t>Emmeram</a:t>
            </a:r>
            <a:r>
              <a:rPr lang="de-AT" sz="1200" b="1" dirty="0" smtClean="0"/>
              <a:t>/Regensburg, um 1490</a:t>
            </a:r>
          </a:p>
          <a:p>
            <a:pPr marL="0" indent="0">
              <a:buNone/>
            </a:pPr>
            <a:endParaRPr lang="de-AT" sz="1200" b="1" dirty="0" smtClean="0"/>
          </a:p>
          <a:p>
            <a:r>
              <a:rPr lang="de-AT" sz="1200" dirty="0" smtClean="0"/>
              <a:t>Auf Vorder- und Rückendeckel je fünf Beschläge mit Buckeln (im sog. „</a:t>
            </a:r>
            <a:r>
              <a:rPr lang="de-AT" sz="1200" dirty="0" err="1" smtClean="0"/>
              <a:t>Quincunx</a:t>
            </a:r>
            <a:r>
              <a:rPr lang="de-AT" sz="1200" dirty="0" smtClean="0"/>
              <a:t>“-System) sowie zwei Schließen. Die Ausstattung </a:t>
            </a:r>
            <a:r>
              <a:rPr lang="de-AT" sz="1200" i="1" dirty="0" smtClean="0"/>
              <a:t>cum </a:t>
            </a:r>
            <a:r>
              <a:rPr lang="de-AT" sz="1200" i="1" dirty="0" err="1" smtClean="0"/>
              <a:t>fibulis</a:t>
            </a:r>
            <a:r>
              <a:rPr lang="de-AT" sz="1200" i="1" dirty="0" smtClean="0"/>
              <a:t> </a:t>
            </a:r>
            <a:r>
              <a:rPr lang="de-AT" sz="1200" i="1" dirty="0" err="1" smtClean="0"/>
              <a:t>clausuris</a:t>
            </a:r>
            <a:r>
              <a:rPr lang="de-AT" sz="1200" i="1" dirty="0" smtClean="0"/>
              <a:t> </a:t>
            </a:r>
            <a:r>
              <a:rPr lang="de-AT" sz="1200" i="1" dirty="0" err="1" smtClean="0"/>
              <a:t>optimis</a:t>
            </a:r>
            <a:r>
              <a:rPr lang="de-AT" sz="1200" dirty="0" smtClean="0"/>
              <a:t> ist im Katalog von 1501 bereits eigens hervorgehoben. In der St. </a:t>
            </a:r>
            <a:r>
              <a:rPr lang="de-AT" sz="1200" dirty="0" err="1" smtClean="0"/>
              <a:t>Emmeramer</a:t>
            </a:r>
            <a:r>
              <a:rPr lang="de-AT" sz="1200" dirty="0" smtClean="0"/>
              <a:t> Klosterbibliothek (u.v.a.) waren die Bücher </a:t>
            </a:r>
            <a:r>
              <a:rPr lang="de-AT" sz="1200" b="1" dirty="0" smtClean="0"/>
              <a:t>zum Schutz vor Diebstahl </a:t>
            </a:r>
            <a:r>
              <a:rPr lang="de-AT" sz="1200" dirty="0" smtClean="0"/>
              <a:t>zusätzlich </a:t>
            </a:r>
            <a:r>
              <a:rPr lang="de-AT" sz="1200" b="1" dirty="0" smtClean="0"/>
              <a:t>angekettet</a:t>
            </a:r>
            <a:r>
              <a:rPr lang="de-AT" sz="1200" dirty="0" smtClean="0"/>
              <a:t>. </a:t>
            </a:r>
          </a:p>
          <a:p>
            <a:endParaRPr lang="de-AT" sz="1200" dirty="0" smtClean="0"/>
          </a:p>
          <a:p>
            <a:endParaRPr lang="de-AT" sz="1200" dirty="0"/>
          </a:p>
        </p:txBody>
      </p:sp>
      <p:sp>
        <p:nvSpPr>
          <p:cNvPr id="5" name="TextBox 2"/>
          <p:cNvSpPr txBox="1"/>
          <p:nvPr/>
        </p:nvSpPr>
        <p:spPr>
          <a:xfrm>
            <a:off x="2719367" y="6377807"/>
            <a:ext cx="3895027" cy="276999"/>
          </a:xfrm>
          <a:prstGeom prst="rect">
            <a:avLst/>
          </a:prstGeom>
          <a:noFill/>
        </p:spPr>
        <p:txBody>
          <a:bodyPr wrap="square" rtlCol="0">
            <a:spAutoFit/>
          </a:bodyPr>
          <a:lstStyle/>
          <a:p>
            <a:r>
              <a:rPr lang="de-AT" sz="1200" dirty="0" smtClean="0"/>
              <a:t>München, BSB, </a:t>
            </a:r>
            <a:r>
              <a:rPr lang="de-AT" sz="1200" dirty="0"/>
              <a:t>2 Inc.c.a. </a:t>
            </a:r>
            <a:r>
              <a:rPr lang="de-AT" sz="1200" dirty="0" smtClean="0"/>
              <a:t>638</a:t>
            </a:r>
            <a:endParaRPr lang="de-AT" sz="1200"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531" y="404664"/>
            <a:ext cx="3504068" cy="2473872"/>
          </a:xfrm>
          <a:prstGeom prst="rect">
            <a:avLst/>
          </a:prstGeom>
        </p:spPr>
      </p:pic>
      <p:sp>
        <p:nvSpPr>
          <p:cNvPr id="7" name="Textfeld 6"/>
          <p:cNvSpPr txBox="1"/>
          <p:nvPr/>
        </p:nvSpPr>
        <p:spPr>
          <a:xfrm>
            <a:off x="6489729" y="3036911"/>
            <a:ext cx="2615596" cy="276999"/>
          </a:xfrm>
          <a:prstGeom prst="rect">
            <a:avLst/>
          </a:prstGeom>
          <a:noFill/>
        </p:spPr>
        <p:txBody>
          <a:bodyPr wrap="square" rtlCol="0">
            <a:spAutoFit/>
          </a:bodyPr>
          <a:lstStyle/>
          <a:p>
            <a:pPr algn="r"/>
            <a:r>
              <a:rPr lang="de-DE" sz="1200" dirty="0" err="1" smtClean="0"/>
              <a:t>Hereford</a:t>
            </a:r>
            <a:r>
              <a:rPr lang="de-DE" sz="1200" dirty="0" smtClean="0"/>
              <a:t> Library</a:t>
            </a:r>
            <a:endParaRPr lang="de-DE" sz="1200" dirty="0"/>
          </a:p>
        </p:txBody>
      </p:sp>
      <p:sp>
        <p:nvSpPr>
          <p:cNvPr id="8" name="Textfeld 7"/>
          <p:cNvSpPr txBox="1"/>
          <p:nvPr/>
        </p:nvSpPr>
        <p:spPr>
          <a:xfrm>
            <a:off x="683568" y="1851502"/>
            <a:ext cx="2398815" cy="923330"/>
          </a:xfrm>
          <a:prstGeom prst="rect">
            <a:avLst/>
          </a:prstGeom>
          <a:noFill/>
        </p:spPr>
        <p:txBody>
          <a:bodyPr wrap="square" rtlCol="0">
            <a:spAutoFit/>
          </a:bodyPr>
          <a:lstStyle/>
          <a:p>
            <a:r>
              <a:rPr lang="de-DE" sz="1200" dirty="0"/>
              <a:t>Beschläge</a:t>
            </a:r>
          </a:p>
          <a:p>
            <a:r>
              <a:rPr lang="de-DE" sz="1200" dirty="0"/>
              <a:t>Schließen</a:t>
            </a:r>
          </a:p>
          <a:p>
            <a:r>
              <a:rPr lang="de-DE" sz="1200" dirty="0"/>
              <a:t>Evtl. Kette</a:t>
            </a:r>
          </a:p>
          <a:p>
            <a:endParaRPr lang="de-DE" dirty="0"/>
          </a:p>
        </p:txBody>
      </p:sp>
      <p:pic>
        <p:nvPicPr>
          <p:cNvPr id="9" name="Grafik 6" descr="449px-Kettenbuch_3.jpg"/>
          <p:cNvPicPr>
            <a:picLocks noChangeAspect="1"/>
          </p:cNvPicPr>
          <p:nvPr/>
        </p:nvPicPr>
        <p:blipFill rotWithShape="1">
          <a:blip r:embed="rId4">
            <a:extLst>
              <a:ext uri="{28A0092B-C50C-407E-A947-70E740481C1C}">
                <a14:useLocalDpi xmlns:a14="http://schemas.microsoft.com/office/drawing/2010/main" val="0"/>
              </a:ext>
            </a:extLst>
          </a:blip>
          <a:srcRect t="4951" b="2811"/>
          <a:stretch/>
        </p:blipFill>
        <p:spPr bwMode="auto">
          <a:xfrm>
            <a:off x="6732240" y="4271436"/>
            <a:ext cx="2093288" cy="258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05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24128" y="471509"/>
            <a:ext cx="4389120"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smtClean="0">
                <a:effectLst>
                  <a:outerShdw blurRad="38100" dist="38100" dir="2700000" algn="tl">
                    <a:srgbClr val="000000">
                      <a:alpha val="43137"/>
                    </a:srgbClr>
                  </a:outerShdw>
                </a:effectLst>
              </a:rPr>
              <a:t>Kopertbände</a:t>
            </a:r>
            <a:endParaRPr lang="de-AT" dirty="0">
              <a:effectLst>
                <a:outerShdw blurRad="38100" dist="38100" dir="2700000" algn="tl">
                  <a:srgbClr val="000000">
                    <a:alpha val="43137"/>
                  </a:srgbClr>
                </a:outerShdw>
              </a:effectLst>
            </a:endParaRPr>
          </a:p>
        </p:txBody>
      </p:sp>
      <p:pic>
        <p:nvPicPr>
          <p:cNvPr id="3"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711224"/>
            <a:ext cx="3312368" cy="4446013"/>
          </a:xfrm>
          <a:prstGeom prst="rect">
            <a:avLst/>
          </a:prstGeom>
        </p:spPr>
      </p:pic>
      <p:sp>
        <p:nvSpPr>
          <p:cNvPr id="4" name="Text Placeholder 3"/>
          <p:cNvSpPr txBox="1">
            <a:spLocks/>
          </p:cNvSpPr>
          <p:nvPr/>
        </p:nvSpPr>
        <p:spPr>
          <a:xfrm>
            <a:off x="395536" y="1949125"/>
            <a:ext cx="4176464" cy="4335318"/>
          </a:xfrm>
          <a:prstGeom prst="rect">
            <a:avLst/>
          </a:prstGeom>
        </p:spPr>
        <p:txBody>
          <a:bodyPr>
            <a:no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Wien (?), 2. H. 14. Jhdt.</a:t>
            </a:r>
          </a:p>
          <a:p>
            <a:r>
              <a:rPr lang="de-AT" sz="1200" dirty="0" smtClean="0"/>
              <a:t>Als „</a:t>
            </a:r>
            <a:r>
              <a:rPr lang="de-AT" sz="1200" dirty="0" err="1" smtClean="0"/>
              <a:t>Kopert</a:t>
            </a:r>
            <a:r>
              <a:rPr lang="de-AT" sz="1200" dirty="0" smtClean="0"/>
              <a:t>“, abgeleitet </a:t>
            </a:r>
            <a:r>
              <a:rPr lang="de-AT" sz="1200" b="1" dirty="0" smtClean="0"/>
              <a:t>von lat. </a:t>
            </a:r>
            <a:r>
              <a:rPr lang="de-AT" sz="1200" b="1" i="1" dirty="0" err="1" smtClean="0"/>
              <a:t>Coopertorium</a:t>
            </a:r>
            <a:r>
              <a:rPr lang="de-AT" sz="1200" b="1" dirty="0" smtClean="0"/>
              <a:t> (Hülle)</a:t>
            </a:r>
            <a:r>
              <a:rPr lang="de-AT" sz="1200" dirty="0" smtClean="0"/>
              <a:t>, bezeichnet man den Typus des nur </a:t>
            </a:r>
            <a:r>
              <a:rPr lang="de-AT" sz="1200" b="1" dirty="0" smtClean="0"/>
              <a:t>aus einem Pergamentblatt</a:t>
            </a:r>
            <a:r>
              <a:rPr lang="de-AT" sz="1200" dirty="0" smtClean="0"/>
              <a:t>, also ohne schwere hölzerne Deckel, hergestellten Gebrauchseinbandes. Die Lagen des Buchblocks wurden mit unterschiedlichen Hefttechniken am Umschlagblatt befestigt. Der rückwertige Teil war zu einem Überschlag verlängert, um den vorderen Schnitt vor Verschmutzung zu schützen. Mit Schnüren oder Lederriemen, die an der Kante des Überschlags angebracht wurde, konnte das Buch verschlossen werden. Dank seines geringen Gewichts war es </a:t>
            </a:r>
            <a:r>
              <a:rPr lang="de-AT" sz="1200" b="1" dirty="0" smtClean="0"/>
              <a:t>leicht zu transportieren</a:t>
            </a:r>
            <a:r>
              <a:rPr lang="de-AT" sz="1200" dirty="0" smtClean="0"/>
              <a:t>.</a:t>
            </a:r>
          </a:p>
          <a:p>
            <a:endParaRPr lang="de-AT" sz="1200" dirty="0" smtClean="0"/>
          </a:p>
          <a:p>
            <a:r>
              <a:rPr lang="de-AT" sz="1200" dirty="0" smtClean="0"/>
              <a:t>Einband aus St. </a:t>
            </a:r>
            <a:r>
              <a:rPr lang="de-AT" sz="1200" dirty="0" err="1" smtClean="0"/>
              <a:t>Emmeram</a:t>
            </a:r>
            <a:r>
              <a:rPr lang="de-AT" sz="1200" dirty="0" smtClean="0"/>
              <a:t>. Der Bibliothekskatalog des Dionysius Menger von 1501 führt dazu an</a:t>
            </a:r>
            <a:r>
              <a:rPr lang="de-AT" sz="1200" i="1" dirty="0" smtClean="0"/>
              <a:t>: in </a:t>
            </a:r>
            <a:r>
              <a:rPr lang="de-AT" sz="1200" i="1" dirty="0" err="1" smtClean="0"/>
              <a:t>albo</a:t>
            </a:r>
            <a:r>
              <a:rPr lang="de-AT" sz="1200" i="1" dirty="0" smtClean="0"/>
              <a:t> </a:t>
            </a:r>
            <a:r>
              <a:rPr lang="de-AT" sz="1200" i="1" dirty="0" err="1" smtClean="0"/>
              <a:t>pergameno</a:t>
            </a:r>
            <a:r>
              <a:rPr lang="de-AT" sz="1200" i="1" dirty="0" smtClean="0"/>
              <a:t> </a:t>
            </a:r>
            <a:r>
              <a:rPr lang="de-AT" sz="1200" i="1" dirty="0" err="1" smtClean="0"/>
              <a:t>inligat</a:t>
            </a:r>
            <a:r>
              <a:rPr lang="de-AT" sz="1200" i="1" dirty="0" smtClean="0"/>
              <a:t>[</a:t>
            </a:r>
            <a:r>
              <a:rPr lang="de-AT" sz="1200" i="1" dirty="0" err="1" smtClean="0"/>
              <a:t>us</a:t>
            </a:r>
            <a:r>
              <a:rPr lang="de-AT" sz="1200" i="1" dirty="0" smtClean="0"/>
              <a:t>] </a:t>
            </a:r>
            <a:r>
              <a:rPr lang="de-AT" sz="1200" i="1" dirty="0" err="1" smtClean="0"/>
              <a:t>ligatura</a:t>
            </a:r>
            <a:r>
              <a:rPr lang="de-AT" sz="1200" i="1" dirty="0" smtClean="0"/>
              <a:t> </a:t>
            </a:r>
            <a:r>
              <a:rPr lang="de-AT" sz="1200" i="1" dirty="0" err="1" smtClean="0"/>
              <a:t>Wienensis</a:t>
            </a:r>
            <a:r>
              <a:rPr lang="de-AT" sz="1200" dirty="0" smtClean="0"/>
              <a:t> – vielleicht entstanden diese </a:t>
            </a:r>
            <a:r>
              <a:rPr lang="de-AT" sz="1200" b="1" dirty="0" smtClean="0"/>
              <a:t>Einbände nach „Wiener Art“ im Umkreis der Universität</a:t>
            </a:r>
            <a:r>
              <a:rPr lang="de-AT" sz="1200" dirty="0" smtClean="0"/>
              <a:t>. Menger weist darauf hin, dass für den Buchrücken Hornplatten verwendet wurden: </a:t>
            </a:r>
            <a:r>
              <a:rPr lang="de-AT" sz="1200" i="1" dirty="0" err="1" smtClean="0"/>
              <a:t>albo</a:t>
            </a:r>
            <a:r>
              <a:rPr lang="de-AT" sz="1200" i="1" dirty="0" smtClean="0"/>
              <a:t> </a:t>
            </a:r>
            <a:r>
              <a:rPr lang="de-AT" sz="1200" i="1" dirty="0" err="1" smtClean="0"/>
              <a:t>pergameno</a:t>
            </a:r>
            <a:r>
              <a:rPr lang="de-AT" sz="1200" i="1" dirty="0" smtClean="0"/>
              <a:t> </a:t>
            </a:r>
            <a:r>
              <a:rPr lang="de-AT" sz="1200" i="1" dirty="0" err="1" smtClean="0"/>
              <a:t>obduct</a:t>
            </a:r>
            <a:r>
              <a:rPr lang="de-AT" sz="1200" i="1" dirty="0" smtClean="0"/>
              <a:t>[</a:t>
            </a:r>
            <a:r>
              <a:rPr lang="de-AT" sz="1200" i="1" dirty="0" err="1" smtClean="0"/>
              <a:t>us</a:t>
            </a:r>
            <a:r>
              <a:rPr lang="de-AT" sz="1200" i="1" dirty="0" smtClean="0"/>
              <a:t>] </a:t>
            </a:r>
            <a:r>
              <a:rPr lang="de-AT" sz="1200" i="1" dirty="0" err="1" smtClean="0"/>
              <a:t>ac</a:t>
            </a:r>
            <a:r>
              <a:rPr lang="de-AT" sz="1200" i="1" dirty="0" smtClean="0"/>
              <a:t> </a:t>
            </a:r>
            <a:r>
              <a:rPr lang="de-AT" sz="1200" i="1" dirty="0" err="1" smtClean="0"/>
              <a:t>cornua</a:t>
            </a:r>
            <a:r>
              <a:rPr lang="de-AT" sz="1200" i="1" dirty="0" smtClean="0"/>
              <a:t> in </a:t>
            </a:r>
            <a:r>
              <a:rPr lang="de-AT" sz="1200" i="1" dirty="0" err="1" smtClean="0"/>
              <a:t>dorso</a:t>
            </a:r>
            <a:r>
              <a:rPr lang="de-AT" sz="1200" i="1" dirty="0" smtClean="0"/>
              <a:t> </a:t>
            </a:r>
            <a:r>
              <a:rPr lang="de-AT" sz="1200" i="1" dirty="0" err="1" smtClean="0"/>
              <a:t>sub</a:t>
            </a:r>
            <a:r>
              <a:rPr lang="de-AT" sz="1200" i="1" dirty="0" smtClean="0"/>
              <a:t> </a:t>
            </a:r>
            <a:r>
              <a:rPr lang="de-AT" sz="1200" i="1" dirty="0" err="1" smtClean="0"/>
              <a:t>ligatura</a:t>
            </a:r>
            <a:r>
              <a:rPr lang="de-AT" sz="1200" dirty="0" smtClean="0"/>
              <a:t>. Die ehemals weißen </a:t>
            </a:r>
            <a:r>
              <a:rPr lang="de-AT" sz="1200" b="1" dirty="0" smtClean="0"/>
              <a:t>Pergamentblätter wurden erst nach der Bindung</a:t>
            </a:r>
            <a:r>
              <a:rPr lang="de-AT" sz="1200" dirty="0" smtClean="0"/>
              <a:t> mit Notizen </a:t>
            </a:r>
            <a:r>
              <a:rPr lang="de-AT" sz="1200" b="1" dirty="0" smtClean="0"/>
              <a:t>beschriftet</a:t>
            </a:r>
            <a:r>
              <a:rPr lang="de-AT" sz="1200" dirty="0" smtClean="0"/>
              <a:t>. </a:t>
            </a:r>
            <a:endParaRPr lang="de-AT" sz="1200" dirty="0" smtClean="0"/>
          </a:p>
        </p:txBody>
      </p:sp>
      <p:sp>
        <p:nvSpPr>
          <p:cNvPr id="5" name="TextBox 5"/>
          <p:cNvSpPr txBox="1"/>
          <p:nvPr/>
        </p:nvSpPr>
        <p:spPr>
          <a:xfrm>
            <a:off x="4999018" y="6237312"/>
            <a:ext cx="4050792" cy="276999"/>
          </a:xfrm>
          <a:prstGeom prst="rect">
            <a:avLst/>
          </a:prstGeom>
          <a:noFill/>
        </p:spPr>
        <p:txBody>
          <a:bodyPr wrap="square" rtlCol="0">
            <a:spAutoFit/>
          </a:bodyPr>
          <a:lstStyle/>
          <a:p>
            <a:r>
              <a:rPr lang="de-AT" sz="1200" dirty="0"/>
              <a:t>BSB </a:t>
            </a:r>
            <a:r>
              <a:rPr lang="de-AT" sz="1200" dirty="0" err="1"/>
              <a:t>Clm</a:t>
            </a:r>
            <a:r>
              <a:rPr lang="de-AT" sz="1200" dirty="0"/>
              <a:t> </a:t>
            </a:r>
            <a:r>
              <a:rPr lang="de-AT" sz="1200" dirty="0" smtClean="0"/>
              <a:t>14687</a:t>
            </a:r>
            <a:endParaRPr lang="de-AT" sz="1200" dirty="0"/>
          </a:p>
        </p:txBody>
      </p:sp>
    </p:spTree>
    <p:extLst>
      <p:ext uri="{BB962C8B-B14F-4D97-AF65-F5344CB8AC3E}">
        <p14:creationId xmlns:p14="http://schemas.microsoft.com/office/powerpoint/2010/main" val="3948251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24128" y="471509"/>
            <a:ext cx="4389120"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smtClean="0">
                <a:effectLst>
                  <a:outerShdw blurRad="38100" dist="38100" dir="2700000" algn="tl">
                    <a:srgbClr val="000000">
                      <a:alpha val="43137"/>
                    </a:srgbClr>
                  </a:outerShdw>
                </a:effectLst>
              </a:rPr>
              <a:t>Beutelbücher</a:t>
            </a:r>
            <a:endParaRPr lang="de-AT" dirty="0">
              <a:effectLst>
                <a:outerShdw blurRad="38100" dist="38100" dir="2700000" algn="tl">
                  <a:srgbClr val="000000">
                    <a:alpha val="43137"/>
                  </a:srgbClr>
                </a:outerShdw>
              </a:effectLst>
            </a:endParaRPr>
          </a:p>
        </p:txBody>
      </p:sp>
      <p:pic>
        <p:nvPicPr>
          <p:cNvPr id="3"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835025"/>
            <a:ext cx="1951092" cy="5184775"/>
          </a:xfrm>
          <a:prstGeom prst="rect">
            <a:avLst/>
          </a:prstGeom>
        </p:spPr>
      </p:pic>
      <p:sp>
        <p:nvSpPr>
          <p:cNvPr id="4" name="Text Placeholder 3"/>
          <p:cNvSpPr txBox="1">
            <a:spLocks/>
          </p:cNvSpPr>
          <p:nvPr/>
        </p:nvSpPr>
        <p:spPr>
          <a:xfrm>
            <a:off x="1024128" y="2257506"/>
            <a:ext cx="4389120" cy="3762294"/>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AT" sz="1200" b="1" dirty="0" smtClean="0"/>
              <a:t>Einband: Tegernsee, 2. Hälfte 15. Jhdt.</a:t>
            </a:r>
          </a:p>
          <a:p>
            <a:r>
              <a:rPr lang="de-AT" sz="1200" dirty="0" smtClean="0"/>
              <a:t>Kleinformatige Breviere gehören zu den typischen Werken, die als Beutelbücher gebunden wurden, da sie </a:t>
            </a:r>
            <a:r>
              <a:rPr lang="de-AT" sz="1200" b="1" dirty="0" smtClean="0"/>
              <a:t>meist persönlicher Besitz von Klerikern oder Mönchen</a:t>
            </a:r>
            <a:r>
              <a:rPr lang="de-AT" sz="1200" dirty="0" smtClean="0"/>
              <a:t> waren und diese unterwegs die vorgeschriebenen Stundengebete daraus lasen. Um einen bequemen Transport zu ermöglichen, wurde das Leder des Deckelbezugs an der unteren Kante des Buchblocks verlängert und mit einem Knoten und Ring versehen, sodass man das Buch </a:t>
            </a:r>
            <a:r>
              <a:rPr lang="de-AT" sz="1200" b="1" dirty="0" smtClean="0"/>
              <a:t>kopfüber am Gürtel befestigen</a:t>
            </a:r>
            <a:r>
              <a:rPr lang="de-AT" sz="1200" dirty="0" smtClean="0"/>
              <a:t> konnte. Auf diese Weise musste das Buch zur Benutzung nicht vom Gürtel abgenommen werden.</a:t>
            </a:r>
          </a:p>
          <a:p>
            <a:endParaRPr lang="de-AT" sz="1200" dirty="0" smtClean="0"/>
          </a:p>
          <a:p>
            <a:r>
              <a:rPr lang="de-AT" sz="1200" dirty="0" smtClean="0"/>
              <a:t>Die </a:t>
            </a:r>
            <a:r>
              <a:rPr lang="de-AT" sz="1200" b="1" dirty="0" smtClean="0"/>
              <a:t>weite Verbreitung von Beutelbüchern</a:t>
            </a:r>
            <a:r>
              <a:rPr lang="de-AT" sz="1200" dirty="0" smtClean="0"/>
              <a:t> im Spätmittelalter ist durch zahlreiche Darstellungen in der bildenden Kunst belegt. Da die überstehenden </a:t>
            </a:r>
            <a:r>
              <a:rPr lang="de-AT" sz="1200" b="1" dirty="0" smtClean="0"/>
              <a:t>Lederlappen später vielfach abgeschnitten</a:t>
            </a:r>
            <a:r>
              <a:rPr lang="de-AT" sz="1200" dirty="0" smtClean="0"/>
              <a:t> wurden, um die Bände in Regalen aufbewahren zu können, haben sich jedoch </a:t>
            </a:r>
            <a:r>
              <a:rPr lang="de-AT" sz="1200" b="1" dirty="0" smtClean="0"/>
              <a:t>nur wenige Originale erhalten</a:t>
            </a:r>
            <a:r>
              <a:rPr lang="de-AT" sz="1200" dirty="0" smtClean="0"/>
              <a:t>: nur 23 Beutelbücher sind heute bekannt. </a:t>
            </a:r>
          </a:p>
          <a:p>
            <a:endParaRPr lang="de-AT" sz="1200" dirty="0" smtClean="0"/>
          </a:p>
          <a:p>
            <a:endParaRPr lang="de-AT" sz="1200" dirty="0"/>
          </a:p>
        </p:txBody>
      </p:sp>
      <p:sp>
        <p:nvSpPr>
          <p:cNvPr id="5" name="TextBox 5"/>
          <p:cNvSpPr txBox="1"/>
          <p:nvPr/>
        </p:nvSpPr>
        <p:spPr>
          <a:xfrm>
            <a:off x="5911568" y="6184900"/>
            <a:ext cx="3959352" cy="276999"/>
          </a:xfrm>
          <a:prstGeom prst="rect">
            <a:avLst/>
          </a:prstGeom>
          <a:noFill/>
        </p:spPr>
        <p:txBody>
          <a:bodyPr wrap="square" rtlCol="0">
            <a:spAutoFit/>
          </a:bodyPr>
          <a:lstStyle/>
          <a:p>
            <a:r>
              <a:rPr lang="de-AT" sz="1200" dirty="0"/>
              <a:t>BSB Clm </a:t>
            </a:r>
            <a:r>
              <a:rPr lang="de-AT" sz="1200" dirty="0" smtClean="0"/>
              <a:t>19309 - Brevier</a:t>
            </a:r>
            <a:endParaRPr lang="de-AT" sz="1200" dirty="0"/>
          </a:p>
        </p:txBody>
      </p:sp>
    </p:spTree>
    <p:extLst>
      <p:ext uri="{BB962C8B-B14F-4D97-AF65-F5344CB8AC3E}">
        <p14:creationId xmlns:p14="http://schemas.microsoft.com/office/powerpoint/2010/main" val="919343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6512" y="332656"/>
            <a:ext cx="9142498"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Spätgotik 15./16. Jhdt.</a:t>
            </a:r>
            <a:endParaRPr lang="de-AT" dirty="0">
              <a:effectLst>
                <a:outerShdw blurRad="38100" dist="38100" dir="2700000" algn="tl">
                  <a:srgbClr val="000000">
                    <a:alpha val="43137"/>
                  </a:srgbClr>
                </a:outerShdw>
              </a:effectLst>
            </a:endParaRPr>
          </a:p>
        </p:txBody>
      </p:sp>
      <p:sp>
        <p:nvSpPr>
          <p:cNvPr id="3" name="Content Placeholder 5"/>
          <p:cNvSpPr txBox="1">
            <a:spLocks/>
          </p:cNvSpPr>
          <p:nvPr/>
        </p:nvSpPr>
        <p:spPr>
          <a:xfrm>
            <a:off x="878774" y="1484784"/>
            <a:ext cx="5133386" cy="4577225"/>
          </a:xfrm>
          <a:prstGeom prst="rect">
            <a:avLst/>
          </a:prstGeom>
        </p:spPr>
        <p:txBody>
          <a:bodyPr>
            <a:no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Die </a:t>
            </a:r>
            <a:r>
              <a:rPr lang="de-AT" sz="1200" b="1" dirty="0" smtClean="0"/>
              <a:t>Mobilität immer weiterer Bevölkerungsschichten</a:t>
            </a:r>
            <a:r>
              <a:rPr lang="de-AT" sz="1200" dirty="0" smtClean="0"/>
              <a:t>, die ausländische Universitäten besuchten, in internationalen Geschäftsbeziehungen standen oder im Dienst der Kurie, von Herrschern oder Stadtverwaltungen reisten, führte im 15. Jahrhundert dazu, dass </a:t>
            </a:r>
            <a:r>
              <a:rPr lang="de-AT" sz="1200" b="1" dirty="0" smtClean="0"/>
              <a:t>Entwicklungen aus der italienischen Buchgestaltung in Österreich und </a:t>
            </a:r>
            <a:r>
              <a:rPr lang="de-AT" sz="1200" b="1" dirty="0" err="1" smtClean="0"/>
              <a:t>Deuschland</a:t>
            </a:r>
            <a:r>
              <a:rPr lang="de-AT" sz="1200" b="1" dirty="0" smtClean="0"/>
              <a:t> </a:t>
            </a:r>
            <a:r>
              <a:rPr lang="de-AT" sz="1200" dirty="0" smtClean="0"/>
              <a:t>übernommen wurden. </a:t>
            </a:r>
            <a:r>
              <a:rPr lang="de-AT" sz="1200" b="1" dirty="0" smtClean="0"/>
              <a:t>Leichte Pappeinlagen</a:t>
            </a:r>
            <a:r>
              <a:rPr lang="de-AT" sz="1200" dirty="0" smtClean="0"/>
              <a:t> ersetzten die Holzdeckel, anstelle des groben Schweinsleders verwendete man zunehmend </a:t>
            </a:r>
            <a:r>
              <a:rPr lang="de-AT" sz="1200" b="1" dirty="0" smtClean="0"/>
              <a:t>feines Maroquin</a:t>
            </a:r>
            <a:r>
              <a:rPr lang="de-AT" sz="1200" dirty="0" smtClean="0"/>
              <a:t> als Bezugsstoff, und die neue Technik der </a:t>
            </a:r>
            <a:r>
              <a:rPr lang="de-AT" sz="1200" b="1" dirty="0" smtClean="0"/>
              <a:t>Goldprägung</a:t>
            </a:r>
            <a:r>
              <a:rPr lang="de-AT" sz="1200" dirty="0" smtClean="0"/>
              <a:t> kam nun auch nördlich der Alpen zum Einsatz. </a:t>
            </a:r>
          </a:p>
          <a:p>
            <a:endParaRPr lang="de-AT" sz="1200" dirty="0" smtClean="0"/>
          </a:p>
          <a:p>
            <a:r>
              <a:rPr lang="de-AT" sz="1200" b="1" dirty="0" smtClean="0"/>
              <a:t>Diese Technik gelangte, ausgehend von Vorbildern aus dem byzantinischen und orientalischen Raum, um die Mitte des 15. Jahrhunderts nach Italien</a:t>
            </a:r>
            <a:r>
              <a:rPr lang="de-AT" sz="1200" dirty="0" smtClean="0"/>
              <a:t> und insbesondere von Venedig aus nach Frankreich. </a:t>
            </a:r>
            <a:r>
              <a:rPr lang="de-AT" sz="1200" b="1" dirty="0" smtClean="0"/>
              <a:t>Nördlich der Alpen </a:t>
            </a:r>
            <a:r>
              <a:rPr lang="de-AT" sz="1200" dirty="0" smtClean="0"/>
              <a:t>setzte sie </a:t>
            </a:r>
            <a:r>
              <a:rPr lang="de-AT" sz="1200" b="1" dirty="0" smtClean="0"/>
              <a:t>gegen Ende des 15. Jahrhunderts</a:t>
            </a:r>
            <a:r>
              <a:rPr lang="de-AT" sz="1200" dirty="0" smtClean="0"/>
              <a:t> ein. Mit Hilfe von Eiweiß als Bindemittel wird das äußerst fein ausgeschlagene Blattgold mit heißen Stempeln auf die Blindprägungen gepresst. </a:t>
            </a:r>
          </a:p>
          <a:p>
            <a:endParaRPr lang="de-AT" sz="1200" dirty="0" smtClean="0"/>
          </a:p>
          <a:p>
            <a:r>
              <a:rPr lang="de-AT" sz="1200" b="1" dirty="0" smtClean="0"/>
              <a:t>Anfang des 16. Jahrhunderts</a:t>
            </a:r>
            <a:r>
              <a:rPr lang="de-AT" sz="1200" dirty="0" smtClean="0"/>
              <a:t> entwickelten sich grundsätzlich </a:t>
            </a:r>
            <a:r>
              <a:rPr lang="de-AT" sz="1200" b="1" dirty="0" smtClean="0"/>
              <a:t>neue Dekorformen wie das vergoldete Wappen- und </a:t>
            </a:r>
            <a:r>
              <a:rPr lang="de-AT" sz="1200" b="1" dirty="0" err="1" smtClean="0"/>
              <a:t>Porträtsupralibros</a:t>
            </a:r>
            <a:r>
              <a:rPr lang="de-AT" sz="1200" dirty="0" smtClean="0"/>
              <a:t>, das als flächige Mittelplatte beide Buchdeckel ziert.</a:t>
            </a:r>
          </a:p>
          <a:p>
            <a:r>
              <a:rPr lang="de-AT" sz="1200" b="1" dirty="0" smtClean="0"/>
              <a:t>Wanderung des Renaissance-Stils</a:t>
            </a:r>
            <a:r>
              <a:rPr lang="de-AT" sz="1200" dirty="0" smtClean="0"/>
              <a:t> und der </a:t>
            </a:r>
            <a:r>
              <a:rPr lang="de-AT" sz="1200" b="1" dirty="0" smtClean="0"/>
              <a:t>Bindung </a:t>
            </a:r>
            <a:r>
              <a:rPr lang="de-AT" sz="1200" b="1" i="1" dirty="0" smtClean="0"/>
              <a:t>alla </a:t>
            </a:r>
            <a:r>
              <a:rPr lang="de-AT" sz="1200" b="1" i="1" dirty="0" err="1" smtClean="0"/>
              <a:t>greca</a:t>
            </a:r>
            <a:r>
              <a:rPr lang="de-AT" sz="1200" dirty="0" smtClean="0"/>
              <a:t> von Venedig nach Süddeutschland. Auch Einflüsse der Einbandkunst Frankreichs sind feststellbar, wo der italienische Stil ebenfalls intensiv rezipiert wurde.</a:t>
            </a:r>
            <a:endParaRPr lang="de-AT" sz="1200" dirty="0"/>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11115" b="6087"/>
          <a:stretch/>
        </p:blipFill>
        <p:spPr>
          <a:xfrm>
            <a:off x="6278732" y="2055927"/>
            <a:ext cx="2316382" cy="3434938"/>
          </a:xfrm>
          <a:prstGeom prst="rect">
            <a:avLst/>
          </a:prstGeom>
        </p:spPr>
      </p:pic>
    </p:spTree>
    <p:extLst>
      <p:ext uri="{BB962C8B-B14F-4D97-AF65-F5344CB8AC3E}">
        <p14:creationId xmlns:p14="http://schemas.microsoft.com/office/powerpoint/2010/main" val="4336083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2"/>
          <p:cNvSpPr txBox="1">
            <a:spLocks/>
          </p:cNvSpPr>
          <p:nvPr/>
        </p:nvSpPr>
        <p:spPr>
          <a:xfrm>
            <a:off x="522889" y="860961"/>
            <a:ext cx="4697183" cy="4023360"/>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pPr marL="0" indent="0">
              <a:buNone/>
            </a:pPr>
            <a:r>
              <a:rPr lang="de-DE" sz="1200" b="1" dirty="0" smtClean="0"/>
              <a:t>BÜNDE</a:t>
            </a:r>
          </a:p>
          <a:p>
            <a:pPr marL="0" indent="0">
              <a:buNone/>
            </a:pPr>
            <a:endParaRPr lang="de-DE" sz="1200" b="1" dirty="0" smtClean="0"/>
          </a:p>
          <a:p>
            <a:r>
              <a:rPr lang="de-DE" sz="1200" dirty="0" smtClean="0"/>
              <a:t>Codices wurden zunächst nur mit Fäden geheftet. Auch die sog. </a:t>
            </a:r>
            <a:r>
              <a:rPr lang="de-DE" sz="1200" b="1" dirty="0" smtClean="0"/>
              <a:t>„Langstichheftung“</a:t>
            </a:r>
            <a:r>
              <a:rPr lang="de-DE" sz="1200" dirty="0" smtClean="0"/>
              <a:t> zählt zu den älteren Buchbindetechniken.</a:t>
            </a:r>
          </a:p>
          <a:p>
            <a:endParaRPr lang="de-DE" sz="1200" dirty="0" smtClean="0"/>
          </a:p>
          <a:p>
            <a:r>
              <a:rPr lang="de-DE" sz="1200" dirty="0" smtClean="0"/>
              <a:t>Erst mit dem Aufkommen der schwereren Holzdeckel wurde das Vernähen der Lagen auf </a:t>
            </a:r>
            <a:r>
              <a:rPr lang="de-DE" sz="1200" b="1" dirty="0" smtClean="0"/>
              <a:t>„Bünde“ </a:t>
            </a:r>
            <a:r>
              <a:rPr lang="de-DE" sz="1200" dirty="0" smtClean="0"/>
              <a:t>(aus Spagat, Pergament, Leder) notwendig – dies ist etwa ab dem 6. Jahrhundert n. Chr. dokumentiert. </a:t>
            </a:r>
          </a:p>
          <a:p>
            <a:endParaRPr lang="de-DE" sz="1200" dirty="0" smtClean="0"/>
          </a:p>
          <a:p>
            <a:r>
              <a:rPr lang="de-DE" sz="1200" dirty="0" smtClean="0"/>
              <a:t>In der karolingischen Zeit wurden hauptsächlich Hanfschnüre für die Bünde verwendet, ab dem 12. Jahrhundert bis ins späte Mittelalter vornehmlich Streifen aus Pergament oder Wildleder. Die Lederstreifen konnten auf der Breite des Buchrückens gespalten und zweifach umnäht werden: So entstanden die sog. „</a:t>
            </a:r>
            <a:r>
              <a:rPr lang="de-DE" sz="1200" b="1" dirty="0" smtClean="0"/>
              <a:t>Doppelbünde“</a:t>
            </a:r>
            <a:r>
              <a:rPr lang="de-DE" sz="1200" dirty="0" smtClean="0"/>
              <a:t>, die gängigste Form im gesamten Mittelalter.</a:t>
            </a:r>
          </a:p>
          <a:p>
            <a:endParaRPr lang="de-DE" sz="1200" dirty="0" smtClean="0"/>
          </a:p>
        </p:txBody>
      </p:sp>
      <p:pic>
        <p:nvPicPr>
          <p:cNvPr id="3" name="Picture 7" descr="3407Einb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292080" y="548005"/>
            <a:ext cx="3251944" cy="4336316"/>
          </a:xfrm>
          <a:prstGeom prst="rect">
            <a:avLst/>
          </a:prstGeom>
        </p:spPr>
      </p:pic>
      <p:sp>
        <p:nvSpPr>
          <p:cNvPr id="4" name="Inhaltsplatzhalter 2"/>
          <p:cNvSpPr txBox="1">
            <a:spLocks/>
          </p:cNvSpPr>
          <p:nvPr/>
        </p:nvSpPr>
        <p:spPr>
          <a:xfrm>
            <a:off x="3182788" y="4746265"/>
            <a:ext cx="5061620" cy="185136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nSpc>
                <a:spcPct val="100000"/>
              </a:lnSpc>
              <a:spcBef>
                <a:spcPct val="50000"/>
              </a:spcBef>
              <a:buFont typeface="Tw Cen MT" panose="020B0602020104020603" pitchFamily="34" charset="0"/>
              <a:buNone/>
            </a:pPr>
            <a:r>
              <a:rPr lang="de-AT" altLang="de-DE" sz="1200" dirty="0" smtClean="0">
                <a:cs typeface="Times New Roman" panose="02020603050405020304" pitchFamily="18" charset="0"/>
              </a:rPr>
              <a:t>  Bei Pergamenteinbänden:</a:t>
            </a:r>
          </a:p>
          <a:p>
            <a:pPr>
              <a:lnSpc>
                <a:spcPct val="100000"/>
              </a:lnSpc>
              <a:spcBef>
                <a:spcPct val="50000"/>
              </a:spcBef>
              <a:buFont typeface="Tw Cen MT" panose="020B0602020104020603" pitchFamily="34" charset="0"/>
              <a:buNone/>
            </a:pPr>
            <a:r>
              <a:rPr lang="de-AT" altLang="de-DE" sz="1200" dirty="0" smtClean="0">
                <a:cs typeface="Times New Roman" panose="02020603050405020304" pitchFamily="18" charset="0"/>
              </a:rPr>
              <a:t>  Verstärkung des Buchrückens durch Lederstreifen, Fixierung durch sog. „Langstichheftung“ oder „</a:t>
            </a:r>
            <a:r>
              <a:rPr lang="de-AT" altLang="de-DE" sz="1200" dirty="0" err="1" smtClean="0">
                <a:cs typeface="Times New Roman" panose="02020603050405020304" pitchFamily="18" charset="0"/>
              </a:rPr>
              <a:t>Kettstichheftung</a:t>
            </a:r>
            <a:r>
              <a:rPr lang="de-AT" altLang="de-DE" sz="1200" dirty="0" smtClean="0">
                <a:cs typeface="Times New Roman" panose="02020603050405020304" pitchFamily="18" charset="0"/>
              </a:rPr>
              <a:t>“ mittels </a:t>
            </a:r>
            <a:r>
              <a:rPr lang="de-AT" altLang="de-DE" sz="1200" dirty="0" err="1" smtClean="0">
                <a:cs typeface="Times New Roman" panose="02020603050405020304" pitchFamily="18" charset="0"/>
              </a:rPr>
              <a:t>Spagatschnüren</a:t>
            </a:r>
            <a:r>
              <a:rPr lang="de-AT" altLang="de-DE" sz="1200" dirty="0" smtClean="0">
                <a:cs typeface="Times New Roman" panose="02020603050405020304" pitchFamily="18" charset="0"/>
              </a:rPr>
              <a:t>  (billige Variante für Kanzlei- oder Studentenschriften)</a:t>
            </a:r>
            <a:endParaRPr lang="de-DE" altLang="de-DE" sz="1200" dirty="0" smtClean="0">
              <a:cs typeface="Times New Roman" panose="02020603050405020304" pitchFamily="18" charset="0"/>
            </a:endParaRPr>
          </a:p>
          <a:p>
            <a:endParaRPr lang="de-DE" sz="1200" dirty="0">
              <a:cs typeface="Times New Roman" panose="02020603050405020304" pitchFamily="18"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18" y="4413725"/>
            <a:ext cx="2122542" cy="2193842"/>
          </a:xfrm>
          <a:prstGeom prst="rect">
            <a:avLst/>
          </a:prstGeom>
        </p:spPr>
      </p:pic>
    </p:spTree>
    <p:extLst>
      <p:ext uri="{BB962C8B-B14F-4D97-AF65-F5344CB8AC3E}">
        <p14:creationId xmlns:p14="http://schemas.microsoft.com/office/powerpoint/2010/main" val="25702793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1554397"/>
            <a:ext cx="3274708" cy="4261427"/>
          </a:xfrm>
          <a:prstGeom prst="rect">
            <a:avLst/>
          </a:prstGeom>
        </p:spPr>
      </p:pic>
      <p:sp>
        <p:nvSpPr>
          <p:cNvPr id="3" name="Text Placeholder 5"/>
          <p:cNvSpPr txBox="1">
            <a:spLocks/>
          </p:cNvSpPr>
          <p:nvPr/>
        </p:nvSpPr>
        <p:spPr>
          <a:xfrm>
            <a:off x="4762302" y="1803963"/>
            <a:ext cx="2351316" cy="3762294"/>
          </a:xfrm>
          <a:prstGeom prst="rect">
            <a:avLst/>
          </a:prstGeom>
        </p:spPr>
        <p:txBody>
          <a:bodyPr vert="horz" lIns="91440" tIns="45720" rIns="91440" bIns="45720" rtlCol="0">
            <a:normAutofit/>
          </a:bodyPr>
          <a:lstStyle>
            <a:lvl1pPr marL="0" indent="0" algn="l" defTabSz="914400"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r>
              <a:rPr lang="de-AT" sz="1200" b="1" dirty="0" smtClean="0"/>
              <a:t>Einband: Wien, </a:t>
            </a:r>
          </a:p>
          <a:p>
            <a:r>
              <a:rPr lang="de-AT" sz="1200" b="1" dirty="0" smtClean="0"/>
              <a:t>Ulrich Schreier, 1482</a:t>
            </a:r>
          </a:p>
          <a:p>
            <a:r>
              <a:rPr lang="de-AT" sz="1200" dirty="0" smtClean="0"/>
              <a:t>Rotbraunes Leder über Pappe, mit Blinddruck, Bemalung und Vergoldung</a:t>
            </a:r>
          </a:p>
          <a:p>
            <a:r>
              <a:rPr lang="de-AT" sz="1200" dirty="0" smtClean="0"/>
              <a:t>Rahmen mit golden, grün und blau bemaltem Flechtwerk aus gebogenen, punktierten Haken; in den vier Ecken goldene fünfblättrige Wirbelblüten. Im Mittelfeld Blattrelief aus grün bemalten Kopfstempeln. </a:t>
            </a:r>
          </a:p>
        </p:txBody>
      </p:sp>
      <p:sp>
        <p:nvSpPr>
          <p:cNvPr id="4" name="Textfeld 3"/>
          <p:cNvSpPr txBox="1"/>
          <p:nvPr/>
        </p:nvSpPr>
        <p:spPr>
          <a:xfrm>
            <a:off x="1496589" y="5842897"/>
            <a:ext cx="3109759" cy="261610"/>
          </a:xfrm>
          <a:prstGeom prst="rect">
            <a:avLst/>
          </a:prstGeom>
          <a:noFill/>
        </p:spPr>
        <p:txBody>
          <a:bodyPr wrap="square" rtlCol="0">
            <a:spAutoFit/>
          </a:bodyPr>
          <a:lstStyle/>
          <a:p>
            <a:r>
              <a:rPr lang="de-AT" sz="1100" dirty="0">
                <a:hlinkClick r:id="rId3"/>
              </a:rPr>
              <a:t>Ö</a:t>
            </a:r>
            <a:r>
              <a:rPr lang="en-US" sz="1100" dirty="0" smtClean="0">
                <a:hlinkClick r:id="rId3"/>
              </a:rPr>
              <a:t>NB Cod. 2683</a:t>
            </a:r>
            <a:endParaRPr lang="de-DE" sz="1100" dirty="0"/>
          </a:p>
        </p:txBody>
      </p:sp>
      <p:sp>
        <p:nvSpPr>
          <p:cNvPr id="8" name="Title 1"/>
          <p:cNvSpPr txBox="1">
            <a:spLocks/>
          </p:cNvSpPr>
          <p:nvPr/>
        </p:nvSpPr>
        <p:spPr>
          <a:xfrm>
            <a:off x="0" y="471509"/>
            <a:ext cx="9144000" cy="1737360"/>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smtClean="0">
                <a:effectLst>
                  <a:outerShdw blurRad="38100" dist="38100" dir="2700000" algn="tl">
                    <a:srgbClr val="000000">
                      <a:alpha val="43137"/>
                    </a:srgbClr>
                  </a:outerShdw>
                </a:effectLst>
              </a:rPr>
              <a:t>Goldprägung und Bemalung</a:t>
            </a:r>
            <a:endParaRPr lang="de-AT"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4525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4"/>
          <p:cNvSpPr txBox="1">
            <a:spLocks/>
          </p:cNvSpPr>
          <p:nvPr/>
        </p:nvSpPr>
        <p:spPr>
          <a:xfrm>
            <a:off x="32918" y="570855"/>
            <a:ext cx="9720072"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effectLst>
                  <a:outerShdw blurRad="38100" dist="38100" dir="2700000" algn="tl">
                    <a:srgbClr val="000000">
                      <a:alpha val="43137"/>
                    </a:srgbClr>
                  </a:outerShdw>
                </a:effectLst>
              </a:rPr>
              <a:t>Byzantinisereinde</a:t>
            </a:r>
            <a:r>
              <a:rPr lang="en-US" dirty="0" smtClean="0">
                <a:effectLst>
                  <a:outerShdw blurRad="38100" dist="38100" dir="2700000" algn="tl">
                    <a:srgbClr val="000000">
                      <a:alpha val="43137"/>
                    </a:srgbClr>
                  </a:outerShdw>
                </a:effectLst>
              </a:rPr>
              <a:t> </a:t>
            </a:r>
            <a:r>
              <a:rPr lang="de-DE" dirty="0" smtClean="0">
                <a:effectLst>
                  <a:outerShdw blurRad="38100" dist="38100" dir="2700000" algn="tl">
                    <a:srgbClr val="000000">
                      <a:alpha val="43137"/>
                    </a:srgbClr>
                  </a:outerShdw>
                </a:effectLst>
              </a:rPr>
              <a:t>Einbände</a:t>
            </a:r>
            <a:endParaRPr lang="de-DE" dirty="0">
              <a:effectLst>
                <a:outerShdw blurRad="38100" dist="38100" dir="2700000" algn="tl">
                  <a:srgbClr val="000000">
                    <a:alpha val="43137"/>
                  </a:srgbClr>
                </a:outerShdw>
              </a:effectLst>
            </a:endParaRPr>
          </a:p>
        </p:txBody>
      </p:sp>
      <p:pic>
        <p:nvPicPr>
          <p:cNvPr id="3" name="Inhaltsplatzhalter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788557"/>
            <a:ext cx="2757901" cy="4022725"/>
          </a:xfrm>
          <a:prstGeom prst="rect">
            <a:avLst/>
          </a:prstGeom>
        </p:spPr>
      </p:pic>
      <p:sp>
        <p:nvSpPr>
          <p:cNvPr id="4" name="Textfeld 3"/>
          <p:cNvSpPr txBox="1"/>
          <p:nvPr/>
        </p:nvSpPr>
        <p:spPr>
          <a:xfrm>
            <a:off x="5292689" y="5909639"/>
            <a:ext cx="2790701" cy="261610"/>
          </a:xfrm>
          <a:prstGeom prst="rect">
            <a:avLst/>
          </a:prstGeom>
          <a:noFill/>
        </p:spPr>
        <p:txBody>
          <a:bodyPr wrap="square" rtlCol="0">
            <a:spAutoFit/>
          </a:bodyPr>
          <a:lstStyle/>
          <a:p>
            <a:r>
              <a:rPr lang="en-US" sz="1100" dirty="0" smtClean="0">
                <a:hlinkClick r:id="rId3"/>
              </a:rPr>
              <a:t>BSB </a:t>
            </a:r>
            <a:r>
              <a:rPr lang="en-US" sz="1100" dirty="0" err="1" smtClean="0">
                <a:hlinkClick r:id="rId3"/>
              </a:rPr>
              <a:t>Clm</a:t>
            </a:r>
            <a:r>
              <a:rPr lang="en-US" sz="1100" dirty="0" smtClean="0">
                <a:hlinkClick r:id="rId3"/>
              </a:rPr>
              <a:t> 310</a:t>
            </a:r>
            <a:endParaRPr lang="de-DE" sz="1100"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586" y="1439894"/>
            <a:ext cx="3312368" cy="4698941"/>
          </a:xfrm>
          <a:prstGeom prst="rect">
            <a:avLst/>
          </a:prstGeom>
        </p:spPr>
      </p:pic>
      <p:sp>
        <p:nvSpPr>
          <p:cNvPr id="6" name="Textfeld 5"/>
          <p:cNvSpPr txBox="1"/>
          <p:nvPr/>
        </p:nvSpPr>
        <p:spPr>
          <a:xfrm>
            <a:off x="1868618" y="6204898"/>
            <a:ext cx="2448272" cy="276999"/>
          </a:xfrm>
          <a:prstGeom prst="rect">
            <a:avLst/>
          </a:prstGeom>
          <a:noFill/>
        </p:spPr>
        <p:txBody>
          <a:bodyPr wrap="square" rtlCol="0">
            <a:spAutoFit/>
          </a:bodyPr>
          <a:lstStyle/>
          <a:p>
            <a:r>
              <a:rPr lang="de-DE" sz="1200" dirty="0" smtClean="0"/>
              <a:t>Wien, ÖNB, Cod. 2271</a:t>
            </a:r>
            <a:endParaRPr lang="de-DE" sz="1200" dirty="0"/>
          </a:p>
        </p:txBody>
      </p:sp>
    </p:spTree>
    <p:extLst>
      <p:ext uri="{BB962C8B-B14F-4D97-AF65-F5344CB8AC3E}">
        <p14:creationId xmlns:p14="http://schemas.microsoft.com/office/powerpoint/2010/main" val="1772227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571621"/>
            <a:ext cx="9136136"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err="1" smtClean="0">
                <a:effectLst>
                  <a:outerShdw blurRad="38100" dist="38100" dir="2700000" algn="tl">
                    <a:srgbClr val="000000">
                      <a:alpha val="43137"/>
                    </a:srgbClr>
                  </a:outerShdw>
                </a:effectLst>
              </a:rPr>
              <a:t>Sonderkategorie</a:t>
            </a:r>
            <a:r>
              <a:rPr lang="en-US" dirty="0" smtClean="0">
                <a:effectLst>
                  <a:outerShdw blurRad="38100" dist="38100" dir="2700000" algn="tl">
                    <a:srgbClr val="000000">
                      <a:alpha val="43137"/>
                    </a:srgbClr>
                  </a:outerShdw>
                </a:effectLst>
              </a:rPr>
              <a:t>: </a:t>
            </a:r>
            <a:r>
              <a:rPr lang="en-US" dirty="0" err="1" smtClean="0">
                <a:effectLst>
                  <a:outerShdw blurRad="38100" dist="38100" dir="2700000" algn="tl">
                    <a:srgbClr val="000000">
                      <a:alpha val="43137"/>
                    </a:srgbClr>
                  </a:outerShdw>
                </a:effectLst>
              </a:rPr>
              <a:t>Prachteinbände</a:t>
            </a:r>
            <a:endParaRPr lang="de-DE" dirty="0">
              <a:effectLst>
                <a:outerShdw blurRad="38100" dist="38100" dir="2700000" algn="tl">
                  <a:srgbClr val="000000">
                    <a:alpha val="43137"/>
                  </a:srgbClr>
                </a:outerShdw>
              </a:effectLst>
            </a:endParaRPr>
          </a:p>
        </p:txBody>
      </p:sp>
      <p:pic>
        <p:nvPicPr>
          <p:cNvPr id="3" name="Inhaltsplatzhalt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9" y="2030136"/>
            <a:ext cx="3072303" cy="3928901"/>
          </a:xfrm>
          <a:prstGeom prst="rect">
            <a:avLst/>
          </a:prstGeom>
        </p:spPr>
      </p:pic>
      <p:sp>
        <p:nvSpPr>
          <p:cNvPr id="4" name="Textfeld 3"/>
          <p:cNvSpPr txBox="1"/>
          <p:nvPr/>
        </p:nvSpPr>
        <p:spPr>
          <a:xfrm>
            <a:off x="24794" y="5966806"/>
            <a:ext cx="2778826" cy="430887"/>
          </a:xfrm>
          <a:prstGeom prst="rect">
            <a:avLst/>
          </a:prstGeom>
          <a:noFill/>
        </p:spPr>
        <p:txBody>
          <a:bodyPr wrap="square" rtlCol="0">
            <a:spAutoFit/>
          </a:bodyPr>
          <a:lstStyle/>
          <a:p>
            <a:r>
              <a:rPr lang="de-DE" sz="1100" dirty="0" smtClean="0">
                <a:hlinkClick r:id="rId3"/>
              </a:rPr>
              <a:t>BSB </a:t>
            </a:r>
            <a:r>
              <a:rPr lang="de-DE" sz="1100" dirty="0" err="1" smtClean="0">
                <a:hlinkClick r:id="rId3"/>
              </a:rPr>
              <a:t>Clm</a:t>
            </a:r>
            <a:r>
              <a:rPr lang="de-DE" sz="1100" dirty="0" smtClean="0">
                <a:hlinkClick r:id="rId3"/>
              </a:rPr>
              <a:t> 4454</a:t>
            </a:r>
            <a:r>
              <a:rPr lang="de-DE" sz="1100" dirty="0" smtClean="0"/>
              <a:t> </a:t>
            </a:r>
            <a:br>
              <a:rPr lang="de-DE" sz="1100" dirty="0" smtClean="0"/>
            </a:br>
            <a:r>
              <a:rPr lang="de-DE" sz="1100" dirty="0" smtClean="0"/>
              <a:t>(</a:t>
            </a:r>
            <a:r>
              <a:rPr lang="de-DE" sz="1100" dirty="0" err="1" smtClean="0"/>
              <a:t>Reichenauer</a:t>
            </a:r>
            <a:r>
              <a:rPr lang="de-DE" sz="1100" dirty="0" smtClean="0"/>
              <a:t> </a:t>
            </a:r>
            <a:r>
              <a:rPr lang="de-DE" sz="1100" dirty="0" err="1" smtClean="0"/>
              <a:t>Evangeliar</a:t>
            </a:r>
            <a:r>
              <a:rPr lang="de-DE" sz="1100" dirty="0" smtClean="0"/>
              <a:t>, 1000/20)</a:t>
            </a:r>
            <a:endParaRPr lang="de-DE" sz="1100" dirty="0"/>
          </a:p>
        </p:txBody>
      </p:sp>
      <p:sp>
        <p:nvSpPr>
          <p:cNvPr id="5" name="Textfeld 4"/>
          <p:cNvSpPr txBox="1"/>
          <p:nvPr/>
        </p:nvSpPr>
        <p:spPr>
          <a:xfrm>
            <a:off x="3863015" y="6051798"/>
            <a:ext cx="2826327" cy="430887"/>
          </a:xfrm>
          <a:prstGeom prst="rect">
            <a:avLst/>
          </a:prstGeom>
          <a:noFill/>
        </p:spPr>
        <p:txBody>
          <a:bodyPr wrap="square" rtlCol="0">
            <a:spAutoFit/>
          </a:bodyPr>
          <a:lstStyle/>
          <a:p>
            <a:r>
              <a:rPr lang="de-DE" sz="1100" dirty="0" smtClean="0">
                <a:hlinkClick r:id="rId4"/>
              </a:rPr>
              <a:t>BSB </a:t>
            </a:r>
            <a:r>
              <a:rPr lang="de-DE" sz="1100" dirty="0" err="1" smtClean="0">
                <a:hlinkClick r:id="rId4"/>
              </a:rPr>
              <a:t>Clm</a:t>
            </a:r>
            <a:r>
              <a:rPr lang="de-DE" sz="1100" dirty="0" smtClean="0">
                <a:hlinkClick r:id="rId4"/>
              </a:rPr>
              <a:t> 23630</a:t>
            </a:r>
            <a:r>
              <a:rPr lang="de-DE" sz="1100" dirty="0" smtClean="0"/>
              <a:t/>
            </a:r>
            <a:br>
              <a:rPr lang="de-DE" sz="1100" dirty="0" smtClean="0"/>
            </a:br>
            <a:r>
              <a:rPr lang="de-DE" sz="1100" dirty="0" smtClean="0"/>
              <a:t>(Lorscher </a:t>
            </a:r>
            <a:r>
              <a:rPr lang="de-DE" sz="1100" dirty="0" err="1" smtClean="0"/>
              <a:t>Evangelistar</a:t>
            </a:r>
            <a:r>
              <a:rPr lang="de-DE" sz="1100" dirty="0" smtClean="0"/>
              <a:t>, 1. H. 12. Jhdt.) </a:t>
            </a:r>
            <a:endParaRPr lang="de-DE" sz="1100" dirty="0"/>
          </a:p>
        </p:txBody>
      </p:sp>
      <p:pic>
        <p:nvPicPr>
          <p:cNvPr id="6" name="Inhaltsplatzhalter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8958" y="1996198"/>
            <a:ext cx="2774090" cy="4022725"/>
          </a:xfrm>
          <a:prstGeom prst="rect">
            <a:avLst/>
          </a:prstGeom>
        </p:spPr>
      </p:pic>
      <p:pic>
        <p:nvPicPr>
          <p:cNvPr id="7" name="Grafik 8" descr="Elfenbein_Mailand_969_Darmstad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64449" y="2173895"/>
            <a:ext cx="22288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9"/>
          <p:cNvSpPr txBox="1">
            <a:spLocks noChangeArrowheads="1"/>
          </p:cNvSpPr>
          <p:nvPr/>
        </p:nvSpPr>
        <p:spPr bwMode="auto">
          <a:xfrm>
            <a:off x="7064449" y="4674207"/>
            <a:ext cx="20716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de-DE" altLang="de-DE" sz="1100" dirty="0">
                <a:latin typeface="+mn-lt"/>
              </a:rPr>
              <a:t>Elfenbeintafel,  Mailand um 969</a:t>
            </a:r>
          </a:p>
          <a:p>
            <a:pPr eaLnBrk="1" hangingPunct="1">
              <a:spcBef>
                <a:spcPct val="0"/>
              </a:spcBef>
              <a:buFontTx/>
              <a:buNone/>
            </a:pPr>
            <a:r>
              <a:rPr lang="de-DE" altLang="de-DE" sz="1100" dirty="0">
                <a:latin typeface="+mn-lt"/>
              </a:rPr>
              <a:t>(ehem. </a:t>
            </a:r>
            <a:r>
              <a:rPr lang="de-DE" altLang="de-DE" sz="1100" dirty="0" err="1">
                <a:latin typeface="+mn-lt"/>
              </a:rPr>
              <a:t>Buchzier</a:t>
            </a:r>
            <a:r>
              <a:rPr lang="de-DE" altLang="de-DE" sz="1100" dirty="0">
                <a:latin typeface="+mn-lt"/>
              </a:rPr>
              <a:t>)</a:t>
            </a:r>
          </a:p>
        </p:txBody>
      </p:sp>
    </p:spTree>
    <p:extLst>
      <p:ext uri="{BB962C8B-B14F-4D97-AF65-F5344CB8AC3E}">
        <p14:creationId xmlns:p14="http://schemas.microsoft.com/office/powerpoint/2010/main" val="106413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0" descr="DSCF72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052736"/>
            <a:ext cx="321468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3131840" y="5419524"/>
            <a:ext cx="3063833" cy="430887"/>
          </a:xfrm>
          <a:prstGeom prst="rect">
            <a:avLst/>
          </a:prstGeom>
          <a:noFill/>
        </p:spPr>
        <p:txBody>
          <a:bodyPr wrap="square" rtlCol="0">
            <a:spAutoFit/>
          </a:bodyPr>
          <a:lstStyle/>
          <a:p>
            <a:r>
              <a:rPr lang="de-DE" sz="1100" dirty="0" smtClean="0"/>
              <a:t>ÖNB Cod. 1182</a:t>
            </a:r>
            <a:br>
              <a:rPr lang="de-DE" sz="1100" dirty="0" smtClean="0"/>
            </a:br>
            <a:r>
              <a:rPr lang="de-DE" sz="1100" dirty="0" smtClean="0"/>
              <a:t>(</a:t>
            </a:r>
            <a:r>
              <a:rPr lang="de-DE" sz="1100" dirty="0" err="1" smtClean="0"/>
              <a:t>Evangeliar</a:t>
            </a:r>
            <a:r>
              <a:rPr lang="de-DE" sz="1100" dirty="0" smtClean="0"/>
              <a:t> des Johann von </a:t>
            </a:r>
            <a:r>
              <a:rPr lang="de-DE" sz="1100" dirty="0" err="1" smtClean="0"/>
              <a:t>Troppau</a:t>
            </a:r>
            <a:r>
              <a:rPr lang="de-DE" sz="1100" dirty="0" smtClean="0"/>
              <a:t>, dat. 1368)</a:t>
            </a:r>
            <a:endParaRPr lang="de-DE" sz="1100" dirty="0"/>
          </a:p>
        </p:txBody>
      </p:sp>
    </p:spTree>
    <p:extLst>
      <p:ext uri="{BB962C8B-B14F-4D97-AF65-F5344CB8AC3E}">
        <p14:creationId xmlns:p14="http://schemas.microsoft.com/office/powerpoint/2010/main" val="3104406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1340768"/>
            <a:ext cx="3649980" cy="3672840"/>
          </a:xfrm>
          <a:prstGeom prst="rect">
            <a:avLst/>
          </a:prstGeom>
        </p:spPr>
      </p:pic>
      <p:sp>
        <p:nvSpPr>
          <p:cNvPr id="3" name="Textfeld 2"/>
          <p:cNvSpPr txBox="1"/>
          <p:nvPr/>
        </p:nvSpPr>
        <p:spPr>
          <a:xfrm>
            <a:off x="2699792" y="5133110"/>
            <a:ext cx="3420094" cy="430887"/>
          </a:xfrm>
          <a:prstGeom prst="rect">
            <a:avLst/>
          </a:prstGeom>
          <a:noFill/>
        </p:spPr>
        <p:txBody>
          <a:bodyPr wrap="square" rtlCol="0">
            <a:spAutoFit/>
          </a:bodyPr>
          <a:lstStyle/>
          <a:p>
            <a:r>
              <a:rPr lang="de-DE" sz="1100" dirty="0" smtClean="0"/>
              <a:t>Man unterscheidet „echte“ (erhabene), „versenkte“ und „unechte“ Bünde (ab dem 16. Jhdt.)</a:t>
            </a:r>
            <a:endParaRPr lang="de-DE" sz="1100" dirty="0"/>
          </a:p>
        </p:txBody>
      </p:sp>
    </p:spTree>
    <p:extLst>
      <p:ext uri="{BB962C8B-B14F-4D97-AF65-F5344CB8AC3E}">
        <p14:creationId xmlns:p14="http://schemas.microsoft.com/office/powerpoint/2010/main" val="3998831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1" descr="altholz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55955"/>
            <a:ext cx="2791313" cy="209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a:spLocks noChangeArrowheads="1"/>
          </p:cNvSpPr>
          <p:nvPr/>
        </p:nvSpPr>
        <p:spPr bwMode="auto">
          <a:xfrm>
            <a:off x="606123" y="4006603"/>
            <a:ext cx="316679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a:latin typeface="+mn-lt"/>
              </a:rPr>
              <a:t>Datierung </a:t>
            </a:r>
            <a:r>
              <a:rPr lang="de-DE" altLang="de-DE" sz="1100" dirty="0" smtClean="0">
                <a:latin typeface="+mn-lt"/>
              </a:rPr>
              <a:t>auch mittels Dendrochronologie </a:t>
            </a:r>
            <a:r>
              <a:rPr lang="de-DE" altLang="de-DE" sz="1100" dirty="0">
                <a:latin typeface="+mn-lt"/>
              </a:rPr>
              <a:t>möglich</a:t>
            </a:r>
          </a:p>
        </p:txBody>
      </p:sp>
      <p:sp>
        <p:nvSpPr>
          <p:cNvPr id="5" name="TextBox 8"/>
          <p:cNvSpPr txBox="1"/>
          <p:nvPr/>
        </p:nvSpPr>
        <p:spPr>
          <a:xfrm>
            <a:off x="611560" y="3527589"/>
            <a:ext cx="2761488" cy="430887"/>
          </a:xfrm>
          <a:prstGeom prst="rect">
            <a:avLst/>
          </a:prstGeom>
          <a:noFill/>
        </p:spPr>
        <p:txBody>
          <a:bodyPr wrap="square" rtlCol="0">
            <a:spAutoFit/>
          </a:bodyPr>
          <a:lstStyle/>
          <a:p>
            <a:r>
              <a:rPr lang="de-AT" sz="1100" dirty="0" smtClean="0"/>
              <a:t>Meist aus Nuss- oder Eichenholz, erst ab ca. 1500 auch leichterer Pappendeckel</a:t>
            </a:r>
            <a:endParaRPr lang="de-AT" sz="1100" dirty="0"/>
          </a:p>
        </p:txBody>
      </p:sp>
      <p:pic>
        <p:nvPicPr>
          <p:cNvPr id="6" name="Grafik 5" descr="hs_b_tlf357_9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237253"/>
            <a:ext cx="3314693" cy="458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3635896" y="5959661"/>
            <a:ext cx="3314693" cy="461665"/>
          </a:xfrm>
          <a:prstGeom prst="rect">
            <a:avLst/>
          </a:prstGeom>
          <a:noFill/>
        </p:spPr>
        <p:txBody>
          <a:bodyPr wrap="square" rtlCol="0">
            <a:spAutoFit/>
          </a:bodyPr>
          <a:lstStyle/>
          <a:p>
            <a:pPr algn="ctr"/>
            <a:r>
              <a:rPr lang="de-DE" sz="1200" dirty="0" smtClean="0"/>
              <a:t>Zusammenschluss von Buchblock und Deckel im Spätmittelalter</a:t>
            </a:r>
            <a:endParaRPr lang="de-DE" sz="1200" dirty="0"/>
          </a:p>
        </p:txBody>
      </p:sp>
      <p:sp>
        <p:nvSpPr>
          <p:cNvPr id="8" name="Textfeld 7"/>
          <p:cNvSpPr txBox="1"/>
          <p:nvPr/>
        </p:nvSpPr>
        <p:spPr>
          <a:xfrm>
            <a:off x="611560" y="368134"/>
            <a:ext cx="4108863" cy="369332"/>
          </a:xfrm>
          <a:prstGeom prst="rect">
            <a:avLst/>
          </a:prstGeom>
          <a:noFill/>
        </p:spPr>
        <p:txBody>
          <a:bodyPr wrap="square" rtlCol="0">
            <a:spAutoFit/>
          </a:bodyPr>
          <a:lstStyle/>
          <a:p>
            <a:r>
              <a:rPr lang="de-DE" dirty="0" smtClean="0"/>
              <a:t>Ansetzen oder </a:t>
            </a:r>
            <a:r>
              <a:rPr lang="de-DE" dirty="0" err="1" smtClean="0"/>
              <a:t>Anschnüren</a:t>
            </a:r>
            <a:r>
              <a:rPr lang="de-DE" dirty="0" smtClean="0"/>
              <a:t> der Deckel</a:t>
            </a:r>
            <a:endParaRPr lang="de-DE" dirty="0"/>
          </a:p>
        </p:txBody>
      </p:sp>
      <p:sp>
        <p:nvSpPr>
          <p:cNvPr id="9" name="Textfeld 8"/>
          <p:cNvSpPr txBox="1"/>
          <p:nvPr/>
        </p:nvSpPr>
        <p:spPr>
          <a:xfrm>
            <a:off x="7020272" y="1237253"/>
            <a:ext cx="1872208" cy="4893647"/>
          </a:xfrm>
          <a:prstGeom prst="rect">
            <a:avLst/>
          </a:prstGeom>
          <a:noFill/>
        </p:spPr>
        <p:txBody>
          <a:bodyPr wrap="square" rtlCol="0">
            <a:spAutoFit/>
          </a:bodyPr>
          <a:lstStyle/>
          <a:p>
            <a:r>
              <a:rPr lang="de-DE" sz="1200" dirty="0" smtClean="0"/>
              <a:t>Im </a:t>
            </a:r>
            <a:r>
              <a:rPr lang="de-DE" sz="1200" dirty="0"/>
              <a:t>F</a:t>
            </a:r>
            <a:r>
              <a:rPr lang="de-DE" sz="1200" dirty="0" smtClean="0"/>
              <a:t>rühmittelalter:</a:t>
            </a:r>
          </a:p>
          <a:p>
            <a:r>
              <a:rPr lang="de-DE" sz="1200" dirty="0" smtClean="0"/>
              <a:t>Bundschnur wurde von innen durch einen in den Deckel gebohrten Kanal nach außen, danach wieder nach innen geführt und </a:t>
            </a:r>
            <a:r>
              <a:rPr lang="de-DE" sz="1200" dirty="0" err="1" smtClean="0"/>
              <a:t>verpflockt</a:t>
            </a:r>
            <a:r>
              <a:rPr lang="de-DE" sz="1200" dirty="0" smtClean="0"/>
              <a:t>.</a:t>
            </a:r>
          </a:p>
          <a:p>
            <a:endParaRPr lang="de-DE" sz="1200" dirty="0"/>
          </a:p>
          <a:p>
            <a:r>
              <a:rPr lang="de-DE" sz="1200" dirty="0" smtClean="0"/>
              <a:t>Im Hochmittelalter:</a:t>
            </a:r>
          </a:p>
          <a:p>
            <a:r>
              <a:rPr lang="de-DE" sz="1200" dirty="0" smtClean="0"/>
              <a:t>Bundschnur wurde nur seitlich in den Innendeckel geführt und </a:t>
            </a:r>
            <a:r>
              <a:rPr lang="de-DE" sz="1200" dirty="0" err="1" smtClean="0"/>
              <a:t>verpflockt</a:t>
            </a:r>
            <a:r>
              <a:rPr lang="de-DE" sz="1200" dirty="0" smtClean="0"/>
              <a:t>.</a:t>
            </a:r>
          </a:p>
          <a:p>
            <a:endParaRPr lang="de-DE" sz="1200" dirty="0"/>
          </a:p>
          <a:p>
            <a:r>
              <a:rPr lang="de-DE" sz="1200" dirty="0" smtClean="0"/>
              <a:t>Im Spätmittelalter:</a:t>
            </a:r>
          </a:p>
          <a:p>
            <a:r>
              <a:rPr lang="de-DE" sz="1200" dirty="0" smtClean="0"/>
              <a:t>Bundschnur wurde von außen um den Deckel herumgeführt, durch eine Öffnung nach innen gezogen und </a:t>
            </a:r>
            <a:r>
              <a:rPr lang="de-DE" sz="1200" dirty="0" err="1" smtClean="0"/>
              <a:t>verpflockt</a:t>
            </a:r>
            <a:r>
              <a:rPr lang="de-DE" sz="1200" dirty="0" smtClean="0"/>
              <a:t>.</a:t>
            </a:r>
          </a:p>
          <a:p>
            <a:endParaRPr lang="de-DE" sz="1200" dirty="0"/>
          </a:p>
          <a:p>
            <a:r>
              <a:rPr lang="de-DE" sz="1200" dirty="0" smtClean="0"/>
              <a:t>(Es gibt jedoch auch unterschiedliche Vorgehensweisen je nach Region und Werkstatt.)</a:t>
            </a:r>
          </a:p>
          <a:p>
            <a:endParaRPr lang="de-DE" sz="1200" dirty="0"/>
          </a:p>
        </p:txBody>
      </p:sp>
    </p:spTree>
    <p:extLst>
      <p:ext uri="{BB962C8B-B14F-4D97-AF65-F5344CB8AC3E}">
        <p14:creationId xmlns:p14="http://schemas.microsoft.com/office/powerpoint/2010/main" val="2541681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25383"/>
            <a:ext cx="914400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smtClean="0">
                <a:effectLst>
                  <a:outerShdw blurRad="38100" dist="38100" dir="2700000" algn="tl">
                    <a:srgbClr val="000000">
                      <a:alpha val="43137"/>
                    </a:srgbClr>
                  </a:outerShdw>
                </a:effectLst>
              </a:rPr>
              <a:t>Ledereinbände</a:t>
            </a:r>
            <a:endParaRPr lang="de-AT" dirty="0"/>
          </a:p>
        </p:txBody>
      </p:sp>
      <p:sp>
        <p:nvSpPr>
          <p:cNvPr id="3" name="Content Placeholder 2"/>
          <p:cNvSpPr txBox="1">
            <a:spLocks/>
          </p:cNvSpPr>
          <p:nvPr/>
        </p:nvSpPr>
        <p:spPr>
          <a:xfrm>
            <a:off x="4067944" y="2024999"/>
            <a:ext cx="2229159" cy="3058726"/>
          </a:xfrm>
          <a:prstGeom prst="rect">
            <a:avLst/>
          </a:prstGeom>
        </p:spPr>
        <p:txBody>
          <a:bodyPr>
            <a:normAutofit lnSpcReduction="10000"/>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Die äußere Form des mittelalterlichen Buches im Abendland ist durch Jahrhunderte ziemlich konstant geblieben: Den Buchblock umschlossen rechteckige, mehr oder weniger dicke Holzdeckel, die meistens mit Leder überzogen waren. Die Verbindung von </a:t>
            </a:r>
            <a:r>
              <a:rPr lang="de-AT" sz="1200" b="1" dirty="0" smtClean="0"/>
              <a:t>Buchblock und Einband </a:t>
            </a:r>
            <a:r>
              <a:rPr lang="de-AT" sz="1200" dirty="0" smtClean="0"/>
              <a:t>geschah durch Bünde am Rücken des Buches. Der obere und untere Teil des Buchblock-Rückens war vom sog. „Kapital“ abgeschlossen. </a:t>
            </a:r>
            <a:endParaRPr lang="de-AT" sz="1200" dirty="0"/>
          </a:p>
        </p:txBody>
      </p:sp>
      <p:pic>
        <p:nvPicPr>
          <p:cNvPr id="4" name="Grafik 15" descr="buchaussenN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892" y="2274614"/>
            <a:ext cx="44100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8" descr="gebetbuchA16Jh.jpg"/>
          <p:cNvPicPr>
            <a:picLocks noChangeAspect="1"/>
          </p:cNvPicPr>
          <p:nvPr/>
        </p:nvPicPr>
        <p:blipFill rotWithShape="1">
          <a:blip r:embed="rId3">
            <a:extLst>
              <a:ext uri="{28A0092B-C50C-407E-A947-70E740481C1C}">
                <a14:useLocalDpi xmlns:a14="http://schemas.microsoft.com/office/drawing/2010/main" val="0"/>
              </a:ext>
            </a:extLst>
          </a:blip>
          <a:srcRect l="7647"/>
          <a:stretch/>
        </p:blipFill>
        <p:spPr bwMode="auto">
          <a:xfrm>
            <a:off x="6331898" y="2274613"/>
            <a:ext cx="3204573" cy="346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Gerade Verbindung mit Pfeil 5"/>
          <p:cNvCxnSpPr/>
          <p:nvPr/>
        </p:nvCxnSpPr>
        <p:spPr>
          <a:xfrm flipH="1">
            <a:off x="6883218" y="2084832"/>
            <a:ext cx="492060" cy="6674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7360512" y="1748000"/>
            <a:ext cx="1341912" cy="276999"/>
          </a:xfrm>
          <a:prstGeom prst="rect">
            <a:avLst/>
          </a:prstGeom>
          <a:noFill/>
        </p:spPr>
        <p:txBody>
          <a:bodyPr wrap="square" rtlCol="0">
            <a:spAutoFit/>
          </a:bodyPr>
          <a:lstStyle/>
          <a:p>
            <a:r>
              <a:rPr lang="de-DE" sz="1200" dirty="0" smtClean="0"/>
              <a:t>Kapital</a:t>
            </a:r>
            <a:endParaRPr lang="de-DE" sz="1200" dirty="0"/>
          </a:p>
        </p:txBody>
      </p:sp>
      <p:cxnSp>
        <p:nvCxnSpPr>
          <p:cNvPr id="8" name="Gerade Verbindung mit Pfeil 7"/>
          <p:cNvCxnSpPr/>
          <p:nvPr/>
        </p:nvCxnSpPr>
        <p:spPr>
          <a:xfrm flipV="1">
            <a:off x="6262783" y="4899059"/>
            <a:ext cx="620435" cy="12721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5832252" y="6145888"/>
            <a:ext cx="2101933" cy="276999"/>
          </a:xfrm>
          <a:prstGeom prst="rect">
            <a:avLst/>
          </a:prstGeom>
          <a:noFill/>
        </p:spPr>
        <p:txBody>
          <a:bodyPr wrap="square" rtlCol="0">
            <a:spAutoFit/>
          </a:bodyPr>
          <a:lstStyle/>
          <a:p>
            <a:r>
              <a:rPr lang="de-DE" sz="1200" dirty="0" smtClean="0"/>
              <a:t>Bundschnur</a:t>
            </a:r>
            <a:endParaRPr lang="de-DE" sz="1200" dirty="0"/>
          </a:p>
        </p:txBody>
      </p:sp>
      <p:cxnSp>
        <p:nvCxnSpPr>
          <p:cNvPr id="10" name="Gerade Verbindung mit Pfeil 9"/>
          <p:cNvCxnSpPr/>
          <p:nvPr/>
        </p:nvCxnSpPr>
        <p:spPr>
          <a:xfrm flipV="1">
            <a:off x="2493817" y="3454249"/>
            <a:ext cx="71253" cy="143564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1258784" y="4899059"/>
            <a:ext cx="2398815" cy="276999"/>
          </a:xfrm>
          <a:prstGeom prst="rect">
            <a:avLst/>
          </a:prstGeom>
          <a:noFill/>
        </p:spPr>
        <p:txBody>
          <a:bodyPr wrap="square" rtlCol="0">
            <a:spAutoFit/>
          </a:bodyPr>
          <a:lstStyle/>
          <a:p>
            <a:r>
              <a:rPr lang="de-DE" sz="1200" dirty="0" smtClean="0"/>
              <a:t>Doppelbünde</a:t>
            </a:r>
            <a:endParaRPr lang="de-DE" sz="1200" dirty="0"/>
          </a:p>
        </p:txBody>
      </p:sp>
    </p:spTree>
    <p:extLst>
      <p:ext uri="{BB962C8B-B14F-4D97-AF65-F5344CB8AC3E}">
        <p14:creationId xmlns:p14="http://schemas.microsoft.com/office/powerpoint/2010/main" val="582109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236" y="585216"/>
            <a:ext cx="9157236"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smtClean="0"/>
              <a:t>Lederarten</a:t>
            </a:r>
            <a:endParaRPr lang="de-AT" dirty="0"/>
          </a:p>
        </p:txBody>
      </p:sp>
      <p:sp>
        <p:nvSpPr>
          <p:cNvPr id="3" name="Textfeld 6"/>
          <p:cNvSpPr txBox="1">
            <a:spLocks noChangeArrowheads="1"/>
          </p:cNvSpPr>
          <p:nvPr/>
        </p:nvSpPr>
        <p:spPr bwMode="auto">
          <a:xfrm>
            <a:off x="27499" y="3675810"/>
            <a:ext cx="45390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dirty="0">
                <a:latin typeface="+mn-lt"/>
              </a:rPr>
              <a:t>Kalbs- und Rindsleder</a:t>
            </a:r>
          </a:p>
        </p:txBody>
      </p:sp>
      <p:pic>
        <p:nvPicPr>
          <p:cNvPr id="4" name="Grafik 8" descr="Rinderporen.jpg"/>
          <p:cNvPicPr>
            <a:picLocks noChangeAspect="1"/>
          </p:cNvPicPr>
          <p:nvPr/>
        </p:nvPicPr>
        <p:blipFill rotWithShape="1">
          <a:blip r:embed="rId2">
            <a:extLst>
              <a:ext uri="{28A0092B-C50C-407E-A947-70E740481C1C}">
                <a14:useLocalDpi xmlns:a14="http://schemas.microsoft.com/office/drawing/2010/main" val="0"/>
              </a:ext>
            </a:extLst>
          </a:blip>
          <a:srcRect l="7048" r="-76" b="8120"/>
          <a:stretch/>
        </p:blipFill>
        <p:spPr bwMode="auto">
          <a:xfrm>
            <a:off x="27500" y="1776474"/>
            <a:ext cx="2501144" cy="187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9" descr="Ziegenpor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00" y="4015583"/>
            <a:ext cx="2501144" cy="189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10"/>
          <p:cNvSpPr txBox="1">
            <a:spLocks noChangeArrowheads="1"/>
          </p:cNvSpPr>
          <p:nvPr/>
        </p:nvSpPr>
        <p:spPr bwMode="auto">
          <a:xfrm>
            <a:off x="27500" y="6034770"/>
            <a:ext cx="25574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200" dirty="0">
                <a:latin typeface="+mn-lt"/>
              </a:rPr>
              <a:t>Ziegenleder</a:t>
            </a:r>
          </a:p>
        </p:txBody>
      </p:sp>
      <p:pic>
        <p:nvPicPr>
          <p:cNvPr id="7" name="Grafik 12" descr="Pork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0159" y="1776474"/>
            <a:ext cx="323044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3" descr="Pork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9502" y="1776474"/>
            <a:ext cx="2584074" cy="20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14" descr="Schweinepore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80183" y="4083669"/>
            <a:ext cx="2555169" cy="193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15"/>
          <p:cNvSpPr txBox="1">
            <a:spLocks noChangeArrowheads="1"/>
          </p:cNvSpPr>
          <p:nvPr/>
        </p:nvSpPr>
        <p:spPr bwMode="auto">
          <a:xfrm>
            <a:off x="2950159" y="4501922"/>
            <a:ext cx="3265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de-DE" altLang="de-DE" sz="1200" dirty="0" smtClean="0">
                <a:latin typeface="+mn-lt"/>
              </a:rPr>
              <a:t>Am häufigsten verwendet</a:t>
            </a:r>
            <a:r>
              <a:rPr lang="de-DE" altLang="de-DE" sz="1200" b="1" dirty="0" smtClean="0">
                <a:latin typeface="+mn-lt"/>
              </a:rPr>
              <a:t>: Schweinsleder</a:t>
            </a:r>
          </a:p>
          <a:p>
            <a:pPr algn="r" eaLnBrk="1" hangingPunct="1">
              <a:spcBef>
                <a:spcPct val="0"/>
              </a:spcBef>
              <a:buFontTx/>
              <a:buNone/>
            </a:pPr>
            <a:r>
              <a:rPr lang="de-DE" altLang="de-DE" sz="1200" dirty="0" smtClean="0">
                <a:latin typeface="+mn-lt"/>
              </a:rPr>
              <a:t>Charakteristisches Porenbild: </a:t>
            </a:r>
          </a:p>
          <a:p>
            <a:pPr algn="r" eaLnBrk="1" hangingPunct="1">
              <a:spcBef>
                <a:spcPct val="0"/>
              </a:spcBef>
              <a:buFontTx/>
              <a:buNone/>
            </a:pPr>
            <a:r>
              <a:rPr lang="de-DE" altLang="de-DE" sz="1200" dirty="0" smtClean="0">
                <a:latin typeface="+mn-lt"/>
              </a:rPr>
              <a:t>Dreiergruppierung </a:t>
            </a:r>
            <a:r>
              <a:rPr lang="de-DE" altLang="de-DE" sz="1200" dirty="0">
                <a:latin typeface="+mn-lt"/>
              </a:rPr>
              <a:t>der Haarkanäle</a:t>
            </a:r>
          </a:p>
        </p:txBody>
      </p:sp>
    </p:spTree>
    <p:extLst>
      <p:ext uri="{BB962C8B-B14F-4D97-AF65-F5344CB8AC3E}">
        <p14:creationId xmlns:p14="http://schemas.microsoft.com/office/powerpoint/2010/main" val="2283095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76672"/>
            <a:ext cx="9144000"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a:effectLst>
                  <a:outerShdw blurRad="38100" dist="38100" dir="2700000" algn="tl">
                    <a:srgbClr val="000000">
                      <a:alpha val="43137"/>
                    </a:srgbClr>
                  </a:outerShdw>
                </a:effectLst>
              </a:rPr>
              <a:t>S</a:t>
            </a:r>
            <a:r>
              <a:rPr lang="de-AT" dirty="0" smtClean="0">
                <a:effectLst>
                  <a:outerShdw blurRad="38100" dist="38100" dir="2700000" algn="tl">
                    <a:srgbClr val="000000">
                      <a:alpha val="43137"/>
                    </a:srgbClr>
                  </a:outerShdw>
                </a:effectLst>
              </a:rPr>
              <a:t>treicheisen - Blindstempel</a:t>
            </a:r>
            <a:endParaRPr lang="de-AT" dirty="0"/>
          </a:p>
        </p:txBody>
      </p:sp>
      <p:sp>
        <p:nvSpPr>
          <p:cNvPr id="3" name="Content Placeholder 2"/>
          <p:cNvSpPr txBox="1">
            <a:spLocks/>
          </p:cNvSpPr>
          <p:nvPr/>
        </p:nvSpPr>
        <p:spPr>
          <a:xfrm>
            <a:off x="4270249" y="2286000"/>
            <a:ext cx="4190184" cy="4023360"/>
          </a:xfrm>
          <a:prstGeom prst="rect">
            <a:avLst/>
          </a:prstGeom>
        </p:spPr>
        <p:txBody>
          <a:bodyPr>
            <a:normAutofit/>
          </a:bodyPr>
          <a:lst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a:lstStyle>
          <a:p>
            <a:r>
              <a:rPr lang="de-AT" sz="1200" dirty="0" smtClean="0"/>
              <a:t>Die </a:t>
            </a:r>
            <a:r>
              <a:rPr lang="de-AT" sz="1200" dirty="0" err="1" smtClean="0"/>
              <a:t>charakterisische</a:t>
            </a:r>
            <a:r>
              <a:rPr lang="de-AT" sz="1200" dirty="0" smtClean="0"/>
              <a:t> Art der Verzierung der Buchdeckel war die </a:t>
            </a:r>
            <a:r>
              <a:rPr lang="de-AT" sz="1200" b="1" dirty="0" smtClean="0"/>
              <a:t>Blindverzierung</a:t>
            </a:r>
            <a:r>
              <a:rPr lang="de-AT" sz="1200" dirty="0" smtClean="0"/>
              <a:t>. Die Muster wurden hierbei blind, das heißt </a:t>
            </a:r>
            <a:r>
              <a:rPr lang="de-AT" sz="1200" b="1" dirty="0" smtClean="0"/>
              <a:t>ohne Verwendung von Farbe und Gold</a:t>
            </a:r>
            <a:r>
              <a:rPr lang="de-AT" sz="1200" dirty="0" smtClean="0"/>
              <a:t>, in das Einbandleder gepresst. Das dazu verwendete Werkzeug war der Stempel, der mit der Hand aufgedrückt wurde. Sein Vorkommen ist im Abendland </a:t>
            </a:r>
            <a:r>
              <a:rPr lang="de-AT" sz="1200" b="1" dirty="0" smtClean="0"/>
              <a:t>seit zirka 700</a:t>
            </a:r>
            <a:r>
              <a:rPr lang="de-AT" sz="1200" dirty="0" smtClean="0"/>
              <a:t> nachgewiesen. Zur Herstellung der Linien auf den Deckelflächen diente das sogenannte </a:t>
            </a:r>
            <a:r>
              <a:rPr lang="de-AT" sz="1200" b="1" dirty="0" smtClean="0"/>
              <a:t>Streicheisen</a:t>
            </a:r>
            <a:r>
              <a:rPr lang="de-AT" sz="1200" dirty="0" smtClean="0"/>
              <a:t>, eines der ältesten Werkzeuge des Buchbinders überhaupt.</a:t>
            </a:r>
          </a:p>
          <a:p>
            <a:endParaRPr lang="de-AT" sz="1200" dirty="0" smtClean="0"/>
          </a:p>
          <a:p>
            <a:r>
              <a:rPr lang="de-DE" sz="1200" dirty="0" smtClean="0"/>
              <a:t>Je nachdem, wie die Stempel auf den Vorder- und </a:t>
            </a:r>
            <a:r>
              <a:rPr lang="de-DE" sz="1200" dirty="0" err="1" smtClean="0"/>
              <a:t>Hinterdeckeln</a:t>
            </a:r>
            <a:r>
              <a:rPr lang="de-DE" sz="1200" dirty="0" smtClean="0"/>
              <a:t> der Bücher verteilt sind und welche Motivkombinationen sie aufweisen, können sie zeitlich und regional zugeordnet werden.</a:t>
            </a:r>
            <a:endParaRPr lang="de-AT" sz="1200" dirty="0" smtClean="0"/>
          </a:p>
          <a:p>
            <a:endParaRPr lang="de-AT" sz="1200" dirty="0"/>
          </a:p>
        </p:txBody>
      </p:sp>
      <p:pic>
        <p:nvPicPr>
          <p:cNvPr id="4" name="Grafik 8" descr="gebetbuchA16J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977" y="2363153"/>
            <a:ext cx="3214687"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07015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61505"/>
            <a:ext cx="9720072" cy="1499616"/>
          </a:xfrm>
          <a:prstGeom prst="rect">
            <a:avLst/>
          </a:prstGeom>
        </p:spPr>
        <p:txBody>
          <a:bodyPr/>
          <a:lst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AT" dirty="0"/>
              <a:t>S</a:t>
            </a:r>
            <a:r>
              <a:rPr lang="de-AT" dirty="0" smtClean="0"/>
              <a:t>tempel</a:t>
            </a:r>
            <a:endParaRPr lang="de-AT" dirty="0"/>
          </a:p>
        </p:txBody>
      </p:sp>
      <p:pic>
        <p:nvPicPr>
          <p:cNvPr id="3" name="Grafik 14" descr="es043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054" y="3705399"/>
            <a:ext cx="2978668" cy="209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15" descr="s0016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054" y="2049473"/>
            <a:ext cx="11890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band_gold_16_jh.jpg"/>
          <p:cNvPicPr>
            <a:picLocks noChangeAspect="1"/>
          </p:cNvPicPr>
          <p:nvPr/>
        </p:nvPicPr>
        <p:blipFill rotWithShape="1">
          <a:blip r:embed="rId4">
            <a:extLst>
              <a:ext uri="{28A0092B-C50C-407E-A947-70E740481C1C}">
                <a14:useLocalDpi xmlns:a14="http://schemas.microsoft.com/office/drawing/2010/main" val="0"/>
              </a:ext>
            </a:extLst>
          </a:blip>
          <a:srcRect l="10953" t="27273" r="71880" b="22400"/>
          <a:stretch/>
        </p:blipFill>
        <p:spPr bwMode="auto">
          <a:xfrm>
            <a:off x="3998746" y="2046613"/>
            <a:ext cx="1083405" cy="471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6" descr="p00154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8292" y="2034706"/>
            <a:ext cx="1519677" cy="234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p:cNvSpPr txBox="1"/>
          <p:nvPr/>
        </p:nvSpPr>
        <p:spPr>
          <a:xfrm>
            <a:off x="2195736" y="3226262"/>
            <a:ext cx="1627632" cy="276999"/>
          </a:xfrm>
          <a:prstGeom prst="rect">
            <a:avLst/>
          </a:prstGeom>
          <a:noFill/>
        </p:spPr>
        <p:txBody>
          <a:bodyPr wrap="square" rtlCol="0">
            <a:spAutoFit/>
          </a:bodyPr>
          <a:lstStyle/>
          <a:p>
            <a:r>
              <a:rPr lang="de-AT" sz="1200" dirty="0" smtClean="0"/>
              <a:t>Einzelstempel</a:t>
            </a:r>
            <a:endParaRPr lang="de-AT" sz="1200" dirty="0"/>
          </a:p>
        </p:txBody>
      </p:sp>
      <p:sp>
        <p:nvSpPr>
          <p:cNvPr id="8" name="TextBox 9"/>
          <p:cNvSpPr txBox="1"/>
          <p:nvPr/>
        </p:nvSpPr>
        <p:spPr>
          <a:xfrm>
            <a:off x="5168292" y="4621580"/>
            <a:ext cx="1929384" cy="276999"/>
          </a:xfrm>
          <a:prstGeom prst="rect">
            <a:avLst/>
          </a:prstGeom>
          <a:noFill/>
        </p:spPr>
        <p:txBody>
          <a:bodyPr wrap="square" rtlCol="0">
            <a:spAutoFit/>
          </a:bodyPr>
          <a:lstStyle/>
          <a:p>
            <a:r>
              <a:rPr lang="de-AT" sz="1200" dirty="0" smtClean="0"/>
              <a:t>Rollenstempel</a:t>
            </a:r>
            <a:endParaRPr lang="de-AT" sz="1200" dirty="0"/>
          </a:p>
        </p:txBody>
      </p:sp>
      <p:pic>
        <p:nvPicPr>
          <p:cNvPr id="9" name="Grafik 7" descr="Einband_gold_16_jh.jpg"/>
          <p:cNvPicPr>
            <a:picLocks noChangeAspect="1"/>
          </p:cNvPicPr>
          <p:nvPr/>
        </p:nvPicPr>
        <p:blipFill>
          <a:blip r:embed="rId4">
            <a:extLst>
              <a:ext uri="{28A0092B-C50C-407E-A947-70E740481C1C}">
                <a14:useLocalDpi xmlns:a14="http://schemas.microsoft.com/office/drawing/2010/main" val="0"/>
              </a:ext>
            </a:extLst>
          </a:blip>
          <a:srcRect l="28226" t="18048" r="18405" b="19144"/>
          <a:stretch>
            <a:fillRect/>
          </a:stretch>
        </p:blipFill>
        <p:spPr bwMode="auto">
          <a:xfrm>
            <a:off x="6804248" y="2037160"/>
            <a:ext cx="2705520" cy="472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9"/>
          <p:cNvSpPr txBox="1"/>
          <p:nvPr/>
        </p:nvSpPr>
        <p:spPr>
          <a:xfrm>
            <a:off x="7000398" y="6165304"/>
            <a:ext cx="2313220" cy="276999"/>
          </a:xfrm>
          <a:prstGeom prst="rect">
            <a:avLst/>
          </a:prstGeom>
          <a:noFill/>
        </p:spPr>
        <p:txBody>
          <a:bodyPr wrap="square" rtlCol="0">
            <a:spAutoFit/>
          </a:bodyPr>
          <a:lstStyle/>
          <a:p>
            <a:r>
              <a:rPr lang="de-DE" sz="1200" dirty="0" smtClean="0">
                <a:solidFill>
                  <a:schemeClr val="bg1"/>
                </a:solidFill>
              </a:rPr>
              <a:t>Plattenstempel</a:t>
            </a:r>
            <a:endParaRPr lang="de-DE" sz="1200" dirty="0">
              <a:solidFill>
                <a:schemeClr val="bg1"/>
              </a:solidFill>
            </a:endParaRPr>
          </a:p>
        </p:txBody>
      </p:sp>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2019928"/>
            <a:ext cx="606284" cy="4653136"/>
          </a:xfrm>
          <a:prstGeom prst="rect">
            <a:avLst/>
          </a:prstGeom>
        </p:spPr>
      </p:pic>
    </p:spTree>
    <p:extLst>
      <p:ext uri="{BB962C8B-B14F-4D97-AF65-F5344CB8AC3E}">
        <p14:creationId xmlns:p14="http://schemas.microsoft.com/office/powerpoint/2010/main" val="37492975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Skizzenbuch</Template>
  <TotalTime>0</TotalTime>
  <Words>2893</Words>
  <Application>Microsoft Office PowerPoint</Application>
  <PresentationFormat>Bildschirmpräsentation (4:3)</PresentationFormat>
  <Paragraphs>197</Paragraphs>
  <Slides>33</Slides>
  <Notes>1</Notes>
  <HiddenSlides>0</HiddenSlides>
  <MMClips>0</MMClips>
  <ScaleCrop>false</ScaleCrop>
  <HeadingPairs>
    <vt:vector size="4" baseType="variant">
      <vt:variant>
        <vt:lpstr>Design</vt:lpstr>
      </vt:variant>
      <vt:variant>
        <vt:i4>1</vt:i4>
      </vt:variant>
      <vt:variant>
        <vt:lpstr>Folientitel</vt:lpstr>
      </vt:variant>
      <vt:variant>
        <vt:i4>33</vt:i4>
      </vt:variant>
    </vt:vector>
  </HeadingPairs>
  <TitlesOfParts>
    <vt:vector size="34" baseType="lpstr">
      <vt:lpstr>Sketchbook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Österreichische Akademie der Wissenschaften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Theisen, Maria</dc:creator>
  <cp:lastModifiedBy>Theisen, Maria</cp:lastModifiedBy>
  <cp:revision>11</cp:revision>
  <dcterms:created xsi:type="dcterms:W3CDTF">2016-03-24T15:18:12Z</dcterms:created>
  <dcterms:modified xsi:type="dcterms:W3CDTF">2016-03-24T17:10:19Z</dcterms:modified>
</cp:coreProperties>
</file>