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2"/>
  </p:notesMasterIdLst>
  <p:sldIdLst>
    <p:sldId id="273" r:id="rId2"/>
    <p:sldId id="330" r:id="rId3"/>
    <p:sldId id="386" r:id="rId4"/>
    <p:sldId id="393" r:id="rId5"/>
    <p:sldId id="394" r:id="rId6"/>
    <p:sldId id="395" r:id="rId7"/>
    <p:sldId id="396" r:id="rId8"/>
    <p:sldId id="398" r:id="rId9"/>
    <p:sldId id="399" r:id="rId10"/>
    <p:sldId id="400" r:id="rId11"/>
    <p:sldId id="401" r:id="rId12"/>
    <p:sldId id="387" r:id="rId13"/>
    <p:sldId id="397" r:id="rId14"/>
    <p:sldId id="402" r:id="rId15"/>
    <p:sldId id="403" r:id="rId16"/>
    <p:sldId id="404" r:id="rId17"/>
    <p:sldId id="388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7" r:id="rId26"/>
    <p:sldId id="418" r:id="rId27"/>
    <p:sldId id="415" r:id="rId28"/>
    <p:sldId id="420" r:id="rId29"/>
    <p:sldId id="421" r:id="rId30"/>
    <p:sldId id="419" r:id="rId31"/>
    <p:sldId id="389" r:id="rId32"/>
    <p:sldId id="422" r:id="rId33"/>
    <p:sldId id="423" r:id="rId34"/>
    <p:sldId id="424" r:id="rId35"/>
    <p:sldId id="425" r:id="rId36"/>
    <p:sldId id="426" r:id="rId37"/>
    <p:sldId id="390" r:id="rId38"/>
    <p:sldId id="391" r:id="rId39"/>
    <p:sldId id="405" r:id="rId40"/>
    <p:sldId id="406" r:id="rId41"/>
    <p:sldId id="407" r:id="rId42"/>
    <p:sldId id="427" r:id="rId43"/>
    <p:sldId id="392" r:id="rId44"/>
    <p:sldId id="385" r:id="rId45"/>
    <p:sldId id="357" r:id="rId46"/>
    <p:sldId id="358" r:id="rId47"/>
    <p:sldId id="359" r:id="rId48"/>
    <p:sldId id="360" r:id="rId49"/>
    <p:sldId id="289" r:id="rId50"/>
    <p:sldId id="287" r:id="rId51"/>
    <p:sldId id="288" r:id="rId52"/>
    <p:sldId id="383" r:id="rId53"/>
    <p:sldId id="384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62" r:id="rId67"/>
    <p:sldId id="363" r:id="rId68"/>
    <p:sldId id="364" r:id="rId69"/>
    <p:sldId id="365" r:id="rId70"/>
    <p:sldId id="366" r:id="rId71"/>
    <p:sldId id="361" r:id="rId72"/>
    <p:sldId id="331" r:id="rId73"/>
    <p:sldId id="367" r:id="rId74"/>
    <p:sldId id="368" r:id="rId75"/>
    <p:sldId id="370" r:id="rId76"/>
    <p:sldId id="369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32" r:id="rId87"/>
    <p:sldId id="380" r:id="rId88"/>
    <p:sldId id="381" r:id="rId89"/>
    <p:sldId id="382" r:id="rId90"/>
    <p:sldId id="333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6" d="100"/>
          <a:sy n="106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B6356-C000-4006-A87C-25BB88B868B0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8E54-FBFD-43F8-9422-F9545D549D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02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26.11.2016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Knihtisk v Čechách a na Moravě</a:t>
            </a:r>
            <a:br>
              <a:rPr lang="cs-CZ" dirty="0" smtClean="0"/>
            </a:br>
            <a:r>
              <a:rPr lang="cs-CZ" dirty="0" smtClean="0"/>
              <a:t>v 17. století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54" y="0"/>
            <a:ext cx="461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0"/>
            <a:ext cx="789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/>
              <a:t>z</a:t>
            </a:r>
            <a:r>
              <a:rPr lang="cs-CZ" dirty="0" smtClean="0"/>
              <a:t>měna ve 30. letech 17. stol. – zřízení dvou silných institucionálních tiskáren – Tiskárny pražského arcibiskupství a Jezuitské tiskárny</a:t>
            </a:r>
          </a:p>
          <a:p>
            <a:r>
              <a:rPr lang="cs-CZ" dirty="0"/>
              <a:t>o</a:t>
            </a:r>
            <a:r>
              <a:rPr lang="cs-CZ" dirty="0" smtClean="0"/>
              <a:t>bě centry domácích knižních ilustrátorů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2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Arcibiskupská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6752"/>
            <a:ext cx="344079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Arcibiskupská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1"/>
            <a:ext cx="4659690" cy="57320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464496" cy="57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Jezuitská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4" y="1174574"/>
            <a:ext cx="4175254" cy="56834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2644"/>
            <a:ext cx="4195610" cy="56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Jezuitská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88" y="1162642"/>
            <a:ext cx="4651984" cy="56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Soukromé tiskárny:</a:t>
            </a:r>
          </a:p>
          <a:p>
            <a:pPr lvl="2"/>
            <a:r>
              <a:rPr lang="cs-CZ" dirty="0" err="1" smtClean="0"/>
              <a:t>Štípařova</a:t>
            </a:r>
            <a:r>
              <a:rPr lang="cs-CZ" dirty="0" smtClean="0"/>
              <a:t> rodina (přiženili se do ní Urban Baltazar Goliáš a Jan st. </a:t>
            </a:r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r>
              <a:rPr lang="cs-CZ" dirty="0" smtClean="0"/>
              <a:t>) = rozvoj novodobých českých novin</a:t>
            </a:r>
          </a:p>
          <a:p>
            <a:pPr lvl="2"/>
            <a:r>
              <a:rPr lang="cs-CZ" dirty="0" smtClean="0"/>
              <a:t>Jiří Černoch (od r. 1672)</a:t>
            </a:r>
          </a:p>
          <a:p>
            <a:pPr lvl="2"/>
            <a:r>
              <a:rPr lang="cs-CZ" dirty="0" smtClean="0"/>
              <a:t>Jan Mikuláš Hampl (od r. 1684)</a:t>
            </a:r>
          </a:p>
          <a:p>
            <a:pPr lvl="2"/>
            <a:r>
              <a:rPr lang="cs-CZ" dirty="0" smtClean="0"/>
              <a:t>Jan </a:t>
            </a:r>
            <a:r>
              <a:rPr lang="cs-CZ" dirty="0" smtClean="0"/>
              <a:t>Karel Jeřábek (od r. 1686)</a:t>
            </a:r>
          </a:p>
          <a:p>
            <a:pPr lvl="2"/>
            <a:r>
              <a:rPr lang="cs-CZ" dirty="0" smtClean="0"/>
              <a:t>Jiří </a:t>
            </a:r>
            <a:r>
              <a:rPr lang="cs-CZ" dirty="0" err="1" smtClean="0"/>
              <a:t>Laboun</a:t>
            </a:r>
            <a:r>
              <a:rPr lang="cs-CZ" dirty="0" smtClean="0"/>
              <a:t> st. </a:t>
            </a:r>
            <a:r>
              <a:rPr lang="cs-CZ" dirty="0"/>
              <a:t>(od r. 1686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Vojtěch Jiří Koniáš (od r. 1697)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2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Jan st. </a:t>
            </a:r>
            <a:r>
              <a:rPr lang="cs-CZ" sz="4000" dirty="0" err="1"/>
              <a:t>Arnolt</a:t>
            </a:r>
            <a:r>
              <a:rPr lang="cs-CZ" sz="4000" dirty="0"/>
              <a:t> z </a:t>
            </a:r>
            <a:r>
              <a:rPr lang="cs-CZ" sz="4000" dirty="0" err="1"/>
              <a:t>Dobroslavína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62" y="1457438"/>
            <a:ext cx="4142178" cy="5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/>
          <a:lstStyle/>
          <a:p>
            <a:r>
              <a:rPr lang="cs-CZ" dirty="0"/>
              <a:t>Jiří Černoch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" y="1427963"/>
            <a:ext cx="4379008" cy="52817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29" y="1416526"/>
            <a:ext cx="4356067" cy="52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v 17. století 25 firem s cca 50 tiskaři</a:t>
            </a:r>
          </a:p>
          <a:p>
            <a:r>
              <a:rPr lang="cs-CZ" dirty="0"/>
              <a:t>n</a:t>
            </a:r>
            <a:r>
              <a:rPr lang="cs-CZ" dirty="0" smtClean="0"/>
              <a:t>árůst jazykově české produkce</a:t>
            </a:r>
          </a:p>
          <a:p>
            <a:r>
              <a:rPr lang="cs-CZ" dirty="0" smtClean="0"/>
              <a:t> akcent na náboženskou polemiku, nárůst </a:t>
            </a:r>
            <a:r>
              <a:rPr lang="cs-CZ" dirty="0" err="1" smtClean="0"/>
              <a:t>mravněvýchovné</a:t>
            </a:r>
            <a:r>
              <a:rPr lang="cs-CZ" dirty="0" smtClean="0"/>
              <a:t> a nábožensky vzdělavatelské literatury</a:t>
            </a:r>
          </a:p>
          <a:p>
            <a:r>
              <a:rPr lang="cs-CZ" dirty="0"/>
              <a:t>u</a:t>
            </a:r>
            <a:r>
              <a:rPr lang="cs-CZ" dirty="0" smtClean="0"/>
              <a:t>sazování německých příležitostných tiskařů, které angažoval Friedrich Falcký (doloženi většinou jen archivními prameny)</a:t>
            </a:r>
          </a:p>
          <a:p>
            <a:r>
              <a:rPr lang="cs-CZ" dirty="0" smtClean="0"/>
              <a:t>Domácí nekatoličtí tiskaři – činnost násilně zastavena nejpozději ve 20. letech 17. stol. 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481134" cy="5661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91837"/>
            <a:ext cx="4385926" cy="56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0" y="1082377"/>
            <a:ext cx="4430741" cy="57756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8740"/>
            <a:ext cx="4437893" cy="57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76" y="0"/>
            <a:ext cx="625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7470"/>
            <a:ext cx="3456384" cy="56705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62" y="1196752"/>
            <a:ext cx="321647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860032" y="570156"/>
            <a:ext cx="3584721" cy="5019084"/>
          </a:xfrm>
        </p:spPr>
        <p:txBody>
          <a:bodyPr/>
          <a:lstStyle/>
          <a:p>
            <a:r>
              <a:rPr lang="cs-CZ" sz="4000" dirty="0"/>
              <a:t>Jan Karel Jeřábek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3" y="0"/>
            <a:ext cx="4357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9248" y="44624"/>
            <a:ext cx="7745506" cy="1152128"/>
          </a:xfrm>
        </p:spPr>
        <p:txBody>
          <a:bodyPr/>
          <a:lstStyle/>
          <a:p>
            <a:r>
              <a:rPr lang="cs-CZ" sz="4000" dirty="0"/>
              <a:t>Jan Karel Jeřábek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9007"/>
            <a:ext cx="6729984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76056" y="44624"/>
            <a:ext cx="3368698" cy="6120680"/>
          </a:xfrm>
        </p:spPr>
        <p:txBody>
          <a:bodyPr/>
          <a:lstStyle/>
          <a:p>
            <a:r>
              <a:rPr lang="cs-CZ" sz="4000" dirty="0"/>
              <a:t>Jan Karel Jeřábek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953256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7" y="836712"/>
            <a:ext cx="6665148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25" y="989867"/>
            <a:ext cx="6412992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" y="834517"/>
            <a:ext cx="4405665" cy="60234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58604"/>
            <a:ext cx="4369802" cy="59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/>
              <a:t>k</a:t>
            </a:r>
            <a:r>
              <a:rPr lang="cs-CZ" dirty="0" smtClean="0"/>
              <a:t>atolicky orientovaná pouze dílna Kašpara </a:t>
            </a:r>
            <a:r>
              <a:rPr lang="cs-CZ" dirty="0" err="1"/>
              <a:t>K</a:t>
            </a:r>
            <a:r>
              <a:rPr lang="cs-CZ" dirty="0" err="1" smtClean="0"/>
              <a:t>argesia</a:t>
            </a:r>
            <a:r>
              <a:rPr lang="cs-CZ" dirty="0" smtClean="0"/>
              <a:t> a jeho dědiců (1605-1615), následovník Tobiáš Leopold (1616-1623)</a:t>
            </a:r>
          </a:p>
          <a:p>
            <a:r>
              <a:rPr lang="cs-CZ" dirty="0" smtClean="0"/>
              <a:t>Před rokem 1620 katolické tiskárny – Jan a Štěpán </a:t>
            </a:r>
            <a:r>
              <a:rPr lang="cs-CZ" dirty="0" err="1" smtClean="0"/>
              <a:t>Bylinové</a:t>
            </a:r>
            <a:r>
              <a:rPr lang="cs-CZ" dirty="0" smtClean="0"/>
              <a:t>, Zikmund </a:t>
            </a:r>
            <a:r>
              <a:rPr lang="cs-CZ" dirty="0" err="1" smtClean="0"/>
              <a:t>Léva</a:t>
            </a:r>
            <a:r>
              <a:rPr lang="cs-CZ" dirty="0" smtClean="0"/>
              <a:t> z </a:t>
            </a:r>
            <a:r>
              <a:rPr lang="cs-CZ" dirty="0" err="1" smtClean="0"/>
              <a:t>B</a:t>
            </a:r>
            <a:r>
              <a:rPr lang="cs-CZ" dirty="0" err="1"/>
              <a:t>rozánek</a:t>
            </a:r>
            <a:r>
              <a:rPr lang="cs-CZ" dirty="0"/>
              <a:t> a </a:t>
            </a:r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endParaRPr lang="cs-CZ" dirty="0" smtClean="0"/>
          </a:p>
          <a:p>
            <a:r>
              <a:rPr lang="cs-CZ" dirty="0" smtClean="0"/>
              <a:t>mezi 1620 a 1700 v Praze působí jen cca 20 tiskařských firem, většinu dílenských pomocníků tvoří Němci</a:t>
            </a:r>
          </a:p>
          <a:p>
            <a:r>
              <a:rPr lang="cs-CZ" dirty="0"/>
              <a:t>t</a:t>
            </a:r>
            <a:r>
              <a:rPr lang="cs-CZ" dirty="0" smtClean="0"/>
              <a:t>ištěná produkce napomáhá pobělohorské rekatolizaci z počátku dovážená ze zahraničí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62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Vojtěch Jiří Koniáš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1768"/>
            <a:ext cx="3544462" cy="59462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1768"/>
            <a:ext cx="3884684" cy="59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Převládá latinská a německá produkce nad českou, jednotvárná náboženská tvorba</a:t>
            </a:r>
          </a:p>
          <a:p>
            <a:r>
              <a:rPr lang="cs-CZ" dirty="0" smtClean="0"/>
              <a:t>Knihkupecké a nakladatelské aktivity se soustřeďovaly v rukou Němců a Rakušanů:</a:t>
            </a:r>
          </a:p>
          <a:p>
            <a:pPr lvl="2"/>
            <a:r>
              <a:rPr lang="cs-CZ" dirty="0" smtClean="0"/>
              <a:t>Filiálka Kašpara von Ratha (od r. 1628)</a:t>
            </a:r>
          </a:p>
          <a:p>
            <a:pPr lvl="2"/>
            <a:r>
              <a:rPr lang="cs-CZ" dirty="0" smtClean="0"/>
              <a:t>Filiálka Mikuláše </a:t>
            </a:r>
            <a:r>
              <a:rPr lang="cs-CZ" dirty="0" err="1" smtClean="0"/>
              <a:t>Hösinga</a:t>
            </a:r>
            <a:r>
              <a:rPr lang="cs-CZ" dirty="0" smtClean="0"/>
              <a:t> </a:t>
            </a:r>
            <a:r>
              <a:rPr lang="cs-CZ" dirty="0" smtClean="0"/>
              <a:t>(od r. 1655)</a:t>
            </a:r>
          </a:p>
          <a:p>
            <a:pPr lvl="2"/>
            <a:r>
              <a:rPr lang="cs-CZ" dirty="0" smtClean="0"/>
              <a:t>Filiálka Daniela </a:t>
            </a:r>
            <a:r>
              <a:rPr lang="cs-CZ" dirty="0" err="1" smtClean="0"/>
              <a:t>Wussina</a:t>
            </a:r>
            <a:r>
              <a:rPr lang="cs-CZ" dirty="0" smtClean="0"/>
              <a:t> (od r. 1658)</a:t>
            </a:r>
          </a:p>
          <a:p>
            <a:pPr marL="365125" lvl="2" indent="-365125"/>
            <a:r>
              <a:rPr lang="cs-CZ" sz="2400" dirty="0"/>
              <a:t>R. 1669 – vzniklo pod protektorátem jezuitů nakladatelství Dědictví sv. Václava</a:t>
            </a:r>
          </a:p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7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Filiálka Mikuláše </a:t>
            </a:r>
            <a:r>
              <a:rPr lang="cs-CZ" sz="4000" dirty="0" err="1"/>
              <a:t>Hösingna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27132"/>
            <a:ext cx="4673405" cy="60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Filiálka Mikuláše </a:t>
            </a:r>
            <a:r>
              <a:rPr lang="cs-CZ" sz="4000" dirty="0" err="1" smtClean="0"/>
              <a:t>Hösinga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" y="836712"/>
            <a:ext cx="8170432" cy="54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90880"/>
            <a:ext cx="4909433" cy="5967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9" y="1309307"/>
            <a:ext cx="4335373" cy="554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36" y="836712"/>
            <a:ext cx="4892028" cy="5949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7" y="1268760"/>
            <a:ext cx="4070283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730748"/>
            <a:ext cx="8316416" cy="59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1613 Kryštof </a:t>
            </a:r>
            <a:r>
              <a:rPr lang="cs-CZ" dirty="0" err="1" smtClean="0"/>
              <a:t>Haugenhoffer</a:t>
            </a:r>
            <a:r>
              <a:rPr lang="cs-CZ" dirty="0" smtClean="0"/>
              <a:t>, záhy odešel do Brna</a:t>
            </a: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Jindřichův </a:t>
            </a:r>
            <a:r>
              <a:rPr lang="cs-CZ" dirty="0"/>
              <a:t>H</a:t>
            </a:r>
            <a:r>
              <a:rPr lang="cs-CZ" dirty="0" smtClean="0"/>
              <a:t>radec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Po Ondřeji </a:t>
            </a:r>
            <a:r>
              <a:rPr lang="cs-CZ" dirty="0" err="1" smtClean="0"/>
              <a:t>Gradensovi</a:t>
            </a:r>
            <a:r>
              <a:rPr lang="cs-CZ" dirty="0" smtClean="0"/>
              <a:t> vedla tiskárnu jeho vdova Dorota – tiskárnu udržela do r. 1653</a:t>
            </a:r>
          </a:p>
          <a:p>
            <a:pPr marL="523875" lvl="2" indent="-342900"/>
            <a:r>
              <a:rPr lang="cs-CZ" dirty="0" smtClean="0"/>
              <a:t>Provdala se po 4. za Jana st. </a:t>
            </a:r>
            <a:r>
              <a:rPr lang="cs-CZ" dirty="0" err="1" smtClean="0"/>
              <a:t>Arnolta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 smtClean="0"/>
          </a:p>
          <a:p>
            <a:pPr marL="523875" lvl="2" indent="-342900"/>
            <a:r>
              <a:rPr lang="cs-CZ" dirty="0" err="1" smtClean="0"/>
              <a:t>Arnolt</a:t>
            </a:r>
            <a:r>
              <a:rPr lang="cs-CZ" dirty="0" smtClean="0"/>
              <a:t> zde pracoval v letech 1655-1685</a:t>
            </a:r>
          </a:p>
          <a:p>
            <a:pPr marL="523875" lvl="2" indent="-342900"/>
            <a:r>
              <a:rPr lang="cs-CZ" dirty="0" smtClean="0"/>
              <a:t>1686 tiskárnu koupil Daniel Vojtěch Kamenický (do r. 1775)</a:t>
            </a:r>
          </a:p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Litomyšl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29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11615" y="2370356"/>
            <a:ext cx="5096889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475"/>
            <a:ext cx="3456384" cy="63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Kašpar </a:t>
            </a:r>
            <a:r>
              <a:rPr lang="cs-CZ" dirty="0" err="1" smtClean="0"/>
              <a:t>Kargesius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13318"/>
            <a:ext cx="3600400" cy="58446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51" y="1340768"/>
            <a:ext cx="5245344" cy="46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7" y="1412776"/>
            <a:ext cx="4434423" cy="5463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4277"/>
            <a:ext cx="4242032" cy="54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" y="1584636"/>
            <a:ext cx="3874575" cy="5300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85346"/>
            <a:ext cx="4118706" cy="52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1008112"/>
          </a:xfrm>
        </p:spPr>
        <p:txBody>
          <a:bodyPr/>
          <a:lstStyle/>
          <a:p>
            <a:r>
              <a:rPr lang="cs-CZ" sz="4000" dirty="0"/>
              <a:t>Daniel Vojtěch Kamenický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82" y="959796"/>
            <a:ext cx="4472158" cy="5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1626-1629 – probošt Jan </a:t>
            </a:r>
            <a:r>
              <a:rPr lang="cs-CZ" dirty="0" err="1" smtClean="0"/>
              <a:t>Sixt</a:t>
            </a:r>
            <a:r>
              <a:rPr lang="cs-CZ" dirty="0" smtClean="0"/>
              <a:t> z </a:t>
            </a:r>
            <a:r>
              <a:rPr lang="cs-CZ" dirty="0" err="1" smtClean="0"/>
              <a:t>Lerchenfelsu</a:t>
            </a:r>
            <a:r>
              <a:rPr lang="cs-CZ" dirty="0" smtClean="0"/>
              <a:t>, podle jeho závěti přešla dílna na pražského arcibiskupa kardinála Arnošta Vojtěcha z Harrachu a stala se základem arcibiskupské tiskárny</a:t>
            </a:r>
          </a:p>
          <a:p>
            <a:pPr marL="180975" lvl="2" indent="0">
              <a:buNone/>
            </a:pPr>
            <a:endParaRPr lang="cs-CZ" dirty="0" smtClean="0"/>
          </a:p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Litoměřice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4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Jiří Handl 1597/1612-1616</a:t>
            </a:r>
          </a:p>
          <a:p>
            <a:pPr marL="0" indent="0">
              <a:buNone/>
            </a:pPr>
            <a:r>
              <a:rPr lang="cs-CZ" dirty="0" smtClean="0"/>
              <a:t>Získal tiskárnu Valentina Klína, která patřila rodině Olivetských a r. 1612 ji rozšířil tiskařským vybavením  J. </a:t>
            </a:r>
            <a:r>
              <a:rPr lang="cs-CZ" dirty="0" err="1" smtClean="0"/>
              <a:t>Milichthalera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Ve 20. letech 17. století jediná funkční živnost na Moravě</a:t>
            </a:r>
          </a:p>
          <a:p>
            <a:pPr marL="0" indent="0">
              <a:buNone/>
            </a:pPr>
            <a:r>
              <a:rPr lang="cs-CZ" dirty="0" smtClean="0"/>
              <a:t>Ediční politika vycházela z katolického programu</a:t>
            </a:r>
          </a:p>
          <a:p>
            <a:pPr>
              <a:buFontTx/>
              <a:buChar char="-"/>
            </a:pPr>
            <a:r>
              <a:rPr lang="cs-CZ" dirty="0" smtClean="0"/>
              <a:t>Artikule</a:t>
            </a:r>
          </a:p>
          <a:p>
            <a:pPr>
              <a:buFontTx/>
              <a:buChar char="-"/>
            </a:pPr>
            <a:r>
              <a:rPr lang="cs-CZ" dirty="0" smtClean="0"/>
              <a:t>Jezuitské kancionály (např. </a:t>
            </a:r>
            <a:r>
              <a:rPr lang="cs-CZ" dirty="0" err="1" smtClean="0"/>
              <a:t>Rozenplut</a:t>
            </a:r>
            <a:r>
              <a:rPr lang="cs-CZ" dirty="0" smtClean="0"/>
              <a:t>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4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285"/>
            <a:ext cx="4896544" cy="6909279"/>
          </a:xfrm>
        </p:spPr>
      </p:pic>
    </p:spTree>
    <p:extLst>
      <p:ext uri="{BB962C8B-B14F-4D97-AF65-F5344CB8AC3E}">
        <p14:creationId xmlns:p14="http://schemas.microsoft.com/office/powerpoint/2010/main" val="1176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403086"/>
          </a:xfrm>
        </p:spPr>
      </p:pic>
    </p:spTree>
    <p:extLst>
      <p:ext uri="{BB962C8B-B14F-4D97-AF65-F5344CB8AC3E}">
        <p14:creationId xmlns:p14="http://schemas.microsoft.com/office/powerpoint/2010/main" val="36048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08512" cy="6662910"/>
          </a:xfrm>
        </p:spPr>
      </p:pic>
    </p:spTree>
    <p:extLst>
      <p:ext uri="{BB962C8B-B14F-4D97-AF65-F5344CB8AC3E}">
        <p14:creationId xmlns:p14="http://schemas.microsoft.com/office/powerpoint/2010/main" val="5667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85084" cy="6192688"/>
          </a:xfrm>
        </p:spPr>
      </p:pic>
    </p:spTree>
    <p:extLst>
      <p:ext uri="{BB962C8B-B14F-4D97-AF65-F5344CB8AC3E}">
        <p14:creationId xmlns:p14="http://schemas.microsoft.com/office/powerpoint/2010/main" val="22909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Klášterní tiskárna:</a:t>
            </a:r>
          </a:p>
          <a:p>
            <a:pPr marL="0" indent="0">
              <a:buNone/>
            </a:pPr>
            <a:r>
              <a:rPr lang="cs-CZ" dirty="0" smtClean="0"/>
              <a:t>1595- cca 1612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Louka u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5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Kašpar </a:t>
            </a:r>
            <a:r>
              <a:rPr lang="cs-CZ" dirty="0" err="1" smtClean="0"/>
              <a:t>Kargesius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7281"/>
            <a:ext cx="3790319" cy="55892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4977554" cy="39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Katolický tisk:</a:t>
            </a:r>
          </a:p>
          <a:p>
            <a:pPr marL="0" indent="0">
              <a:buNone/>
            </a:pPr>
            <a:r>
              <a:rPr lang="cs-CZ" dirty="0" smtClean="0"/>
              <a:t>Kardinál Fr. Z </a:t>
            </a:r>
            <a:r>
              <a:rPr lang="cs-CZ" dirty="0" err="1" smtClean="0"/>
              <a:t>Dietrichsteina</a:t>
            </a:r>
            <a:r>
              <a:rPr lang="cs-CZ" dirty="0" smtClean="0"/>
              <a:t> přenesl do Mikulova bývalou tiskárnu premonstrátského kláštera v Louce u Znojma</a:t>
            </a:r>
          </a:p>
          <a:p>
            <a:pPr marL="0" indent="0">
              <a:buNone/>
            </a:pPr>
            <a:r>
              <a:rPr lang="cs-CZ" dirty="0" smtClean="0"/>
              <a:t>Dílna působila při gymnáziu jako Piaristická tiskárna 1630-1639, 1640 ji koupil J. B. Werner a přestěhoval ji do Brna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54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Hebrejský tisk:</a:t>
            </a:r>
          </a:p>
          <a:p>
            <a:pPr marL="0" indent="0">
              <a:buNone/>
            </a:pPr>
            <a:r>
              <a:rPr lang="cs-CZ" dirty="0" smtClean="0"/>
              <a:t>Tisk pro židovskou obec – krátkodobé působení brněnské tiskárny F.J. Neumanna z Brna – v působení jeho vdovy Anny Františky v letech 1765-1779, 1785</a:t>
            </a:r>
          </a:p>
          <a:p>
            <a:pPr marL="0" indent="0">
              <a:buNone/>
            </a:pPr>
            <a:r>
              <a:rPr lang="cs-CZ" dirty="0" smtClean="0"/>
              <a:t>Podmínkou bylo otevření paralelní německo-česko-latinské tiskárny (1766)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4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159"/>
            <a:ext cx="4392488" cy="6579209"/>
          </a:xfrm>
        </p:spPr>
      </p:pic>
    </p:spTree>
    <p:extLst>
      <p:ext uri="{BB962C8B-B14F-4D97-AF65-F5344CB8AC3E}">
        <p14:creationId xmlns:p14="http://schemas.microsoft.com/office/powerpoint/2010/main" val="40371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558752"/>
          </a:xfrm>
        </p:spPr>
      </p:pic>
    </p:spTree>
    <p:extLst>
      <p:ext uri="{BB962C8B-B14F-4D97-AF65-F5344CB8AC3E}">
        <p14:creationId xmlns:p14="http://schemas.microsoft.com/office/powerpoint/2010/main" val="23052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 - </a:t>
            </a:r>
            <a:r>
              <a:rPr lang="cs-CZ" dirty="0"/>
              <a:t>1562-1578 </a:t>
            </a:r>
            <a:r>
              <a:rPr lang="cs-CZ" dirty="0" smtClean="0"/>
              <a:t> (Ivančice), 1579-1619 (Kralice), 1629-56  (Lešno)</a:t>
            </a:r>
          </a:p>
          <a:p>
            <a:pPr marL="0" indent="0">
              <a:buNone/>
            </a:pPr>
            <a:r>
              <a:rPr lang="cs-CZ" dirty="0" smtClean="0"/>
              <a:t>Pod ochranou </a:t>
            </a:r>
            <a:r>
              <a:rPr lang="cs-CZ" dirty="0" err="1" smtClean="0"/>
              <a:t>Pertolda</a:t>
            </a:r>
            <a:r>
              <a:rPr lang="cs-CZ" dirty="0" smtClean="0"/>
              <a:t> z </a:t>
            </a:r>
            <a:r>
              <a:rPr lang="cs-CZ" dirty="0" err="1" smtClean="0"/>
              <a:t>Lipé</a:t>
            </a:r>
            <a:r>
              <a:rPr lang="cs-CZ" dirty="0" smtClean="0"/>
              <a:t> a jeho manželky Zuzany z Boskovic</a:t>
            </a:r>
          </a:p>
          <a:p>
            <a:pPr marL="0" indent="0">
              <a:buNone/>
            </a:pPr>
            <a:r>
              <a:rPr lang="cs-CZ" dirty="0" smtClean="0"/>
              <a:t>Před etablováním tiskárny kontakty s ideově spřízněnými tiskaři – Kašpar </a:t>
            </a:r>
            <a:r>
              <a:rPr lang="cs-CZ" dirty="0" err="1" smtClean="0"/>
              <a:t>Aorg</a:t>
            </a:r>
            <a:r>
              <a:rPr lang="cs-CZ" dirty="0" smtClean="0"/>
              <a:t>, J. </a:t>
            </a:r>
            <a:r>
              <a:rPr lang="cs-CZ" dirty="0" err="1" smtClean="0"/>
              <a:t>Günther</a:t>
            </a:r>
            <a:r>
              <a:rPr lang="cs-CZ" dirty="0" smtClean="0"/>
              <a:t>, Mikuláš </a:t>
            </a:r>
            <a:r>
              <a:rPr lang="cs-CZ" dirty="0" err="1" smtClean="0"/>
              <a:t>Klaudyán</a:t>
            </a:r>
            <a:r>
              <a:rPr lang="cs-CZ" dirty="0" smtClean="0"/>
              <a:t>, P. Olivetský z O., Alexandr </a:t>
            </a:r>
            <a:r>
              <a:rPr lang="cs-CZ" dirty="0" err="1" smtClean="0"/>
              <a:t>Oujezdský</a:t>
            </a:r>
            <a:r>
              <a:rPr lang="cs-CZ" dirty="0" smtClean="0"/>
              <a:t>, Pavel Severin,  a s tiskaři z německy mluvících zemí</a:t>
            </a:r>
          </a:p>
          <a:p>
            <a:pPr marL="0" indent="0">
              <a:buNone/>
            </a:pPr>
            <a:r>
              <a:rPr lang="cs-CZ" dirty="0" smtClean="0"/>
              <a:t>Po roce 1547 přesun bratrských tisků z Čech na Moravu, ovšem zakázka na </a:t>
            </a:r>
            <a:r>
              <a:rPr lang="cs-CZ" dirty="0" err="1" smtClean="0"/>
              <a:t>Šamotulský</a:t>
            </a:r>
            <a:r>
              <a:rPr lang="cs-CZ" dirty="0" smtClean="0"/>
              <a:t> kancionál směřovala do Polska (1560-1)</a:t>
            </a:r>
          </a:p>
          <a:p>
            <a:pPr marL="0" indent="0">
              <a:buNone/>
            </a:pPr>
            <a:r>
              <a:rPr lang="cs-CZ" dirty="0" smtClean="0"/>
              <a:t>Část vybavení koupena od </a:t>
            </a:r>
            <a:r>
              <a:rPr lang="cs-CZ" dirty="0" err="1" smtClean="0"/>
              <a:t>Oujezdského</a:t>
            </a:r>
            <a:r>
              <a:rPr lang="cs-CZ" dirty="0" smtClean="0"/>
              <a:t>, tiskárna zřízena na popud Jana Blahoslava v jeho sídle - Ivančicích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Ivančice, Kralice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8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Tisky kvůli utajení neopatřovány úplnými </a:t>
            </a:r>
            <a:r>
              <a:rPr lang="cs-CZ" dirty="0" err="1" smtClean="0"/>
              <a:t>impresy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Též používán papír bez filigránů</a:t>
            </a:r>
          </a:p>
          <a:p>
            <a:pPr marL="0" indent="0">
              <a:buNone/>
            </a:pPr>
            <a:r>
              <a:rPr lang="cs-CZ" dirty="0" smtClean="0"/>
              <a:t>Tiskaři – Václav a Zachariáš </a:t>
            </a:r>
            <a:r>
              <a:rPr lang="cs-CZ" dirty="0" err="1" smtClean="0"/>
              <a:t>Solín</a:t>
            </a:r>
            <a:r>
              <a:rPr lang="cs-CZ" dirty="0" smtClean="0"/>
              <a:t> (Ivančice), Samuel </a:t>
            </a:r>
            <a:r>
              <a:rPr lang="cs-CZ" dirty="0" err="1" smtClean="0"/>
              <a:t>Silvest</a:t>
            </a:r>
            <a:r>
              <a:rPr lang="cs-CZ" dirty="0" smtClean="0"/>
              <a:t> a Václav </a:t>
            </a:r>
            <a:r>
              <a:rPr lang="cs-CZ" dirty="0" err="1" smtClean="0"/>
              <a:t>Elam</a:t>
            </a:r>
            <a:r>
              <a:rPr lang="cs-CZ" dirty="0" smtClean="0"/>
              <a:t> (Kralice) </a:t>
            </a:r>
          </a:p>
          <a:p>
            <a:pPr marL="0" indent="0">
              <a:buNone/>
            </a:pPr>
            <a:r>
              <a:rPr lang="cs-CZ" dirty="0" smtClean="0"/>
              <a:t>1620/1621 byly Kralice přepadeny a vypleněny císařským vojskem, tiskárna byla r. 1622 ukryta v zámku v Náměšti nad Oslavou, 1629 převezena přes Přerov do Lešna</a:t>
            </a:r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L</a:t>
            </a:r>
            <a:r>
              <a:rPr lang="cs-CZ" dirty="0" smtClean="0"/>
              <a:t>ešnu se nemusela  skrývat, pod správou JAK byla přičleněna k bratrskému gymnáziu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22627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době moravského působení tiskárna pracovala jen pro vnitřní potřebu jednoty</a:t>
            </a:r>
          </a:p>
          <a:p>
            <a:pPr marL="0" indent="0">
              <a:buNone/>
            </a:pPr>
            <a:r>
              <a:rPr lang="cs-CZ" dirty="0" smtClean="0"/>
              <a:t>Jediný text určený širšímu publiku – Vyznání víry svaté katolické všech tří stavů Království českého … pod obojí přijímajících (Kralice? 1608)</a:t>
            </a:r>
          </a:p>
          <a:p>
            <a:pPr marL="0" indent="0">
              <a:buNone/>
            </a:pPr>
            <a:r>
              <a:rPr lang="cs-CZ" dirty="0" smtClean="0"/>
              <a:t>Průměrně tiskla 4 a v Polsku až 10 titulů ročně</a:t>
            </a:r>
          </a:p>
          <a:p>
            <a:pPr marL="0" indent="0">
              <a:buNone/>
            </a:pPr>
            <a:r>
              <a:rPr lang="cs-CZ" dirty="0" smtClean="0"/>
              <a:t>Ivančice – 17 titulů</a:t>
            </a:r>
          </a:p>
          <a:p>
            <a:pPr marL="0" indent="0">
              <a:buNone/>
            </a:pPr>
            <a:r>
              <a:rPr lang="cs-CZ" dirty="0" smtClean="0"/>
              <a:t>Kralice  - 70 titulů</a:t>
            </a:r>
          </a:p>
          <a:p>
            <a:pPr marL="0" indent="0">
              <a:buNone/>
            </a:pPr>
            <a:r>
              <a:rPr lang="cs-CZ" dirty="0" smtClean="0"/>
              <a:t>Lešno – 160 titulů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9160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Jednotlivá vydání, i když nesou stejný název, se liší textově i typograficky</a:t>
            </a:r>
          </a:p>
          <a:p>
            <a:pPr marL="0" indent="0">
              <a:buNone/>
            </a:pPr>
            <a:r>
              <a:rPr lang="cs-CZ" dirty="0" smtClean="0"/>
              <a:t>Vedle „velkých“ vydání bible a kancionálů bývala pořizována i cenově dostupnější vydání </a:t>
            </a:r>
          </a:p>
          <a:p>
            <a:pPr marL="0" indent="0">
              <a:buNone/>
            </a:pPr>
            <a:r>
              <a:rPr lang="cs-CZ" dirty="0" smtClean="0"/>
              <a:t>Pro šlechtické mecenáše vznikaly „bibliofilské“ exempláře</a:t>
            </a:r>
          </a:p>
          <a:p>
            <a:pPr marL="0" indent="0">
              <a:buNone/>
            </a:pPr>
            <a:r>
              <a:rPr lang="cs-CZ" dirty="0" smtClean="0"/>
              <a:t>O nákladu máme jen minimum zpráv, např. 1. díl Kralické </a:t>
            </a:r>
            <a:r>
              <a:rPr lang="cs-CZ" dirty="0" err="1" smtClean="0"/>
              <a:t>šestidílky</a:t>
            </a:r>
            <a:r>
              <a:rPr lang="cs-CZ" dirty="0" smtClean="0"/>
              <a:t> měl náklad 2000 exemplářů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9062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Tiskárna disponovala patrně jen 1 lisem, písmo bylo odléváno zřejmě přímo v tiskárně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Ediční plán:</a:t>
            </a:r>
          </a:p>
          <a:p>
            <a:pPr marL="0" indent="0">
              <a:buNone/>
            </a:pPr>
            <a:r>
              <a:rPr lang="cs-CZ" dirty="0" smtClean="0"/>
              <a:t>Hlavními díly bible a kancionály</a:t>
            </a:r>
          </a:p>
          <a:p>
            <a:pPr marL="0" indent="0">
              <a:buNone/>
            </a:pPr>
            <a:r>
              <a:rPr lang="cs-CZ" dirty="0" smtClean="0"/>
              <a:t>Na dalším místě apologie, konfese, modlitební knihy, perikopy, postily, literatura liturgická, pastorační a </a:t>
            </a:r>
            <a:r>
              <a:rPr lang="cs-CZ" dirty="0" err="1" smtClean="0"/>
              <a:t>vzdělávatelská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27069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Nový zákon (v Blahoslavově překladu z řečtiny; Ivančice 1564 a 1568, nová redakce Kralice 1593-1954, 1596 a 1601)</a:t>
            </a:r>
          </a:p>
          <a:p>
            <a:pPr>
              <a:buFontTx/>
              <a:buChar char="-"/>
            </a:pPr>
            <a:r>
              <a:rPr lang="cs-CZ" dirty="0" smtClean="0"/>
              <a:t>Šestidílná Bible česká (Kralice, 1. 1579, 2. 1580, 3. 1582, 4. 1587, 5. 1588, 6. 1593-4)</a:t>
            </a:r>
          </a:p>
          <a:p>
            <a:pPr>
              <a:buFontTx/>
              <a:buChar char="-"/>
            </a:pPr>
            <a:r>
              <a:rPr lang="cs-CZ" dirty="0" smtClean="0"/>
              <a:t>Žaltář Davida svatého (Kralice 1579 a 1581)</a:t>
            </a:r>
          </a:p>
          <a:p>
            <a:pPr>
              <a:buFontTx/>
              <a:buChar char="-"/>
            </a:pPr>
            <a:r>
              <a:rPr lang="cs-CZ" dirty="0" smtClean="0"/>
              <a:t>Jiřík Strejc Zábřežský: Žalmové aneb </a:t>
            </a:r>
            <a:r>
              <a:rPr lang="cs-CZ" dirty="0" err="1" smtClean="0"/>
              <a:t>Zpěvové</a:t>
            </a:r>
            <a:r>
              <a:rPr lang="cs-CZ" dirty="0" smtClean="0"/>
              <a:t> </a:t>
            </a:r>
            <a:r>
              <a:rPr lang="cs-CZ" dirty="0" err="1" smtClean="0"/>
              <a:t>stavého</a:t>
            </a:r>
            <a:r>
              <a:rPr lang="cs-CZ" dirty="0" smtClean="0"/>
              <a:t> Davida (Kralice 1587 a 1598)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3966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7" y="1128357"/>
            <a:ext cx="3728273" cy="57332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3785137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Jednodílní Bible česká (Kralice 1596 a 1598)</a:t>
            </a:r>
          </a:p>
          <a:p>
            <a:pPr>
              <a:buFontTx/>
              <a:buChar char="-"/>
            </a:pPr>
            <a:r>
              <a:rPr lang="cs-CZ" dirty="0" smtClean="0"/>
              <a:t>Biblí české díl šestý totiž Nový Zákon (Kralice 1601)</a:t>
            </a:r>
          </a:p>
          <a:p>
            <a:pPr>
              <a:buFontTx/>
              <a:buChar char="-"/>
            </a:pPr>
            <a:r>
              <a:rPr lang="cs-CZ" dirty="0" smtClean="0"/>
              <a:t>Rejstřík Písem svatých (Ivančice 1563, Kralice 1597)</a:t>
            </a:r>
          </a:p>
          <a:p>
            <a:pPr marL="0" indent="0">
              <a:buNone/>
            </a:pPr>
            <a:r>
              <a:rPr lang="cs-CZ" dirty="0" smtClean="0"/>
              <a:t>Liturgické příručky:</a:t>
            </a:r>
          </a:p>
          <a:p>
            <a:pPr>
              <a:buFontTx/>
              <a:buChar char="-"/>
            </a:pPr>
            <a:r>
              <a:rPr lang="cs-CZ" dirty="0" smtClean="0"/>
              <a:t>Služba křtu svatého (Kralice 1580)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40347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Písně duchovní </a:t>
            </a:r>
            <a:r>
              <a:rPr lang="cs-CZ" dirty="0" err="1" smtClean="0"/>
              <a:t>evangelitské</a:t>
            </a:r>
            <a:r>
              <a:rPr lang="cs-CZ" dirty="0" smtClean="0"/>
              <a:t> (Ivančice 1562-64, po 1564?/69?, 1572, 1576,  1577?, Kralice 1579?, 1581, 1583, 1587, 1594, 1598, 1602, 1615 a 1618)</a:t>
            </a:r>
          </a:p>
          <a:p>
            <a:pPr>
              <a:buFontTx/>
              <a:buChar char="-"/>
            </a:pPr>
            <a:r>
              <a:rPr lang="cs-CZ" dirty="0" err="1" smtClean="0"/>
              <a:t>Micheil</a:t>
            </a:r>
            <a:r>
              <a:rPr lang="cs-CZ" dirty="0" smtClean="0"/>
              <a:t> </a:t>
            </a:r>
            <a:r>
              <a:rPr lang="cs-CZ" dirty="0" err="1" smtClean="0"/>
              <a:t>Weiße</a:t>
            </a:r>
            <a:r>
              <a:rPr lang="cs-CZ" dirty="0" smtClean="0"/>
              <a:t>: </a:t>
            </a:r>
            <a:r>
              <a:rPr lang="cs-CZ" dirty="0" err="1" smtClean="0"/>
              <a:t>Kirchengeseng</a:t>
            </a:r>
            <a:r>
              <a:rPr lang="cs-CZ" dirty="0" smtClean="0"/>
              <a:t>, … (Ivančice 1566, </a:t>
            </a:r>
            <a:r>
              <a:rPr lang="cs-CZ" dirty="0" err="1" smtClean="0"/>
              <a:t>Nürnberg</a:t>
            </a:r>
            <a:r>
              <a:rPr lang="cs-CZ" dirty="0" smtClean="0"/>
              <a:t> 1580, Kralice 1606)</a:t>
            </a:r>
          </a:p>
          <a:p>
            <a:pPr>
              <a:buFontTx/>
              <a:buChar char="-"/>
            </a:pPr>
            <a:r>
              <a:rPr lang="cs-CZ" dirty="0" smtClean="0"/>
              <a:t>Písně pohřební (Kralice 1586 a 1615)</a:t>
            </a:r>
          </a:p>
          <a:p>
            <a:pPr>
              <a:buFontTx/>
              <a:buChar char="-"/>
            </a:pPr>
            <a:r>
              <a:rPr lang="cs-CZ" dirty="0" smtClean="0"/>
              <a:t>Rejstřík písní duchovních (Ivančice před 1579?, Kralice před 1599?)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260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Obrana mírná a slušná kancionálu bratrského, … (Kralice? 1588)</a:t>
            </a:r>
          </a:p>
          <a:p>
            <a:pPr>
              <a:buFontTx/>
              <a:buChar char="-"/>
            </a:pPr>
            <a:r>
              <a:rPr lang="cs-CZ" dirty="0" smtClean="0"/>
              <a:t>Řeči Boží (Kralice 1592?,  1597, 1604 a 1616)</a:t>
            </a:r>
          </a:p>
          <a:p>
            <a:pPr>
              <a:buFontTx/>
              <a:buChar char="-"/>
            </a:pPr>
            <a:r>
              <a:rPr lang="cs-CZ" dirty="0" smtClean="0"/>
              <a:t>Rejstřík … Řečí Božích (Ivančice 1563, Kralice 1615)</a:t>
            </a:r>
          </a:p>
          <a:p>
            <a:pPr marL="0" indent="0">
              <a:buNone/>
            </a:pPr>
            <a:r>
              <a:rPr lang="cs-CZ" dirty="0" smtClean="0"/>
              <a:t>Postily:</a:t>
            </a:r>
          </a:p>
          <a:p>
            <a:pPr>
              <a:buFontTx/>
              <a:buChar char="-"/>
            </a:pPr>
            <a:r>
              <a:rPr lang="cs-CZ" dirty="0" smtClean="0"/>
              <a:t>Ondřej Štefan: Výklad řečí Božích (Ivančice 1575)</a:t>
            </a:r>
          </a:p>
          <a:p>
            <a:pPr>
              <a:buFontTx/>
              <a:buChar char="-"/>
            </a:pPr>
            <a:r>
              <a:rPr lang="cs-CZ" dirty="0" smtClean="0"/>
              <a:t>Jan </a:t>
            </a:r>
            <a:r>
              <a:rPr lang="cs-CZ" dirty="0" err="1" smtClean="0"/>
              <a:t>Kapito</a:t>
            </a:r>
            <a:r>
              <a:rPr lang="cs-CZ" dirty="0" smtClean="0"/>
              <a:t>: Postila, tj. kázání, … (Kralice 1586)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6754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Modlitební knihy:</a:t>
            </a:r>
          </a:p>
          <a:p>
            <a:pPr>
              <a:buFontTx/>
              <a:buChar char="-"/>
            </a:pPr>
            <a:r>
              <a:rPr lang="cs-CZ" dirty="0" smtClean="0"/>
              <a:t>Modlitby, kteréž v suché dny v shromáždění svatých říkány bývají (Kralice 1609)</a:t>
            </a:r>
          </a:p>
          <a:p>
            <a:pPr marL="0" indent="0">
              <a:buNone/>
            </a:pPr>
            <a:r>
              <a:rPr lang="cs-CZ" dirty="0" smtClean="0"/>
              <a:t>Školní učebnice a domácí příručky:</a:t>
            </a:r>
            <a:br>
              <a:rPr lang="cs-CZ" dirty="0" smtClean="0"/>
            </a:br>
            <a:r>
              <a:rPr lang="cs-CZ" dirty="0" smtClean="0"/>
              <a:t>- Katechismus (Kralice po 1594?, 1604, před 1609 a 1615)</a:t>
            </a:r>
          </a:p>
          <a:p>
            <a:pPr marL="0" indent="0">
              <a:buNone/>
            </a:pPr>
            <a:r>
              <a:rPr lang="cs-CZ" dirty="0" smtClean="0"/>
              <a:t>- Začátkové učení dítek křesťanských (=prvouka, Kralice 1613)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Summa</a:t>
            </a:r>
            <a:r>
              <a:rPr lang="cs-CZ" dirty="0" smtClean="0"/>
              <a:t> der </a:t>
            </a:r>
            <a:r>
              <a:rPr lang="cs-CZ" dirty="0" err="1" smtClean="0"/>
              <a:t>christlichen</a:t>
            </a:r>
            <a:r>
              <a:rPr lang="cs-CZ" dirty="0" smtClean="0"/>
              <a:t> </a:t>
            </a:r>
            <a:r>
              <a:rPr lang="cs-CZ" dirty="0" err="1" smtClean="0"/>
              <a:t>Lehre</a:t>
            </a:r>
            <a:r>
              <a:rPr lang="cs-CZ" dirty="0" smtClean="0"/>
              <a:t> … </a:t>
            </a:r>
            <a:r>
              <a:rPr lang="cs-CZ" dirty="0" err="1" smtClean="0"/>
              <a:t>verdeutsch</a:t>
            </a:r>
            <a:r>
              <a:rPr lang="cs-CZ" dirty="0" smtClean="0"/>
              <a:t> (Kralice 1619) 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6114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Konfese:</a:t>
            </a:r>
          </a:p>
          <a:p>
            <a:pPr>
              <a:buFontTx/>
              <a:buChar char="-"/>
            </a:pPr>
            <a:r>
              <a:rPr lang="cs-CZ" dirty="0" smtClean="0"/>
              <a:t>Počet z víry (Ivančice 1564, 1574 – čtyři odlišné verze – Kralice 1607, 1608)</a:t>
            </a:r>
          </a:p>
          <a:p>
            <a:pPr>
              <a:buFontTx/>
              <a:buChar char="-"/>
            </a:pPr>
            <a:r>
              <a:rPr lang="cs-CZ" dirty="0" smtClean="0"/>
              <a:t>Matouš Konečný: Pravda vítězící, … (Kralice 1614)</a:t>
            </a:r>
          </a:p>
          <a:p>
            <a:pPr marL="0" indent="0">
              <a:buNone/>
            </a:pPr>
            <a:r>
              <a:rPr lang="cs-CZ" dirty="0" err="1" smtClean="0"/>
              <a:t>Vzdělávatelské</a:t>
            </a:r>
            <a:r>
              <a:rPr lang="cs-CZ" dirty="0" smtClean="0"/>
              <a:t> a mravně-výchovné publikace:</a:t>
            </a:r>
          </a:p>
          <a:p>
            <a:pPr>
              <a:buFontTx/>
              <a:buChar char="-"/>
            </a:pPr>
            <a:r>
              <a:rPr lang="cs-CZ" dirty="0" smtClean="0"/>
              <a:t>Jan Blahoslav: Musica, tj. Knížka zpěvákům, náležité zprávy v sobě zavírající (Ivančice 1569)</a:t>
            </a:r>
          </a:p>
          <a:p>
            <a:pPr>
              <a:buFontTx/>
              <a:buChar char="-"/>
            </a:pPr>
            <a:r>
              <a:rPr lang="cs-CZ" dirty="0" smtClean="0"/>
              <a:t>Evangelia anebo Čtení svatá, kteráž </a:t>
            </a:r>
            <a:r>
              <a:rPr lang="cs-CZ" dirty="0" err="1" smtClean="0"/>
              <a:t>slovou</a:t>
            </a:r>
            <a:r>
              <a:rPr lang="cs-CZ" dirty="0" smtClean="0"/>
              <a:t> pašije (Ivančice 1571)</a:t>
            </a:r>
          </a:p>
          <a:p>
            <a:pPr>
              <a:buFontTx/>
              <a:buChar char="-"/>
            </a:pPr>
            <a:r>
              <a:rPr lang="cs-CZ" dirty="0" smtClean="0"/>
              <a:t>Naučení mládencům k službě … církvi se </a:t>
            </a:r>
            <a:r>
              <a:rPr lang="cs-CZ" dirty="0" err="1" smtClean="0"/>
              <a:t>oddávajícícm</a:t>
            </a:r>
            <a:r>
              <a:rPr lang="cs-CZ" dirty="0" smtClean="0"/>
              <a:t> (Kralice 1585 a 1609)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4902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608512" cy="6835184"/>
          </a:xfrm>
        </p:spPr>
      </p:pic>
    </p:spTree>
    <p:extLst>
      <p:ext uri="{BB962C8B-B14F-4D97-AF65-F5344CB8AC3E}">
        <p14:creationId xmlns:p14="http://schemas.microsoft.com/office/powerpoint/2010/main" val="24396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6259526"/>
          </a:xfrm>
        </p:spPr>
      </p:pic>
    </p:spTree>
    <p:extLst>
      <p:ext uri="{BB962C8B-B14F-4D97-AF65-F5344CB8AC3E}">
        <p14:creationId xmlns:p14="http://schemas.microsoft.com/office/powerpoint/2010/main" val="11752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03"/>
            <a:ext cx="4968552" cy="6891278"/>
          </a:xfrm>
        </p:spPr>
      </p:pic>
    </p:spTree>
    <p:extLst>
      <p:ext uri="{BB962C8B-B14F-4D97-AF65-F5344CB8AC3E}">
        <p14:creationId xmlns:p14="http://schemas.microsoft.com/office/powerpoint/2010/main" val="8582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0" y="188640"/>
            <a:ext cx="8711058" cy="5976664"/>
          </a:xfrm>
        </p:spPr>
      </p:pic>
    </p:spTree>
    <p:extLst>
      <p:ext uri="{BB962C8B-B14F-4D97-AF65-F5344CB8AC3E}">
        <p14:creationId xmlns:p14="http://schemas.microsoft.com/office/powerpoint/2010/main" val="31389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964"/>
            <a:ext cx="3888432" cy="6706404"/>
          </a:xfrm>
        </p:spPr>
      </p:pic>
    </p:spTree>
    <p:extLst>
      <p:ext uri="{BB962C8B-B14F-4D97-AF65-F5344CB8AC3E}">
        <p14:creationId xmlns:p14="http://schemas.microsoft.com/office/powerpoint/2010/main" val="32296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" y="33528"/>
            <a:ext cx="8159496" cy="67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6687"/>
          </a:xfrm>
        </p:spPr>
      </p:pic>
    </p:spTree>
    <p:extLst>
      <p:ext uri="{BB962C8B-B14F-4D97-AF65-F5344CB8AC3E}">
        <p14:creationId xmlns:p14="http://schemas.microsoft.com/office/powerpoint/2010/main" val="33173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Lešně se tiskárna otevřela vnějším zakázkám</a:t>
            </a:r>
          </a:p>
          <a:p>
            <a:pPr marL="0" indent="0">
              <a:buNone/>
            </a:pPr>
            <a:r>
              <a:rPr lang="cs-CZ" dirty="0" smtClean="0"/>
              <a:t>Vydávala tisky latinské, polské, české a německé, určené exulantům a tajným nekatolíkům v Čechách a na Moravě a polskému publiku</a:t>
            </a:r>
          </a:p>
          <a:p>
            <a:pPr marL="0" indent="0">
              <a:buNone/>
            </a:pPr>
            <a:r>
              <a:rPr lang="cs-CZ" dirty="0" smtClean="0"/>
              <a:t>Vyšlo zde cca 40 titulů děl JAK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26777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cs-CZ" dirty="0" smtClean="0"/>
              <a:t>V 1. des. 17. stol. – Polák Bartoloměj Albrecht Forman (1601-1611) – 25 titulů </a:t>
            </a:r>
          </a:p>
          <a:p>
            <a:pPr marL="0" indent="0">
              <a:buNone/>
            </a:pPr>
            <a:r>
              <a:rPr lang="cs-CZ" dirty="0" smtClean="0"/>
              <a:t>V r. 1601, 1602 a 1603 se jedná o tisky zemských sněmů</a:t>
            </a:r>
          </a:p>
          <a:p>
            <a:pPr marL="0" indent="0">
              <a:buNone/>
            </a:pPr>
            <a:r>
              <a:rPr lang="cs-CZ" dirty="0" smtClean="0"/>
              <a:t>Od roku 1607 se produkce rozšiřuje</a:t>
            </a:r>
          </a:p>
          <a:p>
            <a:pPr marL="0" indent="0">
              <a:buNone/>
            </a:pPr>
            <a:r>
              <a:rPr lang="cs-CZ" dirty="0" smtClean="0"/>
              <a:t>Českých tisků 18,  latinských 5, německé 3</a:t>
            </a:r>
          </a:p>
          <a:p>
            <a:pPr marL="0" indent="0">
              <a:buNone/>
            </a:pPr>
            <a:r>
              <a:rPr lang="cs-CZ" dirty="0" smtClean="0"/>
              <a:t>2. Němec Kryštof </a:t>
            </a:r>
            <a:r>
              <a:rPr lang="cs-CZ" dirty="0" err="1" smtClean="0"/>
              <a:t>Haugenhoffer</a:t>
            </a:r>
            <a:r>
              <a:rPr lang="cs-CZ" dirty="0" smtClean="0"/>
              <a:t> (1614-1625) – 14 titulů</a:t>
            </a:r>
          </a:p>
          <a:p>
            <a:pPr marL="0" indent="0">
              <a:buNone/>
            </a:pPr>
            <a:r>
              <a:rPr lang="cs-CZ" dirty="0" smtClean="0"/>
              <a:t>Tisky jen latinsky (7) a německy (7) , vydal 2 evangelické zemské sněmy (1618, 1619), velký podíl </a:t>
            </a:r>
            <a:r>
              <a:rPr lang="cs-CZ" dirty="0" err="1" smtClean="0"/>
              <a:t>jezuitik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Před </a:t>
            </a:r>
            <a:r>
              <a:rPr lang="cs-CZ" dirty="0" err="1" smtClean="0"/>
              <a:t>Brněm</a:t>
            </a:r>
            <a:r>
              <a:rPr lang="cs-CZ" dirty="0" smtClean="0"/>
              <a:t> působil v Pasově a Jindřichově Hradci (1613), později v Mikulově (1628-1629) jako faktor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3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68" y="116632"/>
            <a:ext cx="5118896" cy="6715488"/>
          </a:xfrm>
        </p:spPr>
      </p:pic>
    </p:spTree>
    <p:extLst>
      <p:ext uri="{BB962C8B-B14F-4D97-AF65-F5344CB8AC3E}">
        <p14:creationId xmlns:p14="http://schemas.microsoft.com/office/powerpoint/2010/main" val="40416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6889"/>
            <a:ext cx="8784976" cy="5956447"/>
          </a:xfrm>
        </p:spPr>
      </p:pic>
    </p:spTree>
    <p:extLst>
      <p:ext uri="{BB962C8B-B14F-4D97-AF65-F5344CB8AC3E}">
        <p14:creationId xmlns:p14="http://schemas.microsoft.com/office/powerpoint/2010/main" val="35171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571"/>
            <a:ext cx="4896544" cy="6610522"/>
          </a:xfrm>
        </p:spPr>
      </p:pic>
    </p:spTree>
    <p:extLst>
      <p:ext uri="{BB962C8B-B14F-4D97-AF65-F5344CB8AC3E}">
        <p14:creationId xmlns:p14="http://schemas.microsoft.com/office/powerpoint/2010/main" val="34224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84976" cy="5937706"/>
          </a:xfrm>
        </p:spPr>
      </p:pic>
    </p:spTree>
    <p:extLst>
      <p:ext uri="{BB962C8B-B14F-4D97-AF65-F5344CB8AC3E}">
        <p14:creationId xmlns:p14="http://schemas.microsoft.com/office/powerpoint/2010/main" val="345243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80520" cy="6512709"/>
          </a:xfrm>
        </p:spPr>
      </p:pic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95863" cy="59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96544" cy="6855164"/>
          </a:xfrm>
        </p:spPr>
      </p:pic>
    </p:spTree>
    <p:extLst>
      <p:ext uri="{BB962C8B-B14F-4D97-AF65-F5344CB8AC3E}">
        <p14:creationId xmlns:p14="http://schemas.microsoft.com/office/powerpoint/2010/main" val="27532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287001"/>
          </a:xfrm>
        </p:spPr>
      </p:pic>
    </p:spTree>
    <p:extLst>
      <p:ext uri="{BB962C8B-B14F-4D97-AF65-F5344CB8AC3E}">
        <p14:creationId xmlns:p14="http://schemas.microsoft.com/office/powerpoint/2010/main" val="23462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25"/>
            <a:ext cx="9144000" cy="62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616624" cy="6567998"/>
          </a:xfrm>
        </p:spPr>
      </p:pic>
    </p:spTree>
    <p:extLst>
      <p:ext uri="{BB962C8B-B14F-4D97-AF65-F5344CB8AC3E}">
        <p14:creationId xmlns:p14="http://schemas.microsoft.com/office/powerpoint/2010/main" val="8481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84987" cy="5472608"/>
          </a:xfrm>
        </p:spPr>
      </p:pic>
    </p:spTree>
    <p:extLst>
      <p:ext uri="{BB962C8B-B14F-4D97-AF65-F5344CB8AC3E}">
        <p14:creationId xmlns:p14="http://schemas.microsoft.com/office/powerpoint/2010/main" val="6448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4801"/>
            <a:ext cx="8928992" cy="5508495"/>
          </a:xfrm>
        </p:spPr>
      </p:pic>
    </p:spTree>
    <p:extLst>
      <p:ext uri="{BB962C8B-B14F-4D97-AF65-F5344CB8AC3E}">
        <p14:creationId xmlns:p14="http://schemas.microsoft.com/office/powerpoint/2010/main" val="19923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3773"/>
            <a:ext cx="5328592" cy="6641435"/>
          </a:xfrm>
        </p:spPr>
      </p:pic>
    </p:spTree>
    <p:extLst>
      <p:ext uri="{BB962C8B-B14F-4D97-AF65-F5344CB8AC3E}">
        <p14:creationId xmlns:p14="http://schemas.microsoft.com/office/powerpoint/2010/main" val="40360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544616" cy="6696798"/>
          </a:xfrm>
        </p:spPr>
      </p:pic>
    </p:spTree>
    <p:extLst>
      <p:ext uri="{BB962C8B-B14F-4D97-AF65-F5344CB8AC3E}">
        <p14:creationId xmlns:p14="http://schemas.microsoft.com/office/powerpoint/2010/main" val="39771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9074"/>
            <a:ext cx="8856984" cy="5570246"/>
          </a:xfrm>
        </p:spPr>
      </p:pic>
    </p:spTree>
    <p:extLst>
      <p:ext uri="{BB962C8B-B14F-4D97-AF65-F5344CB8AC3E}">
        <p14:creationId xmlns:p14="http://schemas.microsoft.com/office/powerpoint/2010/main" val="10755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204864"/>
            <a:ext cx="7745505" cy="4349005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3"/>
            </a:pPr>
            <a:r>
              <a:rPr lang="cs-CZ" dirty="0" smtClean="0"/>
              <a:t>Jan Bernard Werner (1640-1645)</a:t>
            </a:r>
          </a:p>
          <a:p>
            <a:pPr marL="0" indent="0">
              <a:buNone/>
            </a:pPr>
            <a:r>
              <a:rPr lang="cs-CZ" dirty="0" smtClean="0"/>
              <a:t>10 (11) titulů</a:t>
            </a:r>
          </a:p>
          <a:p>
            <a:pPr marL="0" indent="0">
              <a:buNone/>
            </a:pPr>
            <a:r>
              <a:rPr lang="cs-CZ" dirty="0" smtClean="0"/>
              <a:t>Ve větší míře zemské sněmy vždy v české a německé variantě, v roce 1644 české a německé vydání patentů města Brna, 1645 zpráva o švédské fázi třicetileté války.</a:t>
            </a:r>
          </a:p>
          <a:p>
            <a:pPr marL="0" indent="0">
              <a:buNone/>
            </a:pPr>
            <a:r>
              <a:rPr lang="cs-CZ" dirty="0" smtClean="0"/>
              <a:t>Werner koupil již nefungující tiskárnu mikulovských piaristů a přestěhoval ji do Brna</a:t>
            </a:r>
          </a:p>
          <a:p>
            <a:pPr marL="0" indent="0">
              <a:buNone/>
            </a:pPr>
            <a:r>
              <a:rPr lang="cs-CZ" dirty="0" smtClean="0"/>
              <a:t>4. František Ignác </a:t>
            </a:r>
            <a:r>
              <a:rPr lang="cs-CZ" dirty="0" err="1" smtClean="0"/>
              <a:t>Sinapi</a:t>
            </a:r>
            <a:r>
              <a:rPr lang="cs-CZ" dirty="0" smtClean="0"/>
              <a:t> (1688/89-1702) a následovníci</a:t>
            </a:r>
          </a:p>
          <a:p>
            <a:pPr marL="0" indent="0">
              <a:buNone/>
            </a:pPr>
            <a:r>
              <a:rPr lang="cs-CZ" dirty="0" smtClean="0"/>
              <a:t>Funguje v rukou dalších tiskařů až do roku 1854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5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760640" cy="673396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6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1369"/>
            <a:ext cx="5112568" cy="6709310"/>
          </a:xfrm>
        </p:spPr>
      </p:pic>
    </p:spTree>
    <p:extLst>
      <p:ext uri="{BB962C8B-B14F-4D97-AF65-F5344CB8AC3E}">
        <p14:creationId xmlns:p14="http://schemas.microsoft.com/office/powerpoint/2010/main" val="27821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5393"/>
            <a:ext cx="9036496" cy="5693927"/>
          </a:xfrm>
        </p:spPr>
      </p:pic>
    </p:spTree>
    <p:extLst>
      <p:ext uri="{BB962C8B-B14F-4D97-AF65-F5344CB8AC3E}">
        <p14:creationId xmlns:p14="http://schemas.microsoft.com/office/powerpoint/2010/main" val="4067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13" y="0"/>
            <a:ext cx="6104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Hebrejský knihtisk</a:t>
            </a:r>
          </a:p>
          <a:p>
            <a:pPr marL="0" indent="0">
              <a:buNone/>
            </a:pPr>
            <a:r>
              <a:rPr lang="cs-CZ" dirty="0" smtClean="0"/>
              <a:t>1754-1802 – František Josef Neumann + pokračovatelé - 1816</a:t>
            </a:r>
          </a:p>
          <a:p>
            <a:pPr marL="0" indent="0">
              <a:buNone/>
            </a:pPr>
            <a:r>
              <a:rPr lang="cs-CZ" dirty="0" smtClean="0"/>
              <a:t>Prolomil monopol </a:t>
            </a:r>
            <a:r>
              <a:rPr lang="cs-CZ" dirty="0" err="1" smtClean="0"/>
              <a:t>sinapiovsko-svobodovské</a:t>
            </a:r>
            <a:r>
              <a:rPr lang="cs-CZ" dirty="0" smtClean="0"/>
              <a:t> tiskárny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1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1600</Words>
  <Application>Microsoft Office PowerPoint</Application>
  <PresentationFormat>Předvádění na obrazovce (4:3)</PresentationFormat>
  <Paragraphs>405</Paragraphs>
  <Slides>90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4" baseType="lpstr">
      <vt:lpstr>Book Antiqua</vt:lpstr>
      <vt:lpstr>Calibri</vt:lpstr>
      <vt:lpstr>Wingdings</vt:lpstr>
      <vt:lpstr>Tvrdý obal</vt:lpstr>
      <vt:lpstr>Knihtisk v Čechách a na Moravě v 17. století</vt:lpstr>
      <vt:lpstr>Praha</vt:lpstr>
      <vt:lpstr>Praha</vt:lpstr>
      <vt:lpstr>Kašpar Kargesius </vt:lpstr>
      <vt:lpstr>Kašpar Kargesius </vt:lpstr>
      <vt:lpstr>Pavel Sessius </vt:lpstr>
      <vt:lpstr>Pavel Sessius </vt:lpstr>
      <vt:lpstr>Pavel Sessius </vt:lpstr>
      <vt:lpstr>Pavel Sessius </vt:lpstr>
      <vt:lpstr>Pavel Sessius </vt:lpstr>
      <vt:lpstr>Pavel Sessius </vt:lpstr>
      <vt:lpstr>Praha</vt:lpstr>
      <vt:lpstr>Arcibiskupská tiskárna </vt:lpstr>
      <vt:lpstr>Arcibiskupská tiskárna </vt:lpstr>
      <vt:lpstr>Jezuitská tiskárna </vt:lpstr>
      <vt:lpstr>Jezuitská tiskárna </vt:lpstr>
      <vt:lpstr>Praha</vt:lpstr>
      <vt:lpstr>Jan st. Arnolt z Dobroslavína</vt:lpstr>
      <vt:lpstr>Jiří Černoch</vt:lpstr>
      <vt:lpstr>Jan Mikuláš Hampl</vt:lpstr>
      <vt:lpstr>Jan Mikuláš Hampl</vt:lpstr>
      <vt:lpstr>Jan Mikuláš Hampl</vt:lpstr>
      <vt:lpstr>Jan Mikuláš Hampl</vt:lpstr>
      <vt:lpstr>Jan Karel Jeřábek</vt:lpstr>
      <vt:lpstr>Jan Karel Jeřábek</vt:lpstr>
      <vt:lpstr>Jan Karel Jeřábek</vt:lpstr>
      <vt:lpstr>Jiří Laboun st.</vt:lpstr>
      <vt:lpstr>Jiří Laboun st.</vt:lpstr>
      <vt:lpstr>Jiří Laboun st.</vt:lpstr>
      <vt:lpstr>Vojtěch Jiří Koniáš</vt:lpstr>
      <vt:lpstr>Praha</vt:lpstr>
      <vt:lpstr>Filiálka Mikuláše Hösingna</vt:lpstr>
      <vt:lpstr>Filiálka Mikuláše Hösinga</vt:lpstr>
      <vt:lpstr>Filiálka Daniela Wussina</vt:lpstr>
      <vt:lpstr>Filiálka Daniela Wussina</vt:lpstr>
      <vt:lpstr>Filiálka Daniela Wussina</vt:lpstr>
      <vt:lpstr>Jindřichův Hradec</vt:lpstr>
      <vt:lpstr>Litomyšl</vt:lpstr>
      <vt:lpstr>Arnolt z Dobroslavína</vt:lpstr>
      <vt:lpstr>Arnolt z Dobroslavína</vt:lpstr>
      <vt:lpstr>Arnolt z Dobroslavína</vt:lpstr>
      <vt:lpstr>Daniel Vojtěch Kamenický</vt:lpstr>
      <vt:lpstr>Litoměřice</vt:lpstr>
      <vt:lpstr>Olomouc</vt:lpstr>
      <vt:lpstr>Prezentace aplikace PowerPoint</vt:lpstr>
      <vt:lpstr>Prezentace aplikace PowerPoint</vt:lpstr>
      <vt:lpstr>Prezentace aplikace PowerPoint</vt:lpstr>
      <vt:lpstr>Prezentace aplikace PowerPoint</vt:lpstr>
      <vt:lpstr>Louka u Znojma</vt:lpstr>
      <vt:lpstr>Mikulov</vt:lpstr>
      <vt:lpstr>Mikulov</vt:lpstr>
      <vt:lpstr>Prezentace aplikace PowerPoint</vt:lpstr>
      <vt:lpstr>Prezentace aplikace PowerPoint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Ivančice, Kralice</vt:lpstr>
      <vt:lpstr>Brno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Brno</vt:lpstr>
      <vt:lpstr>Prezentace aplikace PowerPoint</vt:lpstr>
      <vt:lpstr>Prezentace aplikace PowerPoint</vt:lpstr>
      <vt:lpstr>Prezentace aplikace PowerPoint</vt:lpstr>
      <vt:lpstr>Brno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73</cp:revision>
  <dcterms:created xsi:type="dcterms:W3CDTF">2013-10-12T17:25:31Z</dcterms:created>
  <dcterms:modified xsi:type="dcterms:W3CDTF">2016-11-26T16:36:58Z</dcterms:modified>
</cp:coreProperties>
</file>