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9" r:id="rId4"/>
    <p:sldId id="263" r:id="rId5"/>
    <p:sldId id="261" r:id="rId6"/>
    <p:sldId id="266" r:id="rId7"/>
    <p:sldId id="265" r:id="rId8"/>
    <p:sldId id="262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D1D3-27CF-4924-8584-00F85C01B84E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7CA8-ADF0-4BF1-8C80-6FA787EDCA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649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D1D3-27CF-4924-8584-00F85C01B84E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7CA8-ADF0-4BF1-8C80-6FA787EDCA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829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D1D3-27CF-4924-8584-00F85C01B84E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7CA8-ADF0-4BF1-8C80-6FA787EDCA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36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D1D3-27CF-4924-8584-00F85C01B84E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7CA8-ADF0-4BF1-8C80-6FA787EDCA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11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D1D3-27CF-4924-8584-00F85C01B84E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7CA8-ADF0-4BF1-8C80-6FA787EDCA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05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D1D3-27CF-4924-8584-00F85C01B84E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7CA8-ADF0-4BF1-8C80-6FA787EDCA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81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D1D3-27CF-4924-8584-00F85C01B84E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7CA8-ADF0-4BF1-8C80-6FA787EDCA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72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D1D3-27CF-4924-8584-00F85C01B84E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7CA8-ADF0-4BF1-8C80-6FA787EDCA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68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D1D3-27CF-4924-8584-00F85C01B84E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7CA8-ADF0-4BF1-8C80-6FA787EDCA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71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D1D3-27CF-4924-8584-00F85C01B84E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7CA8-ADF0-4BF1-8C80-6FA787EDCA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271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D1D3-27CF-4924-8584-00F85C01B84E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7CA8-ADF0-4BF1-8C80-6FA787EDCA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60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2D1D3-27CF-4924-8584-00F85C01B84E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A7CA8-ADF0-4BF1-8C80-6FA787EDCA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45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1155"/>
            <a:ext cx="10515600" cy="59958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4000" b="1" dirty="0"/>
              <a:t>Archivní </a:t>
            </a:r>
            <a:r>
              <a:rPr lang="cs-CZ" sz="4000" b="1" dirty="0" smtClean="0"/>
              <a:t>správa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sídlo: Ministerstvo vnitra, Milady Horákové </a:t>
            </a:r>
            <a:r>
              <a:rPr lang="cs-CZ" dirty="0" smtClean="0"/>
              <a:t>133, Praha </a:t>
            </a:r>
            <a:r>
              <a:rPr lang="cs-CZ" dirty="0"/>
              <a:t>6</a:t>
            </a:r>
          </a:p>
          <a:p>
            <a:endParaRPr lang="cs-CZ" dirty="0" smtClean="0"/>
          </a:p>
          <a:p>
            <a:r>
              <a:rPr lang="cs-CZ" dirty="0" smtClean="0"/>
              <a:t>1</a:t>
            </a:r>
            <a:r>
              <a:rPr lang="cs-CZ" dirty="0"/>
              <a:t>. Oddělení řízení, metodiky a kontroly archivů a spisové služby</a:t>
            </a:r>
          </a:p>
          <a:p>
            <a:endParaRPr lang="cs-CZ" dirty="0" smtClean="0"/>
          </a:p>
          <a:p>
            <a:r>
              <a:rPr lang="cs-CZ" dirty="0" smtClean="0"/>
              <a:t>2</a:t>
            </a:r>
            <a:r>
              <a:rPr lang="cs-CZ" dirty="0"/>
              <a:t>. Oddělení řízení, metodiky a kontroly spisové</a:t>
            </a:r>
          </a:p>
          <a:p>
            <a:r>
              <a:rPr lang="cs-CZ" dirty="0"/>
              <a:t>služby ministerstva</a:t>
            </a:r>
          </a:p>
          <a:p>
            <a:endParaRPr lang="cs-CZ" dirty="0" smtClean="0"/>
          </a:p>
          <a:p>
            <a:r>
              <a:rPr lang="cs-CZ" dirty="0" smtClean="0"/>
              <a:t>3</a:t>
            </a:r>
            <a:r>
              <a:rPr lang="cs-CZ" dirty="0"/>
              <a:t>. Oddělení </a:t>
            </a:r>
            <a:r>
              <a:rPr lang="cs-CZ" dirty="0" smtClean="0"/>
              <a:t>ekonomicko</a:t>
            </a:r>
            <a:r>
              <a:rPr lang="cs-CZ" dirty="0"/>
              <a:t>-</a:t>
            </a:r>
            <a:r>
              <a:rPr lang="cs-CZ" dirty="0" smtClean="0"/>
              <a:t>právní</a:t>
            </a:r>
            <a:r>
              <a:rPr lang="cs-CZ" dirty="0"/>
              <a:t>, správního archivu a bezpečnostního archivu ministerstva</a:t>
            </a:r>
          </a:p>
          <a:p>
            <a:pPr marL="0" indent="0">
              <a:buNone/>
            </a:pPr>
            <a:r>
              <a:rPr lang="cs-CZ" dirty="0" smtClean="0"/>
              <a:t>		součástí </a:t>
            </a:r>
            <a:r>
              <a:rPr lang="cs-CZ" dirty="0"/>
              <a:t>Správní a bezpečnostní archiv MV </a:t>
            </a:r>
            <a:r>
              <a:rPr lang="cs-CZ" dirty="0" smtClean="0"/>
              <a:t>ČR,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sídlo </a:t>
            </a:r>
            <a:r>
              <a:rPr lang="cs-CZ" dirty="0"/>
              <a:t>Kamýk nad Vltavou</a:t>
            </a:r>
          </a:p>
        </p:txBody>
      </p:sp>
    </p:spTree>
    <p:extLst>
      <p:ext uri="{BB962C8B-B14F-4D97-AF65-F5344CB8AC3E}">
        <p14:creationId xmlns:p14="http://schemas.microsoft.com/office/powerpoint/2010/main" val="188889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1155"/>
            <a:ext cx="10515600" cy="59958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4000" b="1" dirty="0"/>
              <a:t>Archivní správa</a:t>
            </a:r>
          </a:p>
          <a:p>
            <a:endParaRPr lang="cs-CZ" dirty="0" smtClean="0"/>
          </a:p>
          <a:p>
            <a:r>
              <a:rPr lang="cs-CZ" dirty="0" smtClean="0"/>
              <a:t>řídí </a:t>
            </a:r>
            <a:r>
              <a:rPr lang="cs-CZ" dirty="0"/>
              <a:t>výkon státní správy v oblasti archivnictví a výkon spisové služby, pro niž vykonává funkci správního úřadu</a:t>
            </a:r>
          </a:p>
          <a:p>
            <a:r>
              <a:rPr lang="cs-CZ" dirty="0"/>
              <a:t>zpracovává koncepci rozvoje archivnictví</a:t>
            </a:r>
          </a:p>
          <a:p>
            <a:r>
              <a:rPr lang="cs-CZ" dirty="0"/>
              <a:t>přezkoumává rozhodnutí NA a SOA vydaná těmito archivy ve správním řízení</a:t>
            </a:r>
          </a:p>
          <a:p>
            <a:r>
              <a:rPr lang="cs-CZ" dirty="0"/>
              <a:t>řídí odbornou činnost NA a SOA a ukládá jim odborné archivní úkoly; ostatní archivy metodicky usměrňuje v jejich činnosti</a:t>
            </a:r>
          </a:p>
          <a:p>
            <a:r>
              <a:rPr lang="cs-CZ" dirty="0"/>
              <a:t>rozhoduje o akreditaci </a:t>
            </a:r>
            <a:r>
              <a:rPr lang="cs-CZ" dirty="0" smtClean="0"/>
              <a:t>archivů</a:t>
            </a:r>
          </a:p>
          <a:p>
            <a:r>
              <a:rPr lang="cs-CZ" dirty="0" smtClean="0"/>
              <a:t>vede evidenci archivů, muzeí, knihoven, galerií, památníků, vědeckých ústavů a vysokých škol, v nichž jsou uloženy archiválie, a evidenci správních archivů</a:t>
            </a:r>
          </a:p>
        </p:txBody>
      </p:sp>
    </p:spTree>
    <p:extLst>
      <p:ext uri="{BB962C8B-B14F-4D97-AF65-F5344CB8AC3E}">
        <p14:creationId xmlns:p14="http://schemas.microsoft.com/office/powerpoint/2010/main" val="274112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1155"/>
            <a:ext cx="10515600" cy="5995808"/>
          </a:xfrm>
        </p:spPr>
        <p:txBody>
          <a:bodyPr/>
          <a:lstStyle/>
          <a:p>
            <a:pPr marL="0" indent="0" algn="ctr">
              <a:buNone/>
            </a:pPr>
            <a:r>
              <a:rPr lang="cs-CZ" sz="4000" b="1" dirty="0"/>
              <a:t>Archivní správa</a:t>
            </a:r>
          </a:p>
          <a:p>
            <a:endParaRPr lang="cs-CZ" dirty="0" smtClean="0"/>
          </a:p>
          <a:p>
            <a:r>
              <a:rPr lang="cs-CZ" dirty="0" smtClean="0"/>
              <a:t>zajišťuje ochranu NAD včetně AKP a NKP</a:t>
            </a:r>
          </a:p>
          <a:p>
            <a:r>
              <a:rPr lang="cs-CZ" dirty="0" smtClean="0"/>
              <a:t>povoluje vývoz archiválií z území ČR</a:t>
            </a:r>
          </a:p>
          <a:p>
            <a:r>
              <a:rPr lang="cs-CZ" dirty="0" smtClean="0"/>
              <a:t>rozhoduje o přehodnocení významu archiválií a jejich vyřazení z NAD</a:t>
            </a:r>
          </a:p>
          <a:p>
            <a:r>
              <a:rPr lang="cs-CZ" dirty="0" smtClean="0"/>
              <a:t>zajišťuje mezinárodní spolupráci na úseku archivnictví, organizuje výzkum pramenů k českým dějinám v zahraničí</a:t>
            </a:r>
          </a:p>
          <a:p>
            <a:r>
              <a:rPr lang="cs-CZ" dirty="0" smtClean="0"/>
              <a:t>zastupuje ČR v mezinárodních archivních orgánech a organizacích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16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1155"/>
            <a:ext cx="10515600" cy="59958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b="1" dirty="0"/>
              <a:t>Archivní správa</a:t>
            </a:r>
          </a:p>
          <a:p>
            <a:endParaRPr lang="cs-CZ" dirty="0" smtClean="0"/>
          </a:p>
          <a:p>
            <a:r>
              <a:rPr lang="cs-CZ" dirty="0"/>
              <a:t>rozhoduje o příslušnosti nakládat s archiváliemi, o navrácení archiválií oprávněným osobám rozhoduje o žádostech jednotlivých žadatelů o státní příspěvek nebo úhradu nezbytných nákladů na péči o </a:t>
            </a:r>
            <a:r>
              <a:rPr lang="cs-CZ" dirty="0" smtClean="0"/>
              <a:t>archiválie</a:t>
            </a:r>
            <a:endParaRPr lang="cs-CZ" dirty="0"/>
          </a:p>
          <a:p>
            <a:r>
              <a:rPr lang="cs-CZ" dirty="0"/>
              <a:t>vykonává státní správu a plní úkoly na úseku archivnictví a spisové služby v organizační složce ministerstvo</a:t>
            </a:r>
          </a:p>
          <a:p>
            <a:r>
              <a:rPr lang="cs-CZ" dirty="0"/>
              <a:t>provozuje podatelnu ministerstva a pracoviště pro příjem a odesílání datových zpráv (tzv. elektronická podatelna)</a:t>
            </a:r>
          </a:p>
          <a:p>
            <a:r>
              <a:rPr lang="cs-CZ" dirty="0"/>
              <a:t>rozhoduje v dalších věcech na úseku archivnictví a výkonu spisové služby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43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1155"/>
            <a:ext cx="10515600" cy="5995808"/>
          </a:xfrm>
        </p:spPr>
        <p:txBody>
          <a:bodyPr/>
          <a:lstStyle/>
          <a:p>
            <a:pPr marL="0" indent="0" algn="ctr">
              <a:buNone/>
            </a:pPr>
            <a:r>
              <a:rPr lang="cs-CZ" sz="4000" b="1" dirty="0"/>
              <a:t>Archivní správa</a:t>
            </a:r>
          </a:p>
          <a:p>
            <a:endParaRPr lang="cs-CZ" dirty="0" smtClean="0"/>
          </a:p>
          <a:p>
            <a:r>
              <a:rPr lang="cs-CZ" dirty="0"/>
              <a:t>vydává publikace s archivní tématikou a dvě vědecká archivní periodika od roku 1951</a:t>
            </a:r>
          </a:p>
          <a:p>
            <a:pPr marL="0" indent="0">
              <a:buNone/>
            </a:pPr>
            <a:r>
              <a:rPr lang="cs-CZ" dirty="0" smtClean="0"/>
              <a:t>	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Archivní </a:t>
            </a:r>
            <a:r>
              <a:rPr lang="cs-CZ" dirty="0"/>
              <a:t>časopis (AČ) – 4 x ročně</a:t>
            </a:r>
          </a:p>
          <a:p>
            <a:pPr lvl="2"/>
            <a:r>
              <a:rPr lang="cs-CZ" dirty="0"/>
              <a:t>platforma pro seznámení se s děním v archivnictví u nás i v zahraničí, s novinkami v odborné literatuře a novými poznatky</a:t>
            </a:r>
          </a:p>
          <a:p>
            <a:pPr marL="0" indent="0">
              <a:buNone/>
            </a:pPr>
            <a:r>
              <a:rPr lang="cs-CZ" dirty="0" smtClean="0"/>
              <a:t>	Sborník </a:t>
            </a:r>
            <a:r>
              <a:rPr lang="cs-CZ" dirty="0"/>
              <a:t>archivních prací (SAP) – 2 x ročně</a:t>
            </a:r>
          </a:p>
          <a:p>
            <a:pPr lvl="2"/>
            <a:r>
              <a:rPr lang="cs-CZ" dirty="0"/>
              <a:t>zásadní teoretické studie našich i zahraničních</a:t>
            </a:r>
          </a:p>
          <a:p>
            <a:pPr lvl="2"/>
            <a:r>
              <a:rPr lang="cs-CZ" dirty="0"/>
              <a:t>archivářů, rozsáhlejší pramenné studie</a:t>
            </a:r>
          </a:p>
          <a:p>
            <a:r>
              <a:rPr lang="cs-CZ" dirty="0"/>
              <a:t>zajišťuje činnost Vědecké archivní rady jako poradního orgánu MV pro odborné a vědecké otázky archivnictví a výkonu spisové služby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82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Národní archiv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458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Národní archiv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7906" y="-595594"/>
            <a:ext cx="12940554" cy="808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7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2471" y="-131207"/>
            <a:ext cx="4516781" cy="698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9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délník 25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166" y="2643183"/>
            <a:ext cx="6234128" cy="365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délník 5"/>
          <p:cNvSpPr/>
          <p:nvPr/>
        </p:nvSpPr>
        <p:spPr>
          <a:xfrm>
            <a:off x="7453322" y="2643182"/>
            <a:ext cx="1785950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8453454" y="5786454"/>
            <a:ext cx="78581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15240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cs-CZ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Oblastní archivy a jejich rozčlenění</a:t>
            </a:r>
          </a:p>
        </p:txBody>
      </p:sp>
      <p:sp>
        <p:nvSpPr>
          <p:cNvPr id="17" name="Obdélníkový popisek 16"/>
          <p:cNvSpPr/>
          <p:nvPr/>
        </p:nvSpPr>
        <p:spPr>
          <a:xfrm>
            <a:off x="1881158" y="1714488"/>
            <a:ext cx="2286016" cy="714380"/>
          </a:xfrm>
          <a:prstGeom prst="wedgeRectCallout">
            <a:avLst>
              <a:gd name="adj1" fmla="val 79287"/>
              <a:gd name="adj2" fmla="val 15709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solidFill>
                <a:schemeClr val="bg1"/>
              </a:solidFill>
            </a:endParaRPr>
          </a:p>
          <a:p>
            <a:pPr algn="ctr"/>
            <a:r>
              <a:rPr lang="cs-CZ" sz="2000" dirty="0">
                <a:solidFill>
                  <a:schemeClr val="bg1"/>
                </a:solidFill>
              </a:rPr>
              <a:t>SOA v </a:t>
            </a:r>
            <a:r>
              <a:rPr lang="cs-CZ" sz="2000" dirty="0" err="1">
                <a:solidFill>
                  <a:schemeClr val="bg1"/>
                </a:solidFill>
              </a:rPr>
              <a:t>Litomeřicích</a:t>
            </a:r>
            <a:endParaRPr lang="cs-CZ" sz="2000" dirty="0"/>
          </a:p>
          <a:p>
            <a:pPr algn="ctr"/>
            <a:endParaRPr lang="cs-CZ" dirty="0"/>
          </a:p>
        </p:txBody>
      </p:sp>
      <p:sp>
        <p:nvSpPr>
          <p:cNvPr id="18" name="Obdélníkový popisek 17"/>
          <p:cNvSpPr/>
          <p:nvPr/>
        </p:nvSpPr>
        <p:spPr>
          <a:xfrm>
            <a:off x="2309786" y="5429264"/>
            <a:ext cx="1571636" cy="714380"/>
          </a:xfrm>
          <a:prstGeom prst="wedgeRectCallout">
            <a:avLst>
              <a:gd name="adj1" fmla="val 44921"/>
              <a:gd name="adj2" fmla="val -14577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solidFill>
                <a:schemeClr val="bg1"/>
              </a:solidFill>
            </a:endParaRPr>
          </a:p>
          <a:p>
            <a:pPr algn="ctr"/>
            <a:r>
              <a:rPr lang="cs-CZ" sz="2000" dirty="0">
                <a:solidFill>
                  <a:schemeClr val="bg1"/>
                </a:solidFill>
              </a:rPr>
              <a:t>SOA v Plzni</a:t>
            </a:r>
            <a:endParaRPr lang="cs-CZ" sz="2000" dirty="0"/>
          </a:p>
          <a:p>
            <a:pPr algn="ctr"/>
            <a:endParaRPr lang="cs-CZ" dirty="0"/>
          </a:p>
        </p:txBody>
      </p:sp>
      <p:sp>
        <p:nvSpPr>
          <p:cNvPr id="20" name="Obdélníkový popisek 19"/>
          <p:cNvSpPr/>
          <p:nvPr/>
        </p:nvSpPr>
        <p:spPr>
          <a:xfrm>
            <a:off x="4024298" y="6143644"/>
            <a:ext cx="2286016" cy="571504"/>
          </a:xfrm>
          <a:prstGeom prst="wedgeRectCallout">
            <a:avLst>
              <a:gd name="adj1" fmla="val -20431"/>
              <a:gd name="adj2" fmla="val -14893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SOA v Třeboni</a:t>
            </a:r>
          </a:p>
        </p:txBody>
      </p:sp>
      <p:sp>
        <p:nvSpPr>
          <p:cNvPr id="21" name="Obdélníkový popisek 20"/>
          <p:cNvSpPr/>
          <p:nvPr/>
        </p:nvSpPr>
        <p:spPr>
          <a:xfrm>
            <a:off x="6024562" y="2071678"/>
            <a:ext cx="2286016" cy="714380"/>
          </a:xfrm>
          <a:prstGeom prst="wedgeRectCallout">
            <a:avLst>
              <a:gd name="adj1" fmla="val -42966"/>
              <a:gd name="adj2" fmla="val 18954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SOA v </a:t>
            </a:r>
            <a:r>
              <a:rPr lang="cs-CZ" sz="2000" dirty="0" err="1"/>
              <a:t>Zámrsku</a:t>
            </a:r>
            <a:endParaRPr lang="cs-CZ" sz="2000" dirty="0"/>
          </a:p>
        </p:txBody>
      </p:sp>
      <p:sp>
        <p:nvSpPr>
          <p:cNvPr id="22" name="Obdélníkový popisek 21"/>
          <p:cNvSpPr/>
          <p:nvPr/>
        </p:nvSpPr>
        <p:spPr>
          <a:xfrm>
            <a:off x="7810512" y="3000372"/>
            <a:ext cx="2286016" cy="714380"/>
          </a:xfrm>
          <a:prstGeom prst="wedgeRectCallout">
            <a:avLst>
              <a:gd name="adj1" fmla="val -42966"/>
              <a:gd name="adj2" fmla="val 15889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ZA v Opavě</a:t>
            </a:r>
          </a:p>
        </p:txBody>
      </p:sp>
      <p:sp>
        <p:nvSpPr>
          <p:cNvPr id="23" name="Obdélníkový popisek 22"/>
          <p:cNvSpPr/>
          <p:nvPr/>
        </p:nvSpPr>
        <p:spPr>
          <a:xfrm>
            <a:off x="8239140" y="5715016"/>
            <a:ext cx="2286016" cy="714380"/>
          </a:xfrm>
          <a:prstGeom prst="wedgeRectCallout">
            <a:avLst>
              <a:gd name="adj1" fmla="val -66065"/>
              <a:gd name="adj2" fmla="val -8989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MZA v Brně</a:t>
            </a:r>
          </a:p>
        </p:txBody>
      </p:sp>
      <p:sp>
        <p:nvSpPr>
          <p:cNvPr id="25" name="Obdélníkový popisek 24"/>
          <p:cNvSpPr/>
          <p:nvPr/>
        </p:nvSpPr>
        <p:spPr>
          <a:xfrm>
            <a:off x="4738678" y="1285860"/>
            <a:ext cx="2286016" cy="500066"/>
          </a:xfrm>
          <a:prstGeom prst="wedgeRectCallout">
            <a:avLst>
              <a:gd name="adj1" fmla="val -30571"/>
              <a:gd name="adj2" fmla="val 42339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/>
          </a:p>
          <a:p>
            <a:pPr algn="ctr"/>
            <a:r>
              <a:rPr lang="cs-CZ" sz="2000" dirty="0"/>
              <a:t>SOA v Praze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362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258</Words>
  <Application>Microsoft Office PowerPoint</Application>
  <PresentationFormat>Širokoúhlá obrazovka</PresentationFormat>
  <Paragraphs>55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Národní archiv</vt:lpstr>
      <vt:lpstr>Národní archiv</vt:lpstr>
      <vt:lpstr>Prezentace aplikace PowerPoint</vt:lpstr>
      <vt:lpstr>Prezentace aplikace PowerPoint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Stanislav Bárta</cp:lastModifiedBy>
  <cp:revision>8</cp:revision>
  <dcterms:created xsi:type="dcterms:W3CDTF">2016-12-01T07:55:18Z</dcterms:created>
  <dcterms:modified xsi:type="dcterms:W3CDTF">2016-12-01T11:23:08Z</dcterms:modified>
</cp:coreProperties>
</file>