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Economica" panose="020B0604020202020204" charset="0"/>
      <p:regular r:id="rId25"/>
      <p:bold r:id="rId26"/>
      <p:italic r:id="rId27"/>
      <p:boldItalic r:id="rId28"/>
    </p:embeddedFont>
    <p:embeddedFont>
      <p:font typeface="Arial Rounded MT Bold" panose="020F070403050403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7971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7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rejka@mail.muni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691680" y="1995686"/>
            <a:ext cx="6120680" cy="16561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30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0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3000" b="1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Sekty</a:t>
            </a:r>
            <a:r>
              <a:rPr lang="cs-CZ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</a:t>
            </a:r>
            <a:r>
              <a:rPr lang="en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000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 </a:t>
            </a:r>
            <a:r>
              <a:rPr lang="cs-CZ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destruktivní kulty</a:t>
            </a:r>
            <a:r>
              <a:rPr lang="cs-CZ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“:</a:t>
            </a:r>
            <a:br>
              <a:rPr lang="cs-CZ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</a:br>
            <a:r>
              <a:rPr lang="en" sz="3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Nová  </a:t>
            </a:r>
            <a:r>
              <a:rPr lang="en" sz="3000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náboženská hnutí a násilí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771800" y="3291830"/>
            <a:ext cx="3627300" cy="1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Mgr. Andrea Beláňová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Ústav religionistiky, FF MU</a:t>
            </a:r>
          </a:p>
          <a:p>
            <a:pPr lvl="0">
              <a:spcBef>
                <a:spcPts val="0"/>
              </a:spcBef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7635" y="195486"/>
            <a:ext cx="8580780" cy="11472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5. </a:t>
            </a: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Řád </a:t>
            </a:r>
            <a:r>
              <a:rPr lang="en" sz="4000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slunečního chrámu: </a:t>
            </a: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/>
            </a:r>
            <a:b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</a:b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74</a:t>
            </a: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mrtvých</a:t>
            </a:r>
            <a:endParaRPr lang="en" sz="4000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57725" y="1379723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švýcarský ezoterik Joseph di Mambro</a:t>
            </a:r>
          </a:p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ituální vraždy, žhářství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SzPct val="100000"/>
              <a:buFont typeface="Arial"/>
            </a:pPr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1994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1995: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Francie 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/>
            </a:pP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1997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Quebec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6" name="Shape 136" descr="jo di mambr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339501"/>
            <a:ext cx="1961190" cy="115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sluneční chrá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214" y="1955676"/>
            <a:ext cx="2160240" cy="16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order of the solar temple bodi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024" y="2902943"/>
            <a:ext cx="2726345" cy="171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6.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Nebeská </a:t>
            </a: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brána: 39 </a:t>
            </a: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mrtvých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</a:rPr>
              <a:t>Američan </a:t>
            </a:r>
            <a:r>
              <a:rPr lang="en" sz="3200" dirty="0" smtClean="0">
                <a:latin typeface="Arial Rounded MT Bold" panose="020F0704030504030204" pitchFamily="34" charset="0"/>
              </a:rPr>
              <a:t>Marshall </a:t>
            </a:r>
            <a:r>
              <a:rPr lang="en" sz="3200" dirty="0">
                <a:latin typeface="Arial Rounded MT Bold" panose="020F0704030504030204" pitchFamily="34" charset="0"/>
              </a:rPr>
              <a:t>Applewhite</a:t>
            </a:r>
          </a:p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</a:rPr>
              <a:t>o</a:t>
            </a:r>
            <a:r>
              <a:rPr lang="cs-CZ" sz="3200" dirty="0" smtClean="0">
                <a:latin typeface="Arial Rounded MT Bold" panose="020F0704030504030204" pitchFamily="34" charset="0"/>
              </a:rPr>
              <a:t>čekávání záchrany </a:t>
            </a:r>
            <a:r>
              <a:rPr lang="en" sz="3200" dirty="0" smtClean="0">
                <a:latin typeface="Arial Rounded MT Bold" panose="020F0704030504030204" pitchFamily="34" charset="0"/>
              </a:rPr>
              <a:t>v </a:t>
            </a:r>
            <a:r>
              <a:rPr lang="en" sz="3200" dirty="0">
                <a:latin typeface="Arial Rounded MT Bold" panose="020F0704030504030204" pitchFamily="34" charset="0"/>
              </a:rPr>
              <a:t>kosmické lodi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32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</a:rPr>
              <a:t>1997</a:t>
            </a:r>
            <a:r>
              <a:rPr lang="en" sz="3200" dirty="0">
                <a:latin typeface="Arial Rounded MT Bold" panose="020F0704030504030204" pitchFamily="34" charset="0"/>
              </a:rPr>
              <a:t>: </a:t>
            </a:r>
            <a:r>
              <a:rPr lang="en" sz="3200" dirty="0" smtClean="0">
                <a:latin typeface="Arial Rounded MT Bold" panose="020F0704030504030204" pitchFamily="34" charset="0"/>
              </a:rPr>
              <a:t>Hale-Boppova kometa- </a:t>
            </a:r>
            <a:r>
              <a:rPr lang="en" sz="3200" dirty="0">
                <a:latin typeface="Arial Rounded MT Bold" panose="020F0704030504030204" pitchFamily="34" charset="0"/>
              </a:rPr>
              <a:t>hromadná otrava</a:t>
            </a:r>
          </a:p>
        </p:txBody>
      </p:sp>
      <p:pic>
        <p:nvPicPr>
          <p:cNvPr id="145" name="Shape 145" descr="heavens gate clas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456" y="2912576"/>
            <a:ext cx="2096547" cy="135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Marshall_Applewhit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5693" y="1059582"/>
            <a:ext cx="135110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heavens gate bodi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6519" y="3435846"/>
            <a:ext cx="2380390" cy="15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Násilí na dětech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3528" y="1203598"/>
            <a:ext cx="8520600" cy="34563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Dvanáct kmenů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2013, Bavorsko</a:t>
            </a:r>
          </a:p>
          <a:p>
            <a:pPr marL="5334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Mormoni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2008, </a:t>
            </a:r>
            <a:endParaRPr lang="en" sz="32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76200" lvl="0">
              <a:lnSpc>
                <a:spcPct val="100000"/>
              </a:lnSpc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  fundamentální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větev v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Texasu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Rodina/Děti boží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od 70. let v USA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Davidiáni</a:t>
            </a:r>
            <a:endParaRPr lang="en" sz="3200" u="sng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54" name="Shape 154" descr="dvanáct kmenů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694" y="123478"/>
            <a:ext cx="2512705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saints under sieg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312" y="1419622"/>
            <a:ext cx="1584176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Brainwashing (vymývání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mozku)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Scientologie: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manipulace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mysli</a:t>
            </a:r>
          </a:p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Církev sjednocení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hromadné svatby</a:t>
            </a:r>
          </a:p>
          <a:p>
            <a:pPr marL="5334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u="sng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Imanuelité: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česká 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sekta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 90. letech</a:t>
            </a:r>
          </a:p>
        </p:txBody>
      </p:sp>
      <p:pic>
        <p:nvPicPr>
          <p:cNvPr id="162" name="Shape 162" descr="international-scientology-event-2009-david-miscavi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3454868"/>
            <a:ext cx="2304256" cy="149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ult members U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896" y="3460178"/>
            <a:ext cx="2232248" cy="148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imanue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224" y="3460178"/>
            <a:ext cx="2088232" cy="148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Vlivy na násilný potenciál hnutí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-1" y="1059582"/>
            <a:ext cx="8964489" cy="38884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odpor většinové společnosti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uzavřenost, izolace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charismatický vůdce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modelový dualismus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mileanilismus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(očekávání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konce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světa)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3200" dirty="0">
              <a:latin typeface="Arial Rounded MT Bold" panose="020F0704030504030204" pitchFamily="34" charset="0"/>
              <a:ea typeface="Times New Roman"/>
              <a:cs typeface="Times New Roman"/>
              <a:sym typeface="Times New Roman"/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3200" dirty="0">
              <a:latin typeface="Arial Rounded MT Bold" panose="020F0704030504030204" pitchFamily="34" charset="0"/>
              <a:ea typeface="Times New Roman"/>
              <a:cs typeface="Times New Roman"/>
              <a:sym typeface="Times New Roman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3200" dirty="0">
              <a:latin typeface="Arial Rounded MT Bold" panose="020F0704030504030204" pitchFamily="34" charset="0"/>
            </a:endParaRPr>
          </a:p>
        </p:txBody>
      </p:sp>
      <p:pic>
        <p:nvPicPr>
          <p:cNvPr id="171" name="Shape 171" descr="Anonymous protest against th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0232" y="1131590"/>
            <a:ext cx="2078743" cy="159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9782"/>
            <a:ext cx="2340665" cy="1336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 s tím?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větší represe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?</a:t>
            </a:r>
            <a:endParaRPr lang="cs-CZ" sz="32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ú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tok vede k násilné obraně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99%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hnutí násiln</a:t>
            </a:r>
            <a:r>
              <a:rPr lang="cs-CZ" sz="3200" dirty="0" err="1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ých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není!</a:t>
            </a:r>
          </a:p>
        </p:txBody>
      </p:sp>
      <p:pic>
        <p:nvPicPr>
          <p:cNvPr id="178" name="Shape 178" descr="waco fir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40" y="3435846"/>
            <a:ext cx="360710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persecution of falung go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303" y="195486"/>
            <a:ext cx="254622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8" y="3426577"/>
            <a:ext cx="2592287" cy="145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 s tím? II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79512" y="1225224"/>
            <a:ext cx="8652788" cy="36507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světa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(populární kultura)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ritičnost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(média)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informovanost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odborné studium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omunikace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s NHH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86" name="Shape 186" descr="the mas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88" y="267494"/>
            <a:ext cx="1752675" cy="24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kniha NNH a kolektivní násilí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575" y="1995686"/>
            <a:ext cx="2007608" cy="279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Výzkumy a literatura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51520" y="1225225"/>
            <a:ext cx="8652788" cy="3918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Zdeněk Vojtíšek: Dingir, přednášky</a:t>
            </a:r>
          </a:p>
          <a:p>
            <a:pPr marL="457200" indent="-381000"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Conflict </a:t>
            </a: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and </a:t>
            </a: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Religion</a:t>
            </a:r>
            <a:r>
              <a:rPr lang="cs-CZ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(FB)</a:t>
            </a: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</a:t>
            </a: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ISSNR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Michael </a:t>
            </a: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Jerryson: </a:t>
            </a:r>
            <a:r>
              <a:rPr lang="en" sz="2400" i="1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Journal of Religion and Violence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Massimo </a:t>
            </a: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Introvigne: CESNUR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David Bromley, Thomas Robbins, Robert Lifton</a:t>
            </a: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</a:t>
            </a:r>
            <a:r>
              <a:rPr lang="en" sz="24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Catherine Wessingerová</a:t>
            </a: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J</a:t>
            </a:r>
            <a:r>
              <a:rPr lang="cs-CZ" sz="2400" dirty="0" err="1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ames</a:t>
            </a:r>
            <a:r>
              <a:rPr lang="en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Richardson</a:t>
            </a:r>
            <a:r>
              <a:rPr lang="cs-CZ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James </a:t>
            </a:r>
            <a:r>
              <a:rPr lang="cs-CZ" sz="2400" dirty="0" err="1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Hall</a:t>
            </a:r>
            <a:r>
              <a:rPr lang="cs-CZ" sz="24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Eileen Barkerová…</a:t>
            </a:r>
            <a:endParaRPr lang="en" sz="24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94" name="Shape 194" descr="dingir_1_2009_prede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100" y="444851"/>
            <a:ext cx="1259632" cy="18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Zdeněk Vojtíše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176" y="413225"/>
            <a:ext cx="1474575" cy="115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journal of reliiogn and violenc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0328" y="2931790"/>
            <a:ext cx="937175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Děkuji za pozornost!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Mgr. Andrea Beláňová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600" u="sng" dirty="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drejka@mail.muni.cz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 descr="kult-sekta-církev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720" y="2787774"/>
            <a:ext cx="5112568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 je sekta? Co je kult?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stereotypní 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vnímání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endParaRPr lang="cs-CZ" sz="30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sekta 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 kult </a:t>
            </a:r>
            <a:r>
              <a:rPr lang="en-US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=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pejorativní pojmy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lépe:</a:t>
            </a:r>
          </a:p>
          <a:p>
            <a:pPr marL="381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0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nová </a:t>
            </a: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náboženská 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hnutí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 (NNH)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0" name="Shape 70" descr="cul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227" y="699542"/>
            <a:ext cx="2322239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cult sacrifi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183" y="2643758"/>
            <a:ext cx="225023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Kdo jsou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člen</a:t>
            </a:r>
            <a:r>
              <a:rPr lang="cs-CZ" b="1" dirty="0" err="1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ové</a:t>
            </a:r>
            <a:r>
              <a:rPr lang="en-US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NNH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?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29550" y="1355107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zmanipulované ovce?</a:t>
            </a:r>
          </a:p>
          <a:p>
            <a:pPr marL="38100" lvl="0" rtl="0">
              <a:spcBef>
                <a:spcPts val="0"/>
              </a:spcBef>
              <a:buSzPct val="100000"/>
            </a:pPr>
            <a:r>
              <a:rPr lang="en-US" sz="30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inteligentní,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VŠ, 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idealismus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deologie </a:t>
            </a:r>
            <a:r>
              <a:rPr lang="en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nehraje tak velkou </a:t>
            </a:r>
            <a:r>
              <a:rPr lang="en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roli</a:t>
            </a:r>
            <a:endParaRPr lang="cs-CZ" sz="30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e</a:t>
            </a:r>
            <a:r>
              <a:rPr lang="cs-CZ" sz="30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moce, vztahy</a:t>
            </a:r>
            <a:endParaRPr lang="en" sz="30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8" name="Shape 78" descr="cult membe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5" y="513631"/>
            <a:ext cx="2035981" cy="171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různé tradice - obráze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292" y="2931790"/>
            <a:ext cx="1650524" cy="161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Co je tedy </a:t>
            </a: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sekta</a:t>
            </a: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?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5341" y="1420788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571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err="1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b</a:t>
            </a:r>
            <a:r>
              <a:rPr lang="cs-CZ" sz="3200" dirty="0" err="1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rainwashing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= vymývání mozku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571500" lvl="0" indent="-5715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Cult </a:t>
            </a: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W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ars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 (USA, 60./70. léta)</a:t>
            </a:r>
          </a:p>
          <a:p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vlna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antikultovní panik</a:t>
            </a: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y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571500" lvl="0" indent="-5715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" sz="36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86" name="Shape 86" descr="brainwash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321" y="339502"/>
            <a:ext cx="122413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hassan boo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463" y="2931790"/>
            <a:ext cx="1491715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NNH </a:t>
            </a: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+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násilí= ?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81083" y="1789500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571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NNH 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budí pozornost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571500" lvl="0" indent="-571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„odpadlíci“ mají negativní vliv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571500" lvl="0" indent="-571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e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xistují i velké NNH tragédie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94" name="Shape 94" descr="sekuty kulty mesiáš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112" y="411510"/>
            <a:ext cx="1656184" cy="189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Stolen_Innocence_(Elissa_Wall_book)_cover_ar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312" y="2513062"/>
            <a:ext cx="1368152" cy="207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1.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Óm </a:t>
            </a: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šinrikjó: přes 90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mrtv</a:t>
            </a:r>
            <a:r>
              <a:rPr lang="cs-CZ" b="1" dirty="0" err="1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ých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Japonec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Šóko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Asahara</a:t>
            </a:r>
          </a:p>
          <a:p>
            <a:pPr marL="533400" lvl="0" indent="-4572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elká inkluzivní organizace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76200" lv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1995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útok sarinem v tokijském metru</a:t>
            </a:r>
          </a:p>
        </p:txBody>
      </p:sp>
      <p:pic>
        <p:nvPicPr>
          <p:cNvPr id="102" name="Shape 102" descr="soko asahar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208" y="1059582"/>
            <a:ext cx="1475950" cy="171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asahara levitac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344" y="1604609"/>
            <a:ext cx="1268178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otrávení sarinem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984" y="3867894"/>
            <a:ext cx="1401477" cy="112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8652788" cy="11636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2. </a:t>
            </a: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Hnutí </a:t>
            </a:r>
            <a:r>
              <a:rPr lang="en" sz="4000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za obnovu Desatera Božích </a:t>
            </a: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přikázání:</a:t>
            </a: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asi </a:t>
            </a: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800 </a:t>
            </a: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mrtvých</a:t>
            </a:r>
            <a:endParaRPr lang="en" sz="4000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07504" y="1780372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u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gandské mariánské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hnutí</a:t>
            </a:r>
            <a:endParaRPr lang="cs-CZ" sz="32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striktní izolovaná komunita 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2000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hromadn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é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upálení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v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kostele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11" name="Shape 111" descr="hnutí za obnovu desater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184" y="1563638"/>
            <a:ext cx="2771800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3. </a:t>
            </a:r>
            <a:r>
              <a:rPr lang="en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Svatyně lidu: </a:t>
            </a:r>
            <a:r>
              <a:rPr lang="en" sz="4000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přes 900 </a:t>
            </a:r>
            <a:r>
              <a:rPr lang="cs-CZ" sz="4000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mrtvých</a:t>
            </a:r>
            <a:endParaRPr lang="en" sz="4000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Američan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Jim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Jones</a:t>
            </a:r>
          </a:p>
          <a:p>
            <a:pPr marL="5334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i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zolovaná farma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Jonestown </a:t>
            </a:r>
            <a:endParaRPr lang="cs-CZ" sz="3200" dirty="0" smtClean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1978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„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Bílá noc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“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hromadná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otrava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18" name="Shape 118" descr="jim jon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805" y="1131590"/>
            <a:ext cx="129520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mrtví ve Svatyni lidu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672" y="3460229"/>
            <a:ext cx="2310099" cy="142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leo ryan na ranč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064" y="3435846"/>
            <a:ext cx="2088232" cy="144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4. </a:t>
            </a:r>
            <a:r>
              <a:rPr lang="en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Davidiáni</a:t>
            </a:r>
            <a:r>
              <a:rPr lang="en" b="1" dirty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74 </a:t>
            </a:r>
            <a:r>
              <a:rPr lang="cs-CZ" b="1" dirty="0" smtClean="0">
                <a:solidFill>
                  <a:srgbClr val="9933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mrtvých</a:t>
            </a:r>
            <a:endParaRPr lang="en" b="1" dirty="0">
              <a:solidFill>
                <a:srgbClr val="9933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americký mesiáš David Koresh</a:t>
            </a:r>
          </a:p>
          <a:p>
            <a:pPr marL="4953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farma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Apocalypse ve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Wacu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, TX</a:t>
            </a:r>
            <a:endParaRPr lang="en" sz="3200" dirty="0"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  <a:p>
            <a:pPr marL="457200" lvl="0" indent="-419100">
              <a:spcBef>
                <a:spcPts val="0"/>
              </a:spcBef>
              <a:buSzPct val="100000"/>
              <a:buFont typeface="Arial"/>
            </a:pPr>
            <a:r>
              <a:rPr lang="en-US" sz="3200" dirty="0" smtClean="0">
                <a:latin typeface="Arial Rounded MT Bold" panose="020F0704030504030204" pitchFamily="34" charset="0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1993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: 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amat</a:t>
            </a:r>
            <a:r>
              <a:rPr lang="cs-CZ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é</a:t>
            </a:r>
            <a:r>
              <a:rPr lang="en" sz="3200" dirty="0" smtClean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rský </a:t>
            </a:r>
            <a:r>
              <a:rPr lang="en" sz="3200" dirty="0"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zásah FBI</a:t>
            </a:r>
          </a:p>
        </p:txBody>
      </p:sp>
      <p:pic>
        <p:nvPicPr>
          <p:cNvPr id="127" name="Shape 127" descr="david kore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4" y="411510"/>
            <a:ext cx="1479372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waco fire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082" y="3435846"/>
            <a:ext cx="3565550" cy="14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ranch apocalyps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2240" y="2859782"/>
            <a:ext cx="2271460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430</Words>
  <Application>Microsoft Office PowerPoint</Application>
  <PresentationFormat>Předvádění na obrazovce (16:9)</PresentationFormat>
  <Paragraphs>83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Open Sans</vt:lpstr>
      <vt:lpstr>Economica</vt:lpstr>
      <vt:lpstr>Arial Rounded MT Bold</vt:lpstr>
      <vt:lpstr>Times New Roman</vt:lpstr>
      <vt:lpstr>Wingdings</vt:lpstr>
      <vt:lpstr>luxe</vt:lpstr>
      <vt:lpstr>  „Sekty“ a „destruktivní kulty“: Nová  náboženská hnutí a násilí </vt:lpstr>
      <vt:lpstr>  Co je sekta? Co je kult?</vt:lpstr>
      <vt:lpstr>Kdo jsou členové NNH?</vt:lpstr>
      <vt:lpstr>Co je tedy „sekta“?</vt:lpstr>
      <vt:lpstr>NNH + násilí= ?</vt:lpstr>
      <vt:lpstr>1. Óm šinrikjó: přes 90 mrtvých</vt:lpstr>
      <vt:lpstr>2. Hnutí za obnovu Desatera Božích přikázání: asi 800 mrtvých</vt:lpstr>
      <vt:lpstr>3. Svatyně lidu: přes 900 mrtvých</vt:lpstr>
      <vt:lpstr>4. Davidiáni: 74 mrtvých</vt:lpstr>
      <vt:lpstr>5. Řád slunečního chrámu:  74 mrtvých</vt:lpstr>
      <vt:lpstr>6. Nebeská brána: 39 mrtvých</vt:lpstr>
      <vt:lpstr>Násilí na dětech</vt:lpstr>
      <vt:lpstr>Brainwashing (vymývání mozku)</vt:lpstr>
      <vt:lpstr>Vlivy na násilný potenciál hnutí</vt:lpstr>
      <vt:lpstr>Co s tím?</vt:lpstr>
      <vt:lpstr>Co s tím? II</vt:lpstr>
      <vt:lpstr>Výzkumy a literatura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„Sekty“ a „destruktivní kulty“: Nová  náboženská hnutí a násilí</dc:title>
  <dc:creator>Andrea Beláňová</dc:creator>
  <cp:lastModifiedBy>Andrea Beláňová</cp:lastModifiedBy>
  <cp:revision>24</cp:revision>
  <dcterms:modified xsi:type="dcterms:W3CDTF">2016-11-10T20:44:15Z</dcterms:modified>
</cp:coreProperties>
</file>