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2"/>
  </p:sldMasterIdLst>
  <p:notesMasterIdLst>
    <p:notesMasterId r:id="rId37"/>
  </p:notesMasterIdLst>
  <p:sldIdLst>
    <p:sldId id="256" r:id="rId3"/>
    <p:sldId id="266" r:id="rId4"/>
    <p:sldId id="268" r:id="rId5"/>
    <p:sldId id="277" r:id="rId6"/>
    <p:sldId id="294" r:id="rId7"/>
    <p:sldId id="285" r:id="rId8"/>
    <p:sldId id="295" r:id="rId9"/>
    <p:sldId id="286" r:id="rId10"/>
    <p:sldId id="287" r:id="rId11"/>
    <p:sldId id="264" r:id="rId12"/>
    <p:sldId id="296" r:id="rId13"/>
    <p:sldId id="265" r:id="rId14"/>
    <p:sldId id="258" r:id="rId15"/>
    <p:sldId id="297" r:id="rId16"/>
    <p:sldId id="273" r:id="rId17"/>
    <p:sldId id="283" r:id="rId18"/>
    <p:sldId id="274" r:id="rId19"/>
    <p:sldId id="276" r:id="rId20"/>
    <p:sldId id="275" r:id="rId21"/>
    <p:sldId id="272" r:id="rId22"/>
    <p:sldId id="298" r:id="rId23"/>
    <p:sldId id="271" r:id="rId24"/>
    <p:sldId id="278" r:id="rId25"/>
    <p:sldId id="279" r:id="rId26"/>
    <p:sldId id="280" r:id="rId27"/>
    <p:sldId id="284" r:id="rId28"/>
    <p:sldId id="281" r:id="rId29"/>
    <p:sldId id="282" r:id="rId30"/>
    <p:sldId id="288" r:id="rId31"/>
    <p:sldId id="300" r:id="rId32"/>
    <p:sldId id="289" r:id="rId33"/>
    <p:sldId id="290" r:id="rId34"/>
    <p:sldId id="291" r:id="rId35"/>
    <p:sldId id="299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2B"/>
    <a:srgbClr val="CC5F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565" autoAdjust="0"/>
  </p:normalViewPr>
  <p:slideViewPr>
    <p:cSldViewPr>
      <p:cViewPr varScale="1">
        <p:scale>
          <a:sx n="66" d="100"/>
          <a:sy n="66" d="100"/>
        </p:scale>
        <p:origin x="153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594B53-0D60-40A0-BFC2-984431E7CFC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D52A7-6961-4D0D-BF8E-F22A60058557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10561-E915-4914-AC7D-E09D7FA355C7}" type="slidenum">
              <a:rPr lang="en-US"/>
              <a:pPr/>
              <a:t>14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21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94B53-0D60-40A0-BFC2-984431E7CFC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59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94B53-0D60-40A0-BFC2-984431E7CFC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7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10561-E915-4914-AC7D-E09D7FA355C7}" type="slidenum">
              <a:rPr lang="en-US"/>
              <a:pPr/>
              <a:t>29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2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04B3-0A57-4742-B485-299EBA13A233}" type="slidenum">
              <a:rPr lang="en-US"/>
              <a:pPr/>
              <a:t>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10561-E915-4914-AC7D-E09D7FA355C7}" type="slidenum">
              <a:rPr lang="en-US"/>
              <a:pPr/>
              <a:t>3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10561-E915-4914-AC7D-E09D7FA355C7}" type="slidenum">
              <a:rPr lang="en-US"/>
              <a:pPr/>
              <a:t>5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79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10561-E915-4914-AC7D-E09D7FA355C7}" type="slidenum">
              <a:rPr lang="en-US"/>
              <a:pPr/>
              <a:t>7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5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94BA75-B6E4-4A73-B1E8-364525150A2C}" type="slidenum">
              <a:rPr lang="en-US"/>
              <a:pPr/>
              <a:t>10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10561-E915-4914-AC7D-E09D7FA355C7}" type="slidenum">
              <a:rPr lang="en-US"/>
              <a:pPr/>
              <a:t>11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31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D4AF5-D770-4A2E-8533-1FED7509F9AE}" type="slidenum">
              <a:rPr lang="en-US"/>
              <a:pPr/>
              <a:t>12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825F2E-3882-48A9-AACB-DB33B801096C}" type="slidenum">
              <a:rPr lang="en-US"/>
              <a:pPr/>
              <a:t>13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2057400"/>
          </a:xfrm>
        </p:spPr>
        <p:txBody>
          <a:bodyPr/>
          <a:lstStyle>
            <a:lvl1pPr algn="ctr">
              <a:defRPr smtClean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6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810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2400" smtClean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utoUpdateAnimBg="0"/>
      <p:bldP spid="40969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096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2FC03-A594-4C35-8E51-FE8F992B4939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B7239-82D3-4AEA-A1E2-3FBF8A0A16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5867400"/>
          </a:xfrm>
        </p:spPr>
        <p:txBody>
          <a:bodyPr vert="eaVert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5867400"/>
          </a:xfrm>
        </p:spPr>
        <p:txBody>
          <a:bodyPr vert="eaVert"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E50B1-9D11-4E42-8681-A7C636B1D43A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BECDB-55C0-4311-AD1E-8B08D68BF4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781800" cy="10668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229600" cy="2286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657600"/>
            <a:ext cx="8229600" cy="2286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32618-4AE5-41CF-A1C7-81268002EEB9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5464D7-A24D-41B3-83A7-ABC0AE912C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781800" cy="10668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38600" cy="47244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4038600" cy="47244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online image</a:t>
            </a:r>
            <a:endParaRPr lang="en-US" noProof="0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674E5-4237-4D02-9DE3-8F16FF706DE1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D5829-3FF6-4592-82F5-7E4BE69CF6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450190-9F2F-42AF-982A-F97D2EEB0AE2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9BC8D-FBDF-4D4C-9663-D407DFA0A6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034A7-4CF0-465D-B24E-F980674E4D2F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48FD1D-7BA7-4C3E-A3D1-BAC5A75FCD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724400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  <a:lvl2pPr>
              <a:defRPr sz="2400">
                <a:solidFill>
                  <a:schemeClr val="accent4"/>
                </a:solidFill>
              </a:defRPr>
            </a:lvl2pPr>
            <a:lvl3pPr>
              <a:defRPr sz="2000">
                <a:solidFill>
                  <a:schemeClr val="accent4"/>
                </a:solidFill>
              </a:defRPr>
            </a:lvl3pPr>
            <a:lvl4pPr>
              <a:defRPr sz="1800">
                <a:solidFill>
                  <a:schemeClr val="accent4"/>
                </a:solidFill>
              </a:defRPr>
            </a:lvl4pPr>
            <a:lvl5pPr>
              <a:defRPr sz="18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724400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  <a:lvl2pPr>
              <a:defRPr sz="2400">
                <a:solidFill>
                  <a:schemeClr val="accent4"/>
                </a:solidFill>
              </a:defRPr>
            </a:lvl2pPr>
            <a:lvl3pPr>
              <a:defRPr sz="2000">
                <a:solidFill>
                  <a:schemeClr val="accent4"/>
                </a:solidFill>
              </a:defRPr>
            </a:lvl3pPr>
            <a:lvl4pPr>
              <a:defRPr sz="1800">
                <a:solidFill>
                  <a:schemeClr val="accent4"/>
                </a:solidFill>
              </a:defRPr>
            </a:lvl4pPr>
            <a:lvl5pPr>
              <a:defRPr sz="18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8985C-F9F2-4860-AA1F-8EE0E8417CD0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87A05-60DF-4E9B-9F33-EC5D06380B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accent4"/>
                </a:solidFill>
              </a:defRPr>
            </a:lvl1pPr>
            <a:lvl2pPr>
              <a:defRPr sz="20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accent4"/>
                </a:solidFill>
              </a:defRPr>
            </a:lvl1pPr>
            <a:lvl2pPr>
              <a:defRPr sz="20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1AD83-92F5-4E0F-9C6B-63E014E6D4ED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4468D-A445-467D-8BDB-7B437CCC17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BA26A-A9FC-493A-967B-CA3680D15388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3451A-665C-4B28-A5CF-6D04A75905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AFE2D-578E-4D39-815D-5EF2757D200D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81F07-5310-4D74-9E1D-BDE9E5F3BD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accent4"/>
                </a:solidFill>
              </a:defRPr>
            </a:lvl1pPr>
            <a:lvl2pPr>
              <a:defRPr sz="2800">
                <a:solidFill>
                  <a:schemeClr val="accent4"/>
                </a:solidFill>
              </a:defRPr>
            </a:lvl2pPr>
            <a:lvl3pPr>
              <a:defRPr sz="2400">
                <a:solidFill>
                  <a:schemeClr val="accent4"/>
                </a:solidFill>
              </a:defRPr>
            </a:lvl3pPr>
            <a:lvl4pPr>
              <a:defRPr sz="2000">
                <a:solidFill>
                  <a:schemeClr val="accent4"/>
                </a:solidFill>
              </a:defRPr>
            </a:lvl4pPr>
            <a:lvl5pPr>
              <a:defRPr sz="2000">
                <a:solidFill>
                  <a:schemeClr val="accent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63FF4-6248-4137-8E0D-01BED42FA79B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026E08-CFFA-40AC-9B5D-6ED0A9B688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336C3-E74D-4A01-962E-D9E46A604890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7D0635-BFE0-4443-95A6-96F2690AD1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678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Times New Roman" pitchFamily="18" charset="0"/>
              </a:defRPr>
            </a:lvl1pPr>
          </a:lstStyle>
          <a:p>
            <a:fld id="{517D68E0-3139-4D31-9678-BF5E9A63B5EB}" type="datetimeFigureOut">
              <a:rPr lang="en-US"/>
              <a:pPr/>
              <a:t>11/29/2016</a:t>
            </a:fld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>
                <a:latin typeface="Times New Roman" pitchFamily="18" charset="0"/>
              </a:defRPr>
            </a:lvl1pPr>
          </a:lstStyle>
          <a:p>
            <a:fld id="{F9D7BE8E-9176-4089-B894-E928AD5D688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600" baseline="0">
          <a:solidFill>
            <a:schemeClr val="accent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baseline="0">
          <a:solidFill>
            <a:schemeClr val="accent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baseline="0">
          <a:solidFill>
            <a:schemeClr val="accent4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baseline="0">
          <a:solidFill>
            <a:schemeClr val="accent4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17.tmp"/><Relationship Id="rId7" Type="http://schemas.openxmlformats.org/officeDocument/2006/relationships/image" Target="../media/image21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10" Type="http://schemas.openxmlformats.org/officeDocument/2006/relationships/image" Target="../media/image24.tmp"/><Relationship Id="rId4" Type="http://schemas.openxmlformats.org/officeDocument/2006/relationships/image" Target="../media/image18.tmp"/><Relationship Id="rId9" Type="http://schemas.openxmlformats.org/officeDocument/2006/relationships/image" Target="../media/image23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mp"/><Relationship Id="rId4" Type="http://schemas.openxmlformats.org/officeDocument/2006/relationships/image" Target="../media/image30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m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tm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6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mp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err="1"/>
              <a:t>Vizualiz</a:t>
            </a:r>
            <a:r>
              <a:rPr lang="sk-SK" sz="4800" dirty="0"/>
              <a:t>ácia posmrtných predstáv v Japonskom náboženstve </a:t>
            </a:r>
            <a:endParaRPr lang="en-US" sz="4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91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200" dirty="0"/>
              <a:t>[]</a:t>
            </a:r>
          </a:p>
        </p:txBody>
      </p:sp>
      <p:sp>
        <p:nvSpPr>
          <p:cNvPr id="2" name="Rectangle 1"/>
          <p:cNvSpPr/>
          <p:nvPr/>
        </p:nvSpPr>
        <p:spPr>
          <a:xfrm>
            <a:off x="6629400" y="6086061"/>
            <a:ext cx="15183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Zuzana Mal</a:t>
            </a:r>
            <a:r>
              <a:rPr lang="sk-SK" dirty="0"/>
              <a:t>á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397783"/>
              </p:ext>
            </p:extLst>
          </p:nvPr>
        </p:nvGraphicFramePr>
        <p:xfrm>
          <a:off x="192472" y="354951"/>
          <a:ext cx="4382065" cy="5943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accent3"/>
                  </a:outerShdw>
                </a:effectLst>
                <a:tableStyleId>{93296810-A885-4BE3-A3E7-6D5BEEA58F35}</a:tableStyleId>
              </a:tblPr>
              <a:tblGrid>
                <a:gridCol w="4382065">
                  <a:extLst>
                    <a:ext uri="{9D8B030D-6E8A-4147-A177-3AD203B41FA5}">
                      <a16:colId xmlns:a16="http://schemas.microsoft.com/office/drawing/2014/main" val="1690170417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r>
                        <a:rPr lang="sk-SK" b="0" dirty="0">
                          <a:solidFill>
                            <a:schemeClr val="tx1"/>
                          </a:solidFill>
                        </a:rPr>
                        <a:t>Peklo</a:t>
                      </a:r>
                      <a:r>
                        <a:rPr lang="sk-SK" b="0" baseline="0" dirty="0">
                          <a:solidFill>
                            <a:schemeClr val="tx1"/>
                          </a:solidFill>
                        </a:rPr>
                        <a:t> znovuzrodenia alebo znovuožívania </a:t>
                      </a:r>
                    </a:p>
                    <a:p>
                      <a:r>
                        <a:rPr lang="sk-SK" b="0" i="1" baseline="0" dirty="0">
                          <a:solidFill>
                            <a:schemeClr val="tx1"/>
                          </a:solidFill>
                        </a:rPr>
                        <a:t>Tókacu džigoku</a:t>
                      </a: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23641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lang="sk-SK" dirty="0"/>
                        <a:t>Peklo čiernych povrazov</a:t>
                      </a:r>
                      <a:endParaRPr lang="sk-SK" i="1" dirty="0"/>
                    </a:p>
                    <a:p>
                      <a:r>
                        <a:rPr lang="sk-SK" i="1" dirty="0"/>
                        <a:t>Kokudžó džigoku</a:t>
                      </a:r>
                      <a:endParaRPr lang="en-US" i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37430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lang="sk-SK" dirty="0"/>
                        <a:t>Peklo stiesnenia alebo drvenia</a:t>
                      </a:r>
                    </a:p>
                    <a:p>
                      <a:r>
                        <a:rPr lang="sk-SK" i="1" dirty="0"/>
                        <a:t>Šugó</a:t>
                      </a:r>
                      <a:r>
                        <a:rPr lang="sk-SK" i="1" baseline="0" dirty="0"/>
                        <a:t> džigoku</a:t>
                      </a:r>
                      <a:endParaRPr lang="en-US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423674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lang="sk-SK" dirty="0"/>
                        <a:t>Peklo nárekov</a:t>
                      </a:r>
                    </a:p>
                    <a:p>
                      <a:r>
                        <a:rPr lang="sk-SK" i="1" dirty="0"/>
                        <a:t>Kjókan džigoku tiež</a:t>
                      </a:r>
                      <a:r>
                        <a:rPr lang="sk-SK" i="1" baseline="0" dirty="0"/>
                        <a:t> Gókjó džigoku</a:t>
                      </a:r>
                      <a:endParaRPr lang="en-US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529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lang="sk-SK" dirty="0"/>
                        <a:t>Peklo veľkých nárekov</a:t>
                      </a:r>
                    </a:p>
                    <a:p>
                      <a:r>
                        <a:rPr lang="sk-SK" i="1" dirty="0"/>
                        <a:t>Daikjókan džigoku tiež Daikjó džigoku</a:t>
                      </a:r>
                      <a:endParaRPr lang="en-US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7517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lang="sk-SK" dirty="0"/>
                        <a:t>Peklo spaľujúcej horúčavy</a:t>
                      </a:r>
                    </a:p>
                    <a:p>
                      <a:r>
                        <a:rPr lang="sk-SK" i="1" dirty="0"/>
                        <a:t>Šónecu</a:t>
                      </a:r>
                      <a:r>
                        <a:rPr lang="sk-SK" i="1" baseline="0" dirty="0"/>
                        <a:t> džigoku tiež Ennecu </a:t>
                      </a:r>
                      <a:r>
                        <a:rPr lang="sk-SK" i="1" dirty="0"/>
                        <a:t>džigoku</a:t>
                      </a:r>
                      <a:endParaRPr lang="en-US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23246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lang="sk-SK" dirty="0"/>
                        <a:t>Peklo veľkej spaľujúcej</a:t>
                      </a:r>
                      <a:r>
                        <a:rPr lang="sk-SK" baseline="0" dirty="0"/>
                        <a:t> horúčavy</a:t>
                      </a:r>
                    </a:p>
                    <a:p>
                      <a:r>
                        <a:rPr lang="sk-SK" i="1" baseline="0" dirty="0"/>
                        <a:t>Daišónecu džigoku Daiennecu </a:t>
                      </a:r>
                      <a:r>
                        <a:rPr lang="sk-SK" i="1" dirty="0"/>
                        <a:t>džigoku</a:t>
                      </a:r>
                      <a:endParaRPr lang="en-US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131515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lang="sk-SK" dirty="0"/>
                        <a:t>Peklo nekončiaceho náreku</a:t>
                      </a:r>
                    </a:p>
                    <a:p>
                      <a:r>
                        <a:rPr lang="sk-SK" i="1" dirty="0"/>
                        <a:t>Abikjókan</a:t>
                      </a:r>
                      <a:r>
                        <a:rPr lang="sk-SK" dirty="0"/>
                        <a:t> alebo</a:t>
                      </a:r>
                      <a:r>
                        <a:rPr lang="sk-SK" baseline="0" dirty="0"/>
                        <a:t> </a:t>
                      </a:r>
                      <a:r>
                        <a:rPr lang="sk-SK" i="1" baseline="0" dirty="0"/>
                        <a:t>Muken džigoku</a:t>
                      </a:r>
                      <a:endParaRPr lang="en-US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128997"/>
                  </a:ext>
                </a:extLst>
              </a:tr>
            </a:tbl>
          </a:graphicData>
        </a:graphic>
      </p:graphicFrame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43" y="519611"/>
            <a:ext cx="5380498" cy="6205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75" y="550642"/>
            <a:ext cx="5125165" cy="6118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89" y="723117"/>
            <a:ext cx="4887007" cy="5575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76" y="895436"/>
            <a:ext cx="5414546" cy="499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03" r="1210"/>
          <a:stretch/>
        </p:blipFill>
        <p:spPr>
          <a:xfrm>
            <a:off x="3959191" y="1278869"/>
            <a:ext cx="6587310" cy="436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45" y="919651"/>
            <a:ext cx="6525153" cy="438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48" y="1882010"/>
            <a:ext cx="6382418" cy="310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67" y="796031"/>
            <a:ext cx="4259642" cy="5873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lowchart: Alternate Process 2"/>
          <p:cNvSpPr/>
          <p:nvPr/>
        </p:nvSpPr>
        <p:spPr>
          <a:xfrm>
            <a:off x="4753717" y="33145"/>
            <a:ext cx="4161019" cy="542404"/>
          </a:xfrm>
          <a:prstGeom prst="flowChartAlternateProcess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Šesť ríš z chrámu Šódžuraigódži (1823)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Ódžójóšú emaki, 15. storočie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sz="2300" dirty="0"/>
              <a:t>Prehľad vybraných textov súvisiacich s predstavami o posmrtnom živote</a:t>
            </a:r>
            <a:endParaRPr lang="en-US" sz="2300" dirty="0"/>
          </a:p>
        </p:txBody>
      </p:sp>
      <p:graphicFrame>
        <p:nvGraphicFramePr>
          <p:cNvPr id="27733" name="Group 8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17707985"/>
              </p:ext>
            </p:extLst>
          </p:nvPr>
        </p:nvGraphicFramePr>
        <p:xfrm>
          <a:off x="533400" y="2133600"/>
          <a:ext cx="8077200" cy="3711517"/>
        </p:xfrm>
        <a:graphic>
          <a:graphicData uri="http://schemas.openxmlformats.org/drawingml/2006/table">
            <a:tbl>
              <a:tblPr/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2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Predstava posmrtného trestu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Vládca podsvetia a sudca Enma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Džizó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Šesť ríš existencie Osem veľkých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Vedlajšie peklá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Vyobrazenia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Vybrazenia Buddhu Amidu prichádzajúceho v ústrety zomierajúcemu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Desať kráľov predsedajúcich posmrtnému súdu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Datsueba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Ženské peklá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Krvavé jazero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Peklo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neplodn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ýc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h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ien</a:t>
                      </a: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Hadie ženy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Sai no kawara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začiatok 9.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Okolo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7-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10.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11. až 13.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12. až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15.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Nihon rjóiki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Buddhistické texty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(Abidacuma) Kušaron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Abhidharmakośabhāṣya</a:t>
                      </a:r>
                      <a:endParaRPr kumimoji="0" lang="sk-SK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Šóbó nendžo kjó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Saddharmasmṛtiupasthāna</a:t>
                      </a:r>
                      <a:endParaRPr lang="sk-SK" sz="10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sk-SK" sz="1200" i="0" kern="12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Kise kjó</a:t>
                      </a:r>
                      <a:endParaRPr lang="en-GB" sz="1200" i="0" kern="12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Apokryfy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Urabon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kjó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Ódžó jóšú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utra o Džizóovi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Desiatich kráľoch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krvavej kadi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osvietení ženy pretransformovanej v muža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87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6781800" cy="838200"/>
          </a:xfrm>
        </p:spPr>
        <p:txBody>
          <a:bodyPr/>
          <a:lstStyle/>
          <a:p>
            <a:pPr eaLnBrk="1" hangingPunct="1"/>
            <a:r>
              <a:rPr lang="sk-SK" dirty="0"/>
              <a:t>Kult desiatich kráľov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57300"/>
            <a:ext cx="4572000" cy="5372100"/>
          </a:xfrm>
        </p:spPr>
        <p:txBody>
          <a:bodyPr/>
          <a:lstStyle/>
          <a:p>
            <a:r>
              <a:rPr lang="sk-SK" sz="2500" dirty="0"/>
              <a:t>Desať kráľov, ktorí predsedajú posmrtnému súdu</a:t>
            </a:r>
          </a:p>
          <a:p>
            <a:r>
              <a:rPr lang="sk-SK" sz="2500" dirty="0"/>
              <a:t>Predstava b</a:t>
            </a:r>
            <a:r>
              <a:rPr lang="en-US" sz="2500"/>
              <a:t>y</a:t>
            </a:r>
            <a:r>
              <a:rPr lang="sk-SK" sz="2500"/>
              <a:t>rokratického </a:t>
            </a:r>
            <a:r>
              <a:rPr lang="sk-SK" sz="2500" dirty="0"/>
              <a:t>súdneho aparátu </a:t>
            </a:r>
          </a:p>
          <a:p>
            <a:r>
              <a:rPr lang="sk-SK" sz="2500" dirty="0"/>
              <a:t>Rituály za zomrelých opakované sedem ráz, každý siedmy deň po dobu 49 dní </a:t>
            </a:r>
          </a:p>
          <a:p>
            <a:r>
              <a:rPr lang="sk-SK" sz="2500" dirty="0"/>
              <a:t>Nebožtíci sa presúvajú počas tejto doby od kráľa ku kráľovi</a:t>
            </a:r>
          </a:p>
          <a:p>
            <a:r>
              <a:rPr lang="sk-SK" sz="2500" dirty="0"/>
              <a:t>Rituály vykonané v ich mene môžu ovplyvniť konečné rozhodnutie o posmrtnom osude </a:t>
            </a:r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7" b="279"/>
          <a:stretch/>
        </p:blipFill>
        <p:spPr>
          <a:xfrm>
            <a:off x="5638800" y="1257300"/>
            <a:ext cx="2590800" cy="51435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" name="Left Arrow 2"/>
          <p:cNvSpPr/>
          <p:nvPr/>
        </p:nvSpPr>
        <p:spPr>
          <a:xfrm>
            <a:off x="8139088" y="2514600"/>
            <a:ext cx="852512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flipV="1">
            <a:off x="4965192" y="5334000"/>
            <a:ext cx="67360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29600" y="2819400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Druhý kráľ Šokó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5583823"/>
            <a:ext cx="9784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/>
              <a:t>Dacueba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924800" cy="685800"/>
          </a:xfrm>
        </p:spPr>
        <p:txBody>
          <a:bodyPr/>
          <a:lstStyle/>
          <a:p>
            <a:r>
              <a:rPr lang="sk-SK" sz="3000" dirty="0"/>
              <a:t>Kult desiatich kráľov a výjavy zo šiestich ríš  </a:t>
            </a:r>
            <a:endParaRPr lang="en-US" sz="3000" dirty="0"/>
          </a:p>
        </p:txBody>
      </p:sp>
      <p:pic>
        <p:nvPicPr>
          <p:cNvPr id="2" name="Content Placeholder 1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b="1493"/>
          <a:stretch/>
        </p:blipFill>
        <p:spPr>
          <a:xfrm>
            <a:off x="609600" y="851453"/>
            <a:ext cx="2514600" cy="5247228"/>
          </a:xfrm>
          <a:ln w="19050">
            <a:solidFill>
              <a:srgbClr val="FF0000"/>
            </a:solidFill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91" y="821636"/>
            <a:ext cx="2457538" cy="5277046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6705600" y="4114800"/>
            <a:ext cx="978408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6900329" y="5486400"/>
            <a:ext cx="978408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6900329" y="2590800"/>
            <a:ext cx="978408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3026836" y="2438400"/>
            <a:ext cx="978408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3072543" y="3733800"/>
            <a:ext cx="978408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2991744" y="5067323"/>
            <a:ext cx="978408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4199" y="2667000"/>
            <a:ext cx="131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Piaty kráľ Enma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3892715"/>
            <a:ext cx="1364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Zrkadlo ukazujúce previnenia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124200" y="525641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Džizó a človek zachránený od útrap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922008" y="2811665"/>
            <a:ext cx="118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Štvrtý kráľ Gokan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916894" y="4293704"/>
            <a:ext cx="118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Váženie karmy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916894" y="5638800"/>
            <a:ext cx="172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Ríša Ašúra</a:t>
            </a:r>
            <a:endParaRPr lang="en-US" sz="1600" dirty="0"/>
          </a:p>
        </p:txBody>
      </p:sp>
      <p:sp>
        <p:nvSpPr>
          <p:cNvPr id="20" name="Left Arrow 19"/>
          <p:cNvSpPr/>
          <p:nvPr/>
        </p:nvSpPr>
        <p:spPr>
          <a:xfrm>
            <a:off x="2975179" y="1200028"/>
            <a:ext cx="978408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157216" y="1374776"/>
            <a:ext cx="1239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/>
              <a:t>Hlava informujúca o skutkoch previnilca</a:t>
            </a:r>
            <a:endParaRPr lang="en-US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760133" y="6458801"/>
            <a:ext cx="6629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/>
              <a:t>Vyobrazenia Desiatich kráľov a šiestich ríš z chrámu Čódžudži, 15. storočie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sz="2300" dirty="0"/>
              <a:t>Prehľad vybraných textov súvisiacich s predstavami o posmrtnom živote</a:t>
            </a:r>
            <a:endParaRPr lang="en-US" sz="2300" dirty="0"/>
          </a:p>
        </p:txBody>
      </p:sp>
      <p:graphicFrame>
        <p:nvGraphicFramePr>
          <p:cNvPr id="27733" name="Group 8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4684581"/>
              </p:ext>
            </p:extLst>
          </p:nvPr>
        </p:nvGraphicFramePr>
        <p:xfrm>
          <a:off x="533400" y="2133600"/>
          <a:ext cx="8077200" cy="3638365"/>
        </p:xfrm>
        <a:graphic>
          <a:graphicData uri="http://schemas.openxmlformats.org/drawingml/2006/table">
            <a:tbl>
              <a:tblPr/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2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Predstava posmrtného trestu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Vládca podsvetia a sudca Enma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Džizó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Šesť ríš existencie Osem veľkých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Vedlajšie peklá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Vyobrazenia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Vybrazenia Buddhu Amidu prichádzajúceho v ústrety zomierajúcemu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Desať kráľov predsedajúcich posmrtnému súdu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Datsueba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Ženské peklá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Krvavé jazero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Peklo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neplodn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ýc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h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ien</a:t>
                      </a: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Hadie ženy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Sai no kawara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začiatok 9.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Okolo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7-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10.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11. až 13.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12. až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15.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Nihon rjóiki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Buddhistické texty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(Abidacuma) Kušaron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Abhidharmakośabhāṣya</a:t>
                      </a:r>
                      <a:endParaRPr kumimoji="0" lang="sk-SK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Šóbó nendžo kjó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Saddharmasmṛtiupasthāna</a:t>
                      </a:r>
                      <a:endParaRPr lang="sk-SK" sz="10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i="0" kern="12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Kise kjó</a:t>
                      </a:r>
                      <a:endParaRPr lang="en-GB" sz="1200" i="1" kern="12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Apokryfy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Urabon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kjó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Ódžó jóšú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utra o Džizóovi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Desiatich kráľoch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krvavej kadi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osvietení ženy pretransformovanej v muža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165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80000"/>
                <a:satMod val="300000"/>
              </a:schemeClr>
            </a:gs>
            <a:gs pos="92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6819900" cy="762000"/>
          </a:xfrm>
        </p:spPr>
        <p:txBody>
          <a:bodyPr/>
          <a:lstStyle/>
          <a:p>
            <a:r>
              <a:rPr lang="sk-SK" dirty="0"/>
              <a:t>Ženské peklá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90688"/>
            <a:ext cx="7086600" cy="3188986"/>
          </a:xfrm>
          <a:ln w="57150">
            <a:solidFill>
              <a:srgbClr val="FFFF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34887" y="4766653"/>
            <a:ext cx="403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dirty="0"/>
              <a:t>Krvavé jazero</a:t>
            </a:r>
            <a:endParaRPr lang="en-US" sz="22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74" y="5005648"/>
            <a:ext cx="2209800" cy="172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395472" y="639186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sk-SK" dirty="0"/>
              <a:t>Hadie ženy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4171"/>
          <a:stretch/>
        </p:blipFill>
        <p:spPr>
          <a:xfrm>
            <a:off x="3147774" y="4982097"/>
            <a:ext cx="203835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462575" y="6391869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C000"/>
                </a:solidFill>
              </a:rPr>
              <a:t>Neplodné ženy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32" y="533400"/>
            <a:ext cx="8210136" cy="4310088"/>
          </a:xfrm>
        </p:spPr>
        <p:txBody>
          <a:bodyPr/>
          <a:lstStyle/>
          <a:p>
            <a:r>
              <a:rPr lang="sk-SK" sz="2000" dirty="0"/>
              <a:t>Utrpenie v </a:t>
            </a:r>
            <a:r>
              <a:rPr lang="sk-SK" sz="2000" b="1" dirty="0"/>
              <a:t>Krvavom jazere</a:t>
            </a:r>
            <a:r>
              <a:rPr lang="sk-SK" sz="2000" dirty="0"/>
              <a:t> je trest za nečistotu spôsobenú krvou</a:t>
            </a:r>
          </a:p>
          <a:p>
            <a:r>
              <a:rPr lang="sk-SK" sz="2000" dirty="0"/>
              <a:t>Sútra o krvavej kadi </a:t>
            </a:r>
            <a:r>
              <a:rPr lang="sk-SK" sz="2000" i="1" dirty="0"/>
              <a:t>Kecubon kjó: </a:t>
            </a:r>
            <a:r>
              <a:rPr lang="sk-SK" sz="2000" dirty="0"/>
              <a:t>Mokuren</a:t>
            </a:r>
            <a:r>
              <a:rPr lang="sk-SK" sz="2000" i="1" dirty="0"/>
              <a:t> </a:t>
            </a:r>
            <a:r>
              <a:rPr lang="sk-SK" sz="2000" dirty="0"/>
              <a:t>je svedkom utrpenia svojej matky v Krvavom jazere. Dostáva poučenie o tom, ako ženy od takého osudu uchrániť.</a:t>
            </a:r>
          </a:p>
          <a:p>
            <a:r>
              <a:rPr lang="sk-SK" sz="2000" dirty="0"/>
              <a:t>Predstava o tom, že žena môže dosiahnuť stav buddhu len v tele muža založená na staršej sútre</a:t>
            </a:r>
            <a:endParaRPr lang="en-US" sz="2000" dirty="0"/>
          </a:p>
          <a:p>
            <a:r>
              <a:rPr lang="sk-SK" sz="2000" dirty="0"/>
              <a:t>Ženy na vyobrazeniach sa obracajú o pomoc k Njóirin Kannon</a:t>
            </a:r>
          </a:p>
          <a:p>
            <a:r>
              <a:rPr lang="sk-SK" sz="2000" b="1" dirty="0"/>
              <a:t>Peklo neplodných žien </a:t>
            </a:r>
            <a:r>
              <a:rPr lang="sk-SK" sz="2000" dirty="0"/>
              <a:t>určené pre ženy, ktoré nemohli mať dieťa, alebo tomu úmyselne bránili</a:t>
            </a:r>
          </a:p>
          <a:p>
            <a:r>
              <a:rPr lang="sk-SK" sz="2000" b="1" dirty="0"/>
              <a:t>Hadie ženy</a:t>
            </a:r>
            <a:r>
              <a:rPr lang="sk-SK" sz="2000" dirty="0"/>
              <a:t> premena je následkom žiarlivosti a lipnutia na jednom mužovi, ktorého svojimi hadími telami zvierajú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843488"/>
            <a:ext cx="4476671" cy="2014512"/>
          </a:xfrm>
          <a:ln w="57150">
            <a:solidFill>
              <a:srgbClr val="FFFFFF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4321628"/>
            <a:ext cx="5257800" cy="236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4171"/>
          <a:stretch/>
        </p:blipFill>
        <p:spPr>
          <a:xfrm>
            <a:off x="6248977" y="5192278"/>
            <a:ext cx="1739182" cy="149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24" y="3962400"/>
            <a:ext cx="1783065" cy="139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465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868856"/>
            <a:ext cx="2034210" cy="41687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0100" y="284081"/>
            <a:ext cx="289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/>
              <a:t>Sai no kawara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8345" y="1219200"/>
            <a:ext cx="3733800" cy="4695485"/>
          </a:xfrm>
        </p:spPr>
        <p:txBody>
          <a:bodyPr/>
          <a:lstStyle/>
          <a:p>
            <a:r>
              <a:rPr lang="sk-SK" dirty="0"/>
              <a:t>Detské peklo</a:t>
            </a:r>
          </a:p>
          <a:p>
            <a:r>
              <a:rPr lang="sk-SK" dirty="0"/>
              <a:t>Znášajú trest za bolesť spôsobenú rodičom </a:t>
            </a:r>
          </a:p>
          <a:p>
            <a:r>
              <a:rPr lang="sk-SK" dirty="0"/>
              <a:t>Stavajú stúpy z kamienkov</a:t>
            </a:r>
          </a:p>
          <a:p>
            <a:r>
              <a:rPr lang="sk-SK" dirty="0"/>
              <a:t>Bódhisattva Džizó</a:t>
            </a:r>
            <a:r>
              <a:rPr lang="en-US" dirty="0"/>
              <a:t> (</a:t>
            </a:r>
            <a:r>
              <a:rPr lang="sk-SK" dirty="0"/>
              <a:t>Kšitigarbha</a:t>
            </a:r>
            <a:r>
              <a:rPr lang="en-US" dirty="0"/>
              <a:t>)</a:t>
            </a:r>
            <a:r>
              <a:rPr lang="sk-SK" dirty="0"/>
              <a:t> ich môže zachrániť</a:t>
            </a:r>
          </a:p>
        </p:txBody>
      </p:sp>
    </p:spTree>
    <p:extLst>
      <p:ext uri="{BB962C8B-B14F-4D97-AF65-F5344CB8AC3E}">
        <p14:creationId xmlns:p14="http://schemas.microsoft.com/office/powerpoint/2010/main" val="3693124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90700"/>
            <a:ext cx="7543800" cy="3276600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41483" y="903514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Drevorezby</a:t>
            </a:r>
            <a:r>
              <a:rPr lang="sk-SK" dirty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5231211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Krvavé jazero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15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1566"/>
            <a:ext cx="3350430" cy="3050747"/>
          </a:xfrm>
          <a:prstGeom prst="rect">
            <a:avLst/>
          </a:prstGeom>
          <a:solidFill>
            <a:srgbClr val="CC5F34"/>
          </a:solidFill>
          <a:ln w="5715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0"/>
          <a:stretch/>
        </p:blipFill>
        <p:spPr>
          <a:xfrm>
            <a:off x="685800" y="2819400"/>
            <a:ext cx="3624386" cy="3048466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24400" y="48006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Hora ihiel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7993" y="6858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Sai no kawara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10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1066800"/>
          </a:xfrm>
        </p:spPr>
        <p:txBody>
          <a:bodyPr/>
          <a:lstStyle/>
          <a:p>
            <a:pPr algn="ctr" eaLnBrk="1" hangingPunct="1"/>
            <a:r>
              <a:rPr lang="sk-SK" dirty="0"/>
              <a:t>Dnešná prednáška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343400"/>
          </a:xfrm>
        </p:spPr>
        <p:txBody>
          <a:bodyPr/>
          <a:lstStyle/>
          <a:p>
            <a:pPr eaLnBrk="1" hangingPunct="1"/>
            <a:r>
              <a:rPr lang="sk-SK" dirty="0"/>
              <a:t>Kozmologické predstavy pod vplyvom buddhizmu</a:t>
            </a:r>
          </a:p>
          <a:p>
            <a:r>
              <a:rPr lang="sk-SK" dirty="0"/>
              <a:t>Šesť ríš </a:t>
            </a:r>
          </a:p>
          <a:p>
            <a:pPr eaLnBrk="1" hangingPunct="1"/>
            <a:r>
              <a:rPr lang="sk-SK" dirty="0"/>
              <a:t>Kult desiatich kráľov</a:t>
            </a:r>
          </a:p>
          <a:p>
            <a:pPr eaLnBrk="1" hangingPunct="1"/>
            <a:r>
              <a:rPr lang="sk-SK" dirty="0"/>
              <a:t>Ezoterický buddhizmus a mandaly</a:t>
            </a:r>
          </a:p>
          <a:p>
            <a:pPr eaLnBrk="1" hangingPunct="1"/>
            <a:r>
              <a:rPr lang="sk-SK" dirty="0"/>
              <a:t>Čistá Zem a predstava posmrtného života v raji</a:t>
            </a:r>
          </a:p>
          <a:p>
            <a:pPr eaLnBrk="1" hangingPunct="1"/>
            <a:r>
              <a:rPr lang="sk-SK" dirty="0"/>
              <a:t>Kult hôr 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Ezoterický buddhizmus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5486400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  <a:p>
            <a:r>
              <a:rPr lang="sk-SK" dirty="0"/>
              <a:t>Mandaly dvoch svetov Diamantová mandala a Mandala lona</a:t>
            </a:r>
          </a:p>
          <a:p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ritu</a:t>
            </a:r>
            <a:r>
              <a:rPr lang="sk-SK" dirty="0"/>
              <a:t>á</a:t>
            </a:r>
            <a:r>
              <a:rPr lang="en-US" dirty="0" err="1"/>
              <a:t>lnom</a:t>
            </a:r>
            <a:r>
              <a:rPr lang="sk-SK" dirty="0"/>
              <a:t> zameraní sa na božstvo nadobúda praktikant jeho moc</a:t>
            </a:r>
          </a:p>
          <a:p>
            <a:r>
              <a:rPr lang="sk-SK" dirty="0"/>
              <a:t>Tieto predstavy boli prenesené na hory, hory v tom prípade predstavujú božstvá vyobrazené na mandalách</a:t>
            </a:r>
          </a:p>
          <a:p>
            <a:r>
              <a:rPr lang="sk-SK" dirty="0"/>
              <a:t>Asketickými praktikami prevádzanými v horách praktikant nadobúda zváštnu moc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1405" r="12566" b="23526"/>
          <a:stretch/>
        </p:blipFill>
        <p:spPr>
          <a:xfrm>
            <a:off x="457200" y="0"/>
            <a:ext cx="7277100" cy="6420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5453" r="2302" b="25466"/>
          <a:stretch/>
        </p:blipFill>
        <p:spPr>
          <a:xfrm rot="21480000">
            <a:off x="492489" y="-447472"/>
            <a:ext cx="8235224" cy="731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9963"/>
            <a:ext cx="4189881" cy="604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746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143000"/>
            <a:ext cx="6096000" cy="5029200"/>
          </a:xfrm>
        </p:spPr>
        <p:txBody>
          <a:bodyPr/>
          <a:lstStyle/>
          <a:p>
            <a:r>
              <a:rPr lang="en-US" dirty="0" err="1"/>
              <a:t>Vyobrazenia</a:t>
            </a:r>
            <a:r>
              <a:rPr lang="en-US" dirty="0"/>
              <a:t> </a:t>
            </a:r>
            <a:r>
              <a:rPr lang="en-US" dirty="0" err="1"/>
              <a:t>posv</a:t>
            </a:r>
            <a:r>
              <a:rPr lang="sk-SK" dirty="0"/>
              <a:t>ätných hôr</a:t>
            </a:r>
            <a:br>
              <a:rPr lang="sk-SK" dirty="0"/>
            </a:br>
            <a:br>
              <a:rPr lang="sk-SK" dirty="0"/>
            </a:br>
            <a:r>
              <a:rPr lang="sk-SK" sz="3200" dirty="0"/>
              <a:t>Predstavy o posmrtnom živote: Šesť ríš</a:t>
            </a:r>
            <a:br>
              <a:rPr lang="sk-SK" sz="3200" dirty="0"/>
            </a:br>
            <a:r>
              <a:rPr lang="sk-SK" sz="3200" dirty="0"/>
              <a:t>Kult desiatich kráľov</a:t>
            </a:r>
            <a:br>
              <a:rPr lang="sk-SK" sz="3200" dirty="0"/>
            </a:br>
            <a:r>
              <a:rPr lang="sk-SK" sz="3200" dirty="0"/>
              <a:t>Ženské peklá</a:t>
            </a:r>
            <a:br>
              <a:rPr lang="sk-SK" sz="3200" dirty="0"/>
            </a:br>
            <a:r>
              <a:rPr lang="sk-SK" sz="3200" dirty="0"/>
              <a:t>Sai no kawara</a:t>
            </a:r>
            <a:br>
              <a:rPr lang="sk-SK" sz="3200" dirty="0"/>
            </a:br>
            <a:br>
              <a:rPr lang="sk-SK" sz="3200" dirty="0"/>
            </a:br>
            <a:r>
              <a:rPr lang="sk-SK" sz="3200" dirty="0"/>
              <a:t>Ezoterický buddhizmus</a:t>
            </a:r>
            <a:br>
              <a:rPr lang="sk-SK" sz="3200" dirty="0"/>
            </a:br>
            <a:br>
              <a:rPr lang="sk-SK" sz="3200" dirty="0"/>
            </a:br>
            <a:r>
              <a:rPr lang="sk-SK" sz="3200" dirty="0"/>
              <a:t>a iná náboženská tematika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71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76200"/>
            <a:ext cx="1371600" cy="2438400"/>
          </a:xfrm>
        </p:spPr>
        <p:txBody>
          <a:bodyPr/>
          <a:lstStyle/>
          <a:p>
            <a:r>
              <a:rPr lang="en-US" sz="1500" i="1" dirty="0"/>
              <a:t>Kumano </a:t>
            </a:r>
            <a:r>
              <a:rPr lang="en-US" sz="1500" i="1" dirty="0" err="1"/>
              <a:t>kan</a:t>
            </a:r>
            <a:r>
              <a:rPr lang="sk-SK" sz="1500" i="1" dirty="0"/>
              <a:t>šin džukkai mandala</a:t>
            </a:r>
            <a:br>
              <a:rPr lang="sk-SK" sz="1500" dirty="0"/>
            </a:br>
            <a:r>
              <a:rPr lang="sk-SK" sz="1500" dirty="0"/>
              <a:t>17. storočie</a:t>
            </a:r>
            <a:br>
              <a:rPr lang="sk-SK" sz="1500" dirty="0"/>
            </a:br>
            <a:r>
              <a:rPr lang="sk-SK" sz="1500" dirty="0"/>
              <a:t>Historické múzeum v Hjógo</a:t>
            </a:r>
            <a:endParaRPr lang="en-US" sz="15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"/>
          <a:stretch/>
        </p:blipFill>
        <p:spPr>
          <a:xfrm>
            <a:off x="76200" y="0"/>
            <a:ext cx="65199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2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3" y="857426"/>
            <a:ext cx="7463061" cy="56474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8868" y="152400"/>
            <a:ext cx="3126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Tatejama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mandala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2364" y="6458052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Iwakurad</a:t>
            </a:r>
            <a:r>
              <a:rPr lang="sk-SK" dirty="0">
                <a:solidFill>
                  <a:schemeClr val="bg2">
                    <a:lumMod val="40000"/>
                    <a:lumOff val="60000"/>
                  </a:schemeClr>
                </a:solidFill>
              </a:rPr>
              <a:t>ži, Čúdóbó, druhá polovica 19. storčia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382"/>
            <a:ext cx="9144000" cy="4211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09600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Tatejama mandala z Cuboike (1830)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42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2698618" cy="611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05" y="228600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87" y="757030"/>
            <a:ext cx="5837582" cy="437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61" y="1490726"/>
            <a:ext cx="5791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75" y="1063486"/>
            <a:ext cx="5923594" cy="444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87" y="1324342"/>
            <a:ext cx="464820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52400" y="6351898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Tatajama mandala z Daisenbó</a:t>
            </a:r>
            <a:endParaRPr lang="en-US" sz="1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4800600" cy="457200"/>
          </a:xfrm>
        </p:spPr>
        <p:txBody>
          <a:bodyPr/>
          <a:lstStyle/>
          <a:p>
            <a:r>
              <a:rPr lang="sk-SK" sz="3200" dirty="0"/>
              <a:t>Zrodenie v raji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153400" cy="6477000"/>
          </a:xfrm>
        </p:spPr>
        <p:txBody>
          <a:bodyPr/>
          <a:lstStyle/>
          <a:p>
            <a:r>
              <a:rPr lang="sk-SK" sz="2200" dirty="0"/>
              <a:t>Obdobie Heian (8 – 12. storočie)</a:t>
            </a:r>
          </a:p>
          <a:p>
            <a:r>
              <a:rPr lang="sk-SK" sz="2200" dirty="0"/>
              <a:t>Snaha o zrodenie v Čistej zemi niektorého z bódhisattvov alebo buddhov. Tosocu (Tu</a:t>
            </a:r>
            <a:r>
              <a:rPr lang="sk-SK" sz="2200" dirty="0">
                <a:cs typeface="Times New Roman" panose="02020603050405020304" pitchFamily="18" charset="0"/>
              </a:rPr>
              <a:t>ṣ</a:t>
            </a:r>
            <a:r>
              <a:rPr lang="sk-SK" sz="2200" dirty="0"/>
              <a:t>ita) kde sídli Buddha Miroku (Maitréja), Fudaraku (Potalaka) raj Bódhisattvu Kannon (Avalókitéšvara), alebo obľúbený raj</a:t>
            </a:r>
            <a:r>
              <a:rPr lang="sa-IN" sz="2200" dirty="0"/>
              <a:t> bla</a:t>
            </a:r>
            <a:r>
              <a:rPr lang="sk-SK" sz="2200" dirty="0"/>
              <a:t>ž</a:t>
            </a:r>
            <a:r>
              <a:rPr lang="sa-IN" sz="2200" dirty="0"/>
              <a:t>enosti</a:t>
            </a:r>
            <a:r>
              <a:rPr lang="sk-SK" sz="2200" dirty="0"/>
              <a:t> Buddhu Amidu Gokuraku (Sukh</a:t>
            </a:r>
            <a:r>
              <a:rPr lang="sa-IN" sz="2200" dirty="0"/>
              <a:t>ā</a:t>
            </a:r>
            <a:r>
              <a:rPr lang="sk-SK" sz="2200" dirty="0"/>
              <a:t>vatī) situovaný na západe.</a:t>
            </a:r>
          </a:p>
          <a:p>
            <a:r>
              <a:rPr lang="sk-SK" sz="2200" dirty="0"/>
              <a:t>Genšin v diele Ódžójóšú zanechal inštrukcie k rituálom vykonávaným na smrteľnej posteli. Tie mali vplyv na zrodenie po smrti. </a:t>
            </a:r>
          </a:p>
          <a:p>
            <a:r>
              <a:rPr lang="sk-SK" sz="2200" dirty="0"/>
              <a:t>Súvis so sútrou </a:t>
            </a:r>
            <a:r>
              <a:rPr lang="sk-SK" sz="2200" i="1" dirty="0"/>
              <a:t>Kanmurjódžu kjó, </a:t>
            </a:r>
            <a:r>
              <a:rPr lang="sk-SK" sz="2200" dirty="0"/>
              <a:t>kde Buddha Šákjamuni dáva nádej na zrodenie v nietorom z desiatich rajov. Vysvetľuje ako pomocou 16  spôsobov meditácie d</a:t>
            </a:r>
            <a:r>
              <a:rPr lang="en-US" sz="2200" dirty="0"/>
              <a:t>o</a:t>
            </a:r>
            <a:r>
              <a:rPr lang="sk-SK" sz="2200" dirty="0"/>
              <a:t>siahnuť zrodenie v západnom raji.</a:t>
            </a:r>
          </a:p>
          <a:p>
            <a:r>
              <a:rPr lang="sk-SK" sz="2200" i="1" dirty="0"/>
              <a:t>Mukaekó</a:t>
            </a:r>
            <a:r>
              <a:rPr lang="sk-SK" sz="2200" dirty="0"/>
              <a:t> rituály dramatické stvárnenie Buddhu Amidu prichádzajúceho v ústrety zomierajúcemu t.j. scény </a:t>
            </a:r>
            <a:r>
              <a:rPr lang="sk-SK" sz="2200" i="1" dirty="0"/>
              <a:t>raigó</a:t>
            </a:r>
          </a:p>
          <a:p>
            <a:r>
              <a:rPr lang="sk-SK" sz="2200" dirty="0"/>
              <a:t>Scény </a:t>
            </a:r>
            <a:r>
              <a:rPr lang="sk-SK" sz="2200" i="1" dirty="0"/>
              <a:t>raigó</a:t>
            </a:r>
            <a:r>
              <a:rPr lang="sk-SK" sz="2200" dirty="0"/>
              <a:t> boli namaľované na obrazoch, ktoré sa používali pri rituáloch na smrteľnej posteli. </a:t>
            </a:r>
          </a:p>
          <a:p>
            <a:r>
              <a:rPr lang="sk-SK" sz="2200" dirty="0"/>
              <a:t>Postupne sa rozšírili z hory Hiei do Kjóta a iných miest.</a:t>
            </a:r>
          </a:p>
        </p:txBody>
      </p:sp>
    </p:spTree>
    <p:extLst>
      <p:ext uri="{BB962C8B-B14F-4D97-AF65-F5344CB8AC3E}">
        <p14:creationId xmlns:p14="http://schemas.microsoft.com/office/powerpoint/2010/main" val="3296656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47" y="1075996"/>
            <a:ext cx="7020905" cy="470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219200" y="381000"/>
            <a:ext cx="673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Motív </a:t>
            </a:r>
            <a:r>
              <a:rPr lang="sk-SK" i="1" dirty="0"/>
              <a:t>raigó:</a:t>
            </a:r>
            <a:r>
              <a:rPr lang="sk-SK" dirty="0"/>
              <a:t> Amida prichádzajúci v ústrety umierajúcemu človeku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1364" y="5923001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Mandala z Kiššóbó (1866)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4800"/>
            <a:ext cx="4612780" cy="2588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9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83373"/>
            <a:ext cx="6139019" cy="449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4789898"/>
            <a:ext cx="3310520" cy="210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753455"/>
            <a:ext cx="2923720" cy="20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04" y="1695516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1164"/>
            <a:ext cx="2531013" cy="3370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853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85800"/>
            <a:ext cx="6934200" cy="685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sz="2300" dirty="0"/>
              <a:t>Vybrané buddhistické texty a ich vplyv na vyobrazenia súvisiace s posmrtným životom</a:t>
            </a:r>
            <a:endParaRPr lang="en-US" sz="2300" dirty="0"/>
          </a:p>
        </p:txBody>
      </p:sp>
      <p:graphicFrame>
        <p:nvGraphicFramePr>
          <p:cNvPr id="27733" name="Group 8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8718150"/>
              </p:ext>
            </p:extLst>
          </p:nvPr>
        </p:nvGraphicFramePr>
        <p:xfrm>
          <a:off x="533400" y="2133600"/>
          <a:ext cx="8077200" cy="3711517"/>
        </p:xfrm>
        <a:graphic>
          <a:graphicData uri="http://schemas.openxmlformats.org/drawingml/2006/table">
            <a:tbl>
              <a:tblPr/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2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Predstava posmrtného trestu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Vládca podsvetia a sudca Enma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Džizó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Šesť ríš existencie Osem veľkých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Vedlajšie peklá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Vyobrazenia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Vybrazenia Buddhu Amidu prichádzajúceho v ústrety zomierajúcemu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Desať kráľov predsedajúcich posmrtnému súdu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Datsueba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Ženské peklá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Krvavé jazero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Peklo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neplodn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ýc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h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ien</a:t>
                      </a: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Hadie ženy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Sai no kawara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začiatok 9.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Okolo 8.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10.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11. až 13.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12. až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15.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Nihon rjóiki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Buddhistické texty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(Abidacuma) Kušaron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Abhidharmakośabhāṣya</a:t>
                      </a:r>
                      <a:endParaRPr kumimoji="0" lang="sk-SK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Šóbó nendžo kjó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Saddharmasmṛtiupasthāna</a:t>
                      </a:r>
                      <a:endParaRPr lang="sk-SK" sz="10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i="0" kern="12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Kise kjó</a:t>
                      </a:r>
                      <a:endParaRPr lang="en-GB" sz="1200" i="1" kern="12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Apokryfy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Urabon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kjó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Ódžó jóšú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utra o Džizóovi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Desiatich kráľoch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krvavej kadi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osvietení ženy pretransformovanej v muža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993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sz="2300" dirty="0"/>
              <a:t>Prehľad vybraných textov súvisiacich s predstavami o posmrtnom živote</a:t>
            </a:r>
            <a:endParaRPr lang="en-US" sz="2300" dirty="0"/>
          </a:p>
        </p:txBody>
      </p:sp>
      <p:graphicFrame>
        <p:nvGraphicFramePr>
          <p:cNvPr id="27733" name="Group 8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19239306"/>
              </p:ext>
            </p:extLst>
          </p:nvPr>
        </p:nvGraphicFramePr>
        <p:xfrm>
          <a:off x="533400" y="2133600"/>
          <a:ext cx="8077200" cy="3711517"/>
        </p:xfrm>
        <a:graphic>
          <a:graphicData uri="http://schemas.openxmlformats.org/drawingml/2006/table">
            <a:tbl>
              <a:tblPr/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2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Predstava posmrtného trestu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Vládca podsvetia a sudca Enma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Džizó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Šesť ríš existencie Osem veľkých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Vedlajšie peklá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Vyobrazenia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Vybrazenia Buddhu Amidu prichádzajúceho v ústrety zomierajúcemu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Desať kráľov predsedajúcich posmrtnému súdu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Datsueba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Ženské peklá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Krvavé jazero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Peklo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neplodn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ýc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h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ien</a:t>
                      </a: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Hadie ženy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Sai no kawara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začiatok 9.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Okolo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7-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10.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11. až 13.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12. až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15.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Nihon rjóiki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Buddhistické texty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(Abidacuma) Kušaron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Abhidharmakośabhāṣya</a:t>
                      </a:r>
                      <a:endParaRPr kumimoji="0" lang="sk-SK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Šóbó nendžo kjó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Saddharmasmṛtiupasthāna</a:t>
                      </a:r>
                      <a:endParaRPr lang="en-GB" sz="10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i="0" kern="12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Kise kjó</a:t>
                      </a:r>
                      <a:endParaRPr kumimoji="0" lang="sk-SK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Apokryfy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Urabon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kjó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Ódžó jóšú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utra o Džizóovi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Desiatich kráľoch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krvavej kadi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osvietení ženy pretransformovanej v muža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81200" y="533400"/>
            <a:ext cx="5558767" cy="55532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Literatúra k téme: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sk-SK" b="1" dirty="0">
              <a:solidFill>
                <a:schemeClr val="tx1"/>
              </a:solidFill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Hirasawa</a:t>
            </a:r>
            <a:r>
              <a:rPr lang="en-US" b="1" dirty="0">
                <a:solidFill>
                  <a:schemeClr val="tx1"/>
                </a:solidFill>
              </a:rPr>
              <a:t> C</a:t>
            </a:r>
            <a:r>
              <a:rPr lang="en-US" dirty="0">
                <a:solidFill>
                  <a:schemeClr val="tx1"/>
                </a:solidFill>
              </a:rPr>
              <a:t> (2008) The inflatable, collapsible kingdom of retribution: A primer on Japanese hell imagery and imagination. </a:t>
            </a:r>
            <a:r>
              <a:rPr lang="en-US" i="1" dirty="0" err="1">
                <a:solidFill>
                  <a:schemeClr val="tx1"/>
                </a:solidFill>
              </a:rPr>
              <a:t>Monumenta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Nipponica</a:t>
            </a:r>
            <a:r>
              <a:rPr lang="en-US" dirty="0">
                <a:solidFill>
                  <a:schemeClr val="tx1"/>
                </a:solidFill>
              </a:rPr>
              <a:t> 63(1): 1–50.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Matsunaga A and Matsunaga D </a:t>
            </a:r>
            <a:r>
              <a:rPr lang="en-US" dirty="0">
                <a:solidFill>
                  <a:schemeClr val="tx1"/>
                </a:solidFill>
              </a:rPr>
              <a:t>(1972) </a:t>
            </a:r>
            <a:r>
              <a:rPr lang="en-US" i="1" dirty="0">
                <a:solidFill>
                  <a:schemeClr val="tx1"/>
                </a:solidFill>
              </a:rPr>
              <a:t>The Buddhist Conception of Hell. </a:t>
            </a:r>
            <a:r>
              <a:rPr lang="en-US" dirty="0">
                <a:solidFill>
                  <a:schemeClr val="tx1"/>
                </a:solidFill>
              </a:rPr>
              <a:t>New York.</a:t>
            </a:r>
          </a:p>
          <a:p>
            <a:pPr algn="ctr"/>
            <a:endParaRPr lang="sk-SK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De Antoni A </a:t>
            </a:r>
            <a:r>
              <a:rPr lang="en-US" i="1" dirty="0">
                <a:solidFill>
                  <a:schemeClr val="tx1"/>
                </a:solidFill>
              </a:rPr>
              <a:t>Hell is round the corner. Religious landscapes, people and identity in contemporary Japan.</a:t>
            </a:r>
            <a:r>
              <a:rPr lang="en-US" dirty="0">
                <a:solidFill>
                  <a:schemeClr val="tx1"/>
                </a:solidFill>
              </a:rPr>
              <a:t> PhD Thesis, </a:t>
            </a:r>
            <a:r>
              <a:rPr lang="en-US" dirty="0" err="1">
                <a:solidFill>
                  <a:schemeClr val="tx1"/>
                </a:solidFill>
              </a:rPr>
              <a:t>Università</a:t>
            </a:r>
            <a:r>
              <a:rPr lang="en-US" dirty="0">
                <a:solidFill>
                  <a:schemeClr val="tx1"/>
                </a:solidFill>
              </a:rPr>
              <a:t> Ca’ </a:t>
            </a:r>
            <a:r>
              <a:rPr lang="en-US" dirty="0" err="1">
                <a:solidFill>
                  <a:schemeClr val="tx1"/>
                </a:solidFill>
              </a:rPr>
              <a:t>Foscari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Venezia</a:t>
            </a:r>
            <a:r>
              <a:rPr lang="en-US" dirty="0">
                <a:solidFill>
                  <a:schemeClr val="tx1"/>
                </a:solidFill>
              </a:rPr>
              <a:t>, Italy. </a:t>
            </a:r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Gutierrez F. G. </a:t>
            </a:r>
            <a:r>
              <a:rPr lang="en-US" dirty="0">
                <a:solidFill>
                  <a:schemeClr val="tx1"/>
                </a:solidFill>
              </a:rPr>
              <a:t>(1967): </a:t>
            </a:r>
            <a:r>
              <a:rPr lang="en-US" dirty="0" err="1">
                <a:solidFill>
                  <a:schemeClr val="tx1"/>
                </a:solidFill>
              </a:rPr>
              <a:t>Emakimono</a:t>
            </a:r>
            <a:r>
              <a:rPr lang="en-US" dirty="0">
                <a:solidFill>
                  <a:schemeClr val="tx1"/>
                </a:solidFill>
              </a:rPr>
              <a:t> depicting the pains of the damned. </a:t>
            </a:r>
            <a:r>
              <a:rPr lang="en-US" i="1" dirty="0" err="1">
                <a:solidFill>
                  <a:schemeClr val="tx1"/>
                </a:solidFill>
              </a:rPr>
              <a:t>Monumenta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Nipponica</a:t>
            </a:r>
            <a:r>
              <a:rPr lang="en-US" dirty="0">
                <a:solidFill>
                  <a:schemeClr val="tx1"/>
                </a:solidFill>
              </a:rPr>
              <a:t> 22(3/4</a:t>
            </a:r>
            <a:r>
              <a:rPr lang="sk-SK">
                <a:solidFill>
                  <a:schemeClr val="tx1"/>
                </a:solidFill>
              </a:rPr>
              <a:t>):</a:t>
            </a:r>
            <a:r>
              <a:rPr lang="en-US">
                <a:solidFill>
                  <a:schemeClr val="tx1"/>
                </a:solidFill>
              </a:rPr>
              <a:t>278–289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dirty="0"/>
              <a:t>278–289.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0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5000" y="952500"/>
            <a:ext cx="5334000" cy="495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Teiser</a:t>
            </a:r>
            <a:r>
              <a:rPr lang="en-US" b="1" dirty="0"/>
              <a:t> S F </a:t>
            </a:r>
            <a:r>
              <a:rPr lang="en-US" dirty="0"/>
              <a:t>(1994) </a:t>
            </a:r>
            <a:r>
              <a:rPr lang="en-US" i="1" dirty="0"/>
              <a:t>The scripture on the ten kings and the making of purgatory in medieval Chinese Buddhism</a:t>
            </a:r>
            <a:r>
              <a:rPr lang="en-US" dirty="0"/>
              <a:t>. Honolulu, University of Hawai'i Press  </a:t>
            </a:r>
          </a:p>
          <a:p>
            <a:pPr algn="ctr"/>
            <a:endParaRPr lang="sk-SK" b="1" dirty="0"/>
          </a:p>
          <a:p>
            <a:pPr algn="ctr"/>
            <a:r>
              <a:rPr lang="en-US" b="1" dirty="0"/>
              <a:t>Wakabayashi H</a:t>
            </a:r>
            <a:r>
              <a:rPr lang="en-US" dirty="0"/>
              <a:t> (200</a:t>
            </a:r>
            <a:r>
              <a:rPr lang="sk-SK" dirty="0"/>
              <a:t>9</a:t>
            </a:r>
            <a:r>
              <a:rPr lang="en-US" dirty="0"/>
              <a:t>) Officials of the Afterworld Ono no </a:t>
            </a:r>
            <a:r>
              <a:rPr lang="en-US" dirty="0" err="1"/>
              <a:t>Takamura</a:t>
            </a:r>
            <a:r>
              <a:rPr lang="en-US" dirty="0"/>
              <a:t> and the Ten Kings of Hell in the </a:t>
            </a:r>
            <a:r>
              <a:rPr lang="en-US" dirty="0" err="1"/>
              <a:t>Chikurinji</a:t>
            </a:r>
            <a:r>
              <a:rPr lang="en-US" dirty="0"/>
              <a:t> </a:t>
            </a:r>
            <a:r>
              <a:rPr lang="en-US" dirty="0" err="1"/>
              <a:t>engi</a:t>
            </a:r>
            <a:r>
              <a:rPr lang="en-US" dirty="0"/>
              <a:t> Illustrated Scrolls. </a:t>
            </a:r>
            <a:r>
              <a:rPr lang="en-US" i="1" dirty="0"/>
              <a:t>Japanese Journal of Religious</a:t>
            </a:r>
            <a:r>
              <a:rPr lang="en-US" dirty="0"/>
              <a:t> </a:t>
            </a:r>
            <a:r>
              <a:rPr lang="en-US" i="1" dirty="0"/>
              <a:t>Studies</a:t>
            </a:r>
            <a:r>
              <a:rPr lang="en-US" dirty="0"/>
              <a:t> 36 (2): 319–349. </a:t>
            </a:r>
          </a:p>
          <a:p>
            <a:pPr algn="ctr"/>
            <a:endParaRPr lang="sk-SK" b="1" dirty="0"/>
          </a:p>
          <a:p>
            <a:pPr algn="ctr"/>
            <a:r>
              <a:rPr lang="en-US" b="1" dirty="0" err="1"/>
              <a:t>Ledderose</a:t>
            </a:r>
            <a:r>
              <a:rPr lang="en-US" b="1" dirty="0"/>
              <a:t> L </a:t>
            </a:r>
            <a:r>
              <a:rPr lang="en-US" dirty="0"/>
              <a:t>(2000) </a:t>
            </a:r>
            <a:r>
              <a:rPr lang="en-US" i="1" dirty="0"/>
              <a:t>Ten thousand things. Module and mass production in Chinese art.</a:t>
            </a:r>
            <a:r>
              <a:rPr lang="en-US" dirty="0"/>
              <a:t> Princeton, N.J., </a:t>
            </a:r>
            <a:r>
              <a:rPr lang="en-US" dirty="0" err="1"/>
              <a:t>Chichester</a:t>
            </a:r>
            <a:r>
              <a:rPr lang="en-US" dirty="0"/>
              <a:t>: Princeton University Press </a:t>
            </a:r>
          </a:p>
        </p:txBody>
      </p:sp>
    </p:spTree>
    <p:extLst>
      <p:ext uri="{BB962C8B-B14F-4D97-AF65-F5344CB8AC3E}">
        <p14:creationId xmlns:p14="http://schemas.microsoft.com/office/powerpoint/2010/main" val="1260201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76400" y="457200"/>
            <a:ext cx="5943600" cy="586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Kodate</a:t>
            </a:r>
            <a:r>
              <a:rPr lang="en-US" b="1" dirty="0"/>
              <a:t> N</a:t>
            </a:r>
            <a:r>
              <a:rPr lang="en-US" dirty="0"/>
              <a:t> (2004): The </a:t>
            </a:r>
            <a:r>
              <a:rPr lang="en-US" dirty="0" err="1"/>
              <a:t>Ketsubonkyō</a:t>
            </a:r>
            <a:r>
              <a:rPr lang="en-US" dirty="0"/>
              <a:t> and its Transmission to Japan. The </a:t>
            </a:r>
            <a:r>
              <a:rPr lang="en-US" dirty="0" err="1"/>
              <a:t>Ketsubonkyō</a:t>
            </a:r>
            <a:r>
              <a:rPr lang="en-US" dirty="0"/>
              <a:t> Sutra. In: </a:t>
            </a:r>
            <a:r>
              <a:rPr lang="en-US" dirty="0" err="1"/>
              <a:t>Formanek</a:t>
            </a:r>
            <a:r>
              <a:rPr lang="en-US" dirty="0"/>
              <a:t> S and </a:t>
            </a:r>
            <a:r>
              <a:rPr lang="en-US" dirty="0" err="1"/>
              <a:t>LaFleur</a:t>
            </a:r>
            <a:r>
              <a:rPr lang="en-US" dirty="0"/>
              <a:t> W R (</a:t>
            </a:r>
            <a:r>
              <a:rPr lang="en-US" dirty="0" err="1"/>
              <a:t>eds</a:t>
            </a:r>
            <a:r>
              <a:rPr lang="en-US" dirty="0"/>
              <a:t>) (2004) </a:t>
            </a:r>
            <a:r>
              <a:rPr lang="en-US" i="1" dirty="0"/>
              <a:t>Practicing the Afterlife. Perspectives from Japan.</a:t>
            </a:r>
            <a:r>
              <a:rPr lang="en-US" dirty="0"/>
              <a:t> Wien: </a:t>
            </a:r>
            <a:r>
              <a:rPr lang="en-US" dirty="0" err="1"/>
              <a:t>Verlag</a:t>
            </a:r>
            <a:r>
              <a:rPr lang="en-US" dirty="0"/>
              <a:t> der </a:t>
            </a:r>
            <a:r>
              <a:rPr lang="en-US" dirty="0" err="1"/>
              <a:t>Österreichische</a:t>
            </a:r>
            <a:r>
              <a:rPr lang="en-US" dirty="0"/>
              <a:t> </a:t>
            </a:r>
            <a:r>
              <a:rPr lang="en-US" dirty="0" err="1"/>
              <a:t>Akademie</a:t>
            </a:r>
            <a:r>
              <a:rPr lang="en-US" dirty="0"/>
              <a:t> der </a:t>
            </a:r>
            <a:r>
              <a:rPr lang="en-US" dirty="0" err="1"/>
              <a:t>Wissenschaften</a:t>
            </a:r>
            <a:r>
              <a:rPr lang="en-US" dirty="0"/>
              <a:t>, pp. 121–143.</a:t>
            </a:r>
            <a:endParaRPr lang="sk-SK" dirty="0"/>
          </a:p>
          <a:p>
            <a:pPr algn="ctr"/>
            <a:r>
              <a:rPr lang="en-US" b="1" dirty="0"/>
              <a:t>Glassman H </a:t>
            </a:r>
            <a:r>
              <a:rPr lang="en-US" dirty="0"/>
              <a:t>(2009) At the Crossroads of Birth and Death. The Blood Pool Hell and Postmortem Fetal Extraction. In: Stone J I and Walter M N (</a:t>
            </a:r>
            <a:r>
              <a:rPr lang="en-US" dirty="0" err="1"/>
              <a:t>eds</a:t>
            </a:r>
            <a:r>
              <a:rPr lang="en-US" dirty="0"/>
              <a:t>) </a:t>
            </a:r>
            <a:r>
              <a:rPr lang="en-US" i="1" dirty="0"/>
              <a:t>Death and the afterlife in Japanese Buddhism.</a:t>
            </a:r>
            <a:r>
              <a:rPr lang="en-US" dirty="0"/>
              <a:t> Honolulu, T.H.: University of Hawai'i Press; United States of America, pp. 175–206. </a:t>
            </a:r>
          </a:p>
          <a:p>
            <a:pPr algn="ctr"/>
            <a:r>
              <a:rPr lang="en-US" b="1" dirty="0" err="1"/>
              <a:t>Hirasawa</a:t>
            </a:r>
            <a:r>
              <a:rPr lang="en-US" b="1" dirty="0"/>
              <a:t> C</a:t>
            </a:r>
            <a:r>
              <a:rPr lang="en-US" dirty="0"/>
              <a:t> (2012) </a:t>
            </a:r>
            <a:r>
              <a:rPr lang="en-US" i="1" dirty="0"/>
              <a:t>Hell-bent for heaven in Tateyama </a:t>
            </a:r>
            <a:r>
              <a:rPr lang="en-US" i="1" dirty="0" err="1"/>
              <a:t>mandara</a:t>
            </a:r>
            <a:r>
              <a:rPr lang="en-US" i="1" dirty="0"/>
              <a:t>. Painting and religious practice at a Japanese mountain</a:t>
            </a:r>
            <a:r>
              <a:rPr lang="en-US" dirty="0"/>
              <a:t>. Brill. 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45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3975" y="533400"/>
            <a:ext cx="6496050" cy="5562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Horton S J </a:t>
            </a:r>
            <a:r>
              <a:rPr lang="en-US" dirty="0"/>
              <a:t>(2009) </a:t>
            </a:r>
            <a:r>
              <a:rPr lang="en-US" dirty="0" err="1"/>
              <a:t>Mukaekō</a:t>
            </a:r>
            <a:r>
              <a:rPr lang="en-US" dirty="0"/>
              <a:t>. Practice for the Deathbed. In: Stone J I and Walter M N (</a:t>
            </a:r>
            <a:r>
              <a:rPr lang="en-US" dirty="0" err="1"/>
              <a:t>eds</a:t>
            </a:r>
            <a:r>
              <a:rPr lang="en-US" dirty="0"/>
              <a:t>) </a:t>
            </a:r>
            <a:r>
              <a:rPr lang="en-US" i="1" dirty="0"/>
              <a:t>Death and the afterlife in Japanese Buddhism.</a:t>
            </a:r>
            <a:r>
              <a:rPr lang="en-US" dirty="0"/>
              <a:t> Honolulu, T.H.: University of Hawai'i Press; United States of America, pp. 27–60.</a:t>
            </a:r>
            <a:endParaRPr lang="sk-SK" dirty="0"/>
          </a:p>
          <a:p>
            <a:pPr algn="ctr"/>
            <a:endParaRPr lang="sk-SK" b="1" dirty="0"/>
          </a:p>
          <a:p>
            <a:pPr algn="ctr"/>
            <a:r>
              <a:rPr lang="en-US" b="1" dirty="0"/>
              <a:t>Keller Kimbrough R </a:t>
            </a:r>
            <a:r>
              <a:rPr lang="en-US" dirty="0"/>
              <a:t>(2006 a) Tourist in paradise. Writing the Pure Land in Medieval Japanese fiction. </a:t>
            </a:r>
            <a:r>
              <a:rPr lang="en-US" i="1" dirty="0"/>
              <a:t>Japanese Journal of Religious Studies</a:t>
            </a:r>
            <a:r>
              <a:rPr lang="en-US" dirty="0"/>
              <a:t> 33(2): 269–296.</a:t>
            </a:r>
          </a:p>
          <a:p>
            <a:pPr algn="ctr"/>
            <a:endParaRPr lang="sk-SK" b="1" dirty="0"/>
          </a:p>
          <a:p>
            <a:pPr algn="ctr"/>
            <a:r>
              <a:rPr lang="en-GB" b="1" dirty="0"/>
              <a:t>Stone J I </a:t>
            </a:r>
            <a:r>
              <a:rPr lang="en-GB" dirty="0"/>
              <a:t>(2009) With the help of „good friends“ Deathbed Ritual Practices in Early Medieval Japan. </a:t>
            </a:r>
            <a:r>
              <a:rPr lang="en-US" dirty="0"/>
              <a:t>In: Stone J I and Walter N M (</a:t>
            </a:r>
            <a:r>
              <a:rPr lang="en-US" dirty="0" err="1"/>
              <a:t>eds</a:t>
            </a:r>
            <a:r>
              <a:rPr lang="en-US" dirty="0"/>
              <a:t>) </a:t>
            </a:r>
            <a:r>
              <a:rPr lang="en-US" i="1" dirty="0"/>
              <a:t>Death and the afterlife in Japanese Buddhism</a:t>
            </a:r>
            <a:r>
              <a:rPr lang="en-US" dirty="0"/>
              <a:t>. Honolulu: University of Hawai'i Press, </a:t>
            </a:r>
            <a:r>
              <a:rPr lang="en-GB" dirty="0"/>
              <a:t>pp. 61</a:t>
            </a:r>
            <a:r>
              <a:rPr lang="en-US" dirty="0"/>
              <a:t>–</a:t>
            </a:r>
            <a:r>
              <a:rPr lang="en-GB" dirty="0"/>
              <a:t>102.</a:t>
            </a:r>
            <a:endParaRPr lang="en-US" dirty="0"/>
          </a:p>
          <a:p>
            <a:pPr algn="ctr"/>
            <a:endParaRPr lang="sk-SK" b="1" dirty="0"/>
          </a:p>
          <a:p>
            <a:pPr algn="ctr"/>
            <a:r>
              <a:rPr lang="en-GB" b="1" dirty="0"/>
              <a:t>Stone J I </a:t>
            </a:r>
            <a:r>
              <a:rPr lang="en-GB" dirty="0"/>
              <a:t>(2007) The Secret Art of Dying: Esoteric Deathbed Practices in Heian Japan. In:</a:t>
            </a:r>
            <a:r>
              <a:rPr lang="en-GB" i="1" dirty="0"/>
              <a:t> </a:t>
            </a:r>
            <a:r>
              <a:rPr lang="en-US" dirty="0"/>
              <a:t>Cuevas B J Stone J I (</a:t>
            </a:r>
            <a:r>
              <a:rPr lang="en-US" dirty="0" err="1"/>
              <a:t>eds</a:t>
            </a:r>
            <a:r>
              <a:rPr lang="en-US" dirty="0"/>
              <a:t>) </a:t>
            </a:r>
            <a:r>
              <a:rPr lang="en-US" i="1" dirty="0"/>
              <a:t>The Buddhist dead. Practices, discourses, representations.</a:t>
            </a:r>
            <a:r>
              <a:rPr lang="en-US" dirty="0"/>
              <a:t> Honolulu: University of Hawai'i Press, pp. 134–175.</a:t>
            </a:r>
          </a:p>
        </p:txBody>
      </p:sp>
    </p:spTree>
    <p:extLst>
      <p:ext uri="{BB962C8B-B14F-4D97-AF65-F5344CB8AC3E}">
        <p14:creationId xmlns:p14="http://schemas.microsoft.com/office/powerpoint/2010/main" val="3789540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22400" y="1143000"/>
            <a:ext cx="6299200" cy="1409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Horton</a:t>
            </a:r>
            <a:r>
              <a:rPr lang="en-US" dirty="0"/>
              <a:t>, Sarah J. </a:t>
            </a:r>
            <a:r>
              <a:rPr lang="en-US" i="1" dirty="0"/>
              <a:t>Living Buddhist Statues in Early Medieval and Modern Japan: Popular Functions of Buddhist Statues in Early Medieval Japan</a:t>
            </a:r>
            <a:r>
              <a:rPr lang="en-US" dirty="0"/>
              <a:t>. </a:t>
            </a:r>
          </a:p>
          <a:p>
            <a:pPr algn="ctr"/>
            <a:r>
              <a:rPr lang="en-US" dirty="0"/>
              <a:t>Palgrave Macmillan, 2007.</a:t>
            </a:r>
          </a:p>
        </p:txBody>
      </p:sp>
    </p:spTree>
    <p:extLst>
      <p:ext uri="{BB962C8B-B14F-4D97-AF65-F5344CB8AC3E}">
        <p14:creationId xmlns:p14="http://schemas.microsoft.com/office/powerpoint/2010/main" val="54990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5" y="701779"/>
            <a:ext cx="809738" cy="210546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26" y="95023"/>
            <a:ext cx="3124636" cy="283884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2" y="120117"/>
            <a:ext cx="1343212" cy="1286054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52" y="3733800"/>
            <a:ext cx="2429214" cy="223868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427" y="0"/>
            <a:ext cx="2419688" cy="279121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696246"/>
            <a:ext cx="1247949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sz="2300" dirty="0"/>
              <a:t>Prehľad vybraných textov súvisiacich s predstavami o posmrtnom živote</a:t>
            </a:r>
            <a:endParaRPr lang="en-US" sz="2300" dirty="0"/>
          </a:p>
        </p:txBody>
      </p:sp>
      <p:graphicFrame>
        <p:nvGraphicFramePr>
          <p:cNvPr id="27733" name="Group 8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69506365"/>
              </p:ext>
            </p:extLst>
          </p:nvPr>
        </p:nvGraphicFramePr>
        <p:xfrm>
          <a:off x="533400" y="2133600"/>
          <a:ext cx="8077200" cy="3638365"/>
        </p:xfrm>
        <a:graphic>
          <a:graphicData uri="http://schemas.openxmlformats.org/drawingml/2006/table">
            <a:tbl>
              <a:tblPr/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2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Predstava posmrtného trestu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Vládca podsvetia a sudca Enma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Džizó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Šesť ríš existencie Osem veľkých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Vedlajšie peklá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Vyobrazenia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Vybrazenia Buddhu Amidu prichádzajúceho v ústrety zomierajúcemu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Desať kráľov predsedajúcich posmrtnému súdu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Datsueba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Krvavé jazero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Ženské peklá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začiatok 9.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Okolo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7-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10.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11. až 13.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12. až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15.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Nihon rjóiki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Buddhistické texty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(Abidacuma) Kušaron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Abhidharmakośabhāṣya</a:t>
                      </a:r>
                      <a:endParaRPr kumimoji="0" lang="sk-SK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Šóbó nendžo kjó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Saddharmasmṛtiupasthāna</a:t>
                      </a:r>
                      <a:endParaRPr lang="en-GB" sz="10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i="0" kern="12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Kise kjó</a:t>
                      </a:r>
                      <a:endParaRPr kumimoji="0" lang="sk-SK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Apokryfy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Urabon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kjó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Ódžó jóšú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utra o Džizóovi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Desiatich kráľoch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krvavej kadi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osvietení ženy pretransformovanej v muža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678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43000"/>
            <a:ext cx="4258269" cy="482032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1" y="2400156"/>
            <a:ext cx="838317" cy="205768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3" y="489487"/>
            <a:ext cx="6593735" cy="587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9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sz="2300" dirty="0"/>
              <a:t>Prehľad vybraných textov súvisiacich s predstavami o posmrtnom živote</a:t>
            </a:r>
            <a:endParaRPr lang="en-US" sz="2300" dirty="0"/>
          </a:p>
        </p:txBody>
      </p:sp>
      <p:graphicFrame>
        <p:nvGraphicFramePr>
          <p:cNvPr id="27733" name="Group 8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75472945"/>
              </p:ext>
            </p:extLst>
          </p:nvPr>
        </p:nvGraphicFramePr>
        <p:xfrm>
          <a:off x="533400" y="2133600"/>
          <a:ext cx="8077200" cy="3711517"/>
        </p:xfrm>
        <a:graphic>
          <a:graphicData uri="http://schemas.openxmlformats.org/drawingml/2006/table">
            <a:tbl>
              <a:tblPr/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2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Predstava posmrtného trestu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Vládca podsvetia a sudca Enma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Džizó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Šesť ríš existencie Osem veľkých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Vedlajšie peklá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Vyobrazenia pekiel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Vybrazenia Buddhu Amidu prichádzajúceho v ústrety zomierajúcemu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Desať kráľov predsedajúcich posmrtnému súdu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Datsueba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Ženské peklá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Krvavé jazero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Peklo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neplodn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ýc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h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ž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ien</a:t>
                      </a: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Hadie ženy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Sai no kawara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začiatok 9.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Okolo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7-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8. storočia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10.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11. až 13.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12. až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15. storočie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Nihon rjóiki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Buddhistické texty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(Abidacuma) Kušaron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Abhidharmakośabhāṣya</a:t>
                      </a:r>
                      <a:endParaRPr kumimoji="0" lang="sk-SK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Šóbó nendžo kjó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Saddharmasmṛtiupasthāna</a:t>
                      </a:r>
                      <a:endParaRPr lang="en-GB" sz="10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i="0" kern="12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Kise kjó</a:t>
                      </a:r>
                      <a:endParaRPr kumimoji="0" lang="sk-SK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Apokryfy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GB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Urabon</a:t>
                      </a:r>
                      <a:r>
                        <a:rPr kumimoji="0" lang="en-GB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kjó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Ódžó jóšú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sk-SK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</a:t>
                      </a: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utra o Džizóovi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Desiatich kráľoch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krvavej kadi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Sútra o osvietení ženy pretransformovanej v muža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27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4286498" cy="4459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0384" y="609600"/>
            <a:ext cx="594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/>
              <a:t>Pekelné</a:t>
            </a:r>
            <a:r>
              <a:rPr lang="sk-SK" sz="2400" dirty="0"/>
              <a:t> </a:t>
            </a:r>
            <a:r>
              <a:rPr lang="sk-SK" sz="2800" dirty="0"/>
              <a:t>zvitky, 12. – 13.storočie</a:t>
            </a:r>
            <a:endParaRPr lang="en-US" sz="2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3" y="1395128"/>
            <a:ext cx="7125694" cy="406774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84" y="1720646"/>
            <a:ext cx="6103232" cy="341670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28" y="1473303"/>
            <a:ext cx="4578943" cy="425187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97" y="1810131"/>
            <a:ext cx="4762803" cy="424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4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9157" y="1066800"/>
            <a:ext cx="6110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/>
              <a:t>Zvitky hladných duchov, 12. storočie</a:t>
            </a:r>
            <a:endParaRPr lang="en-US" sz="28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57" y="1752600"/>
            <a:ext cx="6110843" cy="4420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84355"/>
            <a:ext cx="7306695" cy="448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11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ispanic Heritage Month presentation">
  <a:themeElements>
    <a:clrScheme name="AsianPacAmerHerMonth_TP10131490 6">
      <a:dk1>
        <a:srgbClr val="000000"/>
      </a:dk1>
      <a:lt1>
        <a:srgbClr val="FFFFFF"/>
      </a:lt1>
      <a:dk2>
        <a:srgbClr val="000000"/>
      </a:dk2>
      <a:lt2>
        <a:srgbClr val="996633"/>
      </a:lt2>
      <a:accent1>
        <a:srgbClr val="CC9900"/>
      </a:accent1>
      <a:accent2>
        <a:srgbClr val="FFE28F"/>
      </a:accent2>
      <a:accent3>
        <a:srgbClr val="FFFFFF"/>
      </a:accent3>
      <a:accent4>
        <a:srgbClr val="000000"/>
      </a:accent4>
      <a:accent5>
        <a:srgbClr val="E2CAAA"/>
      </a:accent5>
      <a:accent6>
        <a:srgbClr val="E7CD81"/>
      </a:accent6>
      <a:hlink>
        <a:srgbClr val="996633"/>
      </a:hlink>
      <a:folHlink>
        <a:srgbClr val="FF990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ianPacAmerHerMonth_TP10131490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anPacAmerHerMonth_TP10131490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anPacAmerHerMonth_TP10131490 5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CB7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D6A6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6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28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CD81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E1681A3-B225-4DD6-8460-22C01495A7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5321</TotalTime>
  <Words>1507</Words>
  <Application>Microsoft Office PowerPoint</Application>
  <PresentationFormat>On-screen Show (4:3)</PresentationFormat>
  <Paragraphs>340</Paragraphs>
  <Slides>34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Corbel</vt:lpstr>
      <vt:lpstr>Gill Sans MT</vt:lpstr>
      <vt:lpstr>Mangal</vt:lpstr>
      <vt:lpstr>Times New Roman</vt:lpstr>
      <vt:lpstr>Hispanic Heritage Month presentation</vt:lpstr>
      <vt:lpstr>Vizualizácia posmrtných predstáv v Japonskom náboženstve </vt:lpstr>
      <vt:lpstr>Dnešná prednáška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Kult desiatich kráľov</vt:lpstr>
      <vt:lpstr>Kult desiatich kráľov a výjavy zo šiestich ríš  </vt:lpstr>
      <vt:lpstr>PowerPoint Presentation</vt:lpstr>
      <vt:lpstr>Ženské peklá</vt:lpstr>
      <vt:lpstr>PowerPoint Presentation</vt:lpstr>
      <vt:lpstr>PowerPoint Presentation</vt:lpstr>
      <vt:lpstr>PowerPoint Presentation</vt:lpstr>
      <vt:lpstr>PowerPoint Presentation</vt:lpstr>
      <vt:lpstr>Ezoterický buddhizmus</vt:lpstr>
      <vt:lpstr>Vyobrazenia posvätných hôr  Predstavy o posmrtnom živote: Šesť ríš Kult desiatich kráľov Ženské peklá Sai no kawara  Ezoterický buddhizmus  a iná náboženská tematika</vt:lpstr>
      <vt:lpstr>Kumano kanšin džukkai mandala 17. storočie Historické múzeum v Hjógo</vt:lpstr>
      <vt:lpstr>PowerPoint Presentation</vt:lpstr>
      <vt:lpstr>PowerPoint Presentation</vt:lpstr>
      <vt:lpstr>PowerPoint Presentation</vt:lpstr>
      <vt:lpstr>Zrodenie v raji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Jewish Heritage Month Presentation</dc:title>
  <dc:creator>Zuzana</dc:creator>
  <cp:keywords/>
  <cp:lastModifiedBy>Zuzana</cp:lastModifiedBy>
  <cp:revision>126</cp:revision>
  <dcterms:created xsi:type="dcterms:W3CDTF">2016-11-06T11:33:18Z</dcterms:created>
  <dcterms:modified xsi:type="dcterms:W3CDTF">2016-11-29T11:29:02Z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TC102308681033</vt:lpwstr>
  </property>
</Properties>
</file>