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AEAECBE5-F35E-478A-9A7B-2F4B2DDE4353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F5E1DDB2-4703-463D-A51A-0CB3ADE9D9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AEAECBE5-F35E-478A-9A7B-2F4B2DDE4353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F5E1DDB2-4703-463D-A51A-0CB3ADE9D9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EAECBE5-F35E-478A-9A7B-2F4B2DDE4353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5E1DDB2-4703-463D-A51A-0CB3ADE9D9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AEAECBE5-F35E-478A-9A7B-2F4B2DDE4353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F5E1DDB2-4703-463D-A51A-0CB3ADE9D9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EAECBE5-F35E-478A-9A7B-2F4B2DDE4353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F5E1DDB2-4703-463D-A51A-0CB3ADE9D9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AEAECBE5-F35E-478A-9A7B-2F4B2DDE4353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F5E1DDB2-4703-463D-A51A-0CB3ADE9D9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EAECBE5-F35E-478A-9A7B-2F4B2DDE4353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5E1DDB2-4703-463D-A51A-0CB3ADE9D9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AEAECBE5-F35E-478A-9A7B-2F4B2DDE4353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F5E1DDB2-4703-463D-A51A-0CB3ADE9D9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EAECBE5-F35E-478A-9A7B-2F4B2DDE4353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F5E1DDB2-4703-463D-A51A-0CB3ADE9D9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EAECBE5-F35E-478A-9A7B-2F4B2DDE4353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F5E1DDB2-4703-463D-A51A-0CB3ADE9D9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EAECBE5-F35E-478A-9A7B-2F4B2DDE4353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F5E1DDB2-4703-463D-A51A-0CB3ADE9D9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AEAECBE5-F35E-478A-9A7B-2F4B2DDE4353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1DDB2-4703-463D-A51A-0CB3ADE9D90D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" sz="4800" b="1" dirty="0">
                <a:effectLst/>
              </a:rPr>
              <a:t>LA TRADUCCIÓN Y EL SIGNIFICADO </a:t>
            </a:r>
            <a:r>
              <a:rPr lang="cs-CZ" sz="4800" dirty="0">
                <a:effectLst/>
              </a:rPr>
              <a:t/>
            </a:r>
            <a:br>
              <a:rPr lang="cs-CZ" sz="4800" dirty="0">
                <a:effectLst/>
              </a:rPr>
            </a:br>
            <a:r>
              <a:rPr lang="es-ES" sz="4800" b="1" dirty="0">
                <a:effectLst/>
              </a:rPr>
              <a:t>DE LAS PALABRAS </a:t>
            </a:r>
            <a:r>
              <a:rPr lang="es-ES" sz="4800" b="1" dirty="0" smtClean="0">
                <a:effectLst/>
              </a:rPr>
              <a:t>JURÍDICAS</a:t>
            </a:r>
            <a:r>
              <a:rPr lang="cs-CZ" sz="4800" b="1" dirty="0" smtClean="0">
                <a:effectLst/>
              </a:rPr>
              <a:t> II</a:t>
            </a:r>
            <a:r>
              <a:rPr lang="es-ES" sz="4800" b="1" dirty="0" smtClean="0">
                <a:effectLst/>
              </a:rPr>
              <a:t> 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22. 10. 2014</a:t>
            </a:r>
          </a:p>
          <a:p>
            <a:r>
              <a:rPr lang="cs-CZ" dirty="0" smtClean="0"/>
              <a:t>FF MU</a:t>
            </a:r>
          </a:p>
          <a:p>
            <a:r>
              <a:rPr lang="cs-CZ" dirty="0" smtClean="0"/>
              <a:t>polak@ochrance.cz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41381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Ejemplos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 smtClean="0">
                <a:effectLst/>
              </a:rPr>
              <a:t>Sustantivos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es-ES" dirty="0" smtClean="0">
                <a:effectLst/>
              </a:rPr>
              <a:t>«</a:t>
            </a:r>
            <a:r>
              <a:rPr lang="es-ES" dirty="0">
                <a:effectLst/>
              </a:rPr>
              <a:t>oficina», «autoridad», «plazo», «medida», «escrito», «pretensión», «audiencia» y «motivo</a:t>
            </a:r>
            <a:r>
              <a:rPr lang="es-ES" dirty="0" smtClean="0">
                <a:effectLst/>
              </a:rPr>
              <a:t>» 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dirty="0" err="1" smtClean="0">
                <a:effectLst/>
              </a:rPr>
              <a:t>Verbos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es-ES" dirty="0" smtClean="0">
                <a:effectLst/>
              </a:rPr>
              <a:t> «</a:t>
            </a:r>
            <a:r>
              <a:rPr lang="es-ES" dirty="0">
                <a:effectLst/>
              </a:rPr>
              <a:t>configurar», «notificar», «incorporar», «regular», «estimar», «apreciar», «resolver», «declarar»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322028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>
                <a:effectLst/>
              </a:rPr>
              <a:t/>
            </a:r>
            <a:br>
              <a:rPr lang="cs-CZ" b="1" dirty="0">
                <a:effectLst/>
              </a:rPr>
            </a:br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>
                <a:effectLst/>
              </a:rPr>
              <a:t/>
            </a:r>
            <a:br>
              <a:rPr lang="cs-CZ" b="1" dirty="0">
                <a:effectLst/>
              </a:rPr>
            </a:br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>
                <a:effectLst/>
              </a:rPr>
              <a:t/>
            </a:r>
            <a:br>
              <a:rPr lang="cs-CZ" b="1" dirty="0">
                <a:effectLst/>
              </a:rPr>
            </a:br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>
                <a:effectLst/>
              </a:rPr>
              <a:t/>
            </a:r>
            <a:br>
              <a:rPr lang="cs-CZ" b="1" dirty="0">
                <a:effectLst/>
              </a:rPr>
            </a:br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>
                <a:effectLst/>
              </a:rPr>
              <a:t/>
            </a:r>
            <a:br>
              <a:rPr lang="cs-CZ" b="1" dirty="0">
                <a:effectLst/>
              </a:rPr>
            </a:br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sz="4000" b="1" dirty="0" smtClean="0">
                <a:effectLst/>
              </a:rPr>
              <a:t>O</a:t>
            </a:r>
            <a:r>
              <a:rPr lang="es-ES" sz="4000" b="1" dirty="0" smtClean="0">
                <a:effectLst/>
              </a:rPr>
              <a:t>TROS </a:t>
            </a:r>
            <a:r>
              <a:rPr lang="es-ES" sz="4000" b="1" dirty="0">
                <a:effectLst/>
              </a:rPr>
              <a:t>REGISTROS </a:t>
            </a:r>
            <a:r>
              <a:rPr lang="es-ES" sz="4000" b="1" dirty="0" smtClean="0">
                <a:effectLst/>
              </a:rPr>
              <a:t>LINGÜÍSTICOS</a:t>
            </a:r>
            <a:endParaRPr lang="cs-CZ" sz="4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12136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b="1" i="1" dirty="0" smtClean="0">
                <a:effectLst/>
              </a:rPr>
              <a:t>e</a:t>
            </a:r>
            <a:r>
              <a:rPr lang="es-ES" b="1" i="1" dirty="0" smtClean="0">
                <a:effectLst/>
              </a:rPr>
              <a:t>l </a:t>
            </a:r>
            <a:r>
              <a:rPr lang="es-ES" b="1" i="1" dirty="0">
                <a:effectLst/>
              </a:rPr>
              <a:t>registro de los profesionales y </a:t>
            </a:r>
            <a:r>
              <a:rPr lang="es-ES" b="1" i="1" dirty="0" smtClean="0">
                <a:effectLst/>
              </a:rPr>
              <a:t>expertos</a:t>
            </a:r>
            <a:endParaRPr lang="cs-CZ" b="1" i="1" dirty="0" smtClean="0">
              <a:effectLst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cs-CZ" b="1" i="1" dirty="0" smtClean="0">
                <a:effectLst/>
              </a:rPr>
              <a:t>l</a:t>
            </a:r>
            <a:r>
              <a:rPr lang="es-ES" b="1" i="1" dirty="0" smtClean="0">
                <a:effectLst/>
              </a:rPr>
              <a:t>as </a:t>
            </a:r>
            <a:r>
              <a:rPr lang="es-ES" b="1" i="1" dirty="0">
                <a:effectLst/>
              </a:rPr>
              <a:t>jergas del hampa y de los delincuentes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i="1" dirty="0" smtClean="0">
                <a:effectLst/>
              </a:rPr>
              <a:t>l</a:t>
            </a:r>
            <a:r>
              <a:rPr lang="es-ES" b="1" i="1" dirty="0" smtClean="0">
                <a:effectLst/>
              </a:rPr>
              <a:t>as </a:t>
            </a:r>
            <a:r>
              <a:rPr lang="es-ES" b="1" i="1" dirty="0">
                <a:effectLst/>
              </a:rPr>
              <a:t>expresiones coloquiales</a:t>
            </a:r>
            <a:endParaRPr lang="cs-CZ" dirty="0">
              <a:effectLst/>
            </a:endParaRPr>
          </a:p>
          <a:p>
            <a:pPr marL="0" indent="0">
              <a:buNone/>
            </a:pPr>
            <a:endParaRPr lang="cs-CZ" dirty="0">
              <a:effectLst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73875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1" dirty="0">
                <a:effectLst/>
              </a:rPr>
              <a:t>La estructura de las unidades léxicas del español </a:t>
            </a:r>
            <a:r>
              <a:rPr lang="es-ES" sz="3600" b="1" dirty="0" smtClean="0">
                <a:effectLst/>
              </a:rPr>
              <a:t>jurídico</a:t>
            </a:r>
            <a:endParaRPr lang="cs-CZ" sz="3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3000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b="1" dirty="0">
                <a:effectLst/>
              </a:rPr>
              <a:t>LAS PALABRAS </a:t>
            </a:r>
            <a:r>
              <a:rPr lang="es-ES" b="1" dirty="0" smtClean="0">
                <a:effectLst/>
              </a:rPr>
              <a:t>SIMPLES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r>
              <a:rPr lang="cs-CZ" sz="3200" dirty="0"/>
              <a:t>e</a:t>
            </a:r>
            <a:r>
              <a:rPr lang="cs-CZ" sz="3200" dirty="0" smtClean="0"/>
              <a:t>l </a:t>
            </a:r>
            <a:r>
              <a:rPr lang="cs-CZ" sz="3200" dirty="0" err="1" smtClean="0"/>
              <a:t>efecto</a:t>
            </a:r>
            <a:endParaRPr lang="cs-CZ" sz="32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b="1" dirty="0">
                <a:effectLst/>
              </a:rPr>
              <a:t>LAS PALABRAS </a:t>
            </a:r>
            <a:r>
              <a:rPr lang="es-ES" b="1" dirty="0" smtClean="0">
                <a:effectLst/>
              </a:rPr>
              <a:t>COMPUESTAS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i="1" dirty="0">
                <a:effectLst/>
              </a:rPr>
              <a:t>n</a:t>
            </a:r>
            <a:r>
              <a:rPr lang="es-ES" b="1" i="1" dirty="0" smtClean="0">
                <a:effectLst/>
              </a:rPr>
              <a:t>ombre </a:t>
            </a:r>
            <a:r>
              <a:rPr lang="es-ES" b="1" i="1" dirty="0">
                <a:effectLst/>
              </a:rPr>
              <a:t>+ </a:t>
            </a:r>
            <a:r>
              <a:rPr lang="es-ES" b="1" i="1" dirty="0" smtClean="0">
                <a:effectLst/>
              </a:rPr>
              <a:t>adjetivo</a:t>
            </a:r>
            <a:endParaRPr lang="cs-CZ" b="1" i="1" dirty="0" smtClean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i="1" dirty="0" smtClean="0">
                <a:effectLst/>
              </a:rPr>
              <a:t>n</a:t>
            </a:r>
            <a:r>
              <a:rPr lang="es-ES" b="1" i="1" dirty="0" smtClean="0">
                <a:effectLst/>
              </a:rPr>
              <a:t>ombre </a:t>
            </a:r>
            <a:r>
              <a:rPr lang="es-ES" b="1" i="1" dirty="0">
                <a:effectLst/>
              </a:rPr>
              <a:t>+ de + nombre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i="1" dirty="0" smtClean="0">
                <a:effectLst/>
              </a:rPr>
              <a:t>n</a:t>
            </a:r>
            <a:r>
              <a:rPr lang="es-ES" b="1" i="1" dirty="0" smtClean="0">
                <a:effectLst/>
              </a:rPr>
              <a:t>ombre </a:t>
            </a:r>
            <a:r>
              <a:rPr lang="es-ES" b="1" i="1" dirty="0">
                <a:effectLst/>
              </a:rPr>
              <a:t>+ preposición distinta a «de» + </a:t>
            </a:r>
            <a:r>
              <a:rPr lang="es-ES" b="1" i="1" dirty="0" smtClean="0">
                <a:effectLst/>
              </a:rPr>
              <a:t>nombre</a:t>
            </a:r>
            <a:endParaRPr lang="cs-CZ" b="1" i="1" dirty="0" smtClean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i="1" dirty="0" smtClean="0">
                <a:effectLst/>
              </a:rPr>
              <a:t>n</a:t>
            </a:r>
            <a:r>
              <a:rPr lang="es-ES" b="1" i="1" dirty="0" smtClean="0">
                <a:effectLst/>
              </a:rPr>
              <a:t>ombre </a:t>
            </a:r>
            <a:r>
              <a:rPr lang="es-ES" b="1" i="1" dirty="0">
                <a:effectLst/>
              </a:rPr>
              <a:t>+ nombre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91215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Las </a:t>
            </a:r>
            <a:r>
              <a:rPr lang="cs-CZ" dirty="0" err="1" smtClean="0"/>
              <a:t>palabras</a:t>
            </a:r>
            <a:r>
              <a:rPr lang="cs-CZ" dirty="0" smtClean="0"/>
              <a:t> </a:t>
            </a:r>
            <a:r>
              <a:rPr lang="cs-CZ" dirty="0" err="1" smtClean="0"/>
              <a:t>complejas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effectLst/>
              </a:rPr>
              <a:t>ADMITIR A </a:t>
            </a:r>
            <a:r>
              <a:rPr lang="cs-CZ" dirty="0" smtClean="0">
                <a:effectLst/>
              </a:rPr>
              <a:t>TRÁMITE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DILIGENCIAS PARA MEJOR </a:t>
            </a:r>
            <a:r>
              <a:rPr lang="cs-CZ" dirty="0" smtClean="0">
                <a:effectLst/>
              </a:rPr>
              <a:t>PROVEER</a:t>
            </a:r>
          </a:p>
          <a:p>
            <a:pPr marL="0" indent="0">
              <a:buNone/>
            </a:pPr>
            <a:r>
              <a:rPr lang="es-ES" dirty="0">
                <a:effectLst/>
              </a:rPr>
              <a:t>EXCEDERSE EN EL USO DE SUS </a:t>
            </a:r>
            <a:r>
              <a:rPr lang="es-ES" dirty="0" smtClean="0">
                <a:effectLst/>
              </a:rPr>
              <a:t>ATRIBUCIONES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dirty="0">
                <a:effectLst/>
              </a:rPr>
              <a:t>PASAR A DISPOSICIÓN JUDICIAL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51304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>
                <a:effectLst/>
              </a:rPr>
              <a:t>El significado de las unidades léxicas del español jurídico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 smtClean="0">
              <a:effectLst/>
            </a:endParaRPr>
          </a:p>
          <a:p>
            <a:r>
              <a:rPr lang="es-ES" b="1" dirty="0" smtClean="0">
                <a:effectLst/>
              </a:rPr>
              <a:t>La </a:t>
            </a:r>
            <a:r>
              <a:rPr lang="es-ES" b="1" dirty="0">
                <a:effectLst/>
              </a:rPr>
              <a:t>definición. La intensión y la extensión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55189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Cuestiones</a:t>
            </a:r>
            <a:r>
              <a:rPr lang="cs-CZ" dirty="0" smtClean="0"/>
              <a:t> </a:t>
            </a:r>
            <a:r>
              <a:rPr lang="cs-CZ" dirty="0" err="1" smtClean="0"/>
              <a:t>relacionadas</a:t>
            </a:r>
            <a:r>
              <a:rPr lang="cs-CZ" dirty="0"/>
              <a:t> </a:t>
            </a:r>
            <a:r>
              <a:rPr lang="cs-CZ" dirty="0" smtClean="0"/>
              <a:t>con la </a:t>
            </a:r>
            <a:r>
              <a:rPr lang="cs-CZ" dirty="0" err="1" smtClean="0"/>
              <a:t>impresición</a:t>
            </a:r>
            <a:r>
              <a:rPr lang="cs-CZ" dirty="0" smtClean="0"/>
              <a:t> </a:t>
            </a:r>
            <a:r>
              <a:rPr lang="cs-CZ" dirty="0" err="1" smtClean="0"/>
              <a:t>léxica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es-ES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significado literal de las </a:t>
            </a:r>
            <a:r>
              <a:rPr lang="es-ES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palabras</a:t>
            </a:r>
            <a:endParaRPr lang="cs-CZ" b="1" i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Aft>
                <a:spcPts val="0"/>
              </a:spcAft>
              <a:buSzPts val="1200"/>
              <a:buNone/>
              <a:tabLst>
                <a:tab pos="548640" algn="l"/>
              </a:tabLst>
            </a:pPr>
            <a:r>
              <a:rPr lang="cs-CZ" b="1" i="1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l</a:t>
            </a:r>
            <a:r>
              <a:rPr lang="es-ES" b="1" i="1" dirty="0" smtClean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 </a:t>
            </a:r>
            <a:r>
              <a:rPr lang="es-ES" b="1" i="1" dirty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definición: la intensión y la extensión</a:t>
            </a:r>
            <a:endParaRPr lang="cs-CZ" sz="1600" dirty="0">
              <a:effectLst/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010681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Temas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_tradnl" b="1" dirty="0">
                <a:effectLst/>
              </a:rPr>
              <a:t>La terminología </a:t>
            </a:r>
            <a:r>
              <a:rPr lang="es-ES" b="1" dirty="0">
                <a:effectLst/>
              </a:rPr>
              <a:t>jurídica</a:t>
            </a:r>
            <a:endParaRPr lang="cs-CZ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effectLst/>
              </a:rPr>
              <a:t>La estructura de las unidades léxicas del español </a:t>
            </a:r>
            <a:r>
              <a:rPr lang="es-ES" b="1" dirty="0" smtClean="0">
                <a:effectLst/>
              </a:rPr>
              <a:t>jurídico</a:t>
            </a:r>
            <a:endParaRPr lang="cs-CZ" b="1" dirty="0" smtClean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effectLst/>
              </a:rPr>
              <a:t>El significado de las unidades léxicas del español jurídico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76527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 </a:t>
            </a:r>
            <a:r>
              <a:rPr lang="cs-CZ" dirty="0" err="1" smtClean="0"/>
              <a:t>terminología</a:t>
            </a:r>
            <a:r>
              <a:rPr lang="cs-CZ" dirty="0" smtClean="0"/>
              <a:t> </a:t>
            </a:r>
            <a:r>
              <a:rPr lang="cs-CZ" dirty="0" err="1" smtClean="0"/>
              <a:t>jurídica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effectLst/>
              </a:rPr>
              <a:t>T</a:t>
            </a:r>
            <a:r>
              <a:rPr lang="es-ES" dirty="0" smtClean="0">
                <a:effectLst/>
              </a:rPr>
              <a:t>res </a:t>
            </a:r>
            <a:r>
              <a:rPr lang="es-ES" dirty="0">
                <a:effectLst/>
              </a:rPr>
              <a:t>tipos de </a:t>
            </a:r>
            <a:r>
              <a:rPr lang="es-ES" dirty="0" smtClean="0">
                <a:effectLst/>
              </a:rPr>
              <a:t>vocabulario</a:t>
            </a:r>
            <a:endParaRPr lang="cs-CZ" dirty="0" smtClean="0"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dirty="0">
                <a:effectLst/>
              </a:rPr>
              <a:t>el técnico, </a:t>
            </a:r>
            <a:endParaRPr lang="cs-CZ" dirty="0" smtClean="0"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dirty="0" smtClean="0">
                <a:effectLst/>
              </a:rPr>
              <a:t>el </a:t>
            </a:r>
            <a:r>
              <a:rPr lang="es-ES" dirty="0">
                <a:effectLst/>
              </a:rPr>
              <a:t>subtécnico </a:t>
            </a:r>
            <a:endParaRPr lang="cs-CZ" dirty="0" smtClean="0"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dirty="0" smtClean="0">
                <a:effectLst/>
              </a:rPr>
              <a:t>y </a:t>
            </a:r>
            <a:r>
              <a:rPr lang="es-ES" dirty="0">
                <a:effectLst/>
              </a:rPr>
              <a:t>el general de uso frecuente en Derecho</a:t>
            </a:r>
            <a:endParaRPr lang="cs-CZ" dirty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83535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 </a:t>
            </a:r>
            <a:r>
              <a:rPr lang="cs-CZ" dirty="0" err="1" smtClean="0"/>
              <a:t>vocabulario</a:t>
            </a:r>
            <a:r>
              <a:rPr lang="cs-CZ" dirty="0" smtClean="0"/>
              <a:t> </a:t>
            </a:r>
            <a:r>
              <a:rPr lang="cs-CZ" dirty="0" err="1" smtClean="0"/>
              <a:t>técnico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b="1" dirty="0" smtClean="0">
                <a:effectLst/>
              </a:rPr>
              <a:t>Monosemia</a:t>
            </a:r>
            <a:r>
              <a:rPr lang="cs-CZ" b="1" dirty="0" smtClean="0">
                <a:effectLst/>
              </a:rPr>
              <a:t> (</a:t>
            </a:r>
            <a:r>
              <a:rPr lang="es-ES" b="1" dirty="0" smtClean="0">
                <a:effectLst/>
              </a:rPr>
              <a:t>univocidad</a:t>
            </a:r>
            <a:r>
              <a:rPr lang="cs-CZ" b="1" dirty="0" smtClean="0">
                <a:effectLst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effectLst/>
              </a:rPr>
              <a:t>C</a:t>
            </a:r>
            <a:r>
              <a:rPr lang="es-ES" b="1" dirty="0" smtClean="0">
                <a:effectLst/>
              </a:rPr>
              <a:t>arácter </a:t>
            </a:r>
            <a:r>
              <a:rPr lang="es-ES" b="1" dirty="0">
                <a:effectLst/>
              </a:rPr>
              <a:t>medular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79847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  <a:spcAft>
                <a:spcPts val="600"/>
              </a:spcAft>
            </a:pPr>
            <a:r>
              <a:rPr lang="cs-CZ" sz="3200" dirty="0" smtClean="0">
                <a:solidFill>
                  <a:prstClr val="white"/>
                </a:solidFill>
                <a:ea typeface="+mn-ea"/>
                <a:cs typeface="+mn-cs"/>
              </a:rPr>
              <a:t>El </a:t>
            </a:r>
            <a:r>
              <a:rPr lang="cs-CZ" sz="3200" dirty="0" err="1" smtClean="0">
                <a:solidFill>
                  <a:prstClr val="white"/>
                </a:solidFill>
                <a:ea typeface="+mn-ea"/>
                <a:cs typeface="+mn-cs"/>
              </a:rPr>
              <a:t>vocabulario</a:t>
            </a:r>
            <a:r>
              <a:rPr lang="cs-CZ" sz="3200" dirty="0" smtClean="0">
                <a:solidFill>
                  <a:prstClr val="white"/>
                </a:solidFill>
                <a:ea typeface="+mn-ea"/>
                <a:cs typeface="+mn-cs"/>
              </a:rPr>
              <a:t>  </a:t>
            </a:r>
            <a:r>
              <a:rPr lang="cs-CZ" sz="3200" dirty="0" err="1">
                <a:solidFill>
                  <a:prstClr val="white"/>
                </a:solidFill>
                <a:ea typeface="+mn-ea"/>
                <a:cs typeface="+mn-cs"/>
              </a:rPr>
              <a:t>técnico</a:t>
            </a:r>
            <a:r>
              <a:rPr lang="cs-CZ" sz="3200" dirty="0">
                <a:solidFill>
                  <a:prstClr val="white"/>
                </a:solidFill>
                <a:ea typeface="+mn-ea"/>
                <a:cs typeface="+mn-cs"/>
              </a:rPr>
              <a:t/>
            </a:r>
            <a:br>
              <a:rPr lang="cs-CZ" sz="3200" dirty="0">
                <a:solidFill>
                  <a:prstClr val="white"/>
                </a:solidFill>
                <a:ea typeface="+mn-ea"/>
                <a:cs typeface="+mn-cs"/>
              </a:rPr>
            </a:b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i="1" dirty="0" smtClean="0">
                <a:effectLst/>
              </a:rPr>
              <a:t>U</a:t>
            </a:r>
            <a:r>
              <a:rPr lang="es-ES" b="1" i="1" dirty="0" smtClean="0">
                <a:effectLst/>
              </a:rPr>
              <a:t>nidades </a:t>
            </a:r>
            <a:r>
              <a:rPr lang="es-ES" b="1" i="1" dirty="0">
                <a:effectLst/>
              </a:rPr>
              <a:t>simples</a:t>
            </a:r>
            <a:endParaRPr lang="cs-CZ" dirty="0">
              <a:effectLst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>
                <a:effectLst/>
              </a:rPr>
              <a:t>ADIR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es-ES" dirty="0" smtClean="0">
                <a:effectLst/>
              </a:rPr>
              <a:t>ALBACEA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es-ES" dirty="0" smtClean="0">
                <a:effectLst/>
              </a:rPr>
              <a:t>COHECHO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es-ES" dirty="0" smtClean="0">
                <a:effectLst/>
              </a:rPr>
              <a:t>INTERDICTO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es-ES" dirty="0">
                <a:effectLst/>
              </a:rPr>
              <a:t>OTROSÍ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s-ES" b="1" i="1" dirty="0">
                <a:effectLst/>
              </a:rPr>
              <a:t>Unidades </a:t>
            </a:r>
            <a:r>
              <a:rPr lang="es-ES" b="1" i="1" dirty="0" smtClean="0">
                <a:effectLst/>
              </a:rPr>
              <a:t>compuestas</a:t>
            </a:r>
            <a:endParaRPr lang="cs-CZ" dirty="0">
              <a:effectLst/>
            </a:endParaRP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>
                <a:effectLst/>
              </a:rPr>
              <a:t>CADUCIDAD DE LA INSTANCIA 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es-ES" dirty="0">
                <a:effectLst/>
              </a:rPr>
              <a:t>CARGA DE LA PRUEBA 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es-ES" dirty="0">
                <a:effectLst/>
              </a:rPr>
              <a:t>LUCRO CESANTE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14597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>
                <a:effectLst/>
              </a:rPr>
              <a:t>EL </a:t>
            </a:r>
            <a:r>
              <a:rPr lang="es-ES" sz="3200" b="1" dirty="0" smtClean="0">
                <a:effectLst/>
              </a:rPr>
              <a:t>VOCABULARIO</a:t>
            </a:r>
            <a:r>
              <a:rPr lang="cs-CZ" sz="3200" b="1" dirty="0" smtClean="0">
                <a:effectLst/>
              </a:rPr>
              <a:t> </a:t>
            </a:r>
            <a:r>
              <a:rPr lang="es-ES" sz="3200" b="1" dirty="0" smtClean="0">
                <a:effectLst/>
              </a:rPr>
              <a:t>SEMITÉCNICO </a:t>
            </a:r>
            <a:r>
              <a:rPr lang="cs-CZ" sz="3200" b="1" dirty="0" smtClean="0">
                <a:effectLst/>
              </a:rPr>
              <a:t/>
            </a:r>
            <a:br>
              <a:rPr lang="cs-CZ" sz="3200" b="1" dirty="0" smtClean="0">
                <a:effectLst/>
              </a:rPr>
            </a:br>
            <a:r>
              <a:rPr lang="es-ES" sz="3200" b="1" dirty="0" smtClean="0">
                <a:effectLst/>
              </a:rPr>
              <a:t>L</a:t>
            </a:r>
            <a:r>
              <a:rPr lang="cs-CZ" sz="3200" b="1" dirty="0" smtClean="0">
                <a:effectLst/>
              </a:rPr>
              <a:t>A </a:t>
            </a:r>
            <a:r>
              <a:rPr lang="es-ES" sz="3200" b="1" dirty="0" smtClean="0">
                <a:effectLst/>
              </a:rPr>
              <a:t>EQUIVOCIDAD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>
                <a:effectLst/>
              </a:rPr>
              <a:t>unidades léxicas del lenguaje común que han adquirido uno o varios nuevos significados dentro del español jurídico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42737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 </a:t>
            </a:r>
            <a:r>
              <a:rPr lang="cs-CZ" dirty="0" err="1" smtClean="0"/>
              <a:t>vocabulario</a:t>
            </a:r>
            <a:r>
              <a:rPr lang="cs-CZ" dirty="0" smtClean="0"/>
              <a:t> </a:t>
            </a:r>
            <a:r>
              <a:rPr lang="cs-CZ" dirty="0" err="1" smtClean="0"/>
              <a:t>semitécnico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deducir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disponer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instruir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proveer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p</a:t>
            </a:r>
            <a:r>
              <a:rPr lang="cs-CZ" dirty="0" err="1" smtClean="0"/>
              <a:t>rescripción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auto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 smtClean="0"/>
              <a:t>reconvención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949945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b="1" dirty="0">
                <a:effectLst/>
              </a:rPr>
              <a:t>EL VOCABULARIO GENERAL DE USO FRECUENTE EN </a:t>
            </a:r>
            <a:r>
              <a:rPr lang="es-ES" sz="3200" b="1" dirty="0" smtClean="0">
                <a:effectLst/>
              </a:rPr>
              <a:t>DERECHO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22186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Ejemplos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>
                <a:effectLst/>
              </a:rPr>
              <a:t>P</a:t>
            </a:r>
            <a:r>
              <a:rPr lang="cs-CZ" dirty="0" smtClean="0">
                <a:effectLst/>
              </a:rPr>
              <a:t>RACTICAR</a:t>
            </a:r>
          </a:p>
          <a:p>
            <a:pPr marL="0" indent="0">
              <a:buNone/>
            </a:pPr>
            <a:r>
              <a:rPr lang="es-ES" dirty="0">
                <a:effectLst/>
              </a:rPr>
              <a:t>«practicar una prueba</a:t>
            </a:r>
            <a:r>
              <a:rPr lang="es-ES" dirty="0" smtClean="0">
                <a:effectLst/>
              </a:rPr>
              <a:t>» </a:t>
            </a:r>
            <a:r>
              <a:rPr lang="es-ES" dirty="0">
                <a:effectLst/>
              </a:rPr>
              <a:t>«practicar las actuaciones</a:t>
            </a:r>
            <a:r>
              <a:rPr lang="es-ES" dirty="0" smtClean="0">
                <a:effectLst/>
              </a:rPr>
              <a:t>» </a:t>
            </a:r>
            <a:r>
              <a:rPr lang="es-ES" dirty="0">
                <a:effectLst/>
              </a:rPr>
              <a:t>«practicar detenciones</a:t>
            </a:r>
            <a:r>
              <a:rPr lang="es-ES" dirty="0" smtClean="0">
                <a:effectLst/>
              </a:rPr>
              <a:t>» «</a:t>
            </a:r>
            <a:r>
              <a:rPr lang="es-ES" dirty="0">
                <a:effectLst/>
              </a:rPr>
              <a:t>practicar una redada</a:t>
            </a:r>
            <a:r>
              <a:rPr lang="es-ES" dirty="0" smtClean="0">
                <a:effectLst/>
              </a:rPr>
              <a:t>» </a:t>
            </a:r>
            <a:r>
              <a:rPr lang="es-ES" dirty="0">
                <a:effectLst/>
              </a:rPr>
              <a:t>«practicar una autopsia</a:t>
            </a:r>
            <a:r>
              <a:rPr lang="es-ES" dirty="0" smtClean="0">
                <a:effectLst/>
              </a:rPr>
              <a:t>» </a:t>
            </a:r>
            <a:r>
              <a:rPr lang="es-ES" dirty="0">
                <a:effectLst/>
              </a:rPr>
              <a:t>«practicar una citación</a:t>
            </a:r>
            <a:r>
              <a:rPr lang="es-ES" dirty="0" smtClean="0">
                <a:effectLst/>
              </a:rPr>
              <a:t>» </a:t>
            </a:r>
            <a:r>
              <a:rPr lang="es-ES" dirty="0">
                <a:effectLst/>
              </a:rPr>
              <a:t>«practicar diligencias»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68502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TC101859865[[fn=Pořádek]]</Template>
  <TotalTime>87</TotalTime>
  <Words>341</Words>
  <Application>Microsoft Office PowerPoint</Application>
  <PresentationFormat>Předvádění na obrazovce (4:3)</PresentationFormat>
  <Paragraphs>71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Kilter</vt:lpstr>
      <vt:lpstr>LA TRADUCCIÓN Y EL SIGNIFICADO  DE LAS PALABRAS JURÍDICAS II </vt:lpstr>
      <vt:lpstr>Temas</vt:lpstr>
      <vt:lpstr>La terminología jurídica</vt:lpstr>
      <vt:lpstr>El vocabulario técnico</vt:lpstr>
      <vt:lpstr>El vocabulario  técnico </vt:lpstr>
      <vt:lpstr>EL VOCABULARIO SEMITÉCNICO  LA EQUIVOCIDAD </vt:lpstr>
      <vt:lpstr>El vocabulario semitécnico</vt:lpstr>
      <vt:lpstr>EL VOCABULARIO GENERAL DE USO FRECUENTE EN DERECHO</vt:lpstr>
      <vt:lpstr>Ejemplos I</vt:lpstr>
      <vt:lpstr>Ejemplos II</vt:lpstr>
      <vt:lpstr>            OTROS REGISTROS LINGÜÍSTICOS</vt:lpstr>
      <vt:lpstr>Prezentace aplikace PowerPoint</vt:lpstr>
      <vt:lpstr>La estructura de las unidades léxicas del español jurídico</vt:lpstr>
      <vt:lpstr>Prezentace aplikace PowerPoint</vt:lpstr>
      <vt:lpstr>Las palabras complejas</vt:lpstr>
      <vt:lpstr>El significado de las unidades léxicas del español jurídico</vt:lpstr>
      <vt:lpstr>Cuestiones relacionadas con la impresición léxica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TRADUCCIÓN Y EL SIGNIFICADO  DE LAS PALABRAS JURÍDICAS II</dc:title>
  <dc:creator>polak</dc:creator>
  <cp:lastModifiedBy>polak</cp:lastModifiedBy>
  <cp:revision>6</cp:revision>
  <dcterms:created xsi:type="dcterms:W3CDTF">2014-10-22T13:28:56Z</dcterms:created>
  <dcterms:modified xsi:type="dcterms:W3CDTF">2014-10-22T14:56:45Z</dcterms:modified>
</cp:coreProperties>
</file>