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A6D78D-03EE-4E51-B482-BA63CFE7679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760BC242-1F40-4A36-A6A7-F580E210A612}">
      <dgm:prSet phldrT="[Text]"/>
      <dgm:spPr/>
      <dgm:t>
        <a:bodyPr/>
        <a:lstStyle/>
        <a:p>
          <a:r>
            <a:rPr lang="cs-CZ" dirty="0" smtClean="0"/>
            <a:t>Reálie: fakta</a:t>
          </a:r>
          <a:endParaRPr lang="cs-CZ" dirty="0"/>
        </a:p>
      </dgm:t>
    </dgm:pt>
    <dgm:pt modelId="{DC1210B6-AF4C-4605-9425-96C4C336D785}" type="parTrans" cxnId="{6EDA9F9C-3194-49AE-B29B-C343F33500F8}">
      <dgm:prSet/>
      <dgm:spPr/>
      <dgm:t>
        <a:bodyPr/>
        <a:lstStyle/>
        <a:p>
          <a:endParaRPr lang="cs-CZ"/>
        </a:p>
      </dgm:t>
    </dgm:pt>
    <dgm:pt modelId="{EE7C1B82-15A8-4AF1-BE8F-54CF50FBD86B}" type="sibTrans" cxnId="{6EDA9F9C-3194-49AE-B29B-C343F33500F8}">
      <dgm:prSet/>
      <dgm:spPr/>
      <dgm:t>
        <a:bodyPr/>
        <a:lstStyle/>
        <a:p>
          <a:endParaRPr lang="cs-CZ"/>
        </a:p>
      </dgm:t>
    </dgm:pt>
    <dgm:pt modelId="{852EC60A-2F03-44E0-8351-06F2CB53570A}">
      <dgm:prSet phldrT="[Text]"/>
      <dgm:spPr/>
      <dgm:t>
        <a:bodyPr/>
        <a:lstStyle/>
        <a:p>
          <a:r>
            <a:rPr lang="cs-CZ" dirty="0" smtClean="0"/>
            <a:t>Četba jako zážitek</a:t>
          </a:r>
          <a:endParaRPr lang="cs-CZ" dirty="0"/>
        </a:p>
      </dgm:t>
    </dgm:pt>
    <dgm:pt modelId="{D2BEE88C-BA4A-4AC7-93D5-66006D103E28}" type="parTrans" cxnId="{A3E968F5-B747-4417-BC0B-0C5E4E439788}">
      <dgm:prSet/>
      <dgm:spPr/>
      <dgm:t>
        <a:bodyPr/>
        <a:lstStyle/>
        <a:p>
          <a:endParaRPr lang="cs-CZ"/>
        </a:p>
      </dgm:t>
    </dgm:pt>
    <dgm:pt modelId="{90E3625E-5A37-4AC8-B50E-1CD549025349}" type="sibTrans" cxnId="{A3E968F5-B747-4417-BC0B-0C5E4E439788}">
      <dgm:prSet/>
      <dgm:spPr/>
      <dgm:t>
        <a:bodyPr/>
        <a:lstStyle/>
        <a:p>
          <a:endParaRPr lang="cs-CZ"/>
        </a:p>
      </dgm:t>
    </dgm:pt>
    <dgm:pt modelId="{943891B3-E603-470C-B804-CC67A11014C2}">
      <dgm:prSet phldrT="[Text]"/>
      <dgm:spPr/>
      <dgm:t>
        <a:bodyPr/>
        <a:lstStyle/>
        <a:p>
          <a:r>
            <a:rPr lang="cs-CZ" dirty="0" smtClean="0"/>
            <a:t>Kultura</a:t>
          </a:r>
        </a:p>
        <a:p>
          <a:r>
            <a:rPr lang="cs-CZ" dirty="0" smtClean="0"/>
            <a:t>jako komunikace</a:t>
          </a:r>
          <a:endParaRPr lang="cs-CZ" dirty="0"/>
        </a:p>
      </dgm:t>
    </dgm:pt>
    <dgm:pt modelId="{D4838EED-A83D-4BDA-A40D-F39FB73AD704}" type="parTrans" cxnId="{A83CCDB4-4018-4396-B149-1BBAAFB6AFD3}">
      <dgm:prSet/>
      <dgm:spPr/>
      <dgm:t>
        <a:bodyPr/>
        <a:lstStyle/>
        <a:p>
          <a:endParaRPr lang="cs-CZ"/>
        </a:p>
      </dgm:t>
    </dgm:pt>
    <dgm:pt modelId="{1467594A-4ABF-4C75-82D4-23071CBCD23D}" type="sibTrans" cxnId="{A83CCDB4-4018-4396-B149-1BBAAFB6AFD3}">
      <dgm:prSet/>
      <dgm:spPr/>
      <dgm:t>
        <a:bodyPr/>
        <a:lstStyle/>
        <a:p>
          <a:endParaRPr lang="cs-CZ"/>
        </a:p>
      </dgm:t>
    </dgm:pt>
    <dgm:pt modelId="{1BB73FFF-7B03-4649-8411-1E00282DA6D3}" type="pres">
      <dgm:prSet presAssocID="{18A6D78D-03EE-4E51-B482-BA63CFE76793}" presName="CompostProcess" presStyleCnt="0">
        <dgm:presLayoutVars>
          <dgm:dir/>
          <dgm:resizeHandles val="exact"/>
        </dgm:presLayoutVars>
      </dgm:prSet>
      <dgm:spPr/>
    </dgm:pt>
    <dgm:pt modelId="{07478481-E0BB-4589-8227-F1EEE60AB8BB}" type="pres">
      <dgm:prSet presAssocID="{18A6D78D-03EE-4E51-B482-BA63CFE76793}" presName="arrow" presStyleLbl="bgShp" presStyleIdx="0" presStyleCnt="1"/>
      <dgm:spPr/>
    </dgm:pt>
    <dgm:pt modelId="{DC4277AD-2567-4EE6-8273-F07B4EB392D4}" type="pres">
      <dgm:prSet presAssocID="{18A6D78D-03EE-4E51-B482-BA63CFE76793}" presName="linearProcess" presStyleCnt="0"/>
      <dgm:spPr/>
    </dgm:pt>
    <dgm:pt modelId="{C28888E2-9369-49E5-B1A1-3796D73F708C}" type="pres">
      <dgm:prSet presAssocID="{760BC242-1F40-4A36-A6A7-F580E210A61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BF19A6-780F-4043-B42B-50610E1906D5}" type="pres">
      <dgm:prSet presAssocID="{EE7C1B82-15A8-4AF1-BE8F-54CF50FBD86B}" presName="sibTrans" presStyleCnt="0"/>
      <dgm:spPr/>
    </dgm:pt>
    <dgm:pt modelId="{5F79853B-05B6-4078-A5F7-E66FFFFD1DCF}" type="pres">
      <dgm:prSet presAssocID="{852EC60A-2F03-44E0-8351-06F2CB53570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F4E901-ECA4-4F51-9877-3446C1DD15C6}" type="pres">
      <dgm:prSet presAssocID="{90E3625E-5A37-4AC8-B50E-1CD549025349}" presName="sibTrans" presStyleCnt="0"/>
      <dgm:spPr/>
    </dgm:pt>
    <dgm:pt modelId="{D8CE3B3A-4B4C-4A85-99B7-CB62CBBA701E}" type="pres">
      <dgm:prSet presAssocID="{943891B3-E603-470C-B804-CC67A11014C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303174-AC11-4336-8FF3-EFBD0E618E2C}" type="presOf" srcId="{760BC242-1F40-4A36-A6A7-F580E210A612}" destId="{C28888E2-9369-49E5-B1A1-3796D73F708C}" srcOrd="0" destOrd="0" presId="urn:microsoft.com/office/officeart/2005/8/layout/hProcess9"/>
    <dgm:cxn modelId="{FA2D14DD-C29D-403B-8EC5-CF6281E38F12}" type="presOf" srcId="{852EC60A-2F03-44E0-8351-06F2CB53570A}" destId="{5F79853B-05B6-4078-A5F7-E66FFFFD1DCF}" srcOrd="0" destOrd="0" presId="urn:microsoft.com/office/officeart/2005/8/layout/hProcess9"/>
    <dgm:cxn modelId="{A83CCDB4-4018-4396-B149-1BBAAFB6AFD3}" srcId="{18A6D78D-03EE-4E51-B482-BA63CFE76793}" destId="{943891B3-E603-470C-B804-CC67A11014C2}" srcOrd="2" destOrd="0" parTransId="{D4838EED-A83D-4BDA-A40D-F39FB73AD704}" sibTransId="{1467594A-4ABF-4C75-82D4-23071CBCD23D}"/>
    <dgm:cxn modelId="{3E8F742A-B0BA-4ED6-A722-8944AF971057}" type="presOf" srcId="{943891B3-E603-470C-B804-CC67A11014C2}" destId="{D8CE3B3A-4B4C-4A85-99B7-CB62CBBA701E}" srcOrd="0" destOrd="0" presId="urn:microsoft.com/office/officeart/2005/8/layout/hProcess9"/>
    <dgm:cxn modelId="{6EDA9F9C-3194-49AE-B29B-C343F33500F8}" srcId="{18A6D78D-03EE-4E51-B482-BA63CFE76793}" destId="{760BC242-1F40-4A36-A6A7-F580E210A612}" srcOrd="0" destOrd="0" parTransId="{DC1210B6-AF4C-4605-9425-96C4C336D785}" sibTransId="{EE7C1B82-15A8-4AF1-BE8F-54CF50FBD86B}"/>
    <dgm:cxn modelId="{A3E968F5-B747-4417-BC0B-0C5E4E439788}" srcId="{18A6D78D-03EE-4E51-B482-BA63CFE76793}" destId="{852EC60A-2F03-44E0-8351-06F2CB53570A}" srcOrd="1" destOrd="0" parTransId="{D2BEE88C-BA4A-4AC7-93D5-66006D103E28}" sibTransId="{90E3625E-5A37-4AC8-B50E-1CD549025349}"/>
    <dgm:cxn modelId="{DCC2D9D3-0288-440C-94D7-DD9E4B847697}" type="presOf" srcId="{18A6D78D-03EE-4E51-B482-BA63CFE76793}" destId="{1BB73FFF-7B03-4649-8411-1E00282DA6D3}" srcOrd="0" destOrd="0" presId="urn:microsoft.com/office/officeart/2005/8/layout/hProcess9"/>
    <dgm:cxn modelId="{AEFFEAFA-E4D6-4E4B-B3E0-E44B9B324CA3}" type="presParOf" srcId="{1BB73FFF-7B03-4649-8411-1E00282DA6D3}" destId="{07478481-E0BB-4589-8227-F1EEE60AB8BB}" srcOrd="0" destOrd="0" presId="urn:microsoft.com/office/officeart/2005/8/layout/hProcess9"/>
    <dgm:cxn modelId="{F7064DE2-664C-4565-94FF-E5186F3A30D3}" type="presParOf" srcId="{1BB73FFF-7B03-4649-8411-1E00282DA6D3}" destId="{DC4277AD-2567-4EE6-8273-F07B4EB392D4}" srcOrd="1" destOrd="0" presId="urn:microsoft.com/office/officeart/2005/8/layout/hProcess9"/>
    <dgm:cxn modelId="{10673171-759D-469E-8384-18D16E8FD970}" type="presParOf" srcId="{DC4277AD-2567-4EE6-8273-F07B4EB392D4}" destId="{C28888E2-9369-49E5-B1A1-3796D73F708C}" srcOrd="0" destOrd="0" presId="urn:microsoft.com/office/officeart/2005/8/layout/hProcess9"/>
    <dgm:cxn modelId="{7938E411-5834-4B25-9775-3B2E241945EF}" type="presParOf" srcId="{DC4277AD-2567-4EE6-8273-F07B4EB392D4}" destId="{73BF19A6-780F-4043-B42B-50610E1906D5}" srcOrd="1" destOrd="0" presId="urn:microsoft.com/office/officeart/2005/8/layout/hProcess9"/>
    <dgm:cxn modelId="{20714640-D32E-4A51-B386-5C3DADCDB8A4}" type="presParOf" srcId="{DC4277AD-2567-4EE6-8273-F07B4EB392D4}" destId="{5F79853B-05B6-4078-A5F7-E66FFFFD1DCF}" srcOrd="2" destOrd="0" presId="urn:microsoft.com/office/officeart/2005/8/layout/hProcess9"/>
    <dgm:cxn modelId="{BB7BBCC6-27B4-4B7D-8B28-BCD5F7E0D2F1}" type="presParOf" srcId="{DC4277AD-2567-4EE6-8273-F07B4EB392D4}" destId="{E9F4E901-ECA4-4F51-9877-3446C1DD15C6}" srcOrd="3" destOrd="0" presId="urn:microsoft.com/office/officeart/2005/8/layout/hProcess9"/>
    <dgm:cxn modelId="{254C7A91-43BA-4637-BC9D-322EFBEAFFB0}" type="presParOf" srcId="{DC4277AD-2567-4EE6-8273-F07B4EB392D4}" destId="{D8CE3B3A-4B4C-4A85-99B7-CB62CBBA701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78481-E0BB-4589-8227-F1EEE60AB8BB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8888E2-9369-49E5-B1A1-3796D73F708C}">
      <dsp:nvSpPr>
        <dsp:cNvPr id="0" name=""/>
        <dsp:cNvSpPr/>
      </dsp:nvSpPr>
      <dsp:spPr>
        <a:xfrm>
          <a:off x="2976" y="1219199"/>
          <a:ext cx="1964531" cy="162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Reálie: fakta</a:t>
          </a:r>
          <a:endParaRPr lang="cs-CZ" sz="2600" kern="1200" dirty="0"/>
        </a:p>
      </dsp:txBody>
      <dsp:txXfrm>
        <a:off x="82331" y="1298554"/>
        <a:ext cx="1805821" cy="1466890"/>
      </dsp:txXfrm>
    </dsp:sp>
    <dsp:sp modelId="{5F79853B-05B6-4078-A5F7-E66FFFFD1DCF}">
      <dsp:nvSpPr>
        <dsp:cNvPr id="0" name=""/>
        <dsp:cNvSpPr/>
      </dsp:nvSpPr>
      <dsp:spPr>
        <a:xfrm>
          <a:off x="2065734" y="1219199"/>
          <a:ext cx="1964531" cy="162560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Četba jako zážitek</a:t>
          </a:r>
          <a:endParaRPr lang="cs-CZ" sz="2600" kern="1200" dirty="0"/>
        </a:p>
      </dsp:txBody>
      <dsp:txXfrm>
        <a:off x="2145089" y="1298554"/>
        <a:ext cx="1805821" cy="1466890"/>
      </dsp:txXfrm>
    </dsp:sp>
    <dsp:sp modelId="{D8CE3B3A-4B4C-4A85-99B7-CB62CBBA701E}">
      <dsp:nvSpPr>
        <dsp:cNvPr id="0" name=""/>
        <dsp:cNvSpPr/>
      </dsp:nvSpPr>
      <dsp:spPr>
        <a:xfrm>
          <a:off x="4128492" y="1219199"/>
          <a:ext cx="1964531" cy="16256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Kultura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jako komunikace</a:t>
          </a:r>
          <a:endParaRPr lang="cs-CZ" sz="2600" kern="1200" dirty="0"/>
        </a:p>
      </dsp:txBody>
      <dsp:txXfrm>
        <a:off x="4207847" y="1298554"/>
        <a:ext cx="1805821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80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06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2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27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0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82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1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94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0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39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34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A833-1C3A-4852-A455-9AC9088F9FF1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FF7E-46B9-40FD-82A6-BA443A0EF3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68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25968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latin typeface="Andalus" panose="02020603050405020304" pitchFamily="18" charset="-78"/>
                <a:cs typeface="Andalus" panose="02020603050405020304" pitchFamily="18" charset="-78"/>
              </a:rPr>
              <a:t>SKANSI_07</a:t>
            </a:r>
            <a:r>
              <a:rPr lang="cs-CZ" dirty="0">
                <a:latin typeface="Andalus" panose="02020603050405020304" pitchFamily="18" charset="-78"/>
                <a:cs typeface="Andalus" panose="02020603050405020304" pitchFamily="18" charset="-78"/>
              </a:rPr>
              <a:t> Úvod do studia </a:t>
            </a:r>
            <a:r>
              <a:rPr lang="cs-CZ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cs-CZ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cs-CZ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dějin </a:t>
            </a:r>
            <a:r>
              <a:rPr lang="cs-CZ" dirty="0">
                <a:latin typeface="Andalus" panose="02020603050405020304" pitchFamily="18" charset="-78"/>
                <a:cs typeface="Andalus" panose="02020603050405020304" pitchFamily="18" charset="-78"/>
              </a:rPr>
              <a:t>a kultury </a:t>
            </a:r>
            <a:r>
              <a:rPr lang="cs-CZ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Skandinávie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Středa 10.50</a:t>
            </a:r>
          </a:p>
          <a:p>
            <a:r>
              <a:rPr lang="cs-CZ" dirty="0" smtClean="0"/>
              <a:t>21/9, 5/10, 12/10, 26/10, 2/11, 9/11, 16/11, 16/11, 30/11, 7/12, 14/12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26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Předmět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prezenční a povinný</a:t>
            </a:r>
          </a:p>
          <a:p>
            <a:r>
              <a:rPr lang="cs-CZ" dirty="0" smtClean="0"/>
              <a:t>Kredity A</a:t>
            </a:r>
          </a:p>
          <a:p>
            <a:r>
              <a:rPr lang="cs-CZ" dirty="0" smtClean="0"/>
              <a:t>Výstupy: písemně</a:t>
            </a:r>
          </a:p>
          <a:p>
            <a:r>
              <a:rPr lang="cs-CZ" dirty="0" smtClean="0"/>
              <a:t>Nachází se v systému Informační Systém MU</a:t>
            </a:r>
          </a:p>
          <a:p>
            <a:r>
              <a:rPr lang="cs-CZ" dirty="0" smtClean="0"/>
              <a:t>Je zaveden v modulu ELF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74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tento předmět?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Základní vstup:</a:t>
            </a:r>
          </a:p>
          <a:p>
            <a:r>
              <a:rPr lang="cs-CZ" dirty="0" smtClean="0"/>
              <a:t>zmapování oboru Skandinávská studia</a:t>
            </a:r>
          </a:p>
          <a:p>
            <a:r>
              <a:rPr lang="cs-CZ" dirty="0" smtClean="0"/>
              <a:t>v oblasti kultury, literatury Severu</a:t>
            </a:r>
          </a:p>
          <a:p>
            <a:r>
              <a:rPr lang="cs-CZ" dirty="0" smtClean="0"/>
              <a:t>v oblasti geografického a správního přehledu Švédska a dalších skandinávských zemí</a:t>
            </a:r>
          </a:p>
          <a:p>
            <a:r>
              <a:rPr lang="cs-CZ" dirty="0" smtClean="0"/>
              <a:t>v oblasti vlastní četby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93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239554"/>
              </p:ext>
            </p:extLst>
          </p:nvPr>
        </p:nvGraphicFramePr>
        <p:xfrm>
          <a:off x="2123728" y="548680"/>
          <a:ext cx="5329272" cy="6412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827"/>
                <a:gridCol w="4292445"/>
              </a:tblGrid>
              <a:tr h="201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datum</a:t>
                      </a:r>
                      <a:endParaRPr lang="cs-CZ" sz="12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text</a:t>
                      </a:r>
                      <a:endParaRPr lang="cs-CZ" sz="12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5885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21/9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Uvedení</a:t>
                      </a:r>
                      <a:r>
                        <a:rPr lang="cs-CZ" sz="2000" dirty="0">
                          <a:effectLst/>
                        </a:rPr>
                        <a:t>, zadání, výstupy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3080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5/10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8966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12/10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H.C.Andersen</a:t>
                      </a:r>
                      <a:r>
                        <a:rPr lang="cs-CZ" sz="2000" dirty="0">
                          <a:effectLst/>
                        </a:rPr>
                        <a:t>: Velký mořský had/Slavík/Ošklivé </a:t>
                      </a:r>
                      <a:r>
                        <a:rPr lang="cs-CZ" sz="2000" dirty="0" err="1">
                          <a:effectLst/>
                        </a:rPr>
                        <a:t>kačátko</a:t>
                      </a:r>
                      <a:r>
                        <a:rPr lang="cs-CZ" sz="2000" dirty="0">
                          <a:effectLst/>
                        </a:rPr>
                        <a:t>/Stín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2425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26/10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Tove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>
                          <a:effectLst/>
                        </a:rPr>
                        <a:t>Janssonová: jakoukoli knihu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270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2/11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Lars </a:t>
                      </a:r>
                      <a:r>
                        <a:rPr lang="cs-CZ" sz="2000" dirty="0" err="1">
                          <a:effectLst/>
                        </a:rPr>
                        <a:t>Saabye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Christensen</a:t>
                      </a:r>
                      <a:r>
                        <a:rPr lang="cs-CZ" sz="2000" dirty="0">
                          <a:effectLst/>
                        </a:rPr>
                        <a:t>: Ideální čas nebo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Dag </a:t>
                      </a:r>
                      <a:r>
                        <a:rPr lang="cs-CZ" sz="2000" dirty="0" err="1">
                          <a:effectLst/>
                        </a:rPr>
                        <a:t>Solstad</a:t>
                      </a:r>
                      <a:r>
                        <a:rPr lang="cs-CZ" sz="2000" dirty="0">
                          <a:effectLst/>
                        </a:rPr>
                        <a:t>: Jazyky (Krajina s pobřežím</a:t>
                      </a:r>
                      <a:r>
                        <a:rPr lang="cs-CZ" sz="20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8966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9/11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Soumrak </a:t>
                      </a:r>
                      <a:r>
                        <a:rPr lang="cs-CZ" sz="2000" dirty="0">
                          <a:effectLst/>
                        </a:rPr>
                        <a:t>bohů/mytologie/ </a:t>
                      </a:r>
                      <a:r>
                        <a:rPr lang="cs-CZ" sz="2000" dirty="0" smtClean="0">
                          <a:effectLst/>
                        </a:rPr>
                        <a:t>pověsti/sága dle vlastního výběru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5506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16/11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Ve </a:t>
                      </a:r>
                      <a:r>
                        <a:rPr lang="cs-CZ" sz="2000" dirty="0">
                          <a:effectLst/>
                        </a:rPr>
                        <a:t>skutečnosti je díra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(sbírka současných povídek, přečíst jednu)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4224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30/11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Selma </a:t>
                      </a:r>
                      <a:r>
                        <a:rPr lang="cs-CZ" sz="2000" dirty="0" err="1">
                          <a:effectLst/>
                        </a:rPr>
                        <a:t>Lagerlöfová</a:t>
                      </a:r>
                      <a:r>
                        <a:rPr lang="cs-CZ" sz="2000" dirty="0">
                          <a:effectLst/>
                        </a:rPr>
                        <a:t>: Poklad pana Arna/</a:t>
                      </a:r>
                      <a:r>
                        <a:rPr lang="cs-CZ" sz="2000" dirty="0" err="1">
                          <a:effectLst/>
                        </a:rPr>
                        <a:t>Löwesköldův</a:t>
                      </a:r>
                      <a:r>
                        <a:rPr lang="cs-CZ" sz="2000" dirty="0">
                          <a:effectLst/>
                        </a:rPr>
                        <a:t> prsten/Císař z </a:t>
                      </a:r>
                      <a:r>
                        <a:rPr lang="cs-CZ" sz="2000" dirty="0" err="1">
                          <a:effectLst/>
                        </a:rPr>
                        <a:t>Portugálie</a:t>
                      </a:r>
                      <a:r>
                        <a:rPr lang="cs-CZ" sz="2000" dirty="0">
                          <a:effectLst/>
                        </a:rPr>
                        <a:t>/</a:t>
                      </a:r>
                      <a:r>
                        <a:rPr lang="cs-CZ" sz="2000" dirty="0" err="1">
                          <a:effectLst/>
                        </a:rPr>
                        <a:t>Nils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Holgersson</a:t>
                      </a: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0308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7/12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Hjalmar</a:t>
                      </a:r>
                      <a:r>
                        <a:rPr lang="cs-CZ" sz="2000" dirty="0">
                          <a:effectLst/>
                        </a:rPr>
                        <a:t> S</a:t>
                      </a:r>
                      <a:r>
                        <a:rPr lang="de-DE" sz="2000" dirty="0" err="1">
                          <a:effectLst/>
                        </a:rPr>
                        <a:t>öderberg</a:t>
                      </a:r>
                      <a:r>
                        <a:rPr lang="de-DE" sz="2000" dirty="0">
                          <a:effectLst/>
                        </a:rPr>
                        <a:t>: Doktor Glas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8966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14/12</a:t>
                      </a:r>
                      <a:endParaRPr lang="cs-CZ" sz="200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Mika </a:t>
                      </a:r>
                      <a:r>
                        <a:rPr lang="cs-CZ" sz="2000" dirty="0" err="1">
                          <a:effectLst/>
                        </a:rPr>
                        <a:t>Waltari</a:t>
                      </a:r>
                      <a:r>
                        <a:rPr lang="cs-CZ" sz="2000" dirty="0">
                          <a:effectLst/>
                        </a:rPr>
                        <a:t>: Cizinec přichází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nebo jiné dílo autora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06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381024"/>
              </p:ext>
            </p:extLst>
          </p:nvPr>
        </p:nvGraphicFramePr>
        <p:xfrm>
          <a:off x="2051720" y="1340768"/>
          <a:ext cx="6048672" cy="4842576"/>
        </p:xfrm>
        <a:graphic>
          <a:graphicData uri="http://schemas.openxmlformats.org/drawingml/2006/table">
            <a:tbl>
              <a:tblPr firstRow="1" firstCol="1" bandRow="1"/>
              <a:tblGrid>
                <a:gridCol w="6048672"/>
              </a:tblGrid>
              <a:tr h="37654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Uvedení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, zadání, </a:t>
                      </a: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výstupy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449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Skandinávie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jako konstrukt a společenství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449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Švédsko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– geografie, správní členění 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449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Nejdůležitější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body starší švédské </a:t>
                      </a: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historie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2449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Nejdůležitější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body novější švédské historie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Dánsko</a:t>
                      </a: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Norsko</a:t>
                      </a: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Island</a:t>
                      </a: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0453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Finsko</a:t>
                      </a: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926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88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743746"/>
              </p:ext>
            </p:extLst>
          </p:nvPr>
        </p:nvGraphicFramePr>
        <p:xfrm>
          <a:off x="3391852" y="1556789"/>
          <a:ext cx="3916452" cy="2915992"/>
        </p:xfrm>
        <a:graphic>
          <a:graphicData uri="http://schemas.openxmlformats.org/drawingml/2006/table">
            <a:tbl>
              <a:tblPr firstRow="1" firstCol="1" bandRow="1"/>
              <a:tblGrid>
                <a:gridCol w="3916452"/>
              </a:tblGrid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Carl </a:t>
                      </a:r>
                      <a:r>
                        <a:rPr lang="cs-CZ" sz="2400" dirty="0" err="1">
                          <a:effectLst/>
                          <a:latin typeface="Times New Roman"/>
                          <a:ea typeface="Calibri"/>
                        </a:rPr>
                        <a:t>Larsson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Times New Roman"/>
                          <a:ea typeface="Calibri"/>
                        </a:rPr>
                        <a:t>Anders</a:t>
                      </a: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cs-CZ" sz="2400" dirty="0" err="1">
                          <a:effectLst/>
                          <a:latin typeface="Times New Roman"/>
                          <a:ea typeface="Calibri"/>
                        </a:rPr>
                        <a:t>Zorn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Carl </a:t>
                      </a: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Michael </a:t>
                      </a:r>
                      <a:r>
                        <a:rPr lang="cs-CZ" sz="2400" dirty="0" err="1">
                          <a:effectLst/>
                          <a:latin typeface="Times New Roman"/>
                          <a:ea typeface="Calibri"/>
                        </a:rPr>
                        <a:t>Bellmann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Edvard </a:t>
                      </a:r>
                      <a:r>
                        <a:rPr lang="cs-CZ" sz="2400" dirty="0" err="1">
                          <a:effectLst/>
                          <a:latin typeface="Times New Roman"/>
                          <a:ea typeface="Calibri"/>
                        </a:rPr>
                        <a:t>Munch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  <a:latin typeface="Times New Roman"/>
                          <a:ea typeface="Calibri"/>
                        </a:rPr>
                        <a:t>Skagen-malere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Carl </a:t>
                      </a:r>
                      <a:r>
                        <a:rPr lang="cs-CZ" sz="2400" dirty="0" err="1">
                          <a:effectLst/>
                          <a:latin typeface="Times New Roman"/>
                          <a:ea typeface="Calibri"/>
                        </a:rPr>
                        <a:t>Milés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Gustav </a:t>
                      </a:r>
                      <a:r>
                        <a:rPr lang="cs-CZ" sz="2400" dirty="0" err="1">
                          <a:effectLst/>
                          <a:latin typeface="Times New Roman"/>
                          <a:ea typeface="Calibri"/>
                        </a:rPr>
                        <a:t>Vigeland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cs-CZ" sz="2400" dirty="0" smtClean="0">
                          <a:effectLst/>
                          <a:latin typeface="Times New Roman"/>
                          <a:ea typeface="Calibri"/>
                        </a:rPr>
                        <a:t>Moderna </a:t>
                      </a:r>
                      <a:r>
                        <a:rPr lang="cs-CZ" sz="2400" dirty="0" err="1" smtClean="0">
                          <a:effectLst/>
                          <a:latin typeface="Times New Roman"/>
                          <a:ea typeface="Calibri"/>
                        </a:rPr>
                        <a:t>museet</a:t>
                      </a:r>
                      <a:endParaRPr lang="cs-CZ" sz="2400" dirty="0">
                        <a:effectLst/>
                        <a:latin typeface="Tahoma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Vývojový diagram: nebo 2"/>
          <p:cNvSpPr/>
          <p:nvPr/>
        </p:nvSpPr>
        <p:spPr>
          <a:xfrm>
            <a:off x="1259632" y="2996952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79456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3189833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12304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215</Words>
  <Application>Microsoft Office PowerPoint</Application>
  <PresentationFormat>Předvádění na obrazovce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SKANSI_07 Úvod do studia  dějin a kultury Skandinávie  </vt:lpstr>
      <vt:lpstr>Předmět  </vt:lpstr>
      <vt:lpstr>Proč tento předmět?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SKANSI_07 Úvod do studia  dějin a kultury Skandinávie</dc:title>
  <dc:creator>user</dc:creator>
  <cp:lastModifiedBy>user</cp:lastModifiedBy>
  <cp:revision>5</cp:revision>
  <dcterms:created xsi:type="dcterms:W3CDTF">2016-09-21T04:47:13Z</dcterms:created>
  <dcterms:modified xsi:type="dcterms:W3CDTF">2016-09-21T05:25:48Z</dcterms:modified>
</cp:coreProperties>
</file>