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A6EEC-F275-4B59-9036-563D8DA5821B}" type="datetimeFigureOut">
              <a:rPr lang="sk-SK" smtClean="0"/>
              <a:t>4. 11. 2015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5529-A67F-4E1B-AD58-983ED4EF8C5F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95529-A67F-4E1B-AD58-983ED4EF8C5F}" type="slidenum">
              <a:rPr lang="sk-SK" smtClean="0"/>
              <a:t>14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99B1B8-095A-425C-8C40-FD81200650E5}" type="datetimeFigureOut">
              <a:rPr lang="sk-SK" smtClean="0"/>
              <a:pPr/>
              <a:t>4. 11. 2015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62AE65-88F6-4794-A94D-60C2F4F71C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/>
              <a:pPr/>
              <a:t>4. 11. 2015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/>
              <a:pPr/>
              <a:t>4. 11. 2015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/>
              <a:pPr/>
              <a:t>4. 11. 2015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/>
              <a:pPr/>
              <a:t>4. 11. 2015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/>
              <a:pPr/>
              <a:t>4. 11. 2015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/>
              <a:pPr/>
              <a:t>4. 11. 2015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/>
              <a:pPr/>
              <a:t>4. 11. 2015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/>
              <a:pPr/>
              <a:t>4. 11. 2015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999B1B8-095A-425C-8C40-FD81200650E5}" type="datetimeFigureOut">
              <a:rPr lang="sk-SK" smtClean="0"/>
              <a:pPr/>
              <a:t>4. 11. 2015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99B1B8-095A-425C-8C40-FD81200650E5}" type="datetimeFigureOut">
              <a:rPr lang="sk-SK" smtClean="0"/>
              <a:pPr/>
              <a:t>4. 11. 2015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62AE65-88F6-4794-A94D-60C2F4F71C5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999B1B8-095A-425C-8C40-FD81200650E5}" type="datetimeFigureOut">
              <a:rPr lang="sk-SK" smtClean="0"/>
              <a:pPr/>
              <a:t>4. 11. 2015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F62AE65-88F6-4794-A94D-60C2F4F71C5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k-SK" sz="6000" b="1" dirty="0" smtClean="0">
                <a:latin typeface="Times New Roman" pitchFamily="18" charset="0"/>
                <a:cs typeface="Times New Roman" pitchFamily="18" charset="0"/>
              </a:rPr>
              <a:t>Skloňovanie podstatných mien</a:t>
            </a:r>
            <a:endParaRPr lang="sk-SK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zor </a:t>
            </a:r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dub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(hrad) – v </a:t>
            </a:r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sk-SK" sz="2800" b="1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pred koncovkou –ø, -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, -os zakončené na </a:t>
            </a:r>
            <a:r>
              <a:rPr lang="sk-SK" sz="2800" u="sng" dirty="0" smtClean="0">
                <a:latin typeface="Times New Roman" pitchFamily="18" charset="0"/>
                <a:cs typeface="Times New Roman" pitchFamily="18" charset="0"/>
              </a:rPr>
              <a:t>tvrdý konsonant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(vlak, ľud) alebo na </a:t>
            </a:r>
            <a:r>
              <a:rPr lang="sk-SK" sz="2800" u="sng" dirty="0" smtClean="0">
                <a:latin typeface="Times New Roman" pitchFamily="18" charset="0"/>
                <a:cs typeface="Times New Roman" pitchFamily="18" charset="0"/>
              </a:rPr>
              <a:t>obojaký konsonant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(chrám, hlas)</a:t>
            </a:r>
          </a:p>
          <a:p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sk-SK" sz="2800" b="1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– frekventovaná koncovka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abstraktá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materiáliá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a kolektíva </a:t>
            </a:r>
          </a:p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variantná koncovka </a:t>
            </a:r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-a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počitateľné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konkréta (dub, rýchlik, pondelok), substantíva na -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ov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í (Prešov, komín) a substantíva s významom miesta (hotel, les)</a:t>
            </a:r>
          </a:p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vojtvary bazéna/u, roka/u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Neživotné maskulína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sk-SK" sz="3200" u="sng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-e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koncovka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-u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neživotné maskulína končiace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a na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vokál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(vlak, hrach, glg)</a:t>
            </a:r>
          </a:p>
          <a:p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sk-SK" sz="3200" u="sng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prevzaté neživotné maskulína zakončené na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ál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el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(materiál, lokál, hotel) a niektoré iné maskulína (klavír, jún, júl)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Neživotné maskulína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zor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stroj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– maskulína zakončené pred gram. morfémou na tzv.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mäkký konsonant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(topoľ, údaj, lakeť) a niektoré internacionalizmy na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-r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-l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s pohyblivým vokálom (kufor, meter, liter)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–-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iar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(grajciar, kočiar),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ier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(golier, tanier), -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ál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(pedál, sandál),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(semester, december, november), </a:t>
            </a:r>
          </a:p>
          <a:p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erivačná morféma s pohyblivým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(štvorec, september) alebo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-or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kufor)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Neživotné maskulína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revzaté substantíva na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-r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-l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podľa vzoru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dub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alebo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stroj</a:t>
            </a:r>
          </a:p>
          <a:p>
            <a:endParaRPr lang="sk-SK" sz="32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v češtine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jednotne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podľa vzoru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hrad</a:t>
            </a:r>
          </a:p>
          <a:p>
            <a:pPr>
              <a:buNone/>
            </a:pPr>
            <a:endParaRPr lang="sk-SK" sz="32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ozdiely: kufre –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kufry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kilometre –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kilometry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semestre –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semestry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doláre –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dolary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Neživotné maskulína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sk-SK" sz="3200" u="sng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-mi</a:t>
            </a:r>
          </a:p>
          <a:p>
            <a:pPr>
              <a:buNone/>
            </a:pPr>
            <a:endParaRPr lang="sk-SK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ekundárna koncovka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ami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–substantíva so zánikovou alternáciou (lakeť) a v zakončeniach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iec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-or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el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(koniec, kufor, bicykel, žáner)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Neživotné maskulína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sa jazyky odlišujú len frekvenciou koncoviek</a:t>
            </a:r>
          </a:p>
          <a:p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v slovenčine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 G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-a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frekventovanejšia (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stola-stolu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vetra –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větru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duba – dubu)</a:t>
            </a:r>
          </a:p>
          <a:p>
            <a:pPr>
              <a:buNone/>
            </a:pP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  L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-e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(o zvone – o zvonu, v hneve –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hněvu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 dvojtvary v G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(viac v slovenčine) v L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(iba v češtine)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Rozdiely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3 rody: mužský, ženský, stredný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2 čísla: singulár, plurál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6 pádov: nominatív, genitív, datív, akuzatív, lokál, inštrumentál</a:t>
            </a:r>
          </a:p>
          <a:p>
            <a:pPr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Deklinačný systém slovenčiny</a:t>
            </a:r>
            <a:endParaRPr lang="sk-SK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sk-SK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ednoduchšia paradigma </a:t>
            </a:r>
          </a:p>
          <a:p>
            <a:r>
              <a:rPr lang="sk-SK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ýraznejší pádový synkretizmus (I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koncovky </a:t>
            </a:r>
          </a:p>
          <a:p>
            <a:pPr>
              <a:buNone/>
            </a:pP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-mi, -</a:t>
            </a:r>
            <a:r>
              <a:rPr lang="sk-SK" b="1" dirty="0" err="1" smtClean="0">
                <a:latin typeface="Times New Roman" pitchFamily="18" charset="0"/>
                <a:cs typeface="Times New Roman" pitchFamily="18" charset="0"/>
              </a:rPr>
              <a:t>ami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pri všetkých substantívach) </a:t>
            </a:r>
          </a:p>
          <a:p>
            <a:r>
              <a:rPr lang="sk-SK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unkciu vokatívu nahradil </a:t>
            </a:r>
            <a:r>
              <a:rPr lang="sk-SK" u="sng" dirty="0" err="1" smtClean="0">
                <a:latin typeface="Times New Roman" pitchFamily="18" charset="0"/>
                <a:cs typeface="Times New Roman" pitchFamily="18" charset="0"/>
              </a:rPr>
              <a:t>oslovovací</a:t>
            </a:r>
            <a:r>
              <a:rPr lang="sk-SK" u="sng" dirty="0" smtClean="0">
                <a:latin typeface="Times New Roman" pitchFamily="18" charset="0"/>
                <a:cs typeface="Times New Roman" pitchFamily="18" charset="0"/>
              </a:rPr>
              <a:t> nominatív</a:t>
            </a:r>
          </a:p>
          <a:p>
            <a:r>
              <a:rPr lang="sk-SK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ri život.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askulinách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sa 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G = A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sing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. aj v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plur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k-SK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äčšia variantnosť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gramat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orfém spôsobená neutralizáciou kvantity (</a:t>
            </a:r>
            <a:r>
              <a:rPr lang="sk-SK" u="sng" dirty="0" smtClean="0">
                <a:latin typeface="Times New Roman" pitchFamily="18" charset="0"/>
                <a:cs typeface="Times New Roman" pitchFamily="18" charset="0"/>
              </a:rPr>
              <a:t>pravidlo o rytmickom zákone)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Deklinačný systém slovenčiny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u="sng" dirty="0" smtClean="0">
                <a:latin typeface="Times New Roman" pitchFamily="18" charset="0"/>
                <a:cs typeface="Times New Roman" pitchFamily="18" charset="0"/>
              </a:rPr>
              <a:t>Vzory: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chlap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(dedo, génius, občan)</a:t>
            </a:r>
          </a:p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hrdina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(futbalista)</a:t>
            </a:r>
          </a:p>
          <a:p>
            <a:r>
              <a:rPr lang="sk-SK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andy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(kuli)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(sokol, medveď)</a:t>
            </a:r>
          </a:p>
          <a:p>
            <a:r>
              <a:rPr lang="sk-SK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ub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(hrad)</a:t>
            </a:r>
          </a:p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stro</a:t>
            </a:r>
            <a:r>
              <a:rPr lang="sk-SK" b="1" dirty="0">
                <a:latin typeface="Times New Roman" pitchFamily="18" charset="0"/>
                <a:cs typeface="Times New Roman" pitchFamily="18" charset="0"/>
              </a:rPr>
              <a:t>j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>
                <a:latin typeface="Times New Roman" pitchFamily="18" charset="0"/>
                <a:cs typeface="Times New Roman" pitchFamily="18" charset="0"/>
              </a:rPr>
              <a:t>Maskuliná</a:t>
            </a:r>
            <a:endParaRPr lang="sk-SK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vieracie substantíva (v neprenesenom význame) sa v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singulári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skloňujú ako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životné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v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pluráli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ako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neživotné</a:t>
            </a:r>
          </a:p>
          <a:p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češtine sa v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obidvoch číslach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skloňujú ako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životné</a:t>
            </a:r>
          </a:p>
          <a:p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otýle – motýli, kohúty –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kohouti</a:t>
            </a:r>
            <a:endParaRPr lang="sk-SK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pstruhy –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pstruzi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zajace –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zajíci</a:t>
            </a:r>
            <a:endParaRPr lang="sk-SK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3200" u="sng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vojtvary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pes, vlk, vták</a:t>
            </a:r>
          </a:p>
          <a:p>
            <a:endParaRPr lang="sk-SK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Životné maskulína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ominantný vzor 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chlap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(-ø, N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sk-SK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onsonantické alternácie: ak pred koncovkou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i v N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sk-SK" u="sng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u="sng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  (belo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– belo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i, voja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– voja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i)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frekventovaný vzor 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dedo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(-o, -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-g, -h) </a:t>
            </a:r>
          </a:p>
          <a:p>
            <a:pPr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   N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b="1" dirty="0" err="1" smtClean="0">
                <a:latin typeface="Times New Roman" pitchFamily="18" charset="0"/>
                <a:cs typeface="Times New Roman" pitchFamily="18" charset="0"/>
              </a:rPr>
              <a:t>ovia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(dedovia, vrahovia, chirurgovia)</a:t>
            </a:r>
          </a:p>
          <a:p>
            <a:r>
              <a:rPr lang="sk-SK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zor 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občan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(-teľ, obyvateľské mená -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čan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  N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b="1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(občania, priatelia</a:t>
            </a:r>
            <a:r>
              <a:rPr lang="sk-SK" dirty="0" smtClean="0"/>
              <a:t>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Životné maskulína</a:t>
            </a:r>
            <a:endParaRPr lang="sk-SK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Životné maskulína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683569" y="1916832"/>
            <a:ext cx="820891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vzor hrdina – N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-a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-o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) v G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-u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(futbalista, bandita, sudca,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Botto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ovia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(hrdinovia, sudcovia)</a:t>
            </a:r>
          </a:p>
          <a:p>
            <a:pPr>
              <a:buFont typeface="Arial" pitchFamily="34" charset="0"/>
              <a:buChar char="•"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ariantné koncovky:</a:t>
            </a:r>
          </a:p>
          <a:p>
            <a:pPr>
              <a:buFont typeface="Arial" pitchFamily="34" charset="0"/>
              <a:buChar char="•"/>
            </a:pP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substantíva na -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ista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(futbalisti, turisti, poeti)</a:t>
            </a:r>
          </a:p>
          <a:p>
            <a:pPr>
              <a:buFont typeface="Arial" pitchFamily="34" charset="0"/>
              <a:buChar char="•"/>
            </a:pP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-mi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substantíva na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-ta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(poetmi)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Životné maskulína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755576" y="1916832"/>
            <a:ext cx="777686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vzor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 dandy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(kuli) - životné substantíva a zvieracie  substantíva cudzieho pôvodu zakončené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-i, -y, -í, -e, -é, -ä</a:t>
            </a:r>
          </a:p>
          <a:p>
            <a:endParaRPr lang="sk-SK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sk-SK" sz="3200" u="sng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relačná morféma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-ho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(dandy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ho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, posesívne skloňovanie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Verdi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ho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sk-SK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sk-SK" sz="3200" u="sng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= vzor hrdina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556793"/>
            <a:ext cx="8229600" cy="4320480"/>
          </a:xfrm>
        </p:spPr>
        <p:txBody>
          <a:bodyPr/>
          <a:lstStyle/>
          <a:p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vzory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sokol, medveď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-ø, -o, -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singulári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sa skloňujú ako vzor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chlap</a:t>
            </a:r>
          </a:p>
          <a:p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pluráli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ako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neživotné substantíva </a:t>
            </a:r>
          </a:p>
          <a:p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sk-SK" sz="3200" u="sng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vzor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sokol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(-ø, pred ktorou je tzv. nie mäkký konsonant)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sk-SK" sz="3200" u="sng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-y</a:t>
            </a:r>
          </a:p>
          <a:p>
            <a:r>
              <a:rPr lang="sk-SK" sz="3200" u="sng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edveď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(-ø, pred ktorou je tzv. mäkký konsonant) 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sk-SK" sz="3200" u="sng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-e</a:t>
            </a:r>
          </a:p>
          <a:p>
            <a:endParaRPr lang="sk-SK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Životné maskulína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381</TotalTime>
  <Words>831</Words>
  <Application>Microsoft Office PowerPoint</Application>
  <PresentationFormat>Prezentácia na obrazovke (4:3)</PresentationFormat>
  <Paragraphs>83</Paragraphs>
  <Slides>15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Hala</vt:lpstr>
      <vt:lpstr>Skloňovanie podstatných mien</vt:lpstr>
      <vt:lpstr>Deklinačný systém slovenčiny</vt:lpstr>
      <vt:lpstr>Deklinačný systém slovenčiny</vt:lpstr>
      <vt:lpstr>Maskuliná</vt:lpstr>
      <vt:lpstr>Životné maskulína</vt:lpstr>
      <vt:lpstr>Životné maskulína</vt:lpstr>
      <vt:lpstr>Životné maskulína</vt:lpstr>
      <vt:lpstr>Životné maskulína</vt:lpstr>
      <vt:lpstr>Životné maskulína</vt:lpstr>
      <vt:lpstr>Neživotné maskulína</vt:lpstr>
      <vt:lpstr>Neživotné maskulína</vt:lpstr>
      <vt:lpstr>Neživotné maskulína</vt:lpstr>
      <vt:lpstr>Neživotné maskulína</vt:lpstr>
      <vt:lpstr>Neživotné maskulína</vt:lpstr>
      <vt:lpstr>Rozdiely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Skloňovanie podstatných mien</dc:title>
  <dc:creator>admin</dc:creator>
  <cp:lastModifiedBy>admin</cp:lastModifiedBy>
  <cp:revision>41</cp:revision>
  <dcterms:created xsi:type="dcterms:W3CDTF">2015-11-03T17:43:50Z</dcterms:created>
  <dcterms:modified xsi:type="dcterms:W3CDTF">2015-11-04T09:29:54Z</dcterms:modified>
</cp:coreProperties>
</file>