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44BA5-3F22-4231-9B20-DA77C03D9CE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315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A264-520A-46B1-8967-75FF70A04842}" type="slidenum">
              <a:rPr lang="cs-CZ"/>
              <a:pPr/>
              <a:t>1</a:t>
            </a:fld>
            <a:endParaRPr lang="cs-CZ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8576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7FFD-DA03-409C-919B-03033B66E95A}" type="slidenum">
              <a:rPr lang="cs-CZ"/>
              <a:pPr/>
              <a:t>11</a:t>
            </a:fld>
            <a:endParaRPr lang="cs-CZ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1089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27892-A3B9-4AA5-A51B-4EEB7B66CC76}" type="slidenum">
              <a:rPr lang="cs-CZ"/>
              <a:pPr/>
              <a:t>12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460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AD4E6-2272-4B4E-BF45-10ECA3EADF95}" type="slidenum">
              <a:rPr lang="cs-CZ"/>
              <a:pPr/>
              <a:t>2</a:t>
            </a:fld>
            <a:endParaRPr 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859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46D4F-8F7D-4CFE-82DD-691C84D96ED2}" type="slidenum">
              <a:rPr lang="cs-CZ"/>
              <a:pPr/>
              <a:t>3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218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2FB90-7C82-4769-B1C9-F1DEE7A205C2}" type="slidenum">
              <a:rPr lang="cs-CZ"/>
              <a:pPr/>
              <a:t>4</a:t>
            </a:fld>
            <a:endParaRPr lang="cs-CZ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6860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089D4-832C-4060-9723-CEB2F8170DBC}" type="slidenum">
              <a:rPr lang="cs-CZ"/>
              <a:pPr/>
              <a:t>5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5311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4D0B7-DC3D-4B81-B5D7-3A3328F1A85E}" type="slidenum">
              <a:rPr lang="cs-CZ"/>
              <a:pPr/>
              <a:t>6</a:t>
            </a:fld>
            <a:endParaRPr 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97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16F1-919A-4543-B1BA-94A3F04FF224}" type="slidenum">
              <a:rPr lang="cs-CZ"/>
              <a:pPr/>
              <a:t>8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6689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6FE3C-2C54-402D-B581-AB6062ED73A7}" type="slidenum">
              <a:rPr lang="cs-CZ"/>
              <a:pPr/>
              <a:t>9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4074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A317C-725B-4136-96E6-3F9DC4CC4DAF}" type="slidenum">
              <a:rPr lang="cs-CZ"/>
              <a:pPr/>
              <a:t>10</a:t>
            </a:fld>
            <a:endParaRPr lang="cs-CZ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402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9B1B4-4D2E-4B10-9FE1-AFA096C3DE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A2D68-AB6A-499C-9FB3-017B9C4231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5F637-0235-4F72-80F1-A6D6BB12AF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D6FDD5-AFC7-4A52-A1D2-30F123274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9939-4A8B-42D9-87F0-FE798EF2DB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0E9EF-11D1-42E7-A658-ABC4DCFC39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AC60-1EB5-4D5A-BBB6-8F83486F8C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2B09-134D-4811-BEEF-EB2BA3A092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E3AE8-2A75-42F6-8B0E-2A7D385362B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FA91-65FA-4632-B9E9-1F6BCE742C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3A249-E3F7-4669-A207-8DDAACBA6F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13F9-A79A-4133-B389-30BCFD0DA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2AE3DB-5305-4FC7-8753-F9EAEC9D03D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srgbClr val="993366"/>
                </a:solidFill>
                <a:latin typeface="Garamond" panose="02020404030301010803" pitchFamily="18" charset="0"/>
              </a:rPr>
              <a:t>Prerafaelitské krajinářství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3886200"/>
            <a:ext cx="1512887" cy="1752600"/>
          </a:xfrm>
        </p:spPr>
        <p:txBody>
          <a:bodyPr/>
          <a:lstStyle/>
          <a:p>
            <a:endParaRPr lang="cs-CZ"/>
          </a:p>
        </p:txBody>
      </p:sp>
      <p:pic>
        <p:nvPicPr>
          <p:cNvPr id="4100" name="Picture 4" descr="fmb the pret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16113"/>
            <a:ext cx="5761037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332656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993366"/>
                </a:solidFill>
                <a:latin typeface="Garamond" panose="02020404030301010803" pitchFamily="18" charset="0"/>
              </a:rPr>
              <a:t>4) Porozumět krajině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457" y="1988840"/>
            <a:ext cx="3312368" cy="94374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Garamond" panose="02020404030301010803" pitchFamily="18" charset="0"/>
              </a:rPr>
              <a:t>Krajinomalba spojená s detailním přírodovědným studiem: John </a:t>
            </a:r>
            <a:r>
              <a:rPr lang="cs-CZ" sz="2400" dirty="0" smtClean="0">
                <a:latin typeface="Garamond" panose="02020404030301010803" pitchFamily="18" charset="0"/>
              </a:rPr>
              <a:t>Ruskin, </a:t>
            </a:r>
            <a:r>
              <a:rPr lang="cs-CZ" sz="2400" dirty="0">
                <a:latin typeface="Garamond" panose="02020404030301010803" pitchFamily="18" charset="0"/>
              </a:rPr>
              <a:t>J. W. </a:t>
            </a:r>
            <a:r>
              <a:rPr lang="cs-CZ" sz="2400" dirty="0" err="1">
                <a:latin typeface="Garamond" panose="02020404030301010803" pitchFamily="18" charset="0"/>
              </a:rPr>
              <a:t>Inchbold</a:t>
            </a:r>
            <a:r>
              <a:rPr lang="cs-CZ" sz="2400" dirty="0">
                <a:latin typeface="Garamond" panose="02020404030301010803" pitchFamily="18" charset="0"/>
              </a:rPr>
              <a:t>, John </a:t>
            </a:r>
            <a:r>
              <a:rPr lang="cs-CZ" sz="2400" dirty="0" smtClean="0">
                <a:latin typeface="Garamond" panose="02020404030301010803" pitchFamily="18" charset="0"/>
              </a:rPr>
              <a:t>Brett (</a:t>
            </a:r>
            <a:r>
              <a:rPr lang="cs-CZ" sz="2400" i="1" dirty="0">
                <a:latin typeface="Garamond" panose="02020404030301010803" pitchFamily="18" charset="0"/>
              </a:rPr>
              <a:t>Ledovec v </a:t>
            </a:r>
            <a:r>
              <a:rPr lang="cs-CZ" sz="2400" i="1" dirty="0" err="1">
                <a:latin typeface="Garamond" panose="02020404030301010803" pitchFamily="18" charset="0"/>
              </a:rPr>
              <a:t>Rosenlaui</a:t>
            </a:r>
            <a:r>
              <a:rPr lang="cs-CZ" sz="2400" dirty="0">
                <a:latin typeface="Garamond" panose="02020404030301010803" pitchFamily="18" charset="0"/>
              </a:rPr>
              <a:t>, </a:t>
            </a:r>
            <a:r>
              <a:rPr lang="cs-CZ" sz="2400" dirty="0" smtClean="0">
                <a:latin typeface="Garamond" panose="02020404030301010803" pitchFamily="18" charset="0"/>
              </a:rPr>
              <a:t>1856)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234515" cy="486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8545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993366"/>
                </a:solidFill>
                <a:latin typeface="Garamond" panose="02020404030301010803" pitchFamily="18" charset="0"/>
              </a:rPr>
              <a:t>5) Obydlená krajina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000108"/>
            <a:ext cx="7772400" cy="1663824"/>
          </a:xfrm>
        </p:spPr>
        <p:txBody>
          <a:bodyPr/>
          <a:lstStyle/>
          <a:p>
            <a:r>
              <a:rPr lang="cs-CZ" sz="2400" dirty="0">
                <a:latin typeface="Garamond" panose="02020404030301010803" pitchFamily="18" charset="0"/>
              </a:rPr>
              <a:t>Figura/y v krajině – v návaznosti na díla Holmana </a:t>
            </a:r>
            <a:r>
              <a:rPr lang="cs-CZ" sz="2400" dirty="0" err="1">
                <a:latin typeface="Garamond" panose="02020404030301010803" pitchFamily="18" charset="0"/>
              </a:rPr>
              <a:t>Hunta</a:t>
            </a:r>
            <a:r>
              <a:rPr lang="cs-CZ" sz="2400" dirty="0">
                <a:latin typeface="Garamond" panose="02020404030301010803" pitchFamily="18" charset="0"/>
              </a:rPr>
              <a:t>, </a:t>
            </a:r>
            <a:r>
              <a:rPr lang="cs-CZ" sz="2400" dirty="0" err="1">
                <a:latin typeface="Garamond" panose="02020404030301010803" pitchFamily="18" charset="0"/>
              </a:rPr>
              <a:t>Millaise</a:t>
            </a:r>
            <a:r>
              <a:rPr lang="cs-CZ" sz="2400" dirty="0">
                <a:latin typeface="Garamond" panose="02020404030301010803" pitchFamily="18" charset="0"/>
              </a:rPr>
              <a:t> a </a:t>
            </a:r>
            <a:r>
              <a:rPr lang="cs-CZ" sz="2400" dirty="0" err="1">
                <a:latin typeface="Garamond" panose="02020404030301010803" pitchFamily="18" charset="0"/>
              </a:rPr>
              <a:t>Madoxe</a:t>
            </a:r>
            <a:r>
              <a:rPr lang="cs-CZ" sz="2400" dirty="0">
                <a:latin typeface="Garamond" panose="02020404030301010803" pitchFamily="18" charset="0"/>
              </a:rPr>
              <a:t> Browna</a:t>
            </a:r>
          </a:p>
          <a:p>
            <a:r>
              <a:rPr lang="cs-CZ" sz="2400" dirty="0">
                <a:latin typeface="Garamond" panose="02020404030301010803" pitchFamily="18" charset="0"/>
              </a:rPr>
              <a:t>Další autoři: Henry </a:t>
            </a:r>
            <a:r>
              <a:rPr lang="cs-CZ" sz="2400" dirty="0" err="1">
                <a:latin typeface="Garamond" panose="02020404030301010803" pitchFamily="18" charset="0"/>
              </a:rPr>
              <a:t>Wallis</a:t>
            </a:r>
            <a:r>
              <a:rPr lang="cs-CZ" sz="2400" dirty="0">
                <a:latin typeface="Garamond" panose="02020404030301010803" pitchFamily="18" charset="0"/>
              </a:rPr>
              <a:t>, William </a:t>
            </a:r>
            <a:r>
              <a:rPr lang="cs-CZ" sz="2400" dirty="0" err="1">
                <a:latin typeface="Garamond" panose="02020404030301010803" pitchFamily="18" charset="0"/>
              </a:rPr>
              <a:t>Dyce</a:t>
            </a:r>
            <a:r>
              <a:rPr lang="cs-CZ" sz="2400" dirty="0">
                <a:latin typeface="Garamond" panose="02020404030301010803" pitchFamily="18" charset="0"/>
              </a:rPr>
              <a:t> (1806-1864), John </a:t>
            </a:r>
            <a:r>
              <a:rPr lang="cs-CZ" sz="2400" dirty="0" err="1">
                <a:latin typeface="Garamond" panose="02020404030301010803" pitchFamily="18" charset="0"/>
              </a:rPr>
              <a:t>Roddam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  <a:r>
              <a:rPr lang="cs-CZ" sz="2400" dirty="0" err="1">
                <a:latin typeface="Garamond" panose="02020404030301010803" pitchFamily="18" charset="0"/>
              </a:rPr>
              <a:t>Spencer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  <a:r>
              <a:rPr lang="cs-CZ" sz="2400" dirty="0" err="1">
                <a:latin typeface="Garamond" panose="02020404030301010803" pitchFamily="18" charset="0"/>
              </a:rPr>
              <a:t>Stanhope</a:t>
            </a:r>
            <a:r>
              <a:rPr lang="cs-CZ" sz="2400" dirty="0">
                <a:latin typeface="Garamond" panose="02020404030301010803" pitchFamily="18" charset="0"/>
              </a:rPr>
              <a:t> (1829-1908</a:t>
            </a:r>
            <a:r>
              <a:rPr lang="cs-CZ" sz="2400" dirty="0" smtClean="0">
                <a:latin typeface="Garamond" panose="02020404030301010803" pitchFamily="18" charset="0"/>
              </a:rPr>
              <a:t>): </a:t>
            </a:r>
            <a:r>
              <a:rPr lang="cs-CZ" sz="2400" i="1" dirty="0" smtClean="0">
                <a:latin typeface="Garamond" panose="02020404030301010803" pitchFamily="18" charset="0"/>
              </a:rPr>
              <a:t>Červenky moderní doby</a:t>
            </a:r>
            <a:r>
              <a:rPr lang="cs-CZ" sz="2400" dirty="0" smtClean="0">
                <a:latin typeface="Garamond" panose="02020404030301010803" pitchFamily="18" charset="0"/>
              </a:rPr>
              <a:t>, cca 1860</a:t>
            </a:r>
          </a:p>
          <a:p>
            <a:pPr marL="0" indent="0">
              <a:buNone/>
            </a:pP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071810"/>
            <a:ext cx="7002585" cy="358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993366"/>
                </a:solidFill>
                <a:latin typeface="Garamond" panose="02020404030301010803" pitchFamily="18" charset="0"/>
              </a:rPr>
              <a:t>6) Dojem z efektu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5860"/>
            <a:ext cx="7772400" cy="73442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Garamond" panose="02020404030301010803" pitchFamily="18" charset="0"/>
              </a:rPr>
              <a:t>Zachycení atmosférických efektů a/nebo redukce věcnosti.</a:t>
            </a:r>
          </a:p>
          <a:p>
            <a:pPr marL="0" indent="0">
              <a:buNone/>
            </a:pPr>
            <a:r>
              <a:rPr lang="cs-CZ" sz="2400" dirty="0" smtClean="0">
                <a:latin typeface="Garamond" panose="02020404030301010803" pitchFamily="18" charset="0"/>
              </a:rPr>
              <a:t>F</a:t>
            </a:r>
            <a:r>
              <a:rPr lang="cs-CZ" sz="2400" dirty="0">
                <a:latin typeface="Garamond" panose="02020404030301010803" pitchFamily="18" charset="0"/>
              </a:rPr>
              <a:t>. </a:t>
            </a:r>
            <a:r>
              <a:rPr lang="cs-CZ" sz="2400" dirty="0" err="1">
                <a:latin typeface="Garamond" panose="02020404030301010803" pitchFamily="18" charset="0"/>
              </a:rPr>
              <a:t>Sandys</a:t>
            </a:r>
            <a:r>
              <a:rPr lang="cs-CZ" sz="2400" dirty="0">
                <a:latin typeface="Garamond" panose="02020404030301010803" pitchFamily="18" charset="0"/>
              </a:rPr>
              <a:t>, J. W. </a:t>
            </a:r>
            <a:r>
              <a:rPr lang="cs-CZ" sz="2400" dirty="0" err="1">
                <a:latin typeface="Garamond" panose="02020404030301010803" pitchFamily="18" charset="0"/>
              </a:rPr>
              <a:t>Inchbold</a:t>
            </a:r>
            <a:r>
              <a:rPr lang="cs-CZ" sz="2400" dirty="0">
                <a:latin typeface="Garamond" panose="02020404030301010803" pitchFamily="18" charset="0"/>
              </a:rPr>
              <a:t>, J. Brett, J. A. </a:t>
            </a:r>
            <a:r>
              <a:rPr lang="cs-CZ" sz="2400" dirty="0" err="1">
                <a:latin typeface="Garamond" panose="02020404030301010803" pitchFamily="18" charset="0"/>
              </a:rPr>
              <a:t>McNeil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Whistler</a:t>
            </a:r>
            <a:r>
              <a:rPr lang="cs-CZ" sz="2400" dirty="0" smtClean="0">
                <a:latin typeface="Garamond" panose="02020404030301010803" pitchFamily="18" charset="0"/>
              </a:rPr>
              <a:t> (</a:t>
            </a:r>
            <a:r>
              <a:rPr lang="cs-CZ" sz="2400" i="1" dirty="0" smtClean="0">
                <a:latin typeface="Garamond" panose="02020404030301010803" pitchFamily="18" charset="0"/>
              </a:rPr>
              <a:t>Harmonie v modré a stříbrné, </a:t>
            </a:r>
            <a:r>
              <a:rPr lang="cs-CZ" sz="2400" i="1" dirty="0" err="1" smtClean="0">
                <a:latin typeface="Garamond" panose="02020404030301010803" pitchFamily="18" charset="0"/>
              </a:rPr>
              <a:t>Trouville</a:t>
            </a:r>
            <a:r>
              <a:rPr lang="cs-CZ" sz="2400" dirty="0" smtClean="0">
                <a:latin typeface="Garamond" panose="02020404030301010803" pitchFamily="18" charset="0"/>
              </a:rPr>
              <a:t>, 1865)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2714620"/>
            <a:ext cx="5731282" cy="37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993366"/>
                </a:solidFill>
                <a:latin typeface="Garamond" pitchFamily="18" charset="0"/>
              </a:rPr>
              <a:t>Hlavní zdroje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err="1">
                <a:latin typeface="Garamond" pitchFamily="18" charset="0"/>
              </a:rPr>
              <a:t>Staley</a:t>
            </a:r>
            <a:r>
              <a:rPr lang="cs-CZ" sz="2800" dirty="0">
                <a:latin typeface="Garamond" pitchFamily="18" charset="0"/>
              </a:rPr>
              <a:t>, Allen - </a:t>
            </a:r>
            <a:r>
              <a:rPr lang="cs-CZ" sz="2800" dirty="0" err="1">
                <a:latin typeface="Garamond" pitchFamily="18" charset="0"/>
              </a:rPr>
              <a:t>Newall</a:t>
            </a:r>
            <a:r>
              <a:rPr lang="cs-CZ" sz="2800" dirty="0">
                <a:latin typeface="Garamond" pitchFamily="18" charset="0"/>
              </a:rPr>
              <a:t>, Christopher. </a:t>
            </a:r>
            <a:r>
              <a:rPr lang="cs-CZ" sz="2800" i="1" dirty="0" err="1">
                <a:latin typeface="Garamond" pitchFamily="18" charset="0"/>
              </a:rPr>
              <a:t>Pre-Raphaelite</a:t>
            </a:r>
            <a:r>
              <a:rPr lang="cs-CZ" sz="2800" i="1" dirty="0">
                <a:latin typeface="Garamond" pitchFamily="18" charset="0"/>
              </a:rPr>
              <a:t> Vision. </a:t>
            </a:r>
            <a:r>
              <a:rPr lang="cs-CZ" sz="2800" i="1" dirty="0" err="1">
                <a:latin typeface="Garamond" pitchFamily="18" charset="0"/>
              </a:rPr>
              <a:t>Truth</a:t>
            </a:r>
            <a:r>
              <a:rPr lang="cs-CZ" sz="2800" i="1" dirty="0">
                <a:latin typeface="Garamond" pitchFamily="18" charset="0"/>
              </a:rPr>
              <a:t> to </a:t>
            </a:r>
            <a:r>
              <a:rPr lang="cs-CZ" sz="2800" i="1" dirty="0" err="1">
                <a:latin typeface="Garamond" pitchFamily="18" charset="0"/>
              </a:rPr>
              <a:t>Nature</a:t>
            </a:r>
            <a:r>
              <a:rPr lang="cs-CZ" sz="2800" i="1" dirty="0">
                <a:latin typeface="Garamond" pitchFamily="18" charset="0"/>
              </a:rPr>
              <a:t>, </a:t>
            </a:r>
            <a:r>
              <a:rPr lang="cs-CZ" sz="2800" dirty="0">
                <a:latin typeface="Garamond" pitchFamily="18" charset="0"/>
              </a:rPr>
              <a:t>katalog výstavy. London, </a:t>
            </a:r>
            <a:r>
              <a:rPr lang="cs-CZ" sz="2800" dirty="0" err="1">
                <a:latin typeface="Garamond" pitchFamily="18" charset="0"/>
              </a:rPr>
              <a:t>Tate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Publishing</a:t>
            </a:r>
            <a:r>
              <a:rPr lang="cs-CZ" sz="2800" dirty="0">
                <a:latin typeface="Garamond" pitchFamily="18" charset="0"/>
              </a:rPr>
              <a:t>, 2004. </a:t>
            </a:r>
          </a:p>
          <a:p>
            <a:pPr>
              <a:lnSpc>
                <a:spcPct val="90000"/>
              </a:lnSpc>
            </a:pPr>
            <a:r>
              <a:rPr lang="cs-CZ" sz="2800" dirty="0" err="1">
                <a:latin typeface="Garamond" pitchFamily="18" charset="0"/>
              </a:rPr>
              <a:t>Hewison</a:t>
            </a:r>
            <a:r>
              <a:rPr lang="cs-CZ" sz="2800" dirty="0">
                <a:latin typeface="Garamond" pitchFamily="18" charset="0"/>
              </a:rPr>
              <a:t>, Robert - </a:t>
            </a:r>
            <a:r>
              <a:rPr lang="cs-CZ" sz="2800" dirty="0" err="1">
                <a:latin typeface="Garamond" pitchFamily="18" charset="0"/>
              </a:rPr>
              <a:t>Warrell</a:t>
            </a:r>
            <a:r>
              <a:rPr lang="cs-CZ" sz="2800" dirty="0">
                <a:latin typeface="Garamond" pitchFamily="18" charset="0"/>
              </a:rPr>
              <a:t>, Ian - </a:t>
            </a:r>
            <a:r>
              <a:rPr lang="cs-CZ" sz="2800" dirty="0" err="1">
                <a:latin typeface="Garamond" pitchFamily="18" charset="0"/>
              </a:rPr>
              <a:t>Wildman</a:t>
            </a:r>
            <a:r>
              <a:rPr lang="cs-CZ" sz="2800" dirty="0">
                <a:latin typeface="Garamond" pitchFamily="18" charset="0"/>
              </a:rPr>
              <a:t>, </a:t>
            </a:r>
            <a:r>
              <a:rPr lang="cs-CZ" sz="2800" dirty="0" smtClean="0">
                <a:latin typeface="Garamond" pitchFamily="18" charset="0"/>
              </a:rPr>
              <a:t>Step-hen</a:t>
            </a:r>
            <a:r>
              <a:rPr lang="cs-CZ" sz="2800" dirty="0">
                <a:latin typeface="Garamond" pitchFamily="18" charset="0"/>
              </a:rPr>
              <a:t>. </a:t>
            </a:r>
            <a:r>
              <a:rPr lang="cs-CZ" sz="2800" i="1" dirty="0">
                <a:latin typeface="Garamond" pitchFamily="18" charset="0"/>
              </a:rPr>
              <a:t>Ruskin, Turner and </a:t>
            </a:r>
            <a:r>
              <a:rPr lang="cs-CZ" sz="2800" i="1" dirty="0" err="1">
                <a:latin typeface="Garamond" pitchFamily="18" charset="0"/>
              </a:rPr>
              <a:t>the</a:t>
            </a:r>
            <a:r>
              <a:rPr lang="cs-CZ" sz="2800" i="1" dirty="0">
                <a:latin typeface="Garamond" pitchFamily="18" charset="0"/>
              </a:rPr>
              <a:t> </a:t>
            </a:r>
            <a:r>
              <a:rPr lang="cs-CZ" sz="2800" i="1" dirty="0" err="1">
                <a:latin typeface="Garamond" pitchFamily="18" charset="0"/>
              </a:rPr>
              <a:t>Pre</a:t>
            </a:r>
            <a:r>
              <a:rPr lang="cs-CZ" sz="2800" i="1" dirty="0">
                <a:latin typeface="Garamond" pitchFamily="18" charset="0"/>
              </a:rPr>
              <a:t>-</a:t>
            </a:r>
            <a:r>
              <a:rPr lang="cs-CZ" sz="2800" i="1" dirty="0" err="1">
                <a:latin typeface="Garamond" pitchFamily="18" charset="0"/>
              </a:rPr>
              <a:t>Raphaelites</a:t>
            </a:r>
            <a:r>
              <a:rPr lang="cs-CZ" sz="2800" i="1" dirty="0">
                <a:latin typeface="Garamond" pitchFamily="18" charset="0"/>
              </a:rPr>
              <a:t>, </a:t>
            </a:r>
            <a:r>
              <a:rPr lang="cs-CZ" sz="2800" dirty="0">
                <a:latin typeface="Garamond" pitchFamily="18" charset="0"/>
              </a:rPr>
              <a:t>katalog </a:t>
            </a:r>
            <a:r>
              <a:rPr lang="cs-CZ" sz="2800" dirty="0" smtClean="0">
                <a:latin typeface="Garamond" pitchFamily="18" charset="0"/>
              </a:rPr>
              <a:t>výstavy. </a:t>
            </a:r>
            <a:r>
              <a:rPr lang="cs-CZ" sz="2800" dirty="0">
                <a:latin typeface="Garamond" pitchFamily="18" charset="0"/>
              </a:rPr>
              <a:t>London, </a:t>
            </a:r>
            <a:r>
              <a:rPr lang="cs-CZ" sz="2800" dirty="0" err="1">
                <a:latin typeface="Garamond" pitchFamily="18" charset="0"/>
              </a:rPr>
              <a:t>Tate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Gallery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Publishing</a:t>
            </a:r>
            <a:r>
              <a:rPr lang="cs-CZ" sz="2800" dirty="0">
                <a:latin typeface="Garamond" pitchFamily="18" charset="0"/>
              </a:rPr>
              <a:t>, 2000.</a:t>
            </a:r>
          </a:p>
          <a:p>
            <a:pPr>
              <a:lnSpc>
                <a:spcPct val="90000"/>
              </a:lnSpc>
            </a:pPr>
            <a:r>
              <a:rPr lang="cs-CZ" sz="2800" dirty="0" err="1">
                <a:latin typeface="Garamond" pitchFamily="18" charset="0"/>
              </a:rPr>
              <a:t>Barringer</a:t>
            </a:r>
            <a:r>
              <a:rPr lang="cs-CZ" sz="2800" dirty="0">
                <a:latin typeface="Garamond" pitchFamily="18" charset="0"/>
              </a:rPr>
              <a:t>, </a:t>
            </a:r>
            <a:r>
              <a:rPr lang="cs-CZ" sz="2800" dirty="0" err="1">
                <a:latin typeface="Garamond" pitchFamily="18" charset="0"/>
              </a:rPr>
              <a:t>Tim</a:t>
            </a:r>
            <a:r>
              <a:rPr lang="cs-CZ" sz="2800" dirty="0">
                <a:latin typeface="Garamond" pitchFamily="18" charset="0"/>
              </a:rPr>
              <a:t>. </a:t>
            </a:r>
            <a:r>
              <a:rPr lang="cs-CZ" sz="2800" i="1" dirty="0" err="1">
                <a:latin typeface="Garamond" pitchFamily="18" charset="0"/>
              </a:rPr>
              <a:t>Reading</a:t>
            </a:r>
            <a:r>
              <a:rPr lang="cs-CZ" sz="2800" i="1" dirty="0">
                <a:latin typeface="Garamond" pitchFamily="18" charset="0"/>
              </a:rPr>
              <a:t> </a:t>
            </a:r>
            <a:r>
              <a:rPr lang="cs-CZ" sz="2800" i="1" dirty="0" err="1">
                <a:latin typeface="Garamond" pitchFamily="18" charset="0"/>
              </a:rPr>
              <a:t>the</a:t>
            </a:r>
            <a:r>
              <a:rPr lang="cs-CZ" sz="2800" i="1" dirty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Pre</a:t>
            </a:r>
            <a:r>
              <a:rPr lang="cs-CZ" sz="2800" i="1" dirty="0" smtClean="0">
                <a:latin typeface="Garamond" pitchFamily="18" charset="0"/>
              </a:rPr>
              <a:t>-</a:t>
            </a:r>
            <a:r>
              <a:rPr lang="cs-CZ" sz="2800" i="1" dirty="0" err="1" smtClean="0">
                <a:latin typeface="Garamond" pitchFamily="18" charset="0"/>
              </a:rPr>
              <a:t>Raphaelites</a:t>
            </a:r>
            <a:r>
              <a:rPr lang="cs-CZ" sz="2800" dirty="0">
                <a:latin typeface="Garamond" pitchFamily="18" charset="0"/>
              </a:rPr>
              <a:t>. </a:t>
            </a:r>
            <a:r>
              <a:rPr lang="cs-CZ" sz="2800" dirty="0" smtClean="0">
                <a:latin typeface="Garamond" pitchFamily="18" charset="0"/>
              </a:rPr>
              <a:t>2</a:t>
            </a:r>
            <a:r>
              <a:rPr lang="cs-CZ" sz="2800" dirty="0" smtClean="0">
                <a:latin typeface="Garamond" pitchFamily="18" charset="0"/>
              </a:rPr>
              <a:t>. </a:t>
            </a:r>
            <a:r>
              <a:rPr lang="cs-CZ" sz="2800" dirty="0" err="1" smtClean="0">
                <a:latin typeface="Garamond" pitchFamily="18" charset="0"/>
              </a:rPr>
              <a:t>vyd</a:t>
            </a:r>
            <a:r>
              <a:rPr lang="cs-CZ" sz="2800" dirty="0" smtClean="0">
                <a:latin typeface="Garamond" pitchFamily="18" charset="0"/>
              </a:rPr>
              <a:t>. New </a:t>
            </a:r>
            <a:r>
              <a:rPr lang="cs-CZ" sz="2800" dirty="0" err="1">
                <a:latin typeface="Garamond" pitchFamily="18" charset="0"/>
              </a:rPr>
              <a:t>Haven</a:t>
            </a:r>
            <a:r>
              <a:rPr lang="cs-CZ" sz="2800" dirty="0">
                <a:latin typeface="Garamond" pitchFamily="18" charset="0"/>
              </a:rPr>
              <a:t>, </a:t>
            </a:r>
            <a:r>
              <a:rPr lang="cs-CZ" sz="2800" dirty="0" err="1">
                <a:latin typeface="Garamond" pitchFamily="18" charset="0"/>
              </a:rPr>
              <a:t>Yale</a:t>
            </a:r>
            <a:r>
              <a:rPr lang="cs-CZ" sz="2800" dirty="0">
                <a:latin typeface="Garamond" pitchFamily="18" charset="0"/>
              </a:rPr>
              <a:t> University </a:t>
            </a:r>
            <a:r>
              <a:rPr lang="cs-CZ" sz="2800" dirty="0" err="1">
                <a:latin typeface="Garamond" pitchFamily="18" charset="0"/>
              </a:rPr>
              <a:t>Press</a:t>
            </a:r>
            <a:r>
              <a:rPr lang="cs-CZ" sz="2800" dirty="0">
                <a:latin typeface="Garamond" pitchFamily="18" charset="0"/>
              </a:rPr>
              <a:t>, </a:t>
            </a:r>
            <a:r>
              <a:rPr lang="cs-CZ" sz="2800" dirty="0" smtClean="0">
                <a:latin typeface="Garamond" pitchFamily="18" charset="0"/>
              </a:rPr>
              <a:t>2012.  </a:t>
            </a:r>
          </a:p>
          <a:p>
            <a:pPr>
              <a:lnSpc>
                <a:spcPct val="90000"/>
              </a:lnSpc>
              <a:buNone/>
            </a:pPr>
            <a:endParaRPr lang="cs-CZ" sz="18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latin typeface="Garamond" pitchFamily="18" charset="0"/>
              </a:rPr>
              <a:t>Předchozí obr.: Ford </a:t>
            </a:r>
            <a:r>
              <a:rPr lang="cs-CZ" sz="2800" dirty="0" err="1" smtClean="0">
                <a:latin typeface="Garamond" pitchFamily="18" charset="0"/>
              </a:rPr>
              <a:t>Madox</a:t>
            </a:r>
            <a:r>
              <a:rPr lang="cs-CZ" sz="2800" dirty="0" smtClean="0">
                <a:latin typeface="Garamond" pitchFamily="18" charset="0"/>
              </a:rPr>
              <a:t> Brown, </a:t>
            </a:r>
            <a:r>
              <a:rPr lang="cs-CZ" sz="2800" i="1" dirty="0" smtClean="0">
                <a:latin typeface="Garamond" pitchFamily="18" charset="0"/>
              </a:rPr>
              <a:t>Hezké bečící ovečky</a:t>
            </a:r>
            <a:r>
              <a:rPr lang="cs-CZ" sz="2800" dirty="0" smtClean="0">
                <a:latin typeface="Garamond" pitchFamily="18" charset="0"/>
              </a:rPr>
              <a:t>, 1852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sz="3200" dirty="0">
                <a:solidFill>
                  <a:srgbClr val="993366"/>
                </a:solidFill>
                <a:latin typeface="Garamond" pitchFamily="18" charset="0"/>
              </a:rPr>
              <a:t>John </a:t>
            </a:r>
            <a:r>
              <a:rPr lang="cs-CZ" sz="3200" dirty="0" err="1">
                <a:solidFill>
                  <a:srgbClr val="993366"/>
                </a:solidFill>
                <a:latin typeface="Garamond" pitchFamily="18" charset="0"/>
              </a:rPr>
              <a:t>Ruskin</a:t>
            </a:r>
            <a:r>
              <a:rPr lang="cs-CZ" sz="3200" dirty="0">
                <a:solidFill>
                  <a:srgbClr val="993366"/>
                </a:solidFill>
                <a:latin typeface="Garamond" pitchFamily="18" charset="0"/>
              </a:rPr>
              <a:t>: </a:t>
            </a:r>
            <a:r>
              <a:rPr lang="cs-CZ" sz="3200" i="1" dirty="0" err="1">
                <a:solidFill>
                  <a:srgbClr val="993366"/>
                </a:solidFill>
                <a:latin typeface="Garamond" pitchFamily="18" charset="0"/>
              </a:rPr>
              <a:t>innocent</a:t>
            </a:r>
            <a:r>
              <a:rPr lang="cs-CZ" sz="3200" i="1" dirty="0">
                <a:solidFill>
                  <a:srgbClr val="993366"/>
                </a:solidFill>
                <a:latin typeface="Garamond" pitchFamily="18" charset="0"/>
              </a:rPr>
              <a:t> </a:t>
            </a:r>
            <a:r>
              <a:rPr lang="cs-CZ" sz="3200" i="1" dirty="0" err="1">
                <a:solidFill>
                  <a:srgbClr val="993366"/>
                </a:solidFill>
                <a:latin typeface="Garamond" pitchFamily="18" charset="0"/>
              </a:rPr>
              <a:t>eye</a:t>
            </a:r>
            <a:r>
              <a:rPr lang="cs-CZ" sz="3200" dirty="0">
                <a:solidFill>
                  <a:srgbClr val="993366"/>
                </a:solidFill>
                <a:latin typeface="Garamond" pitchFamily="18" charset="0"/>
              </a:rPr>
              <a:t> / </a:t>
            </a:r>
            <a:r>
              <a:rPr lang="cs-CZ" sz="3200" i="1" dirty="0">
                <a:solidFill>
                  <a:srgbClr val="993366"/>
                </a:solidFill>
                <a:latin typeface="Garamond" pitchFamily="18" charset="0"/>
              </a:rPr>
              <a:t>nevinné oko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695700" cy="475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>
                <a:latin typeface="Garamond" pitchFamily="18" charset="0"/>
              </a:rPr>
              <a:t>umělec i publikum musí vnímat </a:t>
            </a:r>
            <a:r>
              <a:rPr lang="cs-CZ" sz="2000" i="1" dirty="0">
                <a:latin typeface="Garamond" pitchFamily="18" charset="0"/>
              </a:rPr>
              <a:t>nevinným okem</a:t>
            </a:r>
            <a:r>
              <a:rPr lang="cs-CZ" sz="2000" dirty="0">
                <a:latin typeface="Garamond" pitchFamily="18" charset="0"/>
              </a:rPr>
              <a:t>, zapomenout, že něco vypadá tak či onak a zkusit se podívat bez konvenčních obrazových slovníků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latin typeface="Garamond" pitchFamily="18" charset="0"/>
              </a:rPr>
              <a:t>"</a:t>
            </a:r>
            <a:r>
              <a:rPr lang="cs-CZ" sz="2000" dirty="0" err="1">
                <a:latin typeface="Garamond" pitchFamily="18" charset="0"/>
              </a:rPr>
              <a:t>one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of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the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worst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diseases</a:t>
            </a:r>
            <a:r>
              <a:rPr lang="cs-CZ" sz="2000" dirty="0">
                <a:latin typeface="Garamond" pitchFamily="18" charset="0"/>
              </a:rPr>
              <a:t> to </a:t>
            </a:r>
            <a:r>
              <a:rPr lang="cs-CZ" sz="2000" dirty="0" err="1">
                <a:latin typeface="Garamond" pitchFamily="18" charset="0"/>
              </a:rPr>
              <a:t>which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the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human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creature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is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liable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is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its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disease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of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thinking</a:t>
            </a:r>
            <a:r>
              <a:rPr lang="cs-CZ" sz="2000" dirty="0">
                <a:latin typeface="Garamond" pitchFamily="18" charset="0"/>
              </a:rPr>
              <a:t>. </a:t>
            </a:r>
            <a:r>
              <a:rPr lang="cs-CZ" sz="2000" dirty="0" err="1">
                <a:latin typeface="Garamond" pitchFamily="18" charset="0"/>
              </a:rPr>
              <a:t>If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it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would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only</a:t>
            </a:r>
            <a:r>
              <a:rPr lang="cs-CZ" sz="2000" dirty="0">
                <a:latin typeface="Garamond" pitchFamily="18" charset="0"/>
              </a:rPr>
              <a:t> just look </a:t>
            </a:r>
            <a:r>
              <a:rPr lang="cs-CZ" sz="2000" dirty="0" err="1">
                <a:latin typeface="Garamond" pitchFamily="18" charset="0"/>
              </a:rPr>
              <a:t>at</a:t>
            </a:r>
            <a:r>
              <a:rPr lang="cs-CZ" sz="2000" dirty="0">
                <a:latin typeface="Garamond" pitchFamily="18" charset="0"/>
              </a:rPr>
              <a:t> a </a:t>
            </a:r>
            <a:r>
              <a:rPr lang="cs-CZ" sz="2000" dirty="0" err="1">
                <a:latin typeface="Garamond" pitchFamily="18" charset="0"/>
              </a:rPr>
              <a:t>thing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instead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of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thinking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what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it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must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be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like</a:t>
            </a:r>
            <a:r>
              <a:rPr lang="cs-CZ" sz="2000" dirty="0">
                <a:latin typeface="Garamond" pitchFamily="18" charset="0"/>
              </a:rPr>
              <a:t> . . . </a:t>
            </a:r>
            <a:r>
              <a:rPr lang="cs-CZ" sz="2000" dirty="0" err="1">
                <a:latin typeface="Garamond" pitchFamily="18" charset="0"/>
              </a:rPr>
              <a:t>we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should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all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get</a:t>
            </a:r>
            <a:r>
              <a:rPr lang="cs-CZ" sz="2000" dirty="0">
                <a:latin typeface="Garamond" pitchFamily="18" charset="0"/>
              </a:rPr>
              <a:t> on far </a:t>
            </a:r>
            <a:r>
              <a:rPr lang="cs-CZ" sz="2000" dirty="0" err="1">
                <a:latin typeface="Garamond" pitchFamily="18" charset="0"/>
              </a:rPr>
              <a:t>better</a:t>
            </a:r>
            <a:r>
              <a:rPr lang="cs-CZ" sz="2000" dirty="0">
                <a:latin typeface="Garamond" pitchFamily="18" charset="0"/>
              </a:rPr>
              <a:t>" </a:t>
            </a:r>
            <a:r>
              <a:rPr lang="cs-CZ" sz="2000" i="1" dirty="0">
                <a:latin typeface="Garamond" pitchFamily="18" charset="0"/>
              </a:rPr>
              <a:t>A </a:t>
            </a:r>
            <a:r>
              <a:rPr lang="cs-CZ" sz="2000" i="1" dirty="0" err="1">
                <a:latin typeface="Garamond" pitchFamily="18" charset="0"/>
              </a:rPr>
              <a:t>Joy</a:t>
            </a:r>
            <a:r>
              <a:rPr lang="cs-CZ" sz="2000" i="1" dirty="0">
                <a:latin typeface="Garamond" pitchFamily="18" charset="0"/>
              </a:rPr>
              <a:t> </a:t>
            </a:r>
            <a:r>
              <a:rPr lang="cs-CZ" sz="2000" i="1" dirty="0" err="1">
                <a:latin typeface="Garamond" pitchFamily="18" charset="0"/>
              </a:rPr>
              <a:t>for</a:t>
            </a:r>
            <a:r>
              <a:rPr lang="cs-CZ" sz="2000" i="1" dirty="0">
                <a:latin typeface="Garamond" pitchFamily="18" charset="0"/>
              </a:rPr>
              <a:t> </a:t>
            </a:r>
            <a:r>
              <a:rPr lang="cs-CZ" sz="2000" i="1" dirty="0" err="1">
                <a:latin typeface="Garamond" pitchFamily="18" charset="0"/>
              </a:rPr>
              <a:t>Ever</a:t>
            </a:r>
            <a:r>
              <a:rPr lang="cs-CZ" sz="2000" dirty="0">
                <a:latin typeface="Garamond" pitchFamily="18" charset="0"/>
              </a:rPr>
              <a:t>, 1857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Garamond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latin typeface="Garamond" pitchFamily="18" charset="0"/>
              </a:rPr>
              <a:t>J. E. </a:t>
            </a:r>
            <a:r>
              <a:rPr lang="cs-CZ" sz="2000" dirty="0" err="1">
                <a:latin typeface="Garamond" pitchFamily="18" charset="0"/>
              </a:rPr>
              <a:t>Millais</a:t>
            </a:r>
            <a:r>
              <a:rPr lang="cs-CZ" sz="2000" dirty="0">
                <a:latin typeface="Garamond" pitchFamily="18" charset="0"/>
              </a:rPr>
              <a:t>, </a:t>
            </a:r>
            <a:r>
              <a:rPr lang="cs-CZ" sz="2000" i="1" dirty="0">
                <a:latin typeface="Garamond" pitchFamily="18" charset="0"/>
              </a:rPr>
              <a:t>John </a:t>
            </a:r>
            <a:r>
              <a:rPr lang="cs-CZ" sz="2000" i="1" dirty="0" err="1">
                <a:latin typeface="Garamond" pitchFamily="18" charset="0"/>
              </a:rPr>
              <a:t>Ruskin</a:t>
            </a:r>
            <a:r>
              <a:rPr lang="cs-CZ" sz="2000" dirty="0">
                <a:latin typeface="Garamond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latin typeface="Garamond" pitchFamily="18" charset="0"/>
              </a:rPr>
              <a:t>	1853-1854</a:t>
            </a:r>
          </a:p>
        </p:txBody>
      </p:sp>
      <p:pic>
        <p:nvPicPr>
          <p:cNvPr id="7172" name="Picture 4" descr="John Ruskin 1853_54 Christies Lond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22763" y="1341438"/>
            <a:ext cx="4305300" cy="4967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993366"/>
                </a:solidFill>
                <a:latin typeface="Garamond" pitchFamily="18" charset="0"/>
              </a:rPr>
              <a:t>Koncept „dvojího zraku“ </a:t>
            </a:r>
            <a:br>
              <a:rPr lang="cs-CZ" sz="3600" dirty="0">
                <a:solidFill>
                  <a:srgbClr val="993366"/>
                </a:solidFill>
                <a:latin typeface="Garamond" pitchFamily="18" charset="0"/>
              </a:rPr>
            </a:br>
            <a:r>
              <a:rPr lang="cs-CZ" sz="3600" dirty="0">
                <a:solidFill>
                  <a:srgbClr val="993366"/>
                </a:solidFill>
                <a:latin typeface="Garamond" pitchFamily="18" charset="0"/>
              </a:rPr>
              <a:t>u F. X. Šaldy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4400550"/>
          </a:xfrm>
        </p:spPr>
        <p:txBody>
          <a:bodyPr/>
          <a:lstStyle/>
          <a:p>
            <a:r>
              <a:rPr lang="cs-CZ" sz="2800" dirty="0">
                <a:latin typeface="Garamond" pitchFamily="18" charset="0"/>
              </a:rPr>
              <a:t>Šalda o impresionistech: „odvracejí se od všech druhotných a odvozených orgánů duševních, jež právem podezírají v té chvíli ze zkaženosti, ke smyslu základnímu, nižšímu snad po soudu </a:t>
            </a:r>
            <a:r>
              <a:rPr lang="cs-CZ" sz="2800" dirty="0" smtClean="0">
                <a:latin typeface="Garamond" pitchFamily="18" charset="0"/>
              </a:rPr>
              <a:t>filozofujících </a:t>
            </a:r>
            <a:r>
              <a:rPr lang="cs-CZ" sz="2800" dirty="0">
                <a:latin typeface="Garamond" pitchFamily="18" charset="0"/>
              </a:rPr>
              <a:t>akademiků, ale zato věrnému, </a:t>
            </a:r>
            <a:r>
              <a:rPr lang="cs-CZ" sz="2800" dirty="0" smtClean="0">
                <a:latin typeface="Garamond" pitchFamily="18" charset="0"/>
              </a:rPr>
              <a:t>spolehlivému </a:t>
            </a:r>
            <a:r>
              <a:rPr lang="cs-CZ" sz="2800" dirty="0">
                <a:latin typeface="Garamond" pitchFamily="18" charset="0"/>
              </a:rPr>
              <a:t>a neklamnému“ (1901). </a:t>
            </a:r>
          </a:p>
          <a:p>
            <a:r>
              <a:rPr lang="cs-CZ" sz="2800" dirty="0">
                <a:latin typeface="Garamond" pitchFamily="18" charset="0"/>
              </a:rPr>
              <a:t>Později však: „Takto vypěstovala se výlučná hyper-</a:t>
            </a:r>
            <a:r>
              <a:rPr lang="cs-CZ" sz="2800" dirty="0" err="1">
                <a:latin typeface="Garamond" pitchFamily="18" charset="0"/>
              </a:rPr>
              <a:t>trofie</a:t>
            </a:r>
            <a:r>
              <a:rPr lang="cs-CZ" sz="2800" dirty="0">
                <a:latin typeface="Garamond" pitchFamily="18" charset="0"/>
              </a:rPr>
              <a:t> oka ne ve smyslu vidu a zoru duchového, nýbrž ve smyslu nástroje zcela určitého a </a:t>
            </a:r>
            <a:r>
              <a:rPr lang="cs-CZ" sz="2800" dirty="0" smtClean="0">
                <a:latin typeface="Garamond" pitchFamily="18" charset="0"/>
              </a:rPr>
              <a:t>technického</a:t>
            </a:r>
            <a:r>
              <a:rPr lang="cs-CZ" sz="2800" dirty="0">
                <a:latin typeface="Garamond" pitchFamily="18" charset="0"/>
              </a:rPr>
              <a:t>: lapače dojmů a stupňovatele jich“ (1910).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993366"/>
                </a:solidFill>
                <a:latin typeface="Garamond" pitchFamily="18" charset="0"/>
              </a:rPr>
              <a:t>Kategorie </a:t>
            </a:r>
            <a:r>
              <a:rPr lang="cs-CZ" sz="4000" dirty="0" err="1">
                <a:solidFill>
                  <a:srgbClr val="993366"/>
                </a:solidFill>
                <a:latin typeface="Garamond" pitchFamily="18" charset="0"/>
              </a:rPr>
              <a:t>prerafaelit</a:t>
            </a:r>
            <a:r>
              <a:rPr lang="cs-CZ" sz="4000" dirty="0">
                <a:solidFill>
                  <a:srgbClr val="993366"/>
                </a:solidFill>
                <a:latin typeface="Garamond" pitchFamily="18" charset="0"/>
              </a:rPr>
              <a:t>. krajinomalby</a:t>
            </a:r>
            <a:br>
              <a:rPr lang="cs-CZ" sz="4000" dirty="0">
                <a:solidFill>
                  <a:srgbClr val="993366"/>
                </a:solidFill>
                <a:latin typeface="Garamond" pitchFamily="18" charset="0"/>
              </a:rPr>
            </a:br>
            <a:r>
              <a:rPr lang="cs-CZ" sz="3200" dirty="0">
                <a:solidFill>
                  <a:srgbClr val="993366"/>
                </a:solidFill>
                <a:latin typeface="Garamond" pitchFamily="18" charset="0"/>
              </a:rPr>
              <a:t>(dle katalogu </a:t>
            </a:r>
            <a:r>
              <a:rPr lang="cs-CZ" sz="3200" dirty="0" err="1">
                <a:solidFill>
                  <a:srgbClr val="993366"/>
                </a:solidFill>
                <a:latin typeface="Garamond" pitchFamily="18" charset="0"/>
              </a:rPr>
              <a:t>Pre</a:t>
            </a:r>
            <a:r>
              <a:rPr lang="cs-CZ" sz="3200" dirty="0">
                <a:solidFill>
                  <a:srgbClr val="993366"/>
                </a:solidFill>
                <a:latin typeface="Garamond" pitchFamily="18" charset="0"/>
              </a:rPr>
              <a:t>-</a:t>
            </a:r>
            <a:r>
              <a:rPr lang="cs-CZ" sz="3200" dirty="0" err="1">
                <a:solidFill>
                  <a:srgbClr val="993366"/>
                </a:solidFill>
                <a:latin typeface="Garamond" pitchFamily="18" charset="0"/>
              </a:rPr>
              <a:t>Raphaelite</a:t>
            </a:r>
            <a:r>
              <a:rPr lang="cs-CZ" sz="3200" dirty="0">
                <a:solidFill>
                  <a:srgbClr val="993366"/>
                </a:solidFill>
                <a:latin typeface="Garamond" pitchFamily="18" charset="0"/>
              </a:rPr>
              <a:t> Vision)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285992"/>
            <a:ext cx="7743852" cy="3805254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cs-CZ" sz="2800" dirty="0">
                <a:latin typeface="Garamond" pitchFamily="18" charset="0"/>
              </a:rPr>
              <a:t>„</a:t>
            </a:r>
            <a:r>
              <a:rPr lang="cs-CZ" sz="2800" dirty="0" err="1">
                <a:latin typeface="Garamond" pitchFamily="18" charset="0"/>
              </a:rPr>
              <a:t>Rejecting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Nothing</a:t>
            </a:r>
            <a:r>
              <a:rPr lang="cs-CZ" sz="2800" dirty="0">
                <a:latin typeface="Garamond" pitchFamily="18" charset="0"/>
              </a:rPr>
              <a:t>, </a:t>
            </a:r>
            <a:r>
              <a:rPr lang="cs-CZ" sz="2800" dirty="0" err="1">
                <a:latin typeface="Garamond" pitchFamily="18" charset="0"/>
              </a:rPr>
              <a:t>Selecting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Nothing</a:t>
            </a:r>
            <a:r>
              <a:rPr lang="cs-CZ" sz="2800" dirty="0">
                <a:latin typeface="Garamond" pitchFamily="18" charset="0"/>
              </a:rPr>
              <a:t>“ („Nic neodmítáme, nic nevybíráme“)</a:t>
            </a:r>
          </a:p>
          <a:p>
            <a:pPr marL="609600" indent="-609600">
              <a:buFontTx/>
              <a:buAutoNum type="arabicParenR"/>
            </a:pPr>
            <a:r>
              <a:rPr lang="cs-CZ" sz="2800" dirty="0">
                <a:latin typeface="Garamond" pitchFamily="18" charset="0"/>
              </a:rPr>
              <a:t>„</a:t>
            </a:r>
            <a:r>
              <a:rPr lang="cs-CZ" sz="2800" dirty="0" err="1">
                <a:latin typeface="Garamond" pitchFamily="18" charset="0"/>
              </a:rPr>
              <a:t>Mere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Look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of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Things</a:t>
            </a:r>
            <a:r>
              <a:rPr lang="cs-CZ" sz="2800" dirty="0">
                <a:latin typeface="Garamond" pitchFamily="18" charset="0"/>
              </a:rPr>
              <a:t>“ („Pouhý vzhled věcí“)</a:t>
            </a:r>
          </a:p>
          <a:p>
            <a:pPr marL="609600" indent="-609600">
              <a:buFontTx/>
              <a:buAutoNum type="arabicParenR"/>
            </a:pPr>
            <a:r>
              <a:rPr lang="cs-CZ" sz="2800" dirty="0" err="1">
                <a:latin typeface="Garamond" pitchFamily="18" charset="0"/>
              </a:rPr>
              <a:t>Holy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Lands</a:t>
            </a:r>
            <a:r>
              <a:rPr lang="cs-CZ" sz="2800" dirty="0">
                <a:latin typeface="Garamond" pitchFamily="18" charset="0"/>
              </a:rPr>
              <a:t> (Svaté země)</a:t>
            </a:r>
          </a:p>
          <a:p>
            <a:pPr marL="609600" indent="-609600">
              <a:buFontTx/>
              <a:buAutoNum type="arabicParenR"/>
            </a:pPr>
            <a:r>
              <a:rPr lang="cs-CZ" sz="2800" dirty="0" err="1">
                <a:latin typeface="Garamond" pitchFamily="18" charset="0"/>
              </a:rPr>
              <a:t>Understanding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the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Landscape</a:t>
            </a:r>
            <a:r>
              <a:rPr lang="cs-CZ" sz="2800" dirty="0">
                <a:latin typeface="Garamond" pitchFamily="18" charset="0"/>
              </a:rPr>
              <a:t> (Porozumět krajině)</a:t>
            </a:r>
          </a:p>
          <a:p>
            <a:pPr marL="609600" indent="-609600">
              <a:buFontTx/>
              <a:buAutoNum type="arabicParenR"/>
            </a:pPr>
            <a:r>
              <a:rPr lang="cs-CZ" sz="2800" dirty="0" err="1">
                <a:latin typeface="Garamond" pitchFamily="18" charset="0"/>
              </a:rPr>
              <a:t>The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Inhabited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Landscape</a:t>
            </a:r>
            <a:r>
              <a:rPr lang="cs-CZ" sz="2800" dirty="0">
                <a:latin typeface="Garamond" pitchFamily="18" charset="0"/>
              </a:rPr>
              <a:t> (Obydlená krajina)</a:t>
            </a:r>
          </a:p>
          <a:p>
            <a:pPr marL="609600" indent="-609600">
              <a:buFontTx/>
              <a:buAutoNum type="arabicParenR"/>
            </a:pPr>
            <a:r>
              <a:rPr lang="cs-CZ" sz="2800" dirty="0" err="1">
                <a:latin typeface="Garamond" pitchFamily="18" charset="0"/>
              </a:rPr>
              <a:t>Impresion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of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the</a:t>
            </a:r>
            <a:r>
              <a:rPr lang="cs-CZ" sz="2800" dirty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Effect</a:t>
            </a:r>
            <a:r>
              <a:rPr lang="cs-CZ" sz="2800" dirty="0">
                <a:latin typeface="Garamond" pitchFamily="18" charset="0"/>
              </a:rPr>
              <a:t> (Dojem z efektu)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143000"/>
          </a:xfrm>
        </p:spPr>
        <p:txBody>
          <a:bodyPr/>
          <a:lstStyle/>
          <a:p>
            <a:r>
              <a:rPr lang="cs-CZ" sz="4000">
                <a:solidFill>
                  <a:srgbClr val="993366"/>
                </a:solidFill>
              </a:rPr>
              <a:t>1) „Nic neodmítáme, nic nevybíráme“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První obrazy W. Holmana </a:t>
            </a:r>
            <a:r>
              <a:rPr lang="cs-CZ" sz="2800" dirty="0" err="1"/>
              <a:t>Hunta</a:t>
            </a:r>
            <a:r>
              <a:rPr lang="cs-CZ" sz="2800" dirty="0"/>
              <a:t> (</a:t>
            </a:r>
            <a:r>
              <a:rPr lang="cs-CZ" sz="2800" i="1" dirty="0"/>
              <a:t>Nájemní pastýř</a:t>
            </a:r>
            <a:r>
              <a:rPr lang="cs-CZ" sz="2800" dirty="0"/>
              <a:t>, </a:t>
            </a:r>
            <a:r>
              <a:rPr lang="cs-CZ" sz="2800" i="1" dirty="0" smtClean="0"/>
              <a:t>Naše </a:t>
            </a:r>
            <a:r>
              <a:rPr lang="cs-CZ" sz="2800" i="1" dirty="0"/>
              <a:t>anglické pobřeží</a:t>
            </a:r>
            <a:r>
              <a:rPr lang="cs-CZ" sz="2800" dirty="0"/>
              <a:t>) a J. E. </a:t>
            </a:r>
            <a:r>
              <a:rPr lang="cs-CZ" sz="2800" dirty="0" err="1"/>
              <a:t>Millaise</a:t>
            </a:r>
            <a:r>
              <a:rPr lang="cs-CZ" sz="2800" dirty="0"/>
              <a:t> (</a:t>
            </a:r>
            <a:r>
              <a:rPr lang="cs-CZ" sz="2800" i="1" dirty="0"/>
              <a:t>Ofélie</a:t>
            </a:r>
            <a:r>
              <a:rPr lang="cs-CZ" sz="2800" dirty="0"/>
              <a:t>) – soulad mezi figurou a krajinou, obě se podílejí na symbolickém významu obrazu</a:t>
            </a:r>
          </a:p>
          <a:p>
            <a:r>
              <a:rPr lang="cs-CZ" sz="2800" dirty="0"/>
              <a:t>Další krajinomalby okruhu P.R.B., např. od autorů, kteří chtěli naplnit Ruskinovy požadavky: John William </a:t>
            </a:r>
            <a:r>
              <a:rPr lang="cs-CZ" sz="2800" dirty="0" err="1"/>
              <a:t>Inchbold</a:t>
            </a:r>
            <a:r>
              <a:rPr lang="cs-CZ" sz="2800" dirty="0"/>
              <a:t> (1830-1888), John Brett (1831-1902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2400" dirty="0" smtClean="0"/>
              <a:t>Další snímek: J. W. </a:t>
            </a:r>
            <a:r>
              <a:rPr lang="cs-CZ" sz="2400" dirty="0" err="1" smtClean="0"/>
              <a:t>Inchbold</a:t>
            </a:r>
            <a:r>
              <a:rPr lang="cs-CZ" sz="2400" dirty="0" smtClean="0"/>
              <a:t>, </a:t>
            </a:r>
            <a:r>
              <a:rPr lang="cs-CZ" sz="2400" i="1" dirty="0" err="1" smtClean="0"/>
              <a:t>Ansteyská</a:t>
            </a:r>
            <a:r>
              <a:rPr lang="cs-CZ" sz="2400" i="1" dirty="0" smtClean="0"/>
              <a:t> zátoka</a:t>
            </a:r>
            <a:r>
              <a:rPr lang="cs-CZ" sz="2400" dirty="0" smtClean="0"/>
              <a:t>, 1853-54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27656" cy="633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2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993366"/>
                </a:solidFill>
                <a:latin typeface="Garamond" panose="02020404030301010803" pitchFamily="18" charset="0"/>
              </a:rPr>
              <a:t>2) „Pouhý vzhled věcí“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333" y="1117104"/>
            <a:ext cx="7772400" cy="14478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Realisticky zaměřené krajinářství preferující všední britskou krajinu – zejména díla </a:t>
            </a:r>
            <a:r>
              <a:rPr lang="cs-CZ" sz="2400" dirty="0" smtClean="0"/>
              <a:t>Forda </a:t>
            </a:r>
            <a:r>
              <a:rPr lang="cs-CZ" sz="2400" dirty="0" err="1" smtClean="0"/>
              <a:t>Madoxa</a:t>
            </a:r>
            <a:r>
              <a:rPr lang="cs-CZ" sz="2400" dirty="0" smtClean="0"/>
              <a:t> </a:t>
            </a:r>
            <a:r>
              <a:rPr lang="cs-CZ" sz="2400" dirty="0"/>
              <a:t>Browna </a:t>
            </a:r>
            <a:r>
              <a:rPr lang="cs-CZ" sz="2400" dirty="0" smtClean="0"/>
              <a:t>(</a:t>
            </a:r>
            <a:r>
              <a:rPr lang="cs-CZ" sz="2400" i="1" dirty="0" smtClean="0"/>
              <a:t>Anglické odpoledne, </a:t>
            </a:r>
            <a:r>
              <a:rPr lang="cs-CZ" sz="2400" i="1" dirty="0" smtClean="0">
                <a:latin typeface="Garamond" panose="02020404030301010803" pitchFamily="18" charset="0"/>
              </a:rPr>
              <a:t>podzim</a:t>
            </a:r>
            <a:r>
              <a:rPr lang="cs-CZ" sz="2400" dirty="0" smtClean="0"/>
              <a:t>, 1852-53) a </a:t>
            </a:r>
            <a:r>
              <a:rPr lang="cs-CZ" sz="2400" dirty="0"/>
              <a:t>Williama </a:t>
            </a:r>
            <a:r>
              <a:rPr lang="cs-CZ" sz="2400" dirty="0" smtClean="0"/>
              <a:t>Davise.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" y="2564904"/>
            <a:ext cx="7588828" cy="400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993366"/>
                </a:solidFill>
                <a:latin typeface="Garamond" panose="02020404030301010803" pitchFamily="18" charset="0"/>
              </a:rPr>
              <a:t>3) Svaté země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2734072" cy="1375792"/>
          </a:xfrm>
        </p:spPr>
        <p:txBody>
          <a:bodyPr/>
          <a:lstStyle/>
          <a:p>
            <a:r>
              <a:rPr lang="cs-CZ" sz="2400" dirty="0">
                <a:latin typeface="Garamond" panose="02020404030301010803" pitchFamily="18" charset="0"/>
              </a:rPr>
              <a:t>Obrazy z </a:t>
            </a:r>
            <a:r>
              <a:rPr lang="cs-CZ" sz="2400" dirty="0" smtClean="0">
                <a:latin typeface="Garamond" panose="02020404030301010803" pitchFamily="18" charset="0"/>
              </a:rPr>
              <a:t>Palestiny a Egypta: </a:t>
            </a:r>
            <a:r>
              <a:rPr lang="cs-CZ" sz="2400" dirty="0">
                <a:latin typeface="Garamond" panose="02020404030301010803" pitchFamily="18" charset="0"/>
              </a:rPr>
              <a:t>W. </a:t>
            </a:r>
            <a:r>
              <a:rPr lang="cs-CZ" sz="2400" dirty="0" smtClean="0">
                <a:latin typeface="Garamond" panose="02020404030301010803" pitchFamily="18" charset="0"/>
              </a:rPr>
              <a:t>H. </a:t>
            </a:r>
            <a:r>
              <a:rPr lang="cs-CZ" sz="2400" dirty="0" err="1">
                <a:latin typeface="Garamond" panose="02020404030301010803" pitchFamily="18" charset="0"/>
              </a:rPr>
              <a:t>Hunt</a:t>
            </a:r>
            <a:r>
              <a:rPr lang="cs-CZ" sz="2400" dirty="0">
                <a:latin typeface="Garamond" panose="02020404030301010803" pitchFamily="18" charset="0"/>
              </a:rPr>
              <a:t>, Thomas </a:t>
            </a:r>
            <a:r>
              <a:rPr lang="cs-CZ" sz="2400" dirty="0" err="1">
                <a:latin typeface="Garamond" panose="02020404030301010803" pitchFamily="18" charset="0"/>
              </a:rPr>
              <a:t>Seddon</a:t>
            </a:r>
            <a:r>
              <a:rPr lang="cs-CZ" sz="2400" dirty="0">
                <a:latin typeface="Garamond" panose="02020404030301010803" pitchFamily="18" charset="0"/>
              </a:rPr>
              <a:t> (1821-1856</a:t>
            </a:r>
            <a:r>
              <a:rPr lang="cs-CZ" sz="2400" dirty="0" smtClean="0">
                <a:latin typeface="Garamond" panose="02020404030301010803" pitchFamily="18" charset="0"/>
              </a:rPr>
              <a:t>): </a:t>
            </a:r>
            <a:r>
              <a:rPr lang="cs-CZ" sz="2400" i="1" dirty="0" smtClean="0">
                <a:latin typeface="Garamond" panose="02020404030301010803" pitchFamily="18" charset="0"/>
              </a:rPr>
              <a:t>Jeruzalém a údolí </a:t>
            </a:r>
            <a:r>
              <a:rPr lang="cs-CZ" sz="2400" i="1" dirty="0" err="1" smtClean="0">
                <a:latin typeface="Garamond" panose="02020404030301010803" pitchFamily="18" charset="0"/>
              </a:rPr>
              <a:t>Josafat</a:t>
            </a:r>
            <a:r>
              <a:rPr lang="cs-CZ" sz="2400" dirty="0" smtClean="0">
                <a:latin typeface="Garamond" panose="02020404030301010803" pitchFamily="18" charset="0"/>
              </a:rPr>
              <a:t>, 1854-55</a:t>
            </a:r>
          </a:p>
          <a:p>
            <a:r>
              <a:rPr lang="cs-CZ" sz="2400" dirty="0" smtClean="0">
                <a:latin typeface="Garamond" panose="02020404030301010803" pitchFamily="18" charset="0"/>
              </a:rPr>
              <a:t>Obrazy z Itálie: John Brett, John Ruskin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3691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548</Words>
  <Application>Microsoft Office PowerPoint</Application>
  <PresentationFormat>Předvádění na obrazovce (4:3)</PresentationFormat>
  <Paragraphs>52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Prerafaelitské krajinářství</vt:lpstr>
      <vt:lpstr>Hlavní zdroje</vt:lpstr>
      <vt:lpstr>John Ruskin: innocent eye / nevinné oko</vt:lpstr>
      <vt:lpstr>Koncept „dvojího zraku“  u F. X. Šaldy</vt:lpstr>
      <vt:lpstr>Kategorie prerafaelit. krajinomalby (dle katalogu Pre-Raphaelite Vision)</vt:lpstr>
      <vt:lpstr>1) „Nic neodmítáme, nic nevybíráme“</vt:lpstr>
      <vt:lpstr>Snímek 7</vt:lpstr>
      <vt:lpstr>2) „Pouhý vzhled věcí“</vt:lpstr>
      <vt:lpstr>3) Svaté země</vt:lpstr>
      <vt:lpstr>4) Porozumět krajině</vt:lpstr>
      <vt:lpstr>5) Obydlená krajina</vt:lpstr>
      <vt:lpstr>6) Dojem z efektu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Aleš</dc:creator>
  <cp:lastModifiedBy>Aleš</cp:lastModifiedBy>
  <cp:revision>10</cp:revision>
  <dcterms:created xsi:type="dcterms:W3CDTF">1601-01-01T00:00:00Z</dcterms:created>
  <dcterms:modified xsi:type="dcterms:W3CDTF">2006-07-09T02:18:51Z</dcterms:modified>
</cp:coreProperties>
</file>