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79" r:id="rId2"/>
    <p:sldId id="274" r:id="rId3"/>
    <p:sldId id="257" r:id="rId4"/>
    <p:sldId id="258" r:id="rId5"/>
    <p:sldId id="272" r:id="rId6"/>
    <p:sldId id="259" r:id="rId7"/>
    <p:sldId id="275" r:id="rId8"/>
    <p:sldId id="277" r:id="rId9"/>
    <p:sldId id="278" r:id="rId10"/>
    <p:sldId id="260" r:id="rId11"/>
    <p:sldId id="261" r:id="rId12"/>
    <p:sldId id="262" r:id="rId13"/>
    <p:sldId id="263" r:id="rId14"/>
    <p:sldId id="264" r:id="rId15"/>
    <p:sldId id="268" r:id="rId16"/>
    <p:sldId id="265" r:id="rId17"/>
    <p:sldId id="266" r:id="rId18"/>
    <p:sldId id="267" r:id="rId19"/>
    <p:sldId id="269" r:id="rId20"/>
    <p:sldId id="280" r:id="rId21"/>
    <p:sldId id="281" r:id="rId22"/>
    <p:sldId id="282" r:id="rId2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7" name="Obdélní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Obdélní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13" name="Zástupný symbol pro číslo snímku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Zástupný symbol pro zápatí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12" name="Zástupný symbol pro číslo snímku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cs-CZ"/>
          </a:p>
        </p:txBody>
      </p:sp>
      <p:sp>
        <p:nvSpPr>
          <p:cNvPr id="16" name="Zástupný symbol pro text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1" name="Obdélní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13" name="Zástupný symbol pro číslo snímku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1BEDFE4-7357-4E98-A74E-D5F0DFFAF4C5}" type="datetimeFigureOut">
              <a:rPr lang="cs-CZ" smtClean="0"/>
              <a:pPr/>
              <a:t>12.11.2016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Obdélní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D683516-050C-44B5-9069-8F3976FD229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stor.org/stable/734525?seq=1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xfordmusiconline.com/subscriber/article/grove/music/45997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jstor.org/stable/20532897?Search=yes&amp;resultItemClick=true&amp;searchText=Basil&amp;searchText=Smallman:&amp;searchText=Heinrich&amp;searchText=Sch%C3%BCtz,&amp;searchText=The&amp;searchText=Master&amp;searchText=Musicians,&amp;searchUri=%2Faction%2FdoBasicSearch%3FQuery%3DBasil%2BSmallman%253A%2BHeinrich%2BSch%25C3%25BCtz%252C%2BThe%2BMaster%2BMusicians%252C%26amp%3Bprq%3Dschutz%2Babsolute%2Bmaster%2Bpoet%26amp%3Bhp%3D25%26amp%3Bacc%3Don%26amp%3Bso%3Drel%26amp%3Bwc%3Don%26amp%3Bfc%3Doff&amp;seq=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i="1" dirty="0" err="1" smtClean="0"/>
              <a:t>Cantiones</a:t>
            </a:r>
            <a:r>
              <a:rPr lang="cs-CZ" i="1" dirty="0" smtClean="0"/>
              <a:t> </a:t>
            </a:r>
            <a:r>
              <a:rPr lang="cs-CZ" i="1" dirty="0" err="1" smtClean="0"/>
              <a:t>sacrae</a:t>
            </a:r>
            <a:r>
              <a:rPr lang="cs-CZ" i="1" dirty="0" smtClean="0"/>
              <a:t>, </a:t>
            </a:r>
            <a:r>
              <a:rPr lang="cs-CZ" dirty="0" err="1" smtClean="0"/>
              <a:t>op</a:t>
            </a:r>
            <a:r>
              <a:rPr lang="cs-CZ" dirty="0" smtClean="0"/>
              <a:t>. 4 SWV 53 – 93</a:t>
            </a:r>
            <a:br>
              <a:rPr lang="cs-CZ" dirty="0" smtClean="0"/>
            </a:br>
            <a:r>
              <a:rPr lang="cs-CZ" dirty="0" smtClean="0"/>
              <a:t>Heinrich </a:t>
            </a:r>
            <a:r>
              <a:rPr lang="cs-CZ" dirty="0" err="1" smtClean="0"/>
              <a:t>SchÜTZ</a:t>
            </a:r>
            <a:endParaRPr lang="cs-CZ" i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Magdalena Dostálová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Ad </a:t>
            </a:r>
            <a:r>
              <a:rPr lang="cs-CZ" dirty="0" err="1" smtClean="0"/>
              <a:t>Dominum</a:t>
            </a:r>
            <a:r>
              <a:rPr lang="cs-CZ" dirty="0" smtClean="0"/>
              <a:t> </a:t>
            </a:r>
            <a:r>
              <a:rPr lang="cs-CZ" dirty="0" err="1" smtClean="0"/>
              <a:t>cum</a:t>
            </a:r>
            <a:r>
              <a:rPr lang="cs-CZ" dirty="0" smtClean="0"/>
              <a:t> </a:t>
            </a:r>
            <a:r>
              <a:rPr lang="cs-CZ" dirty="0" err="1" smtClean="0"/>
              <a:t>tribularer</a:t>
            </a:r>
            <a:r>
              <a:rPr lang="cs-CZ" dirty="0" smtClean="0"/>
              <a:t> </a:t>
            </a:r>
            <a:r>
              <a:rPr lang="cs-CZ" dirty="0" err="1" smtClean="0"/>
              <a:t>clamavi</a:t>
            </a:r>
            <a:endParaRPr lang="cs-CZ" dirty="0"/>
          </a:p>
        </p:txBody>
      </p:sp>
      <p:sp>
        <p:nvSpPr>
          <p:cNvPr id="10" name="Zástupný symbol pro obsah 9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Ad </a:t>
            </a:r>
            <a:r>
              <a:rPr lang="cs-CZ" dirty="0" err="1"/>
              <a:t>D</a:t>
            </a:r>
            <a:r>
              <a:rPr lang="cs-CZ" dirty="0" err="1" smtClean="0"/>
              <a:t>ominum</a:t>
            </a:r>
            <a:r>
              <a:rPr lang="cs-CZ" dirty="0" smtClean="0"/>
              <a:t> </a:t>
            </a:r>
            <a:r>
              <a:rPr lang="cs-CZ" dirty="0" err="1" smtClean="0"/>
              <a:t>cum</a:t>
            </a:r>
            <a:r>
              <a:rPr lang="cs-CZ" dirty="0" smtClean="0"/>
              <a:t> </a:t>
            </a:r>
            <a:r>
              <a:rPr lang="cs-CZ" dirty="0" err="1" smtClean="0"/>
              <a:t>tribularer</a:t>
            </a:r>
            <a:r>
              <a:rPr lang="cs-CZ" dirty="0" smtClean="0"/>
              <a:t> </a:t>
            </a:r>
            <a:r>
              <a:rPr lang="cs-CZ" dirty="0" err="1" smtClean="0"/>
              <a:t>clamavi</a:t>
            </a:r>
            <a:r>
              <a:rPr lang="cs-CZ" dirty="0" smtClean="0"/>
              <a:t>, </a:t>
            </a:r>
            <a:r>
              <a:rPr lang="cs-CZ" dirty="0" err="1" smtClean="0"/>
              <a:t>et</a:t>
            </a:r>
            <a:r>
              <a:rPr lang="cs-CZ" dirty="0" smtClean="0"/>
              <a:t> </a:t>
            </a:r>
            <a:r>
              <a:rPr lang="cs-CZ" dirty="0" err="1" smtClean="0"/>
              <a:t>exaudivit</a:t>
            </a:r>
            <a:r>
              <a:rPr lang="cs-CZ" dirty="0" smtClean="0"/>
              <a:t> </a:t>
            </a:r>
            <a:r>
              <a:rPr lang="cs-CZ" dirty="0" err="1" smtClean="0"/>
              <a:t>me</a:t>
            </a:r>
            <a:r>
              <a:rPr lang="cs-CZ" dirty="0" smtClean="0"/>
              <a:t>.</a:t>
            </a:r>
          </a:p>
          <a:p>
            <a:pPr>
              <a:buNone/>
            </a:pPr>
            <a:r>
              <a:rPr lang="cs-CZ" dirty="0" err="1" smtClean="0"/>
              <a:t>Domine</a:t>
            </a:r>
            <a:r>
              <a:rPr lang="cs-CZ" dirty="0" smtClean="0"/>
              <a:t>, libera </a:t>
            </a:r>
            <a:r>
              <a:rPr lang="cs-CZ" dirty="0" err="1" smtClean="0"/>
              <a:t>animam</a:t>
            </a:r>
            <a:r>
              <a:rPr lang="cs-CZ" dirty="0" smtClean="0"/>
              <a:t> </a:t>
            </a:r>
            <a:r>
              <a:rPr lang="cs-CZ" dirty="0" err="1" smtClean="0"/>
              <a:t>meam</a:t>
            </a:r>
            <a:r>
              <a:rPr lang="cs-CZ" dirty="0" smtClean="0"/>
              <a:t> a </a:t>
            </a:r>
            <a:r>
              <a:rPr lang="cs-CZ" dirty="0" err="1" smtClean="0"/>
              <a:t>labis</a:t>
            </a:r>
            <a:r>
              <a:rPr lang="cs-CZ" dirty="0" smtClean="0"/>
              <a:t> </a:t>
            </a:r>
            <a:r>
              <a:rPr lang="cs-CZ" dirty="0" err="1" smtClean="0"/>
              <a:t>iniquis</a:t>
            </a:r>
            <a:r>
              <a:rPr lang="cs-CZ" dirty="0" smtClean="0"/>
              <a:t> </a:t>
            </a:r>
            <a:r>
              <a:rPr lang="cs-CZ" dirty="0" err="1" smtClean="0"/>
              <a:t>et</a:t>
            </a:r>
            <a:r>
              <a:rPr lang="cs-CZ" dirty="0" smtClean="0"/>
              <a:t> a </a:t>
            </a:r>
            <a:r>
              <a:rPr lang="cs-CZ" dirty="0" err="1" smtClean="0"/>
              <a:t>lingua</a:t>
            </a:r>
            <a:r>
              <a:rPr lang="cs-CZ" dirty="0" smtClean="0"/>
              <a:t> </a:t>
            </a:r>
            <a:r>
              <a:rPr lang="cs-CZ" dirty="0" err="1" smtClean="0"/>
              <a:t>dolosa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K Hospodinu v soužení jsem volal a on mě vyslyšel.</a:t>
            </a:r>
          </a:p>
          <a:p>
            <a:pPr>
              <a:buNone/>
            </a:pPr>
            <a:r>
              <a:rPr lang="cs-CZ" dirty="0" smtClean="0"/>
              <a:t>Hospodine, vysvoboď mou duši od lživých, nestálých jazyků.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Ad </a:t>
            </a:r>
            <a:r>
              <a:rPr lang="cs-CZ" dirty="0" err="1" smtClean="0"/>
              <a:t>Dominum</a:t>
            </a:r>
            <a:r>
              <a:rPr lang="cs-CZ" dirty="0" smtClean="0"/>
              <a:t> SWV 71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dirty="0" smtClean="0"/>
              <a:t>klasická polyfonní sazba</a:t>
            </a:r>
          </a:p>
          <a:p>
            <a:r>
              <a:rPr lang="cs-CZ" dirty="0" smtClean="0"/>
              <a:t>text-figura</a:t>
            </a:r>
          </a:p>
          <a:p>
            <a:pPr lvl="1"/>
            <a:r>
              <a:rPr lang="cs-CZ" dirty="0" smtClean="0"/>
              <a:t>ad </a:t>
            </a:r>
            <a:r>
              <a:rPr lang="cs-CZ" dirty="0" err="1" smtClean="0"/>
              <a:t>Dominum</a:t>
            </a:r>
            <a:r>
              <a:rPr lang="cs-CZ" dirty="0" smtClean="0"/>
              <a:t> – kvartový/kvintový skok nahoru</a:t>
            </a:r>
          </a:p>
          <a:p>
            <a:pPr lvl="1"/>
            <a:r>
              <a:rPr lang="cs-CZ" dirty="0" err="1" smtClean="0"/>
              <a:t>cum</a:t>
            </a:r>
            <a:r>
              <a:rPr lang="cs-CZ" dirty="0" smtClean="0"/>
              <a:t> </a:t>
            </a:r>
            <a:r>
              <a:rPr lang="cs-CZ" dirty="0" err="1" smtClean="0"/>
              <a:t>tribularer</a:t>
            </a:r>
            <a:r>
              <a:rPr lang="cs-CZ" dirty="0" smtClean="0"/>
              <a:t> – „odtahy“, symbolika pláče, vzlyků</a:t>
            </a:r>
          </a:p>
          <a:p>
            <a:pPr lvl="1"/>
            <a:r>
              <a:rPr lang="cs-CZ" dirty="0" err="1" smtClean="0"/>
              <a:t>clamavi</a:t>
            </a:r>
            <a:r>
              <a:rPr lang="cs-CZ" dirty="0" smtClean="0"/>
              <a:t> – zvolání</a:t>
            </a:r>
          </a:p>
          <a:p>
            <a:pPr lvl="1"/>
            <a:r>
              <a:rPr lang="cs-CZ" dirty="0" err="1" smtClean="0"/>
              <a:t>exaudivit</a:t>
            </a:r>
            <a:r>
              <a:rPr lang="cs-CZ" dirty="0" smtClean="0"/>
              <a:t> </a:t>
            </a:r>
            <a:r>
              <a:rPr lang="cs-CZ" dirty="0" err="1" smtClean="0"/>
              <a:t>me</a:t>
            </a:r>
            <a:r>
              <a:rPr lang="cs-CZ" dirty="0" smtClean="0"/>
              <a:t> – uspokojení, harmonické uklidnění</a:t>
            </a:r>
          </a:p>
          <a:p>
            <a:pPr lvl="1"/>
            <a:r>
              <a:rPr lang="cs-CZ" dirty="0" err="1" smtClean="0"/>
              <a:t>Domine</a:t>
            </a:r>
            <a:r>
              <a:rPr lang="cs-CZ" dirty="0" smtClean="0"/>
              <a:t>, libera anima </a:t>
            </a:r>
            <a:r>
              <a:rPr lang="cs-CZ" dirty="0" err="1" smtClean="0"/>
              <a:t>mea</a:t>
            </a:r>
            <a:r>
              <a:rPr lang="cs-CZ" dirty="0" smtClean="0"/>
              <a:t> – prosba, touha, melodicky to stále narůstá vzhůru</a:t>
            </a:r>
          </a:p>
          <a:p>
            <a:pPr lvl="1"/>
            <a:r>
              <a:rPr lang="cs-CZ" dirty="0" err="1" smtClean="0"/>
              <a:t>labiis</a:t>
            </a:r>
            <a:r>
              <a:rPr lang="cs-CZ" dirty="0" smtClean="0"/>
              <a:t> </a:t>
            </a:r>
            <a:r>
              <a:rPr lang="cs-CZ" dirty="0" err="1" smtClean="0"/>
              <a:t>iniquis</a:t>
            </a:r>
            <a:r>
              <a:rPr lang="cs-CZ" dirty="0" smtClean="0"/>
              <a:t> </a:t>
            </a:r>
            <a:r>
              <a:rPr lang="cs-CZ" dirty="0" err="1" smtClean="0"/>
              <a:t>et</a:t>
            </a:r>
            <a:r>
              <a:rPr lang="cs-CZ" dirty="0" smtClean="0"/>
              <a:t> </a:t>
            </a:r>
            <a:r>
              <a:rPr lang="cs-CZ" dirty="0" err="1" smtClean="0"/>
              <a:t>lingua</a:t>
            </a:r>
            <a:r>
              <a:rPr lang="cs-CZ" dirty="0" smtClean="0"/>
              <a:t> </a:t>
            </a:r>
            <a:r>
              <a:rPr lang="cs-CZ" dirty="0" err="1" smtClean="0"/>
              <a:t>dolosa</a:t>
            </a:r>
            <a:r>
              <a:rPr lang="cs-CZ" dirty="0" smtClean="0"/>
              <a:t> – záludnost, nestálost vyjádřena pohyblivostí, </a:t>
            </a:r>
            <a:r>
              <a:rPr lang="cs-CZ" dirty="0" err="1" smtClean="0"/>
              <a:t>neukotveností</a:t>
            </a:r>
            <a:r>
              <a:rPr lang="cs-CZ" dirty="0" smtClean="0"/>
              <a:t> hlasů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Quid</a:t>
            </a:r>
            <a:r>
              <a:rPr lang="cs-CZ" dirty="0" smtClean="0"/>
              <a:t> </a:t>
            </a:r>
            <a:r>
              <a:rPr lang="cs-CZ" dirty="0" err="1" smtClean="0"/>
              <a:t>detur</a:t>
            </a:r>
            <a:r>
              <a:rPr lang="cs-CZ" dirty="0" smtClean="0"/>
              <a:t> </a:t>
            </a:r>
            <a:r>
              <a:rPr lang="cs-CZ" dirty="0" err="1" smtClean="0"/>
              <a:t>tibi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dirty="0" err="1" smtClean="0"/>
              <a:t>Quid</a:t>
            </a:r>
            <a:r>
              <a:rPr lang="cs-CZ" dirty="0" smtClean="0"/>
              <a:t> </a:t>
            </a:r>
            <a:r>
              <a:rPr lang="cs-CZ" dirty="0" err="1" smtClean="0"/>
              <a:t>detur</a:t>
            </a:r>
            <a:r>
              <a:rPr lang="cs-CZ" dirty="0" smtClean="0"/>
              <a:t> </a:t>
            </a:r>
            <a:r>
              <a:rPr lang="cs-CZ" dirty="0" err="1" smtClean="0"/>
              <a:t>tibi</a:t>
            </a:r>
            <a:r>
              <a:rPr lang="cs-CZ" dirty="0" smtClean="0"/>
              <a:t> aut </a:t>
            </a:r>
            <a:r>
              <a:rPr lang="cs-CZ" dirty="0" err="1" smtClean="0"/>
              <a:t>quid</a:t>
            </a:r>
            <a:r>
              <a:rPr lang="cs-CZ" dirty="0" smtClean="0"/>
              <a:t> </a:t>
            </a:r>
            <a:r>
              <a:rPr lang="cs-CZ" dirty="0" err="1" smtClean="0"/>
              <a:t>apponatur</a:t>
            </a:r>
            <a:r>
              <a:rPr lang="cs-CZ" dirty="0" smtClean="0"/>
              <a:t> </a:t>
            </a:r>
            <a:r>
              <a:rPr lang="cs-CZ" dirty="0" err="1" smtClean="0"/>
              <a:t>tibi</a:t>
            </a:r>
            <a:r>
              <a:rPr lang="cs-CZ" dirty="0" smtClean="0"/>
              <a:t> ad </a:t>
            </a:r>
            <a:r>
              <a:rPr lang="cs-CZ" dirty="0" err="1" smtClean="0"/>
              <a:t>linguam</a:t>
            </a:r>
            <a:r>
              <a:rPr lang="cs-CZ" dirty="0" smtClean="0"/>
              <a:t> </a:t>
            </a:r>
            <a:r>
              <a:rPr lang="cs-CZ" dirty="0" err="1" smtClean="0"/>
              <a:t>dolosam</a:t>
            </a:r>
            <a:r>
              <a:rPr lang="cs-CZ" dirty="0" smtClean="0"/>
              <a:t>,</a:t>
            </a:r>
          </a:p>
          <a:p>
            <a:pPr>
              <a:buNone/>
            </a:pPr>
            <a:r>
              <a:rPr lang="cs-CZ" dirty="0" err="1" smtClean="0"/>
              <a:t>sagitae</a:t>
            </a:r>
            <a:r>
              <a:rPr lang="cs-CZ" dirty="0" smtClean="0"/>
              <a:t> </a:t>
            </a:r>
            <a:r>
              <a:rPr lang="cs-CZ" dirty="0" err="1" smtClean="0"/>
              <a:t>potentis</a:t>
            </a:r>
            <a:r>
              <a:rPr lang="cs-CZ" dirty="0" smtClean="0"/>
              <a:t>, </a:t>
            </a:r>
            <a:r>
              <a:rPr lang="cs-CZ" dirty="0" err="1" smtClean="0"/>
              <a:t>acutae</a:t>
            </a:r>
            <a:r>
              <a:rPr lang="cs-CZ" dirty="0" smtClean="0"/>
              <a:t> </a:t>
            </a:r>
            <a:r>
              <a:rPr lang="cs-CZ" dirty="0" err="1" smtClean="0"/>
              <a:t>cum</a:t>
            </a:r>
            <a:r>
              <a:rPr lang="cs-CZ" dirty="0" smtClean="0"/>
              <a:t> </a:t>
            </a:r>
            <a:r>
              <a:rPr lang="cs-CZ" dirty="0" err="1" smtClean="0"/>
              <a:t>carbonis</a:t>
            </a:r>
            <a:r>
              <a:rPr lang="cs-CZ" dirty="0" smtClean="0"/>
              <a:t> </a:t>
            </a:r>
            <a:r>
              <a:rPr lang="cs-CZ" dirty="0" err="1" smtClean="0"/>
              <a:t>desolatoris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Co ti patří, co tě stihne, záludný jazyku,</a:t>
            </a:r>
          </a:p>
          <a:p>
            <a:pPr>
              <a:buNone/>
            </a:pPr>
            <a:r>
              <a:rPr lang="cs-CZ" dirty="0" smtClean="0"/>
              <a:t>ostré a mocné šípy a jen žhnoucí uhle.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Quid</a:t>
            </a:r>
            <a:r>
              <a:rPr lang="cs-CZ" dirty="0" smtClean="0"/>
              <a:t> </a:t>
            </a:r>
            <a:r>
              <a:rPr lang="cs-CZ" dirty="0" err="1" smtClean="0"/>
              <a:t>detur</a:t>
            </a:r>
            <a:r>
              <a:rPr lang="cs-CZ" dirty="0" smtClean="0"/>
              <a:t> </a:t>
            </a:r>
            <a:r>
              <a:rPr lang="cs-CZ" dirty="0" err="1" smtClean="0"/>
              <a:t>tibi</a:t>
            </a:r>
            <a:r>
              <a:rPr lang="cs-CZ" dirty="0" smtClean="0"/>
              <a:t> SWV 72</a:t>
            </a:r>
            <a:endParaRPr lang="cs-CZ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polyfonní sazba</a:t>
            </a:r>
          </a:p>
          <a:p>
            <a:r>
              <a:rPr lang="cs-CZ" dirty="0" err="1" smtClean="0"/>
              <a:t>tibi</a:t>
            </a:r>
            <a:r>
              <a:rPr lang="cs-CZ" dirty="0" smtClean="0"/>
              <a:t> – důraz</a:t>
            </a:r>
          </a:p>
          <a:p>
            <a:r>
              <a:rPr lang="cs-CZ" dirty="0" smtClean="0"/>
              <a:t>ad – směrem vzhůru opět kvartový/kvintový skok</a:t>
            </a:r>
          </a:p>
          <a:p>
            <a:r>
              <a:rPr lang="cs-CZ" dirty="0" err="1" smtClean="0"/>
              <a:t>lingua</a:t>
            </a:r>
            <a:r>
              <a:rPr lang="cs-CZ" dirty="0" smtClean="0"/>
              <a:t> </a:t>
            </a:r>
            <a:r>
              <a:rPr lang="cs-CZ" dirty="0" err="1" smtClean="0"/>
              <a:t>dolosa</a:t>
            </a:r>
            <a:r>
              <a:rPr lang="cs-CZ" dirty="0" smtClean="0"/>
              <a:t> – překvapivý harmonicko-melodický postup</a:t>
            </a:r>
          </a:p>
          <a:p>
            <a:r>
              <a:rPr lang="cs-CZ" dirty="0" err="1" smtClean="0"/>
              <a:t>sagit</a:t>
            </a:r>
            <a:r>
              <a:rPr lang="cs-CZ" dirty="0" smtClean="0"/>
              <a:t> – rychlá figura, zvýraznění (navíc hříčka s jeho jménem v latině – osobní aspekt)</a:t>
            </a:r>
          </a:p>
          <a:p>
            <a:r>
              <a:rPr lang="cs-CZ" dirty="0" err="1" smtClean="0"/>
              <a:t>carbonibus</a:t>
            </a:r>
            <a:r>
              <a:rPr lang="cs-CZ" dirty="0" smtClean="0"/>
              <a:t> </a:t>
            </a:r>
            <a:r>
              <a:rPr lang="cs-CZ" dirty="0" err="1" smtClean="0"/>
              <a:t>desolatoris</a:t>
            </a:r>
            <a:r>
              <a:rPr lang="cs-CZ" dirty="0" smtClean="0"/>
              <a:t> – naznačování nervozity, nestálosti, negativního afektu pomocí synkopického rytmu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Spes</a:t>
            </a:r>
            <a:r>
              <a:rPr lang="cs-CZ" dirty="0" smtClean="0"/>
              <a:t> </a:t>
            </a:r>
            <a:r>
              <a:rPr lang="cs-CZ" dirty="0" err="1" smtClean="0"/>
              <a:t>mea</a:t>
            </a:r>
            <a:r>
              <a:rPr lang="cs-CZ" dirty="0" smtClean="0"/>
              <a:t>, </a:t>
            </a:r>
            <a:r>
              <a:rPr lang="cs-CZ" dirty="0" err="1" smtClean="0"/>
              <a:t>Christe</a:t>
            </a:r>
            <a:r>
              <a:rPr lang="cs-CZ" dirty="0" smtClean="0"/>
              <a:t> Deus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dirty="0" err="1" smtClean="0"/>
              <a:t>Spes</a:t>
            </a:r>
            <a:r>
              <a:rPr lang="cs-CZ" dirty="0" smtClean="0"/>
              <a:t> </a:t>
            </a:r>
            <a:r>
              <a:rPr lang="cs-CZ" dirty="0" err="1" smtClean="0"/>
              <a:t>mea</a:t>
            </a:r>
            <a:r>
              <a:rPr lang="cs-CZ" dirty="0" smtClean="0"/>
              <a:t>, </a:t>
            </a:r>
            <a:r>
              <a:rPr lang="cs-CZ" dirty="0" err="1" smtClean="0"/>
              <a:t>Christe</a:t>
            </a:r>
            <a:r>
              <a:rPr lang="cs-CZ" dirty="0" smtClean="0"/>
              <a:t> Deus, </a:t>
            </a:r>
            <a:r>
              <a:rPr lang="cs-CZ" dirty="0" err="1" smtClean="0"/>
              <a:t>hominum</a:t>
            </a:r>
            <a:r>
              <a:rPr lang="cs-CZ" dirty="0" smtClean="0"/>
              <a:t> tu </a:t>
            </a:r>
            <a:r>
              <a:rPr lang="cs-CZ" dirty="0" err="1" smtClean="0"/>
              <a:t>dulcis</a:t>
            </a:r>
            <a:r>
              <a:rPr lang="cs-CZ" dirty="0" smtClean="0"/>
              <a:t> </a:t>
            </a:r>
            <a:r>
              <a:rPr lang="cs-CZ" dirty="0" err="1" smtClean="0"/>
              <a:t>amator</a:t>
            </a:r>
            <a:r>
              <a:rPr lang="cs-CZ" dirty="0" smtClean="0"/>
              <a:t>.</a:t>
            </a:r>
          </a:p>
          <a:p>
            <a:pPr>
              <a:buNone/>
            </a:pPr>
            <a:r>
              <a:rPr lang="cs-CZ" dirty="0" smtClean="0"/>
              <a:t>Lux, via, vita </a:t>
            </a:r>
            <a:r>
              <a:rPr lang="cs-CZ" dirty="0" err="1" smtClean="0"/>
              <a:t>et</a:t>
            </a:r>
            <a:r>
              <a:rPr lang="cs-CZ" dirty="0" smtClean="0"/>
              <a:t> </a:t>
            </a:r>
            <a:r>
              <a:rPr lang="cs-CZ" dirty="0" err="1" smtClean="0"/>
              <a:t>salus</a:t>
            </a:r>
            <a:r>
              <a:rPr lang="cs-CZ" dirty="0" smtClean="0"/>
              <a:t>, </a:t>
            </a:r>
            <a:r>
              <a:rPr lang="cs-CZ" dirty="0" err="1" smtClean="0"/>
              <a:t>te</a:t>
            </a:r>
            <a:r>
              <a:rPr lang="cs-CZ" dirty="0" smtClean="0"/>
              <a:t> </a:t>
            </a:r>
            <a:r>
              <a:rPr lang="cs-CZ" dirty="0" err="1" smtClean="0"/>
              <a:t>deprecor</a:t>
            </a:r>
            <a:r>
              <a:rPr lang="cs-CZ" dirty="0" smtClean="0"/>
              <a:t>, </a:t>
            </a:r>
            <a:r>
              <a:rPr lang="cs-CZ" dirty="0" err="1" smtClean="0"/>
              <a:t>suplico</a:t>
            </a:r>
            <a:r>
              <a:rPr lang="cs-CZ" dirty="0" smtClean="0"/>
              <a:t> </a:t>
            </a:r>
            <a:r>
              <a:rPr lang="cs-CZ" dirty="0" err="1" smtClean="0"/>
              <a:t>et</a:t>
            </a:r>
            <a:r>
              <a:rPr lang="cs-CZ" dirty="0" smtClean="0"/>
              <a:t> </a:t>
            </a:r>
            <a:r>
              <a:rPr lang="cs-CZ" dirty="0" err="1" smtClean="0"/>
              <a:t>rogo</a:t>
            </a:r>
            <a:r>
              <a:rPr lang="cs-CZ" dirty="0" smtClean="0"/>
              <a:t>, </a:t>
            </a:r>
            <a:r>
              <a:rPr lang="cs-CZ" dirty="0" err="1" smtClean="0"/>
              <a:t>ut</a:t>
            </a:r>
            <a:r>
              <a:rPr lang="cs-CZ" dirty="0" smtClean="0"/>
              <a:t> per </a:t>
            </a:r>
            <a:r>
              <a:rPr lang="cs-CZ" dirty="0" err="1" smtClean="0"/>
              <a:t>te</a:t>
            </a:r>
            <a:r>
              <a:rPr lang="cs-CZ" dirty="0" smtClean="0"/>
              <a:t> </a:t>
            </a:r>
            <a:r>
              <a:rPr lang="cs-CZ" dirty="0" err="1" smtClean="0"/>
              <a:t>ambulem</a:t>
            </a:r>
            <a:r>
              <a:rPr lang="cs-CZ" dirty="0" smtClean="0"/>
              <a:t> ad </a:t>
            </a:r>
            <a:r>
              <a:rPr lang="cs-CZ" dirty="0" err="1" smtClean="0"/>
              <a:t>te</a:t>
            </a:r>
            <a:r>
              <a:rPr lang="cs-CZ" dirty="0" smtClean="0"/>
              <a:t> </a:t>
            </a:r>
            <a:r>
              <a:rPr lang="cs-CZ" dirty="0" err="1" smtClean="0"/>
              <a:t>perveniam</a:t>
            </a:r>
            <a:r>
              <a:rPr lang="cs-CZ" dirty="0" smtClean="0"/>
              <a:t>, in </a:t>
            </a:r>
            <a:r>
              <a:rPr lang="cs-CZ" dirty="0" err="1" smtClean="0"/>
              <a:t>te</a:t>
            </a:r>
            <a:r>
              <a:rPr lang="cs-CZ" dirty="0" smtClean="0"/>
              <a:t> </a:t>
            </a:r>
            <a:r>
              <a:rPr lang="cs-CZ" dirty="0" err="1" smtClean="0"/>
              <a:t>requiescam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Naděje má, Kriste svatý, milovníku všeho lidstva.</a:t>
            </a:r>
          </a:p>
          <a:p>
            <a:pPr>
              <a:buNone/>
            </a:pPr>
            <a:r>
              <a:rPr lang="cs-CZ" dirty="0" smtClean="0"/>
              <a:t>Světlo, cesta, život a spasení, k Tobě se modlím, Tebe prosím a žádám, abych se mohl připojit k Tobě a spočinout v Tobě.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Spes</a:t>
            </a:r>
            <a:r>
              <a:rPr lang="cs-CZ" dirty="0" smtClean="0"/>
              <a:t> </a:t>
            </a:r>
            <a:r>
              <a:rPr lang="cs-CZ" dirty="0" err="1" smtClean="0"/>
              <a:t>mea</a:t>
            </a:r>
            <a:r>
              <a:rPr lang="cs-CZ" dirty="0" smtClean="0"/>
              <a:t>, </a:t>
            </a:r>
            <a:r>
              <a:rPr lang="cs-CZ" dirty="0" err="1" smtClean="0"/>
              <a:t>Christe</a:t>
            </a:r>
            <a:r>
              <a:rPr lang="cs-CZ" dirty="0" smtClean="0"/>
              <a:t> Deus SWV 69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pozitivní afekt – jednodušší, přehlednější sazba</a:t>
            </a:r>
          </a:p>
          <a:p>
            <a:r>
              <a:rPr lang="cs-CZ" dirty="0" smtClean="0"/>
              <a:t>skladba již funguje více i ve vertikálním chápání</a:t>
            </a:r>
          </a:p>
          <a:p>
            <a:r>
              <a:rPr lang="cs-CZ" dirty="0" smtClean="0"/>
              <a:t>lux – osamocený tón, který se „rozsvítí“</a:t>
            </a:r>
          </a:p>
          <a:p>
            <a:r>
              <a:rPr lang="cs-CZ" dirty="0" smtClean="0"/>
              <a:t>via – melodická figura znázorňující cestu</a:t>
            </a:r>
          </a:p>
          <a:p>
            <a:r>
              <a:rPr lang="cs-CZ" dirty="0" err="1" smtClean="0"/>
              <a:t>salus</a:t>
            </a:r>
            <a:r>
              <a:rPr lang="cs-CZ" dirty="0" smtClean="0"/>
              <a:t> – harmonicko-melodické uklidnění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Ecce</a:t>
            </a:r>
            <a:r>
              <a:rPr lang="cs-CZ" dirty="0" smtClean="0"/>
              <a:t> </a:t>
            </a:r>
            <a:r>
              <a:rPr lang="cs-CZ" dirty="0" err="1" smtClean="0"/>
              <a:t>advocatus</a:t>
            </a:r>
            <a:r>
              <a:rPr lang="cs-CZ" dirty="0" smtClean="0"/>
              <a:t> </a:t>
            </a:r>
            <a:r>
              <a:rPr lang="cs-CZ" dirty="0" err="1" smtClean="0"/>
              <a:t>meus</a:t>
            </a:r>
            <a:endParaRPr lang="cs-CZ" dirty="0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cs-CZ" dirty="0" err="1" smtClean="0"/>
              <a:t>Ecce</a:t>
            </a:r>
            <a:r>
              <a:rPr lang="cs-CZ" dirty="0" smtClean="0"/>
              <a:t> </a:t>
            </a:r>
            <a:r>
              <a:rPr lang="cs-CZ" dirty="0" err="1" smtClean="0"/>
              <a:t>advocatus</a:t>
            </a:r>
            <a:r>
              <a:rPr lang="cs-CZ" dirty="0" smtClean="0"/>
              <a:t> </a:t>
            </a:r>
            <a:r>
              <a:rPr lang="cs-CZ" dirty="0" err="1" smtClean="0"/>
              <a:t>meus</a:t>
            </a:r>
            <a:r>
              <a:rPr lang="cs-CZ" dirty="0" smtClean="0"/>
              <a:t> </a:t>
            </a:r>
            <a:r>
              <a:rPr lang="cs-CZ" dirty="0" err="1" smtClean="0"/>
              <a:t>apud</a:t>
            </a:r>
            <a:r>
              <a:rPr lang="cs-CZ" dirty="0" smtClean="0"/>
              <a:t> </a:t>
            </a:r>
            <a:r>
              <a:rPr lang="cs-CZ" dirty="0" err="1" smtClean="0"/>
              <a:t>te</a:t>
            </a:r>
            <a:r>
              <a:rPr lang="cs-CZ" dirty="0" smtClean="0"/>
              <a:t> </a:t>
            </a:r>
            <a:r>
              <a:rPr lang="cs-CZ" dirty="0" err="1" smtClean="0"/>
              <a:t>Deum</a:t>
            </a:r>
            <a:r>
              <a:rPr lang="cs-CZ" dirty="0" smtClean="0"/>
              <a:t> Patrem.</a:t>
            </a:r>
          </a:p>
          <a:p>
            <a:pPr>
              <a:buNone/>
            </a:pPr>
            <a:r>
              <a:rPr lang="cs-CZ" dirty="0" err="1" smtClean="0"/>
              <a:t>Ecce</a:t>
            </a:r>
            <a:r>
              <a:rPr lang="cs-CZ" dirty="0" smtClean="0"/>
              <a:t> Pontifex </a:t>
            </a:r>
            <a:r>
              <a:rPr lang="cs-CZ" dirty="0" err="1" smtClean="0"/>
              <a:t>summus</a:t>
            </a:r>
            <a:r>
              <a:rPr lang="cs-CZ" dirty="0" smtClean="0"/>
              <a:t>, </a:t>
            </a:r>
            <a:r>
              <a:rPr lang="cs-CZ" dirty="0" err="1" smtClean="0"/>
              <a:t>qui</a:t>
            </a:r>
            <a:r>
              <a:rPr lang="cs-CZ" dirty="0" smtClean="0"/>
              <a:t> non </a:t>
            </a:r>
            <a:r>
              <a:rPr lang="cs-CZ" dirty="0" err="1" smtClean="0"/>
              <a:t>alieno</a:t>
            </a:r>
            <a:r>
              <a:rPr lang="cs-CZ" dirty="0" smtClean="0"/>
              <a:t> </a:t>
            </a:r>
            <a:r>
              <a:rPr lang="cs-CZ" dirty="0" err="1" smtClean="0"/>
              <a:t>eget</a:t>
            </a:r>
            <a:r>
              <a:rPr lang="cs-CZ" dirty="0" smtClean="0"/>
              <a:t> </a:t>
            </a:r>
            <a:r>
              <a:rPr lang="cs-CZ" dirty="0" err="1" smtClean="0"/>
              <a:t>expiari</a:t>
            </a:r>
            <a:r>
              <a:rPr lang="cs-CZ" dirty="0" smtClean="0"/>
              <a:t> </a:t>
            </a:r>
            <a:r>
              <a:rPr lang="cs-CZ" dirty="0" err="1" smtClean="0"/>
              <a:t>sanguine</a:t>
            </a:r>
            <a:r>
              <a:rPr lang="cs-CZ" dirty="0" smtClean="0"/>
              <a:t>, </a:t>
            </a:r>
            <a:r>
              <a:rPr lang="cs-CZ" dirty="0" err="1" smtClean="0"/>
              <a:t>qui</a:t>
            </a:r>
            <a:r>
              <a:rPr lang="cs-CZ" dirty="0" smtClean="0"/>
              <a:t> </a:t>
            </a:r>
            <a:r>
              <a:rPr lang="cs-CZ" dirty="0" err="1" smtClean="0"/>
              <a:t>proprio</a:t>
            </a:r>
            <a:r>
              <a:rPr lang="cs-CZ" dirty="0" smtClean="0"/>
              <a:t> </a:t>
            </a:r>
            <a:r>
              <a:rPr lang="cs-CZ" dirty="0" err="1" smtClean="0"/>
              <a:t>refulget</a:t>
            </a:r>
            <a:r>
              <a:rPr lang="cs-CZ" dirty="0" smtClean="0"/>
              <a:t> </a:t>
            </a:r>
            <a:r>
              <a:rPr lang="cs-CZ" dirty="0" err="1" smtClean="0"/>
              <a:t>cruore</a:t>
            </a:r>
            <a:r>
              <a:rPr lang="cs-CZ" dirty="0" smtClean="0"/>
              <a:t>.</a:t>
            </a:r>
          </a:p>
          <a:p>
            <a:pPr>
              <a:buNone/>
            </a:pPr>
            <a:r>
              <a:rPr lang="cs-CZ" dirty="0" err="1" smtClean="0"/>
              <a:t>Ecce</a:t>
            </a:r>
            <a:r>
              <a:rPr lang="cs-CZ" dirty="0" smtClean="0"/>
              <a:t> </a:t>
            </a:r>
            <a:r>
              <a:rPr lang="cs-CZ" dirty="0" err="1" smtClean="0"/>
              <a:t>hostia</a:t>
            </a:r>
            <a:r>
              <a:rPr lang="cs-CZ" dirty="0" smtClean="0"/>
              <a:t> </a:t>
            </a:r>
            <a:r>
              <a:rPr lang="cs-CZ" dirty="0" err="1" smtClean="0"/>
              <a:t>sancta</a:t>
            </a:r>
            <a:r>
              <a:rPr lang="cs-CZ" dirty="0" smtClean="0"/>
              <a:t> </a:t>
            </a:r>
            <a:r>
              <a:rPr lang="cs-CZ" dirty="0" err="1" smtClean="0"/>
              <a:t>et</a:t>
            </a:r>
            <a:r>
              <a:rPr lang="cs-CZ" dirty="0" smtClean="0"/>
              <a:t> </a:t>
            </a:r>
            <a:r>
              <a:rPr lang="cs-CZ" dirty="0" err="1" smtClean="0"/>
              <a:t>perfecta</a:t>
            </a:r>
            <a:r>
              <a:rPr lang="cs-CZ" dirty="0" smtClean="0"/>
              <a:t>, in </a:t>
            </a:r>
            <a:r>
              <a:rPr lang="cs-CZ" dirty="0" err="1" smtClean="0"/>
              <a:t>odorem</a:t>
            </a:r>
            <a:r>
              <a:rPr lang="cs-CZ" dirty="0" smtClean="0"/>
              <a:t> </a:t>
            </a:r>
            <a:r>
              <a:rPr lang="cs-CZ" dirty="0" err="1" smtClean="0"/>
              <a:t>suavitatis</a:t>
            </a:r>
            <a:r>
              <a:rPr lang="cs-CZ" dirty="0" smtClean="0"/>
              <a:t> </a:t>
            </a:r>
            <a:r>
              <a:rPr lang="cs-CZ" dirty="0" err="1" smtClean="0"/>
              <a:t>oblata</a:t>
            </a:r>
            <a:r>
              <a:rPr lang="cs-CZ" dirty="0" smtClean="0"/>
              <a:t> </a:t>
            </a:r>
            <a:r>
              <a:rPr lang="cs-CZ" dirty="0" err="1" smtClean="0"/>
              <a:t>et</a:t>
            </a:r>
            <a:r>
              <a:rPr lang="cs-CZ" dirty="0" smtClean="0"/>
              <a:t> </a:t>
            </a:r>
            <a:r>
              <a:rPr lang="cs-CZ" dirty="0" err="1" smtClean="0"/>
              <a:t>accepta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12" name="Zástupný symbol pro obsah 11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cs-CZ" dirty="0" smtClean="0"/>
              <a:t>Hle, můj zastánce je s Tebou Bůh Otce.</a:t>
            </a:r>
          </a:p>
          <a:p>
            <a:pPr>
              <a:buNone/>
            </a:pPr>
            <a:r>
              <a:rPr lang="cs-CZ" dirty="0" smtClean="0"/>
              <a:t>Hle nejvyšší velekněz, jemuž není oběť krve cizí, který vlastní krví došel slávy.</a:t>
            </a:r>
          </a:p>
          <a:p>
            <a:pPr>
              <a:buNone/>
            </a:pPr>
            <a:r>
              <a:rPr lang="cs-CZ" dirty="0" smtClean="0"/>
              <a:t>Hle oběť svatá a dokonalá nabídnutá a přijatá v libé vůni.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Ecce</a:t>
            </a:r>
            <a:r>
              <a:rPr lang="cs-CZ" dirty="0" smtClean="0"/>
              <a:t> </a:t>
            </a:r>
            <a:r>
              <a:rPr lang="cs-CZ" dirty="0" err="1" smtClean="0"/>
              <a:t>advocatus</a:t>
            </a:r>
            <a:r>
              <a:rPr lang="cs-CZ" dirty="0" smtClean="0"/>
              <a:t> </a:t>
            </a:r>
            <a:r>
              <a:rPr lang="cs-CZ" dirty="0" err="1" smtClean="0"/>
              <a:t>meus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cs-CZ" dirty="0" err="1" smtClean="0"/>
              <a:t>Ecce</a:t>
            </a:r>
            <a:r>
              <a:rPr lang="cs-CZ" dirty="0" smtClean="0"/>
              <a:t> </a:t>
            </a:r>
            <a:r>
              <a:rPr lang="cs-CZ" dirty="0" err="1" smtClean="0"/>
              <a:t>agnus</a:t>
            </a:r>
            <a:r>
              <a:rPr lang="cs-CZ" dirty="0" smtClean="0"/>
              <a:t> sine </a:t>
            </a:r>
            <a:r>
              <a:rPr lang="cs-CZ" dirty="0" err="1" smtClean="0"/>
              <a:t>macula</a:t>
            </a:r>
            <a:r>
              <a:rPr lang="cs-CZ" dirty="0" smtClean="0"/>
              <a:t>, </a:t>
            </a:r>
            <a:r>
              <a:rPr lang="cs-CZ" dirty="0" err="1" smtClean="0"/>
              <a:t>qui</a:t>
            </a:r>
            <a:r>
              <a:rPr lang="cs-CZ" dirty="0" smtClean="0"/>
              <a:t> </a:t>
            </a:r>
            <a:r>
              <a:rPr lang="cs-CZ" dirty="0" err="1" smtClean="0"/>
              <a:t>coram</a:t>
            </a:r>
            <a:r>
              <a:rPr lang="cs-CZ" dirty="0" smtClean="0"/>
              <a:t> se </a:t>
            </a:r>
            <a:r>
              <a:rPr lang="cs-CZ" dirty="0" err="1" smtClean="0"/>
              <a:t>tondentibus</a:t>
            </a:r>
            <a:r>
              <a:rPr lang="cs-CZ" dirty="0" smtClean="0"/>
              <a:t> </a:t>
            </a:r>
            <a:r>
              <a:rPr lang="cs-CZ" dirty="0" err="1" smtClean="0"/>
              <a:t>obmutuit</a:t>
            </a:r>
            <a:r>
              <a:rPr lang="cs-CZ" dirty="0" smtClean="0"/>
              <a:t>, </a:t>
            </a:r>
            <a:r>
              <a:rPr lang="cs-CZ" dirty="0" err="1" smtClean="0"/>
              <a:t>qui</a:t>
            </a:r>
            <a:r>
              <a:rPr lang="cs-CZ" dirty="0" smtClean="0"/>
              <a:t> a </a:t>
            </a:r>
            <a:r>
              <a:rPr lang="cs-CZ" dirty="0" err="1" smtClean="0"/>
              <a:t>lapis</a:t>
            </a:r>
            <a:r>
              <a:rPr lang="cs-CZ" dirty="0" smtClean="0"/>
              <a:t> </a:t>
            </a:r>
            <a:r>
              <a:rPr lang="cs-CZ" dirty="0" err="1" smtClean="0"/>
              <a:t>caesus</a:t>
            </a:r>
            <a:r>
              <a:rPr lang="cs-CZ" dirty="0" smtClean="0"/>
              <a:t>, </a:t>
            </a:r>
            <a:r>
              <a:rPr lang="cs-CZ" dirty="0" err="1" smtClean="0"/>
              <a:t>sputis</a:t>
            </a:r>
            <a:r>
              <a:rPr lang="cs-CZ" dirty="0" smtClean="0"/>
              <a:t> </a:t>
            </a:r>
            <a:r>
              <a:rPr lang="cs-CZ" dirty="0" err="1" smtClean="0"/>
              <a:t>illitis</a:t>
            </a:r>
            <a:r>
              <a:rPr lang="cs-CZ" dirty="0" smtClean="0"/>
              <a:t>, </a:t>
            </a:r>
            <a:r>
              <a:rPr lang="cs-CZ" dirty="0" err="1" smtClean="0"/>
              <a:t>opprobriis</a:t>
            </a:r>
            <a:r>
              <a:rPr lang="cs-CZ" dirty="0" smtClean="0"/>
              <a:t> </a:t>
            </a:r>
            <a:r>
              <a:rPr lang="cs-CZ" dirty="0" err="1" smtClean="0"/>
              <a:t>afectus</a:t>
            </a:r>
            <a:r>
              <a:rPr lang="cs-CZ" dirty="0" smtClean="0"/>
              <a:t> os </a:t>
            </a:r>
            <a:r>
              <a:rPr lang="cs-CZ" dirty="0" err="1" smtClean="0"/>
              <a:t>suum</a:t>
            </a:r>
            <a:r>
              <a:rPr lang="cs-CZ" dirty="0" smtClean="0"/>
              <a:t> non </a:t>
            </a:r>
            <a:r>
              <a:rPr lang="cs-CZ" dirty="0" err="1" smtClean="0"/>
              <a:t>aperuit</a:t>
            </a:r>
            <a:r>
              <a:rPr lang="cs-CZ" dirty="0" smtClean="0"/>
              <a:t>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>
              <a:buNone/>
            </a:pPr>
            <a:r>
              <a:rPr lang="cs-CZ" dirty="0" smtClean="0"/>
              <a:t>Hle, beránek bez poskvrny, který v očích střihačů zůstal němý, trpěl plivance a rány, ani na kruté výčitky neotevřel úst.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Ecce</a:t>
            </a:r>
            <a:r>
              <a:rPr lang="cs-CZ" dirty="0" smtClean="0"/>
              <a:t> </a:t>
            </a:r>
            <a:r>
              <a:rPr lang="cs-CZ" dirty="0" err="1" smtClean="0"/>
              <a:t>advocatus</a:t>
            </a:r>
            <a:r>
              <a:rPr lang="cs-CZ" dirty="0" smtClean="0"/>
              <a:t> </a:t>
            </a:r>
            <a:r>
              <a:rPr lang="cs-CZ" dirty="0" err="1" smtClean="0"/>
              <a:t>meus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err="1" smtClean="0"/>
              <a:t>En</a:t>
            </a:r>
            <a:r>
              <a:rPr lang="cs-CZ" dirty="0" smtClean="0"/>
              <a:t> </a:t>
            </a:r>
            <a:r>
              <a:rPr lang="cs-CZ" dirty="0" err="1" smtClean="0"/>
              <a:t>qui</a:t>
            </a:r>
            <a:r>
              <a:rPr lang="cs-CZ" dirty="0" smtClean="0"/>
              <a:t> </a:t>
            </a:r>
            <a:r>
              <a:rPr lang="cs-CZ" dirty="0" err="1" smtClean="0"/>
              <a:t>peccatum</a:t>
            </a:r>
            <a:r>
              <a:rPr lang="cs-CZ" dirty="0" smtClean="0"/>
              <a:t> non </a:t>
            </a:r>
            <a:r>
              <a:rPr lang="cs-CZ" dirty="0" err="1" smtClean="0"/>
              <a:t>fecit</a:t>
            </a:r>
            <a:r>
              <a:rPr lang="cs-CZ" dirty="0" smtClean="0"/>
              <a:t>, </a:t>
            </a:r>
            <a:r>
              <a:rPr lang="cs-CZ" dirty="0" err="1" smtClean="0"/>
              <a:t>peccata</a:t>
            </a:r>
            <a:r>
              <a:rPr lang="cs-CZ" dirty="0" smtClean="0"/>
              <a:t> </a:t>
            </a:r>
            <a:r>
              <a:rPr lang="cs-CZ" dirty="0" err="1" smtClean="0"/>
              <a:t>nostra</a:t>
            </a:r>
            <a:r>
              <a:rPr lang="cs-CZ" dirty="0" smtClean="0"/>
              <a:t> </a:t>
            </a:r>
            <a:r>
              <a:rPr lang="cs-CZ" dirty="0" err="1" smtClean="0"/>
              <a:t>pertulit</a:t>
            </a:r>
            <a:r>
              <a:rPr lang="cs-CZ" dirty="0" smtClean="0"/>
              <a:t>, </a:t>
            </a:r>
            <a:r>
              <a:rPr lang="cs-CZ" dirty="0" err="1" smtClean="0"/>
              <a:t>et</a:t>
            </a:r>
            <a:r>
              <a:rPr lang="cs-CZ" dirty="0" smtClean="0"/>
              <a:t> </a:t>
            </a:r>
            <a:r>
              <a:rPr lang="cs-CZ" dirty="0" err="1" smtClean="0"/>
              <a:t>languores</a:t>
            </a:r>
            <a:r>
              <a:rPr lang="cs-CZ" dirty="0" smtClean="0"/>
              <a:t> </a:t>
            </a:r>
            <a:r>
              <a:rPr lang="cs-CZ" dirty="0" err="1" smtClean="0"/>
              <a:t>nostros</a:t>
            </a:r>
            <a:r>
              <a:rPr lang="cs-CZ" dirty="0" smtClean="0"/>
              <a:t> </a:t>
            </a:r>
            <a:r>
              <a:rPr lang="cs-CZ" dirty="0" err="1" smtClean="0"/>
              <a:t>suo</a:t>
            </a:r>
            <a:r>
              <a:rPr lang="cs-CZ" dirty="0" smtClean="0"/>
              <a:t> </a:t>
            </a:r>
            <a:r>
              <a:rPr lang="cs-CZ" dirty="0" err="1" smtClean="0"/>
              <a:t>livore</a:t>
            </a:r>
            <a:r>
              <a:rPr lang="cs-CZ" dirty="0" smtClean="0"/>
              <a:t> </a:t>
            </a:r>
            <a:r>
              <a:rPr lang="cs-CZ" dirty="0" err="1" smtClean="0"/>
              <a:t>sanavit</a:t>
            </a:r>
            <a:r>
              <a:rPr lang="cs-CZ" dirty="0" smtClean="0"/>
              <a:t>.</a:t>
            </a:r>
          </a:p>
          <a:p>
            <a:pPr>
              <a:buNone/>
            </a:pPr>
            <a:r>
              <a:rPr lang="cs-CZ" dirty="0" smtClean="0"/>
              <a:t>Per </a:t>
            </a:r>
            <a:r>
              <a:rPr lang="cs-CZ" dirty="0" err="1" smtClean="0"/>
              <a:t>hunc</a:t>
            </a:r>
            <a:r>
              <a:rPr lang="cs-CZ" dirty="0" smtClean="0"/>
              <a:t> </a:t>
            </a:r>
            <a:r>
              <a:rPr lang="cs-CZ" dirty="0" err="1" smtClean="0"/>
              <a:t>summum</a:t>
            </a:r>
            <a:r>
              <a:rPr lang="cs-CZ" dirty="0" smtClean="0"/>
              <a:t> </a:t>
            </a:r>
            <a:r>
              <a:rPr lang="cs-CZ" dirty="0" err="1" smtClean="0"/>
              <a:t>Mediatorem</a:t>
            </a:r>
            <a:r>
              <a:rPr lang="cs-CZ" dirty="0" smtClean="0"/>
              <a:t>, </a:t>
            </a:r>
            <a:r>
              <a:rPr lang="cs-CZ" dirty="0" err="1" smtClean="0"/>
              <a:t>Pontificem</a:t>
            </a:r>
            <a:r>
              <a:rPr lang="cs-CZ" dirty="0" smtClean="0"/>
              <a:t> </a:t>
            </a:r>
            <a:r>
              <a:rPr lang="cs-CZ" dirty="0" err="1" smtClean="0"/>
              <a:t>et</a:t>
            </a:r>
            <a:r>
              <a:rPr lang="cs-CZ" dirty="0" smtClean="0"/>
              <a:t> </a:t>
            </a:r>
            <a:r>
              <a:rPr lang="cs-CZ" dirty="0" err="1" smtClean="0"/>
              <a:t>Salvatorem</a:t>
            </a:r>
            <a:r>
              <a:rPr lang="cs-CZ" dirty="0" smtClean="0"/>
              <a:t> </a:t>
            </a:r>
            <a:r>
              <a:rPr lang="cs-CZ" dirty="0" err="1" smtClean="0"/>
              <a:t>exaudi</a:t>
            </a:r>
            <a:r>
              <a:rPr lang="cs-CZ" dirty="0" smtClean="0"/>
              <a:t> nos, </a:t>
            </a:r>
            <a:r>
              <a:rPr lang="cs-CZ" dirty="0" err="1" smtClean="0"/>
              <a:t>clementissime</a:t>
            </a:r>
            <a:r>
              <a:rPr lang="cs-CZ" dirty="0" smtClean="0"/>
              <a:t> Pater.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cs-CZ" dirty="0" smtClean="0"/>
              <a:t>Ten, který hříchu neznal, nesl naše hříchy a naše nemoci svými modřinami uzdravil.</a:t>
            </a:r>
          </a:p>
          <a:p>
            <a:pPr>
              <a:buNone/>
            </a:pPr>
            <a:r>
              <a:rPr lang="cs-CZ" dirty="0" smtClean="0"/>
              <a:t>Skrze nejvyššího Prostředníka, Kněze a Spasitele, vyslyš nás milostivý Otče. 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Ecce</a:t>
            </a:r>
            <a:r>
              <a:rPr lang="cs-CZ" dirty="0" smtClean="0"/>
              <a:t> </a:t>
            </a:r>
            <a:r>
              <a:rPr lang="cs-CZ" dirty="0" err="1" smtClean="0"/>
              <a:t>advocatus</a:t>
            </a:r>
            <a:r>
              <a:rPr lang="cs-CZ" dirty="0" smtClean="0"/>
              <a:t> </a:t>
            </a:r>
            <a:r>
              <a:rPr lang="cs-CZ" dirty="0" err="1" smtClean="0"/>
              <a:t>meus</a:t>
            </a:r>
            <a:r>
              <a:rPr lang="cs-CZ" dirty="0" smtClean="0"/>
              <a:t> SWV 84</a:t>
            </a: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pozitivní afekt – méně hustá sazba, často nezní všechny 4 hlasy zároveň</a:t>
            </a:r>
          </a:p>
          <a:p>
            <a:r>
              <a:rPr lang="cs-CZ" dirty="0" smtClean="0"/>
              <a:t>narativní charakter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Výsledek obrázku pro Heinrich Schutz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85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dirty="0" smtClean="0"/>
              <a:t>BRAY, </a:t>
            </a:r>
            <a:r>
              <a:rPr lang="cs-CZ" dirty="0" err="1" smtClean="0"/>
              <a:t>Roger</a:t>
            </a:r>
            <a:r>
              <a:rPr lang="cs-CZ" dirty="0" smtClean="0"/>
              <a:t>. </a:t>
            </a:r>
            <a:r>
              <a:rPr lang="cs-CZ" dirty="0" err="1" smtClean="0"/>
              <a:t>The</a:t>
            </a:r>
            <a:r>
              <a:rPr lang="cs-CZ" dirty="0" smtClean="0"/>
              <a:t> '</a:t>
            </a:r>
            <a:r>
              <a:rPr lang="cs-CZ" dirty="0" err="1" smtClean="0"/>
              <a:t>Cantiones</a:t>
            </a:r>
            <a:r>
              <a:rPr lang="cs-CZ" dirty="0" smtClean="0"/>
              <a:t> </a:t>
            </a:r>
            <a:r>
              <a:rPr lang="cs-CZ" dirty="0" err="1" smtClean="0"/>
              <a:t>Sacrae</a:t>
            </a:r>
            <a:r>
              <a:rPr lang="cs-CZ" dirty="0" smtClean="0"/>
              <a:t>' </a:t>
            </a:r>
            <a:r>
              <a:rPr lang="cs-CZ" dirty="0" err="1" smtClean="0"/>
              <a:t>of</a:t>
            </a:r>
            <a:r>
              <a:rPr lang="cs-CZ" dirty="0" smtClean="0"/>
              <a:t> Heinrich </a:t>
            </a:r>
            <a:r>
              <a:rPr lang="cs-CZ" dirty="0" err="1" smtClean="0"/>
              <a:t>Schütz</a:t>
            </a:r>
            <a:r>
              <a:rPr lang="cs-CZ" dirty="0" smtClean="0"/>
              <a:t> Re-</a:t>
            </a:r>
            <a:r>
              <a:rPr lang="cs-CZ" dirty="0" err="1" smtClean="0"/>
              <a:t>Examined</a:t>
            </a:r>
            <a:r>
              <a:rPr lang="cs-CZ" dirty="0" smtClean="0"/>
              <a:t>. In </a:t>
            </a:r>
            <a:r>
              <a:rPr lang="cs-CZ" i="1" dirty="0" smtClean="0"/>
              <a:t>Music &amp; </a:t>
            </a:r>
            <a:r>
              <a:rPr lang="cs-CZ" i="1" dirty="0" err="1" smtClean="0"/>
              <a:t>Letters</a:t>
            </a:r>
            <a:r>
              <a:rPr lang="cs-CZ" dirty="0" smtClean="0"/>
              <a:t>. Vol. 52. No. 3., 1971. str.  299-305. [online] Dostupné z: </a:t>
            </a:r>
            <a:r>
              <a:rPr lang="cs-CZ" u="sng" dirty="0" smtClean="0">
                <a:hlinkClick r:id="rId2"/>
              </a:rPr>
              <a:t>https://www.jstor.org/stable/734525?seq=1#page_scan_tab_contents</a:t>
            </a:r>
            <a:r>
              <a:rPr lang="cs-CZ" dirty="0" smtClean="0"/>
              <a:t> [citováno 23. 10. 2016</a:t>
            </a:r>
            <a:r>
              <a:rPr lang="cs-CZ" u="sng" dirty="0" smtClean="0"/>
              <a:t>]</a:t>
            </a:r>
            <a:r>
              <a:rPr lang="cs-CZ" dirty="0" smtClean="0"/>
              <a:t>.</a:t>
            </a:r>
          </a:p>
          <a:p>
            <a:pPr lvl="0"/>
            <a:r>
              <a:rPr lang="cs-CZ" dirty="0" smtClean="0"/>
              <a:t>BREIG, Werner. </a:t>
            </a:r>
            <a:r>
              <a:rPr lang="cs-CZ" dirty="0" err="1" smtClean="0"/>
              <a:t>Schütz</a:t>
            </a:r>
            <a:r>
              <a:rPr lang="cs-CZ" dirty="0" smtClean="0"/>
              <a:t>, Heinrich.</a:t>
            </a:r>
            <a:r>
              <a:rPr lang="cs-CZ" i="1" dirty="0" smtClean="0"/>
              <a:t> </a:t>
            </a:r>
            <a:r>
              <a:rPr lang="cs-CZ" dirty="0" smtClean="0"/>
              <a:t>In </a:t>
            </a:r>
            <a:r>
              <a:rPr lang="cs-CZ" i="1" dirty="0" smtClean="0"/>
              <a:t>Die Musik in </a:t>
            </a:r>
            <a:r>
              <a:rPr lang="cs-CZ" i="1" dirty="0" err="1" smtClean="0"/>
              <a:t>Geschichte</a:t>
            </a:r>
            <a:r>
              <a:rPr lang="cs-CZ" i="1" dirty="0" smtClean="0"/>
              <a:t> </a:t>
            </a:r>
            <a:r>
              <a:rPr lang="cs-CZ" i="1" dirty="0" err="1" smtClean="0"/>
              <a:t>und</a:t>
            </a:r>
            <a:r>
              <a:rPr lang="cs-CZ" i="1" dirty="0" smtClean="0"/>
              <a:t> </a:t>
            </a:r>
            <a:r>
              <a:rPr lang="cs-CZ" i="1" dirty="0" err="1" smtClean="0"/>
              <a:t>Gegenwar</a:t>
            </a:r>
            <a:r>
              <a:rPr lang="cs-CZ" i="1" dirty="0" smtClean="0"/>
              <a:t>, </a:t>
            </a:r>
            <a:r>
              <a:rPr lang="cs-CZ" dirty="0" err="1" smtClean="0"/>
              <a:t>ed</a:t>
            </a:r>
            <a:r>
              <a:rPr lang="cs-CZ" dirty="0" smtClean="0"/>
              <a:t>. </a:t>
            </a:r>
            <a:r>
              <a:rPr lang="cs-CZ" dirty="0" err="1" smtClean="0"/>
              <a:t>Ludwig</a:t>
            </a:r>
            <a:r>
              <a:rPr lang="cs-CZ" dirty="0" smtClean="0"/>
              <a:t> </a:t>
            </a:r>
            <a:r>
              <a:rPr lang="cs-CZ" dirty="0" err="1" smtClean="0"/>
              <a:t>Finscher</a:t>
            </a:r>
            <a:r>
              <a:rPr lang="cs-CZ" dirty="0" smtClean="0"/>
              <a:t>, </a:t>
            </a:r>
            <a:r>
              <a:rPr lang="cs-CZ" dirty="0" err="1" smtClean="0"/>
              <a:t>Britta</a:t>
            </a:r>
            <a:r>
              <a:rPr lang="cs-CZ" dirty="0" smtClean="0"/>
              <a:t> </a:t>
            </a:r>
            <a:r>
              <a:rPr lang="cs-CZ" dirty="0" err="1" smtClean="0"/>
              <a:t>Constapel</a:t>
            </a:r>
            <a:r>
              <a:rPr lang="cs-CZ" dirty="0" smtClean="0"/>
              <a:t>, </a:t>
            </a:r>
            <a:r>
              <a:rPr lang="cs-CZ" dirty="0" err="1" smtClean="0"/>
              <a:t>Sabrina</a:t>
            </a:r>
            <a:r>
              <a:rPr lang="cs-CZ" dirty="0" smtClean="0"/>
              <a:t> </a:t>
            </a:r>
            <a:r>
              <a:rPr lang="cs-CZ" dirty="0" err="1" smtClean="0"/>
              <a:t>Quintero</a:t>
            </a:r>
            <a:r>
              <a:rPr lang="cs-CZ" dirty="0" smtClean="0"/>
              <a:t>, band 12. </a:t>
            </a:r>
            <a:r>
              <a:rPr lang="cs-CZ" dirty="0" err="1" smtClean="0"/>
              <a:t>Kassel</a:t>
            </a:r>
            <a:r>
              <a:rPr lang="cs-CZ" dirty="0" smtClean="0"/>
              <a:t>: </a:t>
            </a:r>
            <a:r>
              <a:rPr lang="cs-CZ" dirty="0" err="1" smtClean="0"/>
              <a:t>Bärenreiter</a:t>
            </a:r>
            <a:r>
              <a:rPr lang="cs-CZ" dirty="0" smtClean="0"/>
              <a:t>, 2008</a:t>
            </a:r>
            <a:r>
              <a:rPr lang="cs-CZ" dirty="0" smtClean="0"/>
              <a:t>.</a:t>
            </a:r>
          </a:p>
          <a:p>
            <a:pPr lvl="0"/>
            <a:r>
              <a:rPr lang="cs-CZ" dirty="0" smtClean="0"/>
              <a:t>MICHELS, Ulrich. </a:t>
            </a:r>
            <a:r>
              <a:rPr lang="cs-CZ" i="1" dirty="0" smtClean="0"/>
              <a:t>Encyklopedický atlas </a:t>
            </a:r>
            <a:r>
              <a:rPr lang="cs-CZ" i="1" dirty="0" smtClean="0"/>
              <a:t>hudby</a:t>
            </a:r>
            <a:r>
              <a:rPr lang="cs-CZ" dirty="0" smtClean="0"/>
              <a:t>. Praha: Nakladatelství lidové noviny, 2000. s. 266 – 271. </a:t>
            </a: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Literatura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cs-CZ" dirty="0" smtClean="0"/>
              <a:t>SCHÜLLEROVÁ, Silvie. </a:t>
            </a:r>
            <a:r>
              <a:rPr lang="cs-CZ" i="1" dirty="0" smtClean="0"/>
              <a:t>Afektová teorie a hudebně-rétorické figury.</a:t>
            </a:r>
            <a:r>
              <a:rPr lang="cs-CZ" dirty="0" smtClean="0"/>
              <a:t> Brno: Masarykova univerzita. Pedagogická fakulta. Katedra hudební výchovy, 2006. Vedoucí dizertační práce doc. PhDr. Zdeněk Marek, CSc.</a:t>
            </a:r>
          </a:p>
          <a:p>
            <a:pPr lvl="0"/>
            <a:r>
              <a:rPr lang="cs-CZ" dirty="0" smtClean="0"/>
              <a:t>SMOLKA</a:t>
            </a:r>
            <a:r>
              <a:rPr lang="cs-CZ" dirty="0" smtClean="0"/>
              <a:t>, Jaroslav. </a:t>
            </a:r>
            <a:r>
              <a:rPr lang="cs-CZ" i="1" dirty="0" smtClean="0"/>
              <a:t>Dějiny hudby</a:t>
            </a:r>
            <a:r>
              <a:rPr lang="cs-CZ" dirty="0" smtClean="0"/>
              <a:t>. </a:t>
            </a:r>
            <a:r>
              <a:rPr lang="cs-CZ" dirty="0" err="1" smtClean="0"/>
              <a:t>Vyd</a:t>
            </a:r>
            <a:r>
              <a:rPr lang="cs-CZ" dirty="0" smtClean="0"/>
              <a:t>. 1. Brno: TOGGA </a:t>
            </a:r>
            <a:r>
              <a:rPr lang="cs-CZ" dirty="0" err="1" smtClean="0"/>
              <a:t>agency</a:t>
            </a:r>
            <a:r>
              <a:rPr lang="cs-CZ" dirty="0" smtClean="0"/>
              <a:t>, 2001. s. 329</a:t>
            </a:r>
            <a:r>
              <a:rPr lang="cs-CZ" dirty="0" smtClean="0"/>
              <a:t>.</a:t>
            </a:r>
          </a:p>
          <a:p>
            <a:r>
              <a:rPr lang="cs-CZ" dirty="0" smtClean="0"/>
              <a:t>RIFKIN, </a:t>
            </a:r>
            <a:r>
              <a:rPr lang="cs-CZ" dirty="0" err="1" smtClean="0"/>
              <a:t>Joshua</a:t>
            </a:r>
            <a:r>
              <a:rPr lang="cs-CZ" dirty="0" smtClean="0"/>
              <a:t> </a:t>
            </a:r>
            <a:r>
              <a:rPr lang="cs-CZ" dirty="0" err="1" smtClean="0"/>
              <a:t>et</a:t>
            </a:r>
            <a:r>
              <a:rPr lang="cs-CZ" dirty="0" smtClean="0"/>
              <a:t> </a:t>
            </a:r>
            <a:r>
              <a:rPr lang="cs-CZ" dirty="0" err="1" smtClean="0"/>
              <a:t>al</a:t>
            </a:r>
            <a:r>
              <a:rPr lang="cs-CZ" dirty="0" smtClean="0"/>
              <a:t>. </a:t>
            </a:r>
            <a:r>
              <a:rPr lang="cs-CZ" dirty="0" err="1" smtClean="0"/>
              <a:t>Schütz</a:t>
            </a:r>
            <a:r>
              <a:rPr lang="cs-CZ" dirty="0" smtClean="0"/>
              <a:t>, Heinrich. In </a:t>
            </a:r>
            <a:r>
              <a:rPr lang="cs-CZ" i="1" dirty="0" err="1" smtClean="0"/>
              <a:t>Grove</a:t>
            </a:r>
            <a:r>
              <a:rPr lang="cs-CZ" i="1" dirty="0" smtClean="0"/>
              <a:t> Music Online</a:t>
            </a:r>
            <a:r>
              <a:rPr lang="cs-CZ" dirty="0" smtClean="0"/>
              <a:t>. </a:t>
            </a:r>
            <a:r>
              <a:rPr lang="cs-CZ" i="1" dirty="0" smtClean="0"/>
              <a:t>Oxford Music Online</a:t>
            </a:r>
            <a:r>
              <a:rPr lang="cs-CZ" dirty="0" smtClean="0"/>
              <a:t>. Oxford University </a:t>
            </a:r>
            <a:r>
              <a:rPr lang="cs-CZ" dirty="0" err="1" smtClean="0"/>
              <a:t>Press</a:t>
            </a:r>
            <a:r>
              <a:rPr lang="cs-CZ" dirty="0" smtClean="0"/>
              <a:t>. [online] Dostupné z: </a:t>
            </a:r>
            <a:r>
              <a:rPr lang="cs-CZ" u="sng" dirty="0" smtClean="0">
                <a:hlinkClick r:id="rId2"/>
              </a:rPr>
              <a:t>http://www.</a:t>
            </a:r>
            <a:r>
              <a:rPr lang="cs-CZ" u="sng" dirty="0" err="1" smtClean="0">
                <a:hlinkClick r:id="rId2"/>
              </a:rPr>
              <a:t>oxfordmusiconline.com</a:t>
            </a:r>
            <a:r>
              <a:rPr lang="cs-CZ" u="sng" dirty="0" smtClean="0">
                <a:hlinkClick r:id="rId2"/>
              </a:rPr>
              <a:t>/</a:t>
            </a:r>
            <a:r>
              <a:rPr lang="cs-CZ" u="sng" dirty="0" err="1" smtClean="0">
                <a:hlinkClick r:id="rId2"/>
              </a:rPr>
              <a:t>subscriber</a:t>
            </a:r>
            <a:r>
              <a:rPr lang="cs-CZ" u="sng" dirty="0" smtClean="0">
                <a:hlinkClick r:id="rId2"/>
              </a:rPr>
              <a:t>/</a:t>
            </a:r>
            <a:r>
              <a:rPr lang="cs-CZ" u="sng" dirty="0" err="1" smtClean="0">
                <a:hlinkClick r:id="rId2"/>
              </a:rPr>
              <a:t>article</a:t>
            </a:r>
            <a:r>
              <a:rPr lang="cs-CZ" u="sng" dirty="0" smtClean="0">
                <a:hlinkClick r:id="rId2"/>
              </a:rPr>
              <a:t>/</a:t>
            </a:r>
            <a:r>
              <a:rPr lang="cs-CZ" u="sng" dirty="0" err="1" smtClean="0">
                <a:hlinkClick r:id="rId2"/>
              </a:rPr>
              <a:t>grove</a:t>
            </a:r>
            <a:r>
              <a:rPr lang="cs-CZ" u="sng" dirty="0" smtClean="0">
                <a:hlinkClick r:id="rId2"/>
              </a:rPr>
              <a:t>/music/45997</a:t>
            </a:r>
            <a:r>
              <a:rPr lang="cs-CZ" dirty="0" smtClean="0"/>
              <a:t> [citováno 23. 10. 2016].</a:t>
            </a:r>
          </a:p>
          <a:p>
            <a:pPr lvl="0"/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Literatura	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cs-CZ" dirty="0" smtClean="0"/>
              <a:t>VARWIG</a:t>
            </a:r>
            <a:r>
              <a:rPr lang="cs-CZ" dirty="0" smtClean="0"/>
              <a:t>, </a:t>
            </a:r>
            <a:r>
              <a:rPr lang="cs-CZ" dirty="0" err="1" smtClean="0"/>
              <a:t>Bettina</a:t>
            </a:r>
            <a:r>
              <a:rPr lang="cs-CZ" dirty="0" smtClean="0"/>
              <a:t>. '</a:t>
            </a:r>
            <a:r>
              <a:rPr lang="cs-CZ" dirty="0" err="1" smtClean="0"/>
              <a:t>Mutato</a:t>
            </a:r>
            <a:r>
              <a:rPr lang="cs-CZ" dirty="0" smtClean="0"/>
              <a:t> Semper Habitu': Heinrich </a:t>
            </a:r>
            <a:r>
              <a:rPr lang="cs-CZ" dirty="0" err="1" smtClean="0"/>
              <a:t>Schütz</a:t>
            </a:r>
            <a:r>
              <a:rPr lang="cs-CZ" dirty="0" smtClean="0"/>
              <a:t> </a:t>
            </a:r>
            <a:r>
              <a:rPr lang="cs-CZ" dirty="0" err="1" smtClean="0"/>
              <a:t>and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Culture</a:t>
            </a:r>
            <a:r>
              <a:rPr lang="cs-CZ" dirty="0" smtClean="0"/>
              <a:t> </a:t>
            </a:r>
            <a:r>
              <a:rPr lang="cs-CZ" dirty="0" err="1" smtClean="0"/>
              <a:t>of</a:t>
            </a:r>
            <a:r>
              <a:rPr lang="cs-CZ" dirty="0" smtClean="0"/>
              <a:t> </a:t>
            </a:r>
            <a:r>
              <a:rPr lang="cs-CZ" dirty="0" err="1" smtClean="0"/>
              <a:t>Rhetoric</a:t>
            </a:r>
            <a:r>
              <a:rPr lang="cs-CZ" dirty="0" smtClean="0"/>
              <a:t>. In </a:t>
            </a:r>
            <a:r>
              <a:rPr lang="cs-CZ" i="1" dirty="0" smtClean="0"/>
              <a:t>Music &amp; </a:t>
            </a:r>
            <a:r>
              <a:rPr lang="cs-CZ" i="1" dirty="0" err="1" smtClean="0"/>
              <a:t>Letters</a:t>
            </a:r>
            <a:r>
              <a:rPr lang="cs-CZ" i="1" dirty="0" smtClean="0"/>
              <a:t> </a:t>
            </a:r>
            <a:r>
              <a:rPr lang="cs-CZ" dirty="0" smtClean="0"/>
              <a:t>Vol. 90. No. 2, 2009. str. </a:t>
            </a:r>
            <a:r>
              <a:rPr lang="cs-CZ" dirty="0" smtClean="0"/>
              <a:t>215 – 239. [online] </a:t>
            </a:r>
            <a:r>
              <a:rPr lang="cs-CZ" dirty="0" smtClean="0"/>
              <a:t>Dostupné z: </a:t>
            </a:r>
            <a:r>
              <a:rPr lang="cs-CZ" u="sng" dirty="0" smtClean="0">
                <a:hlinkClick r:id="rId2"/>
              </a:rPr>
              <a:t>http://www.</a:t>
            </a:r>
            <a:r>
              <a:rPr lang="cs-CZ" u="sng" dirty="0" err="1" smtClean="0">
                <a:hlinkClick r:id="rId2"/>
              </a:rPr>
              <a:t>jstor.org</a:t>
            </a:r>
            <a:r>
              <a:rPr lang="cs-CZ" u="sng" dirty="0" smtClean="0">
                <a:hlinkClick r:id="rId2"/>
              </a:rPr>
              <a:t>/</a:t>
            </a:r>
            <a:r>
              <a:rPr lang="cs-CZ" u="sng" dirty="0" err="1" smtClean="0">
                <a:hlinkClick r:id="rId2"/>
              </a:rPr>
              <a:t>stable</a:t>
            </a:r>
            <a:r>
              <a:rPr lang="cs-CZ" u="sng" dirty="0" smtClean="0">
                <a:hlinkClick r:id="rId2"/>
              </a:rPr>
              <a:t>/20532897?</a:t>
            </a:r>
            <a:r>
              <a:rPr lang="cs-CZ" u="sng" dirty="0" err="1" smtClean="0">
                <a:hlinkClick r:id="rId2"/>
              </a:rPr>
              <a:t>Search</a:t>
            </a:r>
            <a:r>
              <a:rPr lang="cs-CZ" u="sng" dirty="0" smtClean="0">
                <a:hlinkClick r:id="rId2"/>
              </a:rPr>
              <a:t>=</a:t>
            </a:r>
            <a:r>
              <a:rPr lang="cs-CZ" u="sng" dirty="0" err="1" smtClean="0">
                <a:hlinkClick r:id="rId2"/>
              </a:rPr>
              <a:t>yes</a:t>
            </a:r>
            <a:r>
              <a:rPr lang="cs-CZ" u="sng" dirty="0" smtClean="0">
                <a:hlinkClick r:id="rId2"/>
              </a:rPr>
              <a:t>&amp;</a:t>
            </a:r>
            <a:r>
              <a:rPr lang="cs-CZ" u="sng" dirty="0" err="1" smtClean="0">
                <a:hlinkClick r:id="rId2"/>
              </a:rPr>
              <a:t>resultItemClick</a:t>
            </a:r>
            <a:r>
              <a:rPr lang="cs-CZ" u="sng" dirty="0" smtClean="0">
                <a:hlinkClick r:id="rId2"/>
              </a:rPr>
              <a:t>=</a:t>
            </a:r>
            <a:r>
              <a:rPr lang="cs-CZ" u="sng" dirty="0" err="1" smtClean="0">
                <a:hlinkClick r:id="rId2"/>
              </a:rPr>
              <a:t>true</a:t>
            </a:r>
            <a:r>
              <a:rPr lang="cs-CZ" u="sng" dirty="0" smtClean="0">
                <a:hlinkClick r:id="rId2"/>
              </a:rPr>
              <a:t>&amp;</a:t>
            </a:r>
            <a:r>
              <a:rPr lang="cs-CZ" u="sng" dirty="0" err="1" smtClean="0">
                <a:hlinkClick r:id="rId2"/>
              </a:rPr>
              <a:t>searchText</a:t>
            </a:r>
            <a:r>
              <a:rPr lang="cs-CZ" u="sng" dirty="0" smtClean="0">
                <a:hlinkClick r:id="rId2"/>
              </a:rPr>
              <a:t>=</a:t>
            </a:r>
            <a:r>
              <a:rPr lang="cs-CZ" u="sng" dirty="0" err="1" smtClean="0">
                <a:hlinkClick r:id="rId2"/>
              </a:rPr>
              <a:t>Basil</a:t>
            </a:r>
            <a:r>
              <a:rPr lang="cs-CZ" u="sng" dirty="0" smtClean="0">
                <a:hlinkClick r:id="rId2"/>
              </a:rPr>
              <a:t>&amp;</a:t>
            </a:r>
            <a:r>
              <a:rPr lang="cs-CZ" u="sng" dirty="0" err="1" smtClean="0">
                <a:hlinkClick r:id="rId2"/>
              </a:rPr>
              <a:t>searchText</a:t>
            </a:r>
            <a:r>
              <a:rPr lang="cs-CZ" u="sng" dirty="0" smtClean="0">
                <a:hlinkClick r:id="rId2"/>
              </a:rPr>
              <a:t>=</a:t>
            </a:r>
            <a:r>
              <a:rPr lang="cs-CZ" u="sng" dirty="0" err="1" smtClean="0">
                <a:hlinkClick r:id="rId2"/>
              </a:rPr>
              <a:t>Smallman</a:t>
            </a:r>
            <a:r>
              <a:rPr lang="cs-CZ" u="sng" dirty="0" smtClean="0">
                <a:hlinkClick r:id="rId2"/>
              </a:rPr>
              <a:t>:&amp;</a:t>
            </a:r>
            <a:r>
              <a:rPr lang="cs-CZ" u="sng" dirty="0" err="1" smtClean="0">
                <a:hlinkClick r:id="rId2"/>
              </a:rPr>
              <a:t>searchText</a:t>
            </a:r>
            <a:r>
              <a:rPr lang="cs-CZ" u="sng" dirty="0" smtClean="0">
                <a:hlinkClick r:id="rId2"/>
              </a:rPr>
              <a:t>=</a:t>
            </a:r>
            <a:r>
              <a:rPr lang="cs-CZ" u="sng" dirty="0" err="1" smtClean="0">
                <a:hlinkClick r:id="rId2"/>
              </a:rPr>
              <a:t>Heinrich</a:t>
            </a:r>
            <a:r>
              <a:rPr lang="cs-CZ" u="sng" dirty="0" smtClean="0">
                <a:hlinkClick r:id="rId2"/>
              </a:rPr>
              <a:t>&amp;</a:t>
            </a:r>
            <a:r>
              <a:rPr lang="cs-CZ" u="sng" dirty="0" err="1" smtClean="0">
                <a:hlinkClick r:id="rId2"/>
              </a:rPr>
              <a:t>searchText</a:t>
            </a:r>
            <a:r>
              <a:rPr lang="cs-CZ" u="sng" dirty="0" smtClean="0">
                <a:hlinkClick r:id="rId2"/>
              </a:rPr>
              <a:t>=</a:t>
            </a:r>
            <a:r>
              <a:rPr lang="cs-CZ" u="sng" dirty="0" err="1" smtClean="0">
                <a:hlinkClick r:id="rId2"/>
              </a:rPr>
              <a:t>Sch</a:t>
            </a:r>
            <a:r>
              <a:rPr lang="cs-CZ" u="sng" dirty="0" smtClean="0">
                <a:hlinkClick r:id="rId2"/>
              </a:rPr>
              <a:t>%C3%</a:t>
            </a:r>
            <a:r>
              <a:rPr lang="cs-CZ" u="sng" dirty="0" err="1" smtClean="0">
                <a:hlinkClick r:id="rId2"/>
              </a:rPr>
              <a:t>BCtz</a:t>
            </a:r>
            <a:r>
              <a:rPr lang="cs-CZ" u="sng" dirty="0" smtClean="0">
                <a:hlinkClick r:id="rId2"/>
              </a:rPr>
              <a:t>,&amp;</a:t>
            </a:r>
            <a:r>
              <a:rPr lang="cs-CZ" u="sng" dirty="0" err="1" smtClean="0">
                <a:hlinkClick r:id="rId2"/>
              </a:rPr>
              <a:t>searchText</a:t>
            </a:r>
            <a:r>
              <a:rPr lang="cs-CZ" u="sng" dirty="0" smtClean="0">
                <a:hlinkClick r:id="rId2"/>
              </a:rPr>
              <a:t>=</a:t>
            </a:r>
            <a:r>
              <a:rPr lang="cs-CZ" u="sng" dirty="0" err="1" smtClean="0">
                <a:hlinkClick r:id="rId2"/>
              </a:rPr>
              <a:t>The</a:t>
            </a:r>
            <a:r>
              <a:rPr lang="cs-CZ" u="sng" dirty="0" smtClean="0">
                <a:hlinkClick r:id="rId2"/>
              </a:rPr>
              <a:t>&amp;</a:t>
            </a:r>
            <a:r>
              <a:rPr lang="cs-CZ" u="sng" dirty="0" err="1" smtClean="0">
                <a:hlinkClick r:id="rId2"/>
              </a:rPr>
              <a:t>searchText</a:t>
            </a:r>
            <a:r>
              <a:rPr lang="cs-CZ" u="sng" dirty="0" smtClean="0">
                <a:hlinkClick r:id="rId2"/>
              </a:rPr>
              <a:t>=Master&amp;</a:t>
            </a:r>
            <a:r>
              <a:rPr lang="cs-CZ" u="sng" dirty="0" err="1" smtClean="0">
                <a:hlinkClick r:id="rId2"/>
              </a:rPr>
              <a:t>searchText</a:t>
            </a:r>
            <a:r>
              <a:rPr lang="cs-CZ" u="sng" dirty="0" smtClean="0">
                <a:hlinkClick r:id="rId2"/>
              </a:rPr>
              <a:t>=</a:t>
            </a:r>
            <a:r>
              <a:rPr lang="cs-CZ" u="sng" dirty="0" err="1" smtClean="0">
                <a:hlinkClick r:id="rId2"/>
              </a:rPr>
              <a:t>Musicians</a:t>
            </a:r>
            <a:r>
              <a:rPr lang="cs-CZ" u="sng" dirty="0" smtClean="0">
                <a:hlinkClick r:id="rId2"/>
              </a:rPr>
              <a:t>,&amp;</a:t>
            </a:r>
            <a:r>
              <a:rPr lang="cs-CZ" u="sng" dirty="0" err="1" smtClean="0">
                <a:hlinkClick r:id="rId2"/>
              </a:rPr>
              <a:t>searchUri</a:t>
            </a:r>
            <a:r>
              <a:rPr lang="cs-CZ" u="sng" dirty="0" smtClean="0">
                <a:hlinkClick r:id="rId2"/>
              </a:rPr>
              <a:t>=%2Faction%2FdoBasicSearch%3FQuery%3DBasil%2BSmallman%253A%2BHeinrich%2BSch%25C3%25BCtz%252C%2BThe%2BMaster%2BMusicians%252C%26amp%3Bprq%3Dschutz%2Babsolute%2Bmaster%2Bpoet%26amp%3Bhp%3D25%26amp%3Bacc%3Don%26amp%3Bso%3Drel%26amp%3Bwc%3Don%26amp%3Bfc%3Doff&amp;</a:t>
            </a:r>
            <a:r>
              <a:rPr lang="cs-CZ" u="sng" dirty="0" err="1" smtClean="0">
                <a:hlinkClick r:id="rId2"/>
              </a:rPr>
              <a:t>seq</a:t>
            </a:r>
            <a:r>
              <a:rPr lang="cs-CZ" u="sng" dirty="0" smtClean="0">
                <a:hlinkClick r:id="rId2"/>
              </a:rPr>
              <a:t>=1#</a:t>
            </a:r>
            <a:r>
              <a:rPr lang="cs-CZ" u="sng" dirty="0" err="1" smtClean="0">
                <a:hlinkClick r:id="rId2"/>
              </a:rPr>
              <a:t>page</a:t>
            </a:r>
            <a:r>
              <a:rPr lang="cs-CZ" u="sng" dirty="0" smtClean="0">
                <a:hlinkClick r:id="rId2"/>
              </a:rPr>
              <a:t>_</a:t>
            </a:r>
            <a:r>
              <a:rPr lang="cs-CZ" u="sng" dirty="0" err="1" smtClean="0">
                <a:hlinkClick r:id="rId2"/>
              </a:rPr>
              <a:t>scan</a:t>
            </a:r>
            <a:r>
              <a:rPr lang="cs-CZ" u="sng" dirty="0" smtClean="0">
                <a:hlinkClick r:id="rId2"/>
              </a:rPr>
              <a:t>_</a:t>
            </a:r>
            <a:r>
              <a:rPr lang="cs-CZ" u="sng" dirty="0" err="1" smtClean="0">
                <a:hlinkClick r:id="rId2"/>
              </a:rPr>
              <a:t>tab</a:t>
            </a:r>
            <a:r>
              <a:rPr lang="cs-CZ" u="sng" dirty="0" smtClean="0">
                <a:hlinkClick r:id="rId2"/>
              </a:rPr>
              <a:t>_</a:t>
            </a:r>
            <a:r>
              <a:rPr lang="cs-CZ" u="sng" dirty="0" err="1" smtClean="0">
                <a:hlinkClick r:id="rId2"/>
              </a:rPr>
              <a:t>contents</a:t>
            </a:r>
            <a:r>
              <a:rPr lang="cs-CZ" i="1" dirty="0" smtClean="0"/>
              <a:t> </a:t>
            </a:r>
            <a:r>
              <a:rPr lang="cs-CZ" dirty="0" smtClean="0"/>
              <a:t>[citováno 23. 10. 2016].</a:t>
            </a:r>
          </a:p>
          <a:p>
            <a:endParaRPr lang="cs-CZ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Heinrich </a:t>
            </a:r>
            <a:r>
              <a:rPr lang="cs-CZ" dirty="0" err="1" smtClean="0"/>
              <a:t>Schütz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1585–1672</a:t>
            </a:r>
          </a:p>
          <a:p>
            <a:r>
              <a:rPr lang="cs-CZ" dirty="0" smtClean="0"/>
              <a:t>mládí v Itálii</a:t>
            </a:r>
          </a:p>
          <a:p>
            <a:pPr lvl="1"/>
            <a:r>
              <a:rPr lang="cs-CZ" dirty="0" smtClean="0"/>
              <a:t>1609–1612/13 – studijní pobyt u </a:t>
            </a:r>
            <a:r>
              <a:rPr lang="cs-CZ" dirty="0" err="1" smtClean="0"/>
              <a:t>Giovanni</a:t>
            </a:r>
            <a:r>
              <a:rPr lang="cs-CZ" dirty="0" smtClean="0"/>
              <a:t> </a:t>
            </a:r>
            <a:r>
              <a:rPr lang="cs-CZ" dirty="0" err="1" smtClean="0"/>
              <a:t>Gabrieliho</a:t>
            </a:r>
            <a:endParaRPr lang="cs-CZ" dirty="0" smtClean="0"/>
          </a:p>
          <a:p>
            <a:r>
              <a:rPr lang="cs-CZ" dirty="0" smtClean="0"/>
              <a:t>od 1617 v Drážďanech</a:t>
            </a:r>
          </a:p>
          <a:p>
            <a:r>
              <a:rPr lang="cs-CZ" dirty="0" smtClean="0"/>
              <a:t>krátká působnost i v Kodani </a:t>
            </a:r>
            <a:r>
              <a:rPr lang="cs-CZ" dirty="0" smtClean="0">
                <a:latin typeface="Calibri"/>
              </a:rPr>
              <a:t>→ návrat do Drážďan, kde také umírá</a:t>
            </a:r>
          </a:p>
          <a:p>
            <a:r>
              <a:rPr lang="cs-CZ" dirty="0" smtClean="0">
                <a:latin typeface="Calibri"/>
              </a:rPr>
              <a:t>autor první německé opery </a:t>
            </a:r>
            <a:r>
              <a:rPr lang="cs-CZ" i="1" dirty="0" err="1" smtClean="0">
                <a:latin typeface="Calibri"/>
              </a:rPr>
              <a:t>Dafné</a:t>
            </a:r>
            <a:r>
              <a:rPr lang="cs-CZ" i="1" dirty="0" smtClean="0">
                <a:latin typeface="Calibri"/>
              </a:rPr>
              <a:t> </a:t>
            </a:r>
            <a:r>
              <a:rPr lang="cs-CZ" dirty="0" smtClean="0">
                <a:latin typeface="Calibri"/>
              </a:rPr>
              <a:t>(1627) </a:t>
            </a:r>
            <a:r>
              <a:rPr lang="cs-CZ" i="1" dirty="0" smtClean="0">
                <a:latin typeface="Calibri"/>
              </a:rPr>
              <a:t>– </a:t>
            </a:r>
            <a:r>
              <a:rPr lang="cs-CZ" dirty="0" smtClean="0">
                <a:latin typeface="Calibri"/>
              </a:rPr>
              <a:t>nedochována</a:t>
            </a:r>
          </a:p>
          <a:p>
            <a:pPr>
              <a:buNone/>
            </a:pPr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Skladatelský styl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ovlivněn pobytem v Itálii</a:t>
            </a:r>
          </a:p>
          <a:p>
            <a:pPr lvl="1"/>
            <a:r>
              <a:rPr lang="cs-CZ" dirty="0" smtClean="0"/>
              <a:t>madrigalová technika (</a:t>
            </a:r>
            <a:r>
              <a:rPr lang="cs-CZ" dirty="0" err="1" smtClean="0"/>
              <a:t>Gabrielli</a:t>
            </a:r>
            <a:r>
              <a:rPr lang="cs-CZ" dirty="0" smtClean="0"/>
              <a:t>)</a:t>
            </a:r>
          </a:p>
          <a:p>
            <a:pPr lvl="1"/>
            <a:r>
              <a:rPr lang="cs-CZ" dirty="0" smtClean="0"/>
              <a:t>monodie (</a:t>
            </a:r>
            <a:r>
              <a:rPr lang="cs-CZ" dirty="0" err="1" smtClean="0"/>
              <a:t>Monteverdi</a:t>
            </a:r>
            <a:r>
              <a:rPr lang="cs-CZ" dirty="0" smtClean="0"/>
              <a:t>)</a:t>
            </a:r>
          </a:p>
          <a:p>
            <a:r>
              <a:rPr lang="cs-CZ" dirty="0" smtClean="0"/>
              <a:t>prvky franko-vlámské polyfonní školy</a:t>
            </a:r>
          </a:p>
          <a:p>
            <a:r>
              <a:rPr lang="cs-CZ" dirty="0" smtClean="0"/>
              <a:t>vychází i z německé písně – zejména v madrigalech</a:t>
            </a:r>
          </a:p>
          <a:p>
            <a:r>
              <a:rPr lang="cs-CZ" dirty="0" smtClean="0"/>
              <a:t>expresivní výraz</a:t>
            </a:r>
          </a:p>
          <a:p>
            <a:r>
              <a:rPr lang="cs-CZ" dirty="0" smtClean="0"/>
              <a:t>originální harmonie a disonance</a:t>
            </a:r>
          </a:p>
          <a:p>
            <a:endParaRPr lang="cs-CZ" dirty="0" smtClean="0"/>
          </a:p>
          <a:p>
            <a:pPr lvl="1"/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Skladatelský styl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cs-CZ" i="1" dirty="0" err="1" smtClean="0"/>
              <a:t>musicus</a:t>
            </a:r>
            <a:r>
              <a:rPr lang="cs-CZ" i="1" dirty="0" smtClean="0"/>
              <a:t> </a:t>
            </a:r>
            <a:r>
              <a:rPr lang="cs-CZ" i="1" dirty="0" err="1" smtClean="0"/>
              <a:t>poeticus</a:t>
            </a:r>
            <a:r>
              <a:rPr lang="cs-CZ" i="1" dirty="0" smtClean="0"/>
              <a:t> – </a:t>
            </a:r>
            <a:r>
              <a:rPr lang="cs-CZ" dirty="0" smtClean="0"/>
              <a:t>silné spojení mezi slovem a textem skrze rétorické principy a procesy</a:t>
            </a:r>
          </a:p>
          <a:p>
            <a:pPr lvl="1"/>
            <a:r>
              <a:rPr lang="cs-CZ" dirty="0" smtClean="0"/>
              <a:t>hudebně-rétorické figury</a:t>
            </a:r>
          </a:p>
          <a:p>
            <a:pPr lvl="1"/>
            <a:r>
              <a:rPr lang="cs-CZ" dirty="0" smtClean="0"/>
              <a:t>symbolika</a:t>
            </a:r>
          </a:p>
          <a:p>
            <a:pPr lvl="1"/>
            <a:r>
              <a:rPr lang="cs-CZ" dirty="0" smtClean="0"/>
              <a:t>afekty</a:t>
            </a:r>
          </a:p>
          <a:p>
            <a:r>
              <a:rPr lang="cs-CZ" dirty="0" smtClean="0"/>
              <a:t>ovlivněn dobovými teoretickými traktáty pojednávajícími o rétorice</a:t>
            </a:r>
          </a:p>
          <a:p>
            <a:r>
              <a:rPr lang="cs-CZ" dirty="0" smtClean="0"/>
              <a:t>těžiště v chrámové hudbě – zaměření na výběr biblických textů a jejich následná interpretace skrze hudební prostředky (luterán)</a:t>
            </a:r>
          </a:p>
          <a:p>
            <a:endParaRPr lang="cs-CZ" dirty="0" smtClean="0"/>
          </a:p>
          <a:p>
            <a:pPr lvl="1"/>
            <a:endParaRPr lang="cs-CZ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Cantiones</a:t>
            </a:r>
            <a:r>
              <a:rPr lang="cs-CZ" dirty="0" smtClean="0"/>
              <a:t> </a:t>
            </a:r>
            <a:r>
              <a:rPr lang="cs-CZ" dirty="0" err="1" smtClean="0"/>
              <a:t>Sacrae</a:t>
            </a:r>
            <a:r>
              <a:rPr lang="cs-CZ" dirty="0" smtClean="0"/>
              <a:t>, </a:t>
            </a:r>
            <a:r>
              <a:rPr lang="cs-CZ" dirty="0" err="1" smtClean="0"/>
              <a:t>op</a:t>
            </a:r>
            <a:r>
              <a:rPr lang="cs-CZ" dirty="0" smtClean="0"/>
              <a:t>. 4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cs-CZ" i="1" dirty="0" err="1" smtClean="0"/>
              <a:t>Cantiones</a:t>
            </a:r>
            <a:r>
              <a:rPr lang="cs-CZ" i="1" dirty="0" smtClean="0"/>
              <a:t> </a:t>
            </a:r>
            <a:r>
              <a:rPr lang="cs-CZ" i="1" dirty="0" err="1" smtClean="0"/>
              <a:t>sacrae</a:t>
            </a:r>
            <a:r>
              <a:rPr lang="cs-CZ" i="1" dirty="0" smtClean="0"/>
              <a:t> </a:t>
            </a:r>
            <a:r>
              <a:rPr lang="cs-CZ" i="1" dirty="0" err="1" smtClean="0"/>
              <a:t>quatuor</a:t>
            </a:r>
            <a:r>
              <a:rPr lang="cs-CZ" i="1" dirty="0" smtClean="0"/>
              <a:t> </a:t>
            </a:r>
            <a:r>
              <a:rPr lang="cs-CZ" i="1" dirty="0" err="1" smtClean="0"/>
              <a:t>vocum</a:t>
            </a:r>
            <a:r>
              <a:rPr lang="cs-CZ" i="1" dirty="0" smtClean="0"/>
              <a:t> </a:t>
            </a:r>
            <a:r>
              <a:rPr lang="cs-CZ" i="1" dirty="0" err="1" smtClean="0"/>
              <a:t>cum</a:t>
            </a:r>
            <a:r>
              <a:rPr lang="cs-CZ" i="1" dirty="0" smtClean="0"/>
              <a:t> </a:t>
            </a:r>
            <a:r>
              <a:rPr lang="cs-CZ" i="1" dirty="0" err="1" smtClean="0"/>
              <a:t>basso</a:t>
            </a:r>
            <a:r>
              <a:rPr lang="cs-CZ" i="1" dirty="0" smtClean="0"/>
              <a:t> ad organum</a:t>
            </a:r>
          </a:p>
          <a:p>
            <a:r>
              <a:rPr lang="cs-CZ" dirty="0" smtClean="0"/>
              <a:t>vydáno 1625, </a:t>
            </a:r>
            <a:r>
              <a:rPr lang="cs-CZ" dirty="0" err="1" smtClean="0"/>
              <a:t>Freiburg</a:t>
            </a:r>
            <a:endParaRPr lang="cs-CZ" dirty="0" smtClean="0"/>
          </a:p>
          <a:p>
            <a:r>
              <a:rPr lang="cs-CZ" dirty="0" smtClean="0"/>
              <a:t>první sbírka vydaná v latině (jméno v latině: </a:t>
            </a:r>
            <a:r>
              <a:rPr lang="cs-CZ" dirty="0" err="1" smtClean="0"/>
              <a:t>Henrico</a:t>
            </a:r>
            <a:r>
              <a:rPr lang="cs-CZ" dirty="0" smtClean="0"/>
              <a:t> </a:t>
            </a:r>
            <a:r>
              <a:rPr lang="cs-CZ" dirty="0" err="1" smtClean="0"/>
              <a:t>Sagittario</a:t>
            </a:r>
            <a:r>
              <a:rPr lang="cs-CZ" dirty="0" smtClean="0"/>
              <a:t>)</a:t>
            </a:r>
          </a:p>
          <a:p>
            <a:r>
              <a:rPr lang="cs-CZ" dirty="0" smtClean="0"/>
              <a:t>dedikace: princ Hans Ulrich </a:t>
            </a:r>
            <a:r>
              <a:rPr lang="cs-CZ" dirty="0" err="1" smtClean="0"/>
              <a:t>von</a:t>
            </a:r>
            <a:r>
              <a:rPr lang="cs-CZ" dirty="0" smtClean="0"/>
              <a:t> </a:t>
            </a:r>
            <a:r>
              <a:rPr lang="cs-CZ" dirty="0" err="1" smtClean="0"/>
              <a:t>Eggenberg</a:t>
            </a:r>
            <a:endParaRPr lang="cs-CZ" dirty="0" smtClean="0"/>
          </a:p>
          <a:p>
            <a:r>
              <a:rPr lang="cs-CZ" dirty="0" smtClean="0"/>
              <a:t>sbírka 40 motet pro 4 hlasy SATB a </a:t>
            </a:r>
            <a:r>
              <a:rPr lang="cs-CZ" dirty="0" err="1" smtClean="0"/>
              <a:t>basso</a:t>
            </a:r>
            <a:r>
              <a:rPr lang="cs-CZ" dirty="0" smtClean="0"/>
              <a:t> </a:t>
            </a:r>
            <a:r>
              <a:rPr lang="cs-CZ" dirty="0" err="1" smtClean="0"/>
              <a:t>continuo</a:t>
            </a:r>
            <a:r>
              <a:rPr lang="cs-CZ" dirty="0" smtClean="0"/>
              <a:t> (pro varhany)</a:t>
            </a:r>
          </a:p>
          <a:p>
            <a:r>
              <a:rPr lang="cs-CZ" dirty="0" smtClean="0"/>
              <a:t>osobní výběr textů – ve většině se odkazuje na 1. os. </a:t>
            </a:r>
            <a:r>
              <a:rPr lang="cs-CZ" dirty="0" err="1" smtClean="0"/>
              <a:t>sg</a:t>
            </a:r>
            <a:r>
              <a:rPr lang="cs-CZ" dirty="0" smtClean="0"/>
              <a:t>.</a:t>
            </a:r>
          </a:p>
          <a:p>
            <a:endParaRPr lang="cs-CZ" dirty="0" smtClean="0"/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Cantiones</a:t>
            </a:r>
            <a:r>
              <a:rPr lang="cs-CZ" dirty="0" smtClean="0"/>
              <a:t> </a:t>
            </a:r>
            <a:r>
              <a:rPr lang="cs-CZ" dirty="0" err="1" smtClean="0"/>
              <a:t>Sacrae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dirty="0" smtClean="0"/>
              <a:t>vznikala v delším časovém období, ale mají svou logickou strukturu</a:t>
            </a:r>
          </a:p>
          <a:p>
            <a:pPr lvl="1"/>
            <a:r>
              <a:rPr lang="cs-CZ" dirty="0" smtClean="0"/>
              <a:t>moteta č. 1-3 – „prolog“</a:t>
            </a:r>
          </a:p>
          <a:p>
            <a:pPr lvl="1"/>
            <a:r>
              <a:rPr lang="cs-CZ" dirty="0" smtClean="0"/>
              <a:t>moteta č. 36-40 – „epilog“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Hudebně-rétorické figury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cs-CZ" dirty="0" smtClean="0"/>
              <a:t>Název: hudba – afekt</a:t>
            </a:r>
          </a:p>
          <a:p>
            <a:r>
              <a:rPr lang="cs-CZ" i="1" dirty="0" err="1" smtClean="0"/>
              <a:t>anabasis</a:t>
            </a:r>
            <a:r>
              <a:rPr lang="cs-CZ" dirty="0" smtClean="0"/>
              <a:t>: stoupající hudební pasáž – povznášející, vysoké, vznešené a.</a:t>
            </a:r>
          </a:p>
          <a:p>
            <a:r>
              <a:rPr lang="cs-CZ" i="1" dirty="0" err="1" smtClean="0"/>
              <a:t>catabasis</a:t>
            </a:r>
            <a:r>
              <a:rPr lang="cs-CZ" dirty="0" smtClean="0"/>
              <a:t>: klesající hudební pasáž – a. ponížení a pokory</a:t>
            </a:r>
          </a:p>
          <a:p>
            <a:r>
              <a:rPr lang="cs-CZ" i="1" dirty="0" err="1" smtClean="0"/>
              <a:t>climax</a:t>
            </a:r>
            <a:r>
              <a:rPr lang="cs-CZ" i="1" dirty="0" smtClean="0"/>
              <a:t> (</a:t>
            </a:r>
            <a:r>
              <a:rPr lang="cs-CZ" i="1" dirty="0" err="1" smtClean="0"/>
              <a:t>gradatio</a:t>
            </a:r>
            <a:r>
              <a:rPr lang="cs-CZ" dirty="0" smtClean="0"/>
              <a:t>): řada tónů jedno hlasu zopakovaná druhým hlasem výše, vytváření nárůstu intenzity – a. božské lásky a touhy po nebeském království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Hudebně-rétorické figury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cs-CZ" i="1" dirty="0" err="1" smtClean="0"/>
              <a:t>exclamatio</a:t>
            </a:r>
            <a:r>
              <a:rPr lang="cs-CZ" i="1" dirty="0" smtClean="0"/>
              <a:t>: </a:t>
            </a:r>
            <a:r>
              <a:rPr lang="cs-CZ" dirty="0" smtClean="0"/>
              <a:t>intervalové skoky – výkřik, zvolání</a:t>
            </a:r>
          </a:p>
          <a:p>
            <a:r>
              <a:rPr lang="cs-CZ" i="1" dirty="0" smtClean="0"/>
              <a:t>pasus </a:t>
            </a:r>
            <a:r>
              <a:rPr lang="cs-CZ" i="1" dirty="0" err="1" smtClean="0"/>
              <a:t>duriusculus</a:t>
            </a:r>
            <a:r>
              <a:rPr lang="cs-CZ" i="1" dirty="0" smtClean="0"/>
              <a:t>: </a:t>
            </a:r>
            <a:r>
              <a:rPr lang="cs-CZ" dirty="0" smtClean="0"/>
              <a:t>neobvyklý chromatický postup – lítostivý a.</a:t>
            </a:r>
          </a:p>
          <a:p>
            <a:r>
              <a:rPr lang="cs-CZ" i="1" dirty="0" err="1" smtClean="0"/>
              <a:t>tirata</a:t>
            </a:r>
            <a:r>
              <a:rPr lang="cs-CZ" i="1" dirty="0" smtClean="0"/>
              <a:t>: </a:t>
            </a:r>
            <a:r>
              <a:rPr lang="cs-CZ" dirty="0" smtClean="0"/>
              <a:t>rychlá škálovitá pasáž – přirovnání ke střele, hodu oštěpem</a:t>
            </a:r>
          </a:p>
          <a:p>
            <a:pPr>
              <a:buNone/>
            </a:pPr>
            <a:endParaRPr lang="cs-CZ" i="1" dirty="0" smtClean="0"/>
          </a:p>
          <a:p>
            <a:endParaRPr lang="cs-CZ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án">
  <a:themeElements>
    <a:clrScheme name="Jmění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á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3413</TotalTime>
  <Words>939</Words>
  <Application>Microsoft Office PowerPoint</Application>
  <PresentationFormat>Předvádění na obrazovce (4:3)</PresentationFormat>
  <Paragraphs>109</Paragraphs>
  <Slides>22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23" baseType="lpstr">
      <vt:lpstr>Medián</vt:lpstr>
      <vt:lpstr>Cantiones sacrae, op. 4 SWV 53 – 93 Heinrich SchÜTZ</vt:lpstr>
      <vt:lpstr>Snímek 2</vt:lpstr>
      <vt:lpstr>Heinrich Schütz</vt:lpstr>
      <vt:lpstr>Skladatelský styl</vt:lpstr>
      <vt:lpstr>Skladatelský styl</vt:lpstr>
      <vt:lpstr>Cantiones Sacrae, op. 4</vt:lpstr>
      <vt:lpstr>Cantiones Sacrae</vt:lpstr>
      <vt:lpstr>Hudebně-rétorické figury</vt:lpstr>
      <vt:lpstr>Hudebně-rétorické figury</vt:lpstr>
      <vt:lpstr>Ad Dominum cum tribularer clamavi</vt:lpstr>
      <vt:lpstr>Ad Dominum SWV 71</vt:lpstr>
      <vt:lpstr>Quid detur tibi</vt:lpstr>
      <vt:lpstr>Quid detur tibi SWV 72</vt:lpstr>
      <vt:lpstr>Spes mea, Christe Deus</vt:lpstr>
      <vt:lpstr>Spes mea, Christe Deus SWV 69</vt:lpstr>
      <vt:lpstr>Ecce advocatus meus</vt:lpstr>
      <vt:lpstr>Ecce advocatus meus</vt:lpstr>
      <vt:lpstr>Ecce advocatus meus </vt:lpstr>
      <vt:lpstr>Ecce advocatus meus SWV 84</vt:lpstr>
      <vt:lpstr>Literatura</vt:lpstr>
      <vt:lpstr>Literatura</vt:lpstr>
      <vt:lpstr>Literatura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Cantiones Sacrae, op. 4 SWV 53- 93 Heinrich Schütz</dc:title>
  <dc:creator>Megi</dc:creator>
  <cp:lastModifiedBy>Megi</cp:lastModifiedBy>
  <cp:revision>210</cp:revision>
  <dcterms:created xsi:type="dcterms:W3CDTF">2016-10-20T18:28:12Z</dcterms:created>
  <dcterms:modified xsi:type="dcterms:W3CDTF">2016-11-12T15:36:07Z</dcterms:modified>
</cp:coreProperties>
</file>