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1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59" r:id="rId17"/>
    <p:sldId id="257" r:id="rId18"/>
    <p:sldId id="258" r:id="rId19"/>
    <p:sldId id="260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8" r:id="rId28"/>
    <p:sldId id="289" r:id="rId29"/>
    <p:sldId id="290" r:id="rId30"/>
    <p:sldId id="291" r:id="rId31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>
        <p:scale>
          <a:sx n="79" d="100"/>
          <a:sy n="79" d="100"/>
        </p:scale>
        <p:origin x="-2562" y="-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3D4EE-4D0B-4EA9-9082-8E05BFDC7A5B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85D31-0842-4B41-B9A3-ACDE75148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592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97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77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5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55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07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1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69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79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69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87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5C71-A86A-435D-8927-0BEE814D0DAF}" type="datetimeFigureOut">
              <a:rPr lang="cs-CZ" smtClean="0"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877B3-D2FA-430F-80D1-CD4414D988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xbwwkXA92i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artefakt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302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používáno mnoho typů hmoty</a:t>
            </a:r>
          </a:p>
          <a:p>
            <a:r>
              <a:rPr lang="cs-CZ" dirty="0" smtClean="0"/>
              <a:t>přirozená – kámen, jíl, vosk, zvířecí kosti, kůže, palmové listy, papyrus, dřevo</a:t>
            </a:r>
          </a:p>
          <a:p>
            <a:r>
              <a:rPr lang="cs-CZ" dirty="0" smtClean="0"/>
              <a:t>vyrobená – plátno, papír, šňůrky</a:t>
            </a:r>
          </a:p>
          <a:p>
            <a:r>
              <a:rPr lang="cs-CZ" dirty="0" smtClean="0"/>
              <a:t>nové substráty – fotosenzitivní papír, voskové válečky, </a:t>
            </a:r>
            <a:r>
              <a:rPr lang="cs-CZ" dirty="0" err="1" smtClean="0"/>
              <a:t>fonografové</a:t>
            </a:r>
            <a:r>
              <a:rPr lang="cs-CZ" dirty="0"/>
              <a:t> záznamy, nitrátový </a:t>
            </a:r>
            <a:r>
              <a:rPr lang="cs-CZ" dirty="0" smtClean="0"/>
              <a:t>film, směsi ocelových, plastových a silikonových substrátů</a:t>
            </a:r>
          </a:p>
          <a:p>
            <a:r>
              <a:rPr lang="cs-CZ" dirty="0" smtClean="0"/>
              <a:t>hmotný proud jako rádiové vlny – informační artefakt je rozšířen za hranici hmatatelných objektů</a:t>
            </a:r>
          </a:p>
          <a:p>
            <a:r>
              <a:rPr lang="cs-CZ" dirty="0"/>
              <a:t>elektromagnetický a optický proud – substrát pro prchavé informační </a:t>
            </a:r>
            <a:r>
              <a:rPr lang="cs-CZ" dirty="0" smtClean="0"/>
              <a:t>artefakty</a:t>
            </a:r>
          </a:p>
        </p:txBody>
      </p:sp>
    </p:spTree>
    <p:extLst>
      <p:ext uri="{BB962C8B-B14F-4D97-AF65-F5344CB8AC3E}">
        <p14:creationId xmlns:p14="http://schemas.microsoft.com/office/powerpoint/2010/main" val="284941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proudící substráty potřebují dodávat energii → vznik doprovodných artefaktů uchovávajících paměťové artefakty pro pozdější </a:t>
            </a:r>
            <a:r>
              <a:rPr lang="cs-CZ" dirty="0" smtClean="0"/>
              <a:t>použití, stálé substráty (páska, disk)</a:t>
            </a:r>
          </a:p>
          <a:p>
            <a:r>
              <a:rPr lang="cs-CZ" dirty="0"/>
              <a:t>nástroje a metody pro prchavé substráty vyžadují použití artefaktu</a:t>
            </a:r>
          </a:p>
          <a:p>
            <a:r>
              <a:rPr lang="cs-CZ" dirty="0"/>
              <a:t>př. artefakt “záznam interview na pásce“ – vyžaduje aktivaci, aby mohl být rekonstruován </a:t>
            </a:r>
            <a:r>
              <a:rPr lang="cs-CZ" dirty="0" err="1"/>
              <a:t>audioartefakt</a:t>
            </a:r>
            <a:r>
              <a:rPr lang="cs-CZ" dirty="0"/>
              <a:t> v prchavých tlakových vlnách</a:t>
            </a:r>
          </a:p>
          <a:p>
            <a:r>
              <a:rPr lang="cs-CZ" dirty="0"/>
              <a:t>kniha – sobe obsahující artefakt</a:t>
            </a:r>
          </a:p>
          <a:p>
            <a:r>
              <a:rPr lang="cs-CZ" dirty="0"/>
              <a:t>elektronické artefakty – souprava artefaktů pro tvoření, ukládání a používání</a:t>
            </a:r>
          </a:p>
          <a:p>
            <a:r>
              <a:rPr lang="cs-CZ" dirty="0" smtClean="0"/>
              <a:t> hlavní substrát 21. stol. - WWW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155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dvě </a:t>
            </a:r>
            <a:r>
              <a:rPr lang="cs-CZ" dirty="0" err="1" smtClean="0"/>
              <a:t>subkomponenty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činitel změny (agent)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množin a pravidel pro manipulaci</a:t>
            </a:r>
          </a:p>
          <a:p>
            <a:r>
              <a:rPr lang="cs-CZ" dirty="0"/>
              <a:t>činitel změny </a:t>
            </a:r>
            <a:r>
              <a:rPr lang="cs-CZ" dirty="0" smtClean="0"/>
              <a:t>– různé druhy hmoty překrývající substrát (barva, inkoust), modifikace substrátu samotného (vyřezávání, zářezy, dírkování, </a:t>
            </a:r>
            <a:r>
              <a:rPr lang="cs-CZ" dirty="0"/>
              <a:t>elektrický </a:t>
            </a:r>
            <a:r>
              <a:rPr lang="cs-CZ" dirty="0" smtClean="0"/>
              <a:t>náboj, změna vlnové délky), </a:t>
            </a:r>
          </a:p>
          <a:p>
            <a:r>
              <a:rPr lang="cs-CZ" dirty="0" smtClean="0"/>
              <a:t>spojený s nástrojem používaným ke změně substrátu</a:t>
            </a:r>
          </a:p>
          <a:p>
            <a:r>
              <a:rPr lang="cs-CZ" dirty="0" smtClean="0"/>
              <a:t>př. barvu lze aplikovat prsty, štětcem, nožem, zednickou lžící, stlačenou ve spreji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366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Pravidla jsou sociálně schválený kódovací systém. Optimalizuje kombinace substrátu-metody- nástroje.</a:t>
            </a:r>
          </a:p>
          <a:p>
            <a:r>
              <a:rPr lang="cs-CZ" dirty="0" smtClean="0"/>
              <a:t>Př. lidský jazyk, notový zápis.</a:t>
            </a:r>
          </a:p>
          <a:p>
            <a:r>
              <a:rPr lang="cs-CZ" dirty="0" smtClean="0"/>
              <a:t>český jazyk – 42 znaků, organizované do slov a vět reprezentují koncept. Učení se kódu – čtení a psaní.</a:t>
            </a:r>
          </a:p>
          <a:p>
            <a:r>
              <a:rPr lang="cs-CZ" dirty="0" smtClean="0"/>
              <a:t>počítače – kódy rozdělující lidmi čitelné kódy (slova, čísla) do binárních stavů stroje</a:t>
            </a:r>
          </a:p>
          <a:p>
            <a:r>
              <a:rPr lang="cs-CZ" dirty="0" smtClean="0"/>
              <a:t>ASCII – kóduje znaky do bajtů, základní jednotky počítačového zpracování</a:t>
            </a:r>
          </a:p>
          <a:p>
            <a:r>
              <a:rPr lang="cs-CZ" dirty="0" smtClean="0"/>
              <a:t>různé počítače používají různý počet bitů jako základní jednotku zpracování (8, 16, 32, 40, 64), UNICODE více než 128  </a:t>
            </a:r>
          </a:p>
          <a:p>
            <a:r>
              <a:rPr lang="cs-CZ" dirty="0" smtClean="0"/>
              <a:t>kvantové počítače – jednotka </a:t>
            </a:r>
            <a:r>
              <a:rPr lang="cs-CZ" dirty="0" err="1" smtClean="0"/>
              <a:t>qbit</a:t>
            </a:r>
            <a:r>
              <a:rPr lang="cs-CZ" dirty="0" smtClean="0"/>
              <a:t>, reprezentace pravděpodobnosti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449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vrstvy kódů – překládají kódy do formy zvládnutelnější lidmi</a:t>
            </a:r>
          </a:p>
          <a:p>
            <a:r>
              <a:rPr lang="cs-CZ" dirty="0" smtClean="0"/>
              <a:t>př. programovací jazyk Java – v počítačovém substrátu automaticky rozdělen do kódu operačního systému případně strojového (objektového) kódu</a:t>
            </a:r>
          </a:p>
          <a:p>
            <a:r>
              <a:rPr lang="cs-CZ" dirty="0" smtClean="0"/>
              <a:t>užitečné kódování pro elektronické zpracování a vyhledávání informací – XML (</a:t>
            </a:r>
            <a:r>
              <a:rPr lang="cs-CZ" dirty="0" err="1" smtClean="0"/>
              <a:t>Extensible</a:t>
            </a:r>
            <a:r>
              <a:rPr lang="cs-CZ" dirty="0" smtClean="0"/>
              <a:t> </a:t>
            </a:r>
            <a:r>
              <a:rPr lang="cs-CZ" dirty="0" err="1"/>
              <a:t>M</a:t>
            </a:r>
            <a:r>
              <a:rPr lang="cs-CZ" dirty="0" err="1" smtClean="0"/>
              <a:t>arkup</a:t>
            </a:r>
            <a:r>
              <a:rPr lang="cs-CZ" dirty="0" smtClean="0"/>
              <a:t> </a:t>
            </a:r>
            <a:r>
              <a:rPr lang="cs-CZ" dirty="0" err="1"/>
              <a:t>L</a:t>
            </a:r>
            <a:r>
              <a:rPr lang="cs-CZ" dirty="0" err="1" smtClean="0"/>
              <a:t>anguage</a:t>
            </a:r>
            <a:r>
              <a:rPr lang="cs-CZ" dirty="0" smtClean="0"/>
              <a:t>) – strukturuje knihy, články, webové stránky a další artefakty</a:t>
            </a:r>
          </a:p>
          <a:p>
            <a:r>
              <a:rPr lang="cs-CZ" dirty="0" smtClean="0"/>
              <a:t>kódovací systémy – kontinuum od intuitivních (lidmi rozeznatelných) po symbolické (vyžadují učení)</a:t>
            </a:r>
          </a:p>
          <a:p>
            <a:r>
              <a:rPr lang="cs-CZ" dirty="0" smtClean="0"/>
              <a:t>ikony – kód používaný např. pro mezinárodní cestovatele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59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extenze lidského těla</a:t>
            </a:r>
          </a:p>
          <a:p>
            <a:r>
              <a:rPr lang="cs-CZ" dirty="0" smtClean="0"/>
              <a:t>ovládány přímo – lidská síla</a:t>
            </a:r>
          </a:p>
          <a:p>
            <a:r>
              <a:rPr lang="cs-CZ" dirty="0" smtClean="0"/>
              <a:t>př. lidské ruce, nože, štětce, uhlíky</a:t>
            </a:r>
          </a:p>
          <a:p>
            <a:r>
              <a:rPr lang="cs-CZ" dirty="0" smtClean="0"/>
              <a:t>ovládány pomocní vnější síly – mechanické pružiny</a:t>
            </a:r>
            <a:r>
              <a:rPr lang="cs-CZ" dirty="0"/>
              <a:t>, tekoucí voda, vítr, elektrický proud</a:t>
            </a:r>
            <a:endParaRPr lang="cs-CZ" dirty="0" smtClean="0"/>
          </a:p>
          <a:p>
            <a:r>
              <a:rPr lang="cs-CZ" dirty="0" smtClean="0"/>
              <a:t>př. soustruh, digitální kamera, počítač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646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spirála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949280"/>
            <a:ext cx="8229600" cy="7529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osobní informační artefakty x sdílené informační artefakty 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854" y="1268760"/>
            <a:ext cx="5408474" cy="45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98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osobní informační artefakty </a:t>
            </a:r>
            <a:r>
              <a:rPr lang="cs-CZ" dirty="0" smtClean="0"/>
              <a:t>– tvořeny jako připomínka (poznámky z přednášky) nebo záznam života (deníky)</a:t>
            </a:r>
          </a:p>
          <a:p>
            <a:r>
              <a:rPr lang="cs-CZ" dirty="0" smtClean="0"/>
              <a:t>Záznamy různých aspektů svého života – kamery, senzory a záznamníky</a:t>
            </a:r>
          </a:p>
          <a:p>
            <a:r>
              <a:rPr lang="cs-CZ" dirty="0" smtClean="0"/>
              <a:t>Př. </a:t>
            </a:r>
            <a:r>
              <a:rPr lang="cs-CZ" dirty="0" err="1" smtClean="0"/>
              <a:t>Gordon</a:t>
            </a:r>
            <a:r>
              <a:rPr lang="cs-CZ" dirty="0" smtClean="0"/>
              <a:t> Bell - projekt </a:t>
            </a:r>
            <a:r>
              <a:rPr lang="cs-CZ" dirty="0" err="1" smtClean="0"/>
              <a:t>MyLifeBits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http://youtu.be/xbwwkXA92i4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Senzory – fyziologické, prostorové, časové a pohybové </a:t>
            </a:r>
          </a:p>
          <a:p>
            <a:r>
              <a:rPr lang="cs-CZ" dirty="0" smtClean="0"/>
              <a:t>sběr personálních senzorických informací – reality </a:t>
            </a:r>
            <a:r>
              <a:rPr lang="cs-CZ" dirty="0" err="1" smtClean="0"/>
              <a:t>mining</a:t>
            </a:r>
            <a:r>
              <a:rPr lang="cs-CZ" dirty="0" smtClean="0"/>
              <a:t> (A. </a:t>
            </a:r>
            <a:r>
              <a:rPr lang="cs-CZ" dirty="0" err="1" smtClean="0"/>
              <a:t>Petland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Designéři tvoří </a:t>
            </a:r>
            <a:r>
              <a:rPr lang="cs-CZ" dirty="0" err="1" smtClean="0"/>
              <a:t>lifelogging</a:t>
            </a:r>
            <a:r>
              <a:rPr lang="cs-CZ" dirty="0" smtClean="0"/>
              <a:t> aplikace, málo zájmu o psychologii lidské paměti a aktivit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058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sdílené informační artefakty  </a:t>
            </a:r>
            <a:r>
              <a:rPr lang="cs-CZ" dirty="0" smtClean="0"/>
              <a:t>- určené pro sdílení s lidmi</a:t>
            </a:r>
          </a:p>
          <a:p>
            <a:r>
              <a:rPr lang="cs-CZ" dirty="0" smtClean="0"/>
              <a:t>fotografie sdílené s rodinou, s přáteli</a:t>
            </a:r>
          </a:p>
          <a:p>
            <a:r>
              <a:rPr lang="cs-CZ" dirty="0" smtClean="0"/>
              <a:t>e-mailové zprávy a novinky – spolupracovníci</a:t>
            </a:r>
          </a:p>
          <a:p>
            <a:r>
              <a:rPr lang="cs-CZ" dirty="0" smtClean="0"/>
              <a:t>publikační průmysl – široce sdílené artefakty, vliv na kreativní tvorbu, hudebníci a autoři závisí na nakladatelích </a:t>
            </a:r>
          </a:p>
          <a:p>
            <a:r>
              <a:rPr lang="cs-CZ" dirty="0" smtClean="0"/>
              <a:t>elektronické nástroje a infrastruktura WWW – snadní distribuce bez závislosti na tradičních vydavatelích</a:t>
            </a:r>
          </a:p>
          <a:p>
            <a:r>
              <a:rPr lang="cs-CZ" dirty="0" smtClean="0"/>
              <a:t>růst alternativních publikačních modelů </a:t>
            </a:r>
          </a:p>
          <a:p>
            <a:r>
              <a:rPr lang="cs-CZ" dirty="0" smtClean="0"/>
              <a:t>blogy – levné osobní publikování</a:t>
            </a:r>
          </a:p>
          <a:p>
            <a:r>
              <a:rPr lang="cs-CZ" dirty="0" smtClean="0"/>
              <a:t>Wikipedie – </a:t>
            </a:r>
            <a:r>
              <a:rPr lang="cs-CZ" dirty="0" err="1" smtClean="0"/>
              <a:t>kolaborativní</a:t>
            </a:r>
            <a:r>
              <a:rPr lang="cs-CZ" dirty="0" smtClean="0"/>
              <a:t> tvorba</a:t>
            </a:r>
          </a:p>
        </p:txBody>
      </p:sp>
    </p:spTree>
    <p:extLst>
      <p:ext uri="{BB962C8B-B14F-4D97-AF65-F5344CB8AC3E}">
        <p14:creationId xmlns:p14="http://schemas.microsoft.com/office/powerpoint/2010/main" val="2038807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lidé tvoří informační artefakty s nástroji umožňujícími změnu substrátu – tužky, štětce, piano. </a:t>
            </a:r>
          </a:p>
          <a:p>
            <a:r>
              <a:rPr lang="cs-CZ" dirty="0" smtClean="0"/>
              <a:t>vyžaduje dovednosti </a:t>
            </a:r>
          </a:p>
          <a:p>
            <a:r>
              <a:rPr lang="cs-CZ" dirty="0" smtClean="0"/>
              <a:t>dvě potřebné vlohy tvůrce – kreativita při využití metod vyjádření idejí, dovednost v používání nástroje</a:t>
            </a:r>
          </a:p>
          <a:p>
            <a:r>
              <a:rPr lang="cs-CZ" dirty="0" smtClean="0"/>
              <a:t>nové druhy nástrojů pro tvorbu artefaktů – lidé s minimálním tréningem mohou tvořit řadu informačních artefaktů</a:t>
            </a:r>
          </a:p>
          <a:p>
            <a:r>
              <a:rPr lang="cs-CZ" dirty="0" smtClean="0"/>
              <a:t>př. – video kamery umožňují točit film i malým dětem</a:t>
            </a:r>
          </a:p>
          <a:p>
            <a:r>
              <a:rPr lang="cs-CZ" dirty="0" smtClean="0"/>
              <a:t>elektronické syntetizéry – umožňují začátečníkům mixovat a tvořit sofistikované skladby bez dovednosti hrát na nástroj</a:t>
            </a:r>
          </a:p>
          <a:p>
            <a:r>
              <a:rPr lang="cs-CZ" dirty="0" smtClean="0"/>
              <a:t>WWW infrastruktura – snadné sdílení, motivuje ke znovupoužití a ještě více tvorby</a:t>
            </a:r>
          </a:p>
          <a:p>
            <a:r>
              <a:rPr lang="cs-CZ" dirty="0" smtClean="0"/>
              <a:t>software pro zpracování textu a blogy – nové formy občanské žurnalistiky</a:t>
            </a:r>
          </a:p>
          <a:p>
            <a:r>
              <a:rPr lang="cs-CZ" dirty="0" smtClean="0"/>
              <a:t>elektronická média a WWW demokratizují publikování, zvyšuje množství tvořených a sdílených artefaktů – neznamená vyšší kvalitu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59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Informace jako věc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60425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Michael Buckland - povaha informace víceznačná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tři základní způsoby použití pojmu informace: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informace-jako-proces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informace-jako-znalost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informace-jako-věc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těmito třemi významy může být popsána oblast informační vědy</a:t>
            </a:r>
          </a:p>
        </p:txBody>
      </p:sp>
    </p:spTree>
    <p:extLst>
      <p:ext uri="{BB962C8B-B14F-4D97-AF65-F5344CB8AC3E}">
        <p14:creationId xmlns:p14="http://schemas.microsoft.com/office/powerpoint/2010/main" val="3628550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</a:t>
            </a:r>
            <a:r>
              <a:rPr lang="cs-CZ" dirty="0"/>
              <a:t>management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správa informačních artefaktů v průběhu času</a:t>
            </a:r>
          </a:p>
          <a:p>
            <a:r>
              <a:rPr lang="cs-CZ" dirty="0" smtClean="0"/>
              <a:t>osobní artefakty – zajištění uchování a </a:t>
            </a:r>
            <a:r>
              <a:rPr lang="cs-CZ" dirty="0" err="1" smtClean="0"/>
              <a:t>nalezitelnosti</a:t>
            </a:r>
            <a:r>
              <a:rPr lang="cs-CZ" dirty="0" smtClean="0"/>
              <a:t>, po splnění účelu odstraněn nebo archivován</a:t>
            </a:r>
          </a:p>
          <a:p>
            <a:r>
              <a:rPr lang="cs-CZ" dirty="0" smtClean="0"/>
              <a:t>správa knih, časopisů, fotografií, nahrávek a dalších artefaktů – vyžaduje fyzický prostor (např. police), systém popisu a schéma organizace sbírky</a:t>
            </a:r>
          </a:p>
          <a:p>
            <a:r>
              <a:rPr lang="cs-CZ" dirty="0" err="1" smtClean="0"/>
              <a:t>metadata</a:t>
            </a:r>
            <a:r>
              <a:rPr lang="cs-CZ" dirty="0" smtClean="0"/>
              <a:t> – nadpisy, datum vzniku, popis a další záznamy popisující jednotlivý artefakt</a:t>
            </a:r>
          </a:p>
          <a:p>
            <a:r>
              <a:rPr lang="cs-CZ" dirty="0" smtClean="0"/>
              <a:t>organizační schéma – od jednoduchého abecedního uspořádaní nadpisů k předmětovému uspořádání </a:t>
            </a:r>
          </a:p>
          <a:p>
            <a:r>
              <a:rPr lang="cs-CZ" dirty="0" smtClean="0"/>
              <a:t>komplexita </a:t>
            </a:r>
            <a:r>
              <a:rPr lang="cs-CZ" dirty="0" err="1" smtClean="0"/>
              <a:t>metadat</a:t>
            </a:r>
            <a:r>
              <a:rPr lang="cs-CZ" dirty="0" smtClean="0"/>
              <a:t> a organizace závisí na velikosti sbírky a preferencích </a:t>
            </a:r>
            <a:r>
              <a:rPr lang="cs-CZ" dirty="0" err="1" smtClean="0"/>
              <a:t>managera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78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management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elektronické artefakty – tisíce souborů (textové, obrázky, tabulky, emailové zprávy)</a:t>
            </a:r>
          </a:p>
          <a:p>
            <a:r>
              <a:rPr lang="cs-CZ" dirty="0" smtClean="0"/>
              <a:t>soubor – nepotřebuje mnoho fyzického místa, snadno se kopíruje, více verzí může být uloženo v různých v různých adresářích a na různých počítačích</a:t>
            </a:r>
          </a:p>
          <a:p>
            <a:r>
              <a:rPr lang="cs-CZ" dirty="0" smtClean="0"/>
              <a:t>počítačové procesy umožňují indexování každého souboru mnoha různými způsoby – vyhledávání dle řady rysu </a:t>
            </a:r>
            <a:r>
              <a:rPr lang="cs-CZ" dirty="0" err="1" smtClean="0"/>
              <a:t>metadat</a:t>
            </a:r>
            <a:endParaRPr lang="cs-CZ" dirty="0" smtClean="0"/>
          </a:p>
          <a:p>
            <a:r>
              <a:rPr lang="cs-CZ" dirty="0" smtClean="0"/>
              <a:t>př. datum, název, autor, barva, délka, téma…</a:t>
            </a:r>
          </a:p>
          <a:p>
            <a:r>
              <a:rPr lang="cs-CZ" dirty="0" smtClean="0"/>
              <a:t>požadavek na fyzický prostor – jedinci recyklují a mažou artefakty</a:t>
            </a:r>
          </a:p>
          <a:p>
            <a:r>
              <a:rPr lang="cs-CZ" dirty="0" smtClean="0"/>
              <a:t>elektronické artefakty – bez nároku na fyzický prostor, skladování levnější než čas na mazání, postup zálohuj vše</a:t>
            </a:r>
          </a:p>
          <a:p>
            <a:r>
              <a:rPr lang="cs-CZ" dirty="0" smtClean="0"/>
              <a:t>většina jedinců si neosvojila postup mazání souborů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127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zahrnuje: upomínky, záznamy činností, pomoc při rozhodování, konzumace a znovupoužití pro radost, indikátor bohatství a erudice</a:t>
            </a:r>
          </a:p>
          <a:p>
            <a:r>
              <a:rPr lang="cs-CZ" dirty="0" smtClean="0"/>
              <a:t>použití – rozpoznání, nalezení, extrakce významu</a:t>
            </a:r>
          </a:p>
          <a:p>
            <a:r>
              <a:rPr lang="cs-CZ" dirty="0" smtClean="0"/>
              <a:t>dynamická povaha elektronických artefaktů – mění způsob, jak jsou lidmi používány</a:t>
            </a:r>
          </a:p>
          <a:p>
            <a:r>
              <a:rPr lang="cs-CZ" dirty="0" smtClean="0"/>
              <a:t>př. e-knihy – perceptuální kvality knih doplněny odkazy a aktivními médii. Artefakt mění čtenářské chování.</a:t>
            </a:r>
          </a:p>
          <a:p>
            <a:r>
              <a:rPr lang="cs-CZ" dirty="0" smtClean="0"/>
              <a:t>elektronické texty mění čtení vědců a konzumaci informací</a:t>
            </a:r>
          </a:p>
          <a:p>
            <a:r>
              <a:rPr lang="cs-CZ" dirty="0" smtClean="0"/>
              <a:t>vývoj od alb k CD nosičům a MP3 souborům – lidé kupují a poslouchají shluky písní, spíše než kolekce</a:t>
            </a:r>
          </a:p>
          <a:p>
            <a:r>
              <a:rPr lang="cs-CZ" dirty="0" smtClean="0"/>
              <a:t>elektronické informační artefakty vedou k aktivnější konzumaci a znovupoužití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453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artefakt – mechanismus přenosu znalostí mezi generacemi jako základ lidského pokroku</a:t>
            </a:r>
          </a:p>
          <a:p>
            <a:r>
              <a:rPr lang="cs-CZ" dirty="0" smtClean="0"/>
              <a:t>archiváři, muzejníci a knihovníci sbírají artefakty, včetně těch, které nevznikly se záměrem přenášet znalost dalším generacím – dokumentace jedincova života a role v historii</a:t>
            </a:r>
          </a:p>
          <a:p>
            <a:r>
              <a:rPr lang="cs-CZ" dirty="0" smtClean="0"/>
              <a:t>sdílení – podnítilo průmysl – publikační, vysílací, papírové a digitální poštovní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031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sdílení - tři druhy činností: kopírování, doručení, sledování stopy záznamů</a:t>
            </a:r>
          </a:p>
          <a:p>
            <a:r>
              <a:rPr lang="cs-CZ" dirty="0" smtClean="0"/>
              <a:t>papírové artefakty musí být vytištěny – specializované entity transformují vzorový artefakt na typ, počítačový soubor je vzorovým artefaktem pro kontrolu tisku</a:t>
            </a:r>
          </a:p>
          <a:p>
            <a:r>
              <a:rPr lang="cs-CZ" dirty="0" smtClean="0"/>
              <a:t>elektronické artefakty – přesná kopie vytvořena automaticky za minimální cenu – sdílení je triviální, ovlivňuje význam a motivaci </a:t>
            </a:r>
            <a:r>
              <a:rPr lang="cs-CZ" dirty="0"/>
              <a:t>c</a:t>
            </a:r>
            <a:r>
              <a:rPr lang="cs-CZ" dirty="0" smtClean="0"/>
              <a:t>opyrightu a otřásá základy publikačního a mediálního průmyslu</a:t>
            </a:r>
          </a:p>
          <a:p>
            <a:r>
              <a:rPr lang="cs-CZ" dirty="0" smtClean="0"/>
              <a:t>doručování – většinou vyžaduje skladiště pro skladování artefaktů a transportní systém</a:t>
            </a:r>
          </a:p>
          <a:p>
            <a:r>
              <a:rPr lang="cs-CZ" dirty="0" smtClean="0"/>
              <a:t>elektronické sítě a WWW mění činnost – možnost doručovat artefakt tisícům lidí po pár </a:t>
            </a:r>
            <a:r>
              <a:rPr lang="cs-CZ" dirty="0"/>
              <a:t>ú</a:t>
            </a:r>
            <a:r>
              <a:rPr lang="cs-CZ" dirty="0" smtClean="0"/>
              <a:t>derech na klávesnici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4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sledování artefaktu – kam je artefakt doručen, komu je určen a registrace platby – ekonomické udržování podnikání</a:t>
            </a:r>
          </a:p>
          <a:p>
            <a:r>
              <a:rPr lang="cs-CZ" dirty="0" smtClean="0"/>
              <a:t>zaslání elektronického artefaktu na blog – generuje v počítačovém systému mnoho druhů logů – zálohy, vrácení, reklama, data </a:t>
            </a:r>
            <a:r>
              <a:rPr lang="cs-CZ" dirty="0" err="1" smtClean="0"/>
              <a:t>mining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dynamika elektronických sítí – interaktivní, možnost poskytovat snadno zpětnou vazbu k produktu - </a:t>
            </a:r>
            <a:r>
              <a:rPr lang="cs-CZ" dirty="0" err="1" smtClean="0"/>
              <a:t>augmentuje</a:t>
            </a:r>
            <a:r>
              <a:rPr lang="cs-CZ" dirty="0" smtClean="0"/>
              <a:t> artefakt – komentáře, hodnocení apod.</a:t>
            </a:r>
          </a:p>
          <a:p>
            <a:r>
              <a:rPr lang="cs-CZ" dirty="0" smtClean="0"/>
              <a:t>interakce použity k vytěžování vzorců chování pro různé účely – generování reklam, sběr výzkumných dat apod.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622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správa sbírek – vznik knihoven, archivů a informačních center</a:t>
            </a:r>
          </a:p>
          <a:p>
            <a:r>
              <a:rPr lang="cs-CZ" dirty="0" smtClean="0"/>
              <a:t>aktivity: budování fondů, indexování, vyhledávání a uchovávání</a:t>
            </a:r>
          </a:p>
          <a:p>
            <a:r>
              <a:rPr lang="cs-CZ" dirty="0" smtClean="0"/>
              <a:t>manažer rozhoduje podle rozvojové politiky, jaké artefakty shromažďovat</a:t>
            </a:r>
          </a:p>
          <a:p>
            <a:r>
              <a:rPr lang="cs-CZ" dirty="0" smtClean="0"/>
              <a:t>politika řízena – komunitou a zájmy populární kultury (zákaznické záznamy, specifikace produktů), právním ustanovením (vládní plán uchování, obchodní finanční záznamy) nebo vědeckým pokrokem</a:t>
            </a:r>
          </a:p>
          <a:p>
            <a:r>
              <a:rPr lang="cs-CZ" dirty="0" smtClean="0"/>
              <a:t>elektronické artefakty – za účelem správy sbírek vznikají skladiště, digitální knihovny, institucionální </a:t>
            </a:r>
            <a:r>
              <a:rPr lang="cs-CZ" dirty="0" err="1" smtClean="0"/>
              <a:t>repozitáře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482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- indexace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Indexy – pomáhají lidem identifikovat jednotlivé artefakty v rozsáhlých sbírkách</a:t>
            </a:r>
          </a:p>
          <a:p>
            <a:r>
              <a:rPr lang="cs-CZ" dirty="0" smtClean="0"/>
              <a:t>budovány z běžných množiny běžných rysů artefaktu – slova, jména, data → metadatové elementy tvořené v dané chvíli či později:</a:t>
            </a:r>
          </a:p>
          <a:p>
            <a:r>
              <a:rPr lang="cs-CZ" dirty="0" smtClean="0"/>
              <a:t>získané z artefaktu (obsahové)</a:t>
            </a:r>
          </a:p>
          <a:p>
            <a:r>
              <a:rPr lang="cs-CZ" dirty="0" smtClean="0"/>
              <a:t>přidané lidmi (téma, žánr)</a:t>
            </a:r>
          </a:p>
          <a:p>
            <a:r>
              <a:rPr lang="cs-CZ" dirty="0" smtClean="0"/>
              <a:t>strojové (časová známka, nastavení clony)</a:t>
            </a:r>
          </a:p>
          <a:p>
            <a:r>
              <a:rPr lang="cs-CZ" dirty="0" smtClean="0"/>
              <a:t>knihovny tvoří metadatové standardy pro třídění jednotlivých artefaktů a uspořádaných seznamů metadatových symbolů, které odkazují na fyzickou lokaci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8885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- indexace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indexy v knihovnách uspořádány dle autora, názvu, předmětu</a:t>
            </a:r>
          </a:p>
          <a:p>
            <a:r>
              <a:rPr lang="cs-CZ" dirty="0" smtClean="0"/>
              <a:t>knihy v elektronické formě – každé slovo může být indexováno – fulltextové vyhledávání – řada ukazatelů k regálům či diskovým stopám</a:t>
            </a:r>
          </a:p>
          <a:p>
            <a:r>
              <a:rPr lang="cs-CZ" dirty="0" smtClean="0"/>
              <a:t>fulltextové indexování všech slov není efektivně selektivní – příliš mnoho falešných výsledku při vyhledávání dle klíčových slov</a:t>
            </a:r>
          </a:p>
          <a:p>
            <a:r>
              <a:rPr lang="cs-CZ" dirty="0" err="1" smtClean="0"/>
              <a:t>OPACs</a:t>
            </a:r>
            <a:r>
              <a:rPr lang="cs-CZ" dirty="0" smtClean="0"/>
              <a:t> – online veřejně přístupné katalogy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388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- skladování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skladování a uchování artefaktů vyžaduje kontrolu bezpečnosti a prostředí – kontrola teploty a vlhkosti</a:t>
            </a:r>
          </a:p>
          <a:p>
            <a:r>
              <a:rPr lang="cs-CZ" dirty="0" smtClean="0"/>
              <a:t>ochrana před krádeží a poškozením – někteří manažeři omezují přístup nebo instalují do vchodů či artefaktů senzory</a:t>
            </a:r>
          </a:p>
          <a:p>
            <a:r>
              <a:rPr lang="cs-CZ" dirty="0" smtClean="0"/>
              <a:t>elektronické artefakty – formáty a technologie se rychle mění, problém pro uchovávání</a:t>
            </a:r>
          </a:p>
          <a:p>
            <a:r>
              <a:rPr lang="cs-CZ" dirty="0" smtClean="0"/>
              <a:t>problémy digitální kurátorství:</a:t>
            </a:r>
          </a:p>
          <a:p>
            <a:r>
              <a:rPr lang="cs-CZ" dirty="0" smtClean="0"/>
              <a:t>digitální soudnictví – zpětné získání souborů s poškozenými bity</a:t>
            </a:r>
          </a:p>
          <a:p>
            <a:r>
              <a:rPr lang="cs-CZ" dirty="0" smtClean="0"/>
              <a:t>stupňovatelné skladování – </a:t>
            </a:r>
            <a:r>
              <a:rPr lang="cs-CZ" dirty="0" err="1" smtClean="0"/>
              <a:t>petabajtové</a:t>
            </a:r>
            <a:r>
              <a:rPr lang="cs-CZ" dirty="0" smtClean="0"/>
              <a:t> velikosti vědeckých dat přesahují parametry typických operačních systémů</a:t>
            </a:r>
          </a:p>
          <a:p>
            <a:r>
              <a:rPr lang="cs-CZ" dirty="0" smtClean="0"/>
              <a:t>autoritní kontrola – ověřování pravdivosti bitů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35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Informace jako věc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-"/>
            </a:pPr>
            <a:r>
              <a:rPr lang="cs-CZ" b="1" smtClean="0"/>
              <a:t>jako proces</a:t>
            </a:r>
            <a:r>
              <a:rPr lang="cs-CZ" smtClean="0"/>
              <a:t>: když jsme informovaní, naše znalost se mění, akt informování, komunikace znalostí nebo „zpráv“ o nějakém faktu nebo události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-"/>
            </a:pPr>
            <a:r>
              <a:rPr lang="cs-CZ" b="1" smtClean="0"/>
              <a:t>jako znalost</a:t>
            </a:r>
            <a:r>
              <a:rPr lang="cs-CZ" smtClean="0"/>
              <a:t>: to, co je vnímáno v informaci-jako-procesu, komunikovaná znalost sdělující něco o faktech, předmětech či jevech. Informace se zde týká inteligence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-"/>
            </a:pPr>
            <a:r>
              <a:rPr lang="cs-CZ" b="1" smtClean="0"/>
              <a:t>jako věc</a:t>
            </a:r>
            <a:r>
              <a:rPr lang="cs-CZ" smtClean="0"/>
              <a:t>: informace používána přívlastkově pro objekty jako jsou data a dokumenty,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mtClean="0"/>
              <a:t>    - popisovány jako informace, protože chápány jako něco, co je informativní, jako něco, co má vlastnost dodávat znalost nebo sdělovat informaci</a:t>
            </a:r>
          </a:p>
        </p:txBody>
      </p:sp>
    </p:spTree>
    <p:extLst>
      <p:ext uri="{BB962C8B-B14F-4D97-AF65-F5344CB8AC3E}">
        <p14:creationId xmlns:p14="http://schemas.microsoft.com/office/powerpoint/2010/main" val="3546328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lidé užívají artefakty z řady důvodů – plánování, ověření, rozhodování, učení</a:t>
            </a:r>
          </a:p>
          <a:p>
            <a:r>
              <a:rPr lang="cs-CZ" dirty="0" smtClean="0"/>
              <a:t>osobní užití rozšířeno dvěma způsoby: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využití vztahu mezi artefakty a vzory užití – vyjadřují </a:t>
            </a:r>
            <a:r>
              <a:rPr lang="cs-CZ" dirty="0" err="1" smtClean="0"/>
              <a:t>hyperlinky</a:t>
            </a:r>
            <a:r>
              <a:rPr lang="cs-CZ" dirty="0" smtClean="0"/>
              <a:t>, současně se vyskytující rysy (stejná slova, barvy) a anotace od ostatních jsou použity při vyhledávání (</a:t>
            </a:r>
            <a:r>
              <a:rPr lang="cs-CZ" dirty="0" err="1" smtClean="0"/>
              <a:t>page</a:t>
            </a:r>
            <a:r>
              <a:rPr lang="cs-CZ" dirty="0" smtClean="0"/>
              <a:t> rank)</a:t>
            </a:r>
          </a:p>
          <a:p>
            <a:r>
              <a:rPr lang="cs-CZ" dirty="0" smtClean="0"/>
              <a:t>vzorce přístupů, komentáře či </a:t>
            </a:r>
            <a:r>
              <a:rPr lang="cs-CZ" dirty="0" err="1" smtClean="0"/>
              <a:t>tagy</a:t>
            </a:r>
            <a:r>
              <a:rPr lang="cs-CZ" dirty="0" smtClean="0"/>
              <a:t> používány k nalezení souvisejících artefaktů (např</a:t>
            </a:r>
            <a:r>
              <a:rPr lang="cs-CZ" dirty="0"/>
              <a:t>.</a:t>
            </a:r>
            <a:r>
              <a:rPr lang="cs-CZ" dirty="0" smtClean="0"/>
              <a:t> pomocí doporučení) – přidává k artefaktům kontext, který mění jejich použití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vývoj sociálních médií na WWW substrátu – nový rozsah veřejného sdílení, zamlžuje prostorové hranice mezi soukromými a osobními informačními artefakty</a:t>
            </a:r>
          </a:p>
          <a:p>
            <a:r>
              <a:rPr lang="cs-CZ" dirty="0" smtClean="0"/>
              <a:t>substrát pro augmentaci a tvorbu osobní identity, </a:t>
            </a:r>
            <a:r>
              <a:rPr lang="cs-CZ" dirty="0" err="1" smtClean="0"/>
              <a:t>proflexe</a:t>
            </a:r>
            <a:r>
              <a:rPr lang="cs-CZ" dirty="0" smtClean="0"/>
              <a:t> sebe sama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52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Informace jako věc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686800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smtClean="0"/>
              <a:t>informace jako věc je poněkud kontroverzní: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 - informace není ani hmotou ani energií, je obsažena v kontextu komunikace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smtClean="0"/>
              <a:t>Bucklandovo pojetí informace jako znalosti x jako věci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 - rozdíl mezi nehmotným a hmatatelným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 - věc je hmatatelná reprezentace nehmatatelného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 - znaky, data, signály, text, film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smtClean="0"/>
              <a:t>informace jako věc je reprezentací znalosti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 - můžeme se jí dotýkat a měřit ji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 - je základním materiálem pro informační vědu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endParaRPr lang="cs-CZ" sz="2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000" smtClean="0"/>
              <a:t> 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402907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93669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 eaLnBrk="1" hangingPunct="1"/>
            <a:r>
              <a:rPr lang="cs-CZ" smtClean="0"/>
              <a:t>Informace jako věc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675687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právě proto neexistují žádné takové věci jako expertní systémy „založené na znalostech“ či systémy „zpřístupňující znalosti“, pouze systémy založené na fyzické reprezentaci znalostí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Co je tedy informativní?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 smtClean="0"/>
              <a:t>- informace jako evidence (při učení)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 smtClean="0"/>
              <a:t>- poukazuje k tomu, že informace je spojena s  porozuměním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 smtClean="0"/>
              <a:t>- pokud je nalezena a správně pochopena, může  změnit naši znalost či víru ohledně nějaké otázky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 smtClean="0"/>
              <a:t>- pasivně čeká na naše jednání</a:t>
            </a:r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73811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Informace jako věc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686800" cy="5373687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smtClean="0"/>
              <a:t>typy: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-"/>
            </a:pPr>
            <a:r>
              <a:rPr lang="cs-CZ" sz="2600" smtClean="0"/>
              <a:t>data: info-věci, které jsou zaznamenány, zpracovávány a skladovány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-"/>
            </a:pPr>
            <a:r>
              <a:rPr lang="cs-CZ" sz="2600" smtClean="0"/>
              <a:t>texty: dokumenty a další objekty na nichž je uložen text (noviny, dopisy, formuláře, knihy, časopisy …)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-"/>
            </a:pPr>
            <a:r>
              <a:rPr lang="cs-CZ" sz="2600" smtClean="0"/>
              <a:t>objekty: sbírky objektů mohou být informativní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-"/>
            </a:pPr>
            <a:r>
              <a:rPr lang="cs-CZ" sz="2600" smtClean="0"/>
              <a:t>události: jsou reprezentovány objekty (evidencemi) spojenými s událostí (skvrna krve na parapetu)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-"/>
            </a:pPr>
            <a:r>
              <a:rPr lang="cs-CZ" sz="2600" smtClean="0"/>
              <a:t>reprezentace události samotné (fotografie)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-"/>
            </a:pPr>
            <a:r>
              <a:rPr lang="cs-CZ" sz="2600" smtClean="0"/>
              <a:t>mohou být tvořeny a znovutvořeny (např. postupy vedoucí k invokaci stejné události – potvrzují správnost evidence)</a:t>
            </a:r>
          </a:p>
        </p:txBody>
      </p:sp>
    </p:spTree>
    <p:extLst>
      <p:ext uri="{BB962C8B-B14F-4D97-AF65-F5344CB8AC3E}">
        <p14:creationId xmlns:p14="http://schemas.microsoft.com/office/powerpoint/2010/main" val="3987999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nformační artefakt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dokument - nezávislý na specifickém formátu, určující znaky </a:t>
            </a:r>
            <a:r>
              <a:rPr lang="cs-CZ" dirty="0" err="1" smtClean="0"/>
              <a:t>materialita</a:t>
            </a:r>
            <a:r>
              <a:rPr lang="cs-CZ" dirty="0" smtClean="0"/>
              <a:t>, intencionalita, vytvořená reprezentace a rozpoznání člověkem</a:t>
            </a:r>
          </a:p>
          <a:p>
            <a:r>
              <a:rPr lang="cs-CZ" dirty="0" smtClean="0"/>
              <a:t>artefakt – rozšiřuje koncept dokumentu o multimédia. Zahrnuje řadu objektů (informačních), vytvořených lidským úsilím</a:t>
            </a:r>
          </a:p>
          <a:p>
            <a:r>
              <a:rPr lang="cs-CZ" dirty="0" smtClean="0"/>
              <a:t>nezahrnuje: signály a data vyskytující se v přírodě označované jako informace</a:t>
            </a:r>
          </a:p>
          <a:p>
            <a:r>
              <a:rPr lang="cs-CZ" dirty="0" smtClean="0"/>
              <a:t>př. úsek nukleotidů v DNA a RNA – ne artefakt, ale přirozeně se vyskytující </a:t>
            </a:r>
            <a:r>
              <a:rPr lang="cs-CZ" dirty="0" err="1" smtClean="0"/>
              <a:t>biofakt</a:t>
            </a:r>
            <a:endParaRPr lang="cs-CZ" dirty="0" smtClean="0"/>
          </a:p>
          <a:p>
            <a:r>
              <a:rPr lang="cs-CZ" dirty="0" smtClean="0"/>
              <a:t>ALE: diagramy, zobrazení hmotnostní spektrometrie, </a:t>
            </a:r>
            <a:r>
              <a:rPr lang="cs-CZ" dirty="0" err="1" smtClean="0"/>
              <a:t>microarrays</a:t>
            </a:r>
            <a:r>
              <a:rPr lang="cs-CZ" dirty="0" smtClean="0"/>
              <a:t> výstupy genetických nebo proteinových </a:t>
            </a:r>
            <a:r>
              <a:rPr lang="cs-CZ" dirty="0" err="1" smtClean="0"/>
              <a:t>biofakt</a:t>
            </a:r>
            <a:r>
              <a:rPr lang="cs-CZ" dirty="0" smtClean="0"/>
              <a:t> artefakty jsou – vytvořeny člověkem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88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artefakt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nepředvídaný artefakt – medicína, softwarové inženýrství – artefakt </a:t>
            </a:r>
            <a:r>
              <a:rPr lang="en-US" dirty="0" smtClean="0"/>
              <a:t>= </a:t>
            </a:r>
            <a:r>
              <a:rPr lang="cs-CZ" dirty="0" smtClean="0"/>
              <a:t>neočekávané důsledky algoritmických či biologických procesů</a:t>
            </a:r>
          </a:p>
          <a:p>
            <a:r>
              <a:rPr lang="cs-CZ" dirty="0" smtClean="0"/>
              <a:t>očekávaný artefakt – objekt vytvořený cílevědomě lidmi pomocí různých nástrojů</a:t>
            </a:r>
          </a:p>
          <a:p>
            <a:r>
              <a:rPr lang="cs-CZ" dirty="0" smtClean="0"/>
              <a:t>informační artefakt – dva faktory:</a:t>
            </a:r>
          </a:p>
          <a:p>
            <a:r>
              <a:rPr lang="cs-CZ" dirty="0" smtClean="0"/>
              <a:t>forma – co obsahuje?</a:t>
            </a:r>
          </a:p>
          <a:p>
            <a:r>
              <a:rPr lang="cs-CZ" dirty="0" smtClean="0"/>
              <a:t>životní cyklus – jak je tvořen, řízen, sdílen a používán?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17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Tři komponenty formy artefaktu: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fyzický substrát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metoda změny substrátu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nástroj</a:t>
            </a:r>
          </a:p>
          <a:p>
            <a:r>
              <a:rPr lang="cs-CZ" dirty="0" smtClean="0"/>
              <a:t>hmotný substrát – podklad na němž lidé jednají s pomocí extenze (nástroje) tak, aby změnili substrát podle určité množiny pravidel</a:t>
            </a:r>
          </a:p>
          <a:p>
            <a:r>
              <a:rPr lang="cs-CZ" dirty="0" smtClean="0"/>
              <a:t>média – různé kombinace substrátu, nástrojů a struktur , komponenty jsou použitelné v různých kombinacích</a:t>
            </a:r>
          </a:p>
          <a:p>
            <a:r>
              <a:rPr lang="cs-CZ" dirty="0" smtClean="0"/>
              <a:t>př. různé metody a nástroje používané na papír (substrát)</a:t>
            </a:r>
          </a:p>
          <a:p>
            <a:r>
              <a:rPr lang="cs-CZ" dirty="0" smtClean="0"/>
              <a:t>Morseova abeceda vysílaná pomocí elektřiny nebo světla (substráty)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5874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2226</Words>
  <Application>Microsoft Office PowerPoint</Application>
  <PresentationFormat>Předvádění na obrazovce (4:3)</PresentationFormat>
  <Paragraphs>201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Informace jako artefakt 2</vt:lpstr>
      <vt:lpstr>Informace jako věc</vt:lpstr>
      <vt:lpstr>Informace jako věc</vt:lpstr>
      <vt:lpstr>Informace jako věc</vt:lpstr>
      <vt:lpstr>Informace jako věc</vt:lpstr>
      <vt:lpstr>Informace jako věc</vt:lpstr>
      <vt:lpstr>Informační artefakt</vt:lpstr>
      <vt:lpstr>Informační artefakt</vt:lpstr>
      <vt:lpstr>Forma</vt:lpstr>
      <vt:lpstr>Substrát</vt:lpstr>
      <vt:lpstr>Substrát</vt:lpstr>
      <vt:lpstr>Metody</vt:lpstr>
      <vt:lpstr>Metody</vt:lpstr>
      <vt:lpstr>Metody</vt:lpstr>
      <vt:lpstr>Nástroje</vt:lpstr>
      <vt:lpstr>Životní spirála informace</vt:lpstr>
      <vt:lpstr>Tvorba</vt:lpstr>
      <vt:lpstr>Tvorba</vt:lpstr>
      <vt:lpstr>Tvorba</vt:lpstr>
      <vt:lpstr>Personální management</vt:lpstr>
      <vt:lpstr>Personální management</vt:lpstr>
      <vt:lpstr>Osobní použití</vt:lpstr>
      <vt:lpstr>Sdílení</vt:lpstr>
      <vt:lpstr>Sdílení</vt:lpstr>
      <vt:lpstr>Sdílení</vt:lpstr>
      <vt:lpstr>Veřejný management</vt:lpstr>
      <vt:lpstr>Veřejná správa - indexace</vt:lpstr>
      <vt:lpstr>Veřejná správa - indexace</vt:lpstr>
      <vt:lpstr>Veřejná správa - skladování</vt:lpstr>
      <vt:lpstr>Veřejné užití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jako artefakt 2</dc:title>
  <dc:creator>Michal</dc:creator>
  <cp:lastModifiedBy>Michal Lorenz</cp:lastModifiedBy>
  <cp:revision>27</cp:revision>
  <cp:lastPrinted>2012-11-09T11:32:19Z</cp:lastPrinted>
  <dcterms:created xsi:type="dcterms:W3CDTF">2012-11-06T08:59:27Z</dcterms:created>
  <dcterms:modified xsi:type="dcterms:W3CDTF">2012-11-09T13:49:32Z</dcterms:modified>
</cp:coreProperties>
</file>