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392" r:id="rId2"/>
    <p:sldId id="398" r:id="rId3"/>
    <p:sldId id="395" r:id="rId4"/>
    <p:sldId id="397" r:id="rId5"/>
    <p:sldId id="399" r:id="rId6"/>
    <p:sldId id="400" r:id="rId7"/>
    <p:sldId id="401" r:id="rId8"/>
    <p:sldId id="396" r:id="rId9"/>
    <p:sldId id="402" r:id="rId10"/>
    <p:sldId id="403" r:id="rId11"/>
    <p:sldId id="404" r:id="rId12"/>
    <p:sldId id="407" r:id="rId13"/>
    <p:sldId id="303" r:id="rId14"/>
    <p:sldId id="348" r:id="rId15"/>
    <p:sldId id="349" r:id="rId16"/>
    <p:sldId id="406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61" r:id="rId25"/>
    <p:sldId id="358" r:id="rId26"/>
    <p:sldId id="368" r:id="rId27"/>
    <p:sldId id="369" r:id="rId28"/>
    <p:sldId id="394" r:id="rId29"/>
    <p:sldId id="367" r:id="rId30"/>
    <p:sldId id="389" r:id="rId31"/>
    <p:sldId id="359" r:id="rId32"/>
    <p:sldId id="365" r:id="rId33"/>
    <p:sldId id="408" r:id="rId34"/>
    <p:sldId id="409" r:id="rId35"/>
    <p:sldId id="362" r:id="rId36"/>
    <p:sldId id="364" r:id="rId37"/>
    <p:sldId id="363" r:id="rId38"/>
    <p:sldId id="360" r:id="rId39"/>
    <p:sldId id="366" r:id="rId40"/>
    <p:sldId id="370" r:id="rId41"/>
    <p:sldId id="371" r:id="rId42"/>
    <p:sldId id="372" r:id="rId43"/>
    <p:sldId id="390" r:id="rId44"/>
    <p:sldId id="357" r:id="rId45"/>
    <p:sldId id="373" r:id="rId46"/>
    <p:sldId id="374" r:id="rId47"/>
    <p:sldId id="377" r:id="rId48"/>
    <p:sldId id="375" r:id="rId49"/>
    <p:sldId id="376" r:id="rId50"/>
    <p:sldId id="379" r:id="rId51"/>
    <p:sldId id="381" r:id="rId52"/>
    <p:sldId id="383" r:id="rId53"/>
    <p:sldId id="385" r:id="rId54"/>
    <p:sldId id="386" r:id="rId55"/>
    <p:sldId id="388" r:id="rId56"/>
    <p:sldId id="387" r:id="rId57"/>
    <p:sldId id="391" r:id="rId58"/>
    <p:sldId id="393" r:id="rId59"/>
  </p:sldIdLst>
  <p:sldSz cx="9144000" cy="6858000" type="screen4x3"/>
  <p:notesSz cx="6858000" cy="9144000"/>
  <p:custDataLst>
    <p:tags r:id="rId6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32" d="100"/>
          <a:sy n="132" d="100"/>
        </p:scale>
        <p:origin x="11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5437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noProof="0" smtClean="0"/>
              <a:t>Click to edit Master text styles</a:t>
            </a:r>
          </a:p>
          <a:p>
            <a:pPr lvl="1"/>
            <a:r>
              <a:rPr lang="ru-RU" altLang="cs-CZ" noProof="0" smtClean="0"/>
              <a:t>Second level</a:t>
            </a:r>
          </a:p>
          <a:p>
            <a:pPr lvl="2"/>
            <a:r>
              <a:rPr lang="ru-RU" altLang="cs-CZ" noProof="0" smtClean="0"/>
              <a:t>Third level</a:t>
            </a:r>
          </a:p>
          <a:p>
            <a:pPr lvl="3"/>
            <a:r>
              <a:rPr lang="ru-RU" altLang="cs-CZ" noProof="0" smtClean="0"/>
              <a:t>Fourth level</a:t>
            </a:r>
          </a:p>
          <a:p>
            <a:pPr lvl="4"/>
            <a:r>
              <a:rPr lang="ru-RU" altLang="cs-CZ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2E71CC-F484-4DDD-974D-BE796195A805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2072029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9EFFD3-FACD-4CBC-A147-3A7403B9CDD0}" type="slidenum">
              <a:rPr lang="ru-RU" altLang="cs-CZ"/>
              <a:pPr eaLnBrk="1" hangingPunct="1"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7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1F24F5-757D-4016-88A8-2B2C3E2F98E3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81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1F24F5-757D-4016-88A8-2B2C3E2F98E3}" type="slidenum">
              <a:rPr lang="ru-RU"/>
              <a:pPr eaLnBrk="1" hangingPunct="1"/>
              <a:t>12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98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11E649-F2A4-4B69-9B7B-7F3E8709D20B}" type="slidenum">
              <a:rPr lang="ru-RU" altLang="cs-CZ"/>
              <a:pPr eaLnBrk="1" hangingPunct="1">
                <a:spcBef>
                  <a:spcPct val="0"/>
                </a:spcBef>
              </a:pPr>
              <a:t>58</a:t>
            </a:fld>
            <a:endParaRPr lang="ru-RU" alt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09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cs-CZ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cs-CZ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5898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2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49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608802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841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708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02220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2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14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78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883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5624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4781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full.nkp.cz/nkkr/Nkkr9902/9902055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Zakon257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tenar.svkkl.cz/clanky/2010-roc-62/12-2010/dopady-ekonomicke-krize-na-rozpocty-verejnych-knihoven-v-roce-2009-a-2010-77-780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dk.cz/narodni-dk" TargetMode="External"/><Relationship Id="rId2" Type="http://schemas.openxmlformats.org/officeDocument/2006/relationships/hyperlink" Target="http://www.youtube.com/watch?v=-oOXXpxzE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zk.cz/aktuality/narodni-knihovna-mzk-google-digitalizujeme-narodni-dedictvi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net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architekturaknihoven.euweb.cz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amehosrdce.cz/" TargetMode="External"/><Relationship Id="rId2" Type="http://schemas.openxmlformats.org/officeDocument/2006/relationships/hyperlink" Target="http://www.celeceskoctedetem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readers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kos.cz/sdruk/" TargetMode="External"/><Relationship Id="rId7" Type="http://schemas.openxmlformats.org/officeDocument/2006/relationships/hyperlink" Target="http://www.svkos.cz/sluzby-pro-knihovny/spolky-sdruzeni-konsorcia-knihoven/clanek/spolky-sdruzeni-konsorcia-knihoven/" TargetMode="External"/><Relationship Id="rId2" Type="http://schemas.openxmlformats.org/officeDocument/2006/relationships/hyperlink" Target="http://www.skip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ualeph.cz/" TargetMode="External"/><Relationship Id="rId5" Type="http://schemas.openxmlformats.org/officeDocument/2006/relationships/hyperlink" Target="http://www.skat.cz/informace.htm" TargetMode="External"/><Relationship Id="rId4" Type="http://schemas.openxmlformats.org/officeDocument/2006/relationships/hyperlink" Target="http://www.akvs.cz/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kzv.kkvysociny.cz/" TargetMode="External"/><Relationship Id="rId13" Type="http://schemas.openxmlformats.org/officeDocument/2006/relationships/hyperlink" Target="http://old.stk.cz/Akce/" TargetMode="External"/><Relationship Id="rId3" Type="http://schemas.openxmlformats.org/officeDocument/2006/relationships/hyperlink" Target="http://pro.inflow.cz/" TargetMode="External"/><Relationship Id="rId7" Type="http://schemas.openxmlformats.org/officeDocument/2006/relationships/hyperlink" Target="http://ctenar.svkkl.cz/" TargetMode="External"/><Relationship Id="rId12" Type="http://schemas.openxmlformats.org/officeDocument/2006/relationships/hyperlink" Target="http://www.svkhk.cz/Pro-knihovny/Zpravodaj-U-nas.aspx" TargetMode="External"/><Relationship Id="rId2" Type="http://schemas.openxmlformats.org/officeDocument/2006/relationships/hyperlink" Target="http://www.inflow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uha.mzk.cz/" TargetMode="External"/><Relationship Id="rId11" Type="http://schemas.openxmlformats.org/officeDocument/2006/relationships/hyperlink" Target="http://sova.rkka.cz/" TargetMode="External"/><Relationship Id="rId5" Type="http://schemas.openxmlformats.org/officeDocument/2006/relationships/hyperlink" Target="http://full.nkp.cz/nkkr/home.html" TargetMode="External"/><Relationship Id="rId10" Type="http://schemas.openxmlformats.org/officeDocument/2006/relationships/hyperlink" Target="http://info.jib.cz/informace-pro-uzivatele/zpravodaj-jib" TargetMode="External"/><Relationship Id="rId4" Type="http://schemas.openxmlformats.org/officeDocument/2006/relationships/hyperlink" Target="http://www.ikaros.cz/" TargetMode="External"/><Relationship Id="rId9" Type="http://schemas.openxmlformats.org/officeDocument/2006/relationships/hyperlink" Target="http://skip.nkp.cz/Bulletin/Bulletin.htm" TargetMode="External"/><Relationship Id="rId14" Type="http://schemas.openxmlformats.org/officeDocument/2006/relationships/hyperlink" Target="http://www.conferencealerts.com/czechrepublic.htm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akobrno.cz/" TargetMode="External"/><Relationship Id="rId2" Type="http://schemas.openxmlformats.org/officeDocument/2006/relationships/hyperlink" Target="http://sks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skip.nkp.cz/mezCes.htm" TargetMode="External"/><Relationship Id="rId2" Type="http://schemas.openxmlformats.org/officeDocument/2006/relationships/hyperlink" Target="http://www.akvs.cz/vybor/ces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ipcr.cz/co-je-skip/mezinarodni-spoluprace" TargetMode="External"/><Relationship Id="rId5" Type="http://schemas.openxmlformats.org/officeDocument/2006/relationships/hyperlink" Target="http://www.techlib.cz/cs/158-mezinarodni/" TargetMode="External"/><Relationship Id="rId4" Type="http://schemas.openxmlformats.org/officeDocument/2006/relationships/hyperlink" Target="http://www.nkp.cz/pages/page.php3?page=nkcr_clenstvi.htm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cr.cz/assets/literatura-a-knihovny/na__zen__vl_dy.doc" TargetMode="External"/><Relationship Id="rId2" Type="http://schemas.openxmlformats.org/officeDocument/2006/relationships/hyperlink" Target="http://www.nkp.cz/o_knihovnach/KnRoku/2011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skip.nkp.cz/coCena.htm" TargetMode="External"/><Relationship Id="rId2" Type="http://schemas.openxmlformats.org/officeDocument/2006/relationships/hyperlink" Target="http://www.svkos.cz/sdruk/medaile-z-v-tobolky/clanek/nositele-medaile-z-v-tobolky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skip.nkp.cz/akcMark10.htm" TargetMode="External"/><Relationship Id="rId2" Type="http://schemas.openxmlformats.org/officeDocument/2006/relationships/hyperlink" Target="http://www.inforum.cz/cs/infoceny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maradkaknihovna.cz/" TargetMode="External"/><Relationship Id="rId2" Type="http://schemas.openxmlformats.org/officeDocument/2006/relationships/hyperlink" Target="http://www.skipcr.cz/akce-a-projekty/akce-skip/biblioweb-2011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agrants.org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visk.nkp.cz/VISKfin.htm" TargetMode="External"/><Relationship Id="rId2" Type="http://schemas.openxmlformats.org/officeDocument/2006/relationships/hyperlink" Target="http://visk.nkp.cz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visk.nkp.cz/VISK7.htm" TargetMode="External"/><Relationship Id="rId3" Type="http://schemas.openxmlformats.org/officeDocument/2006/relationships/hyperlink" Target="http://visk.nkp.cz/VISK2.htm" TargetMode="External"/><Relationship Id="rId7" Type="http://schemas.openxmlformats.org/officeDocument/2006/relationships/hyperlink" Target="http://visk.nkp.cz/VISK6.htm" TargetMode="External"/><Relationship Id="rId2" Type="http://schemas.openxmlformats.org/officeDocument/2006/relationships/hyperlink" Target="http://visk.nkp.cz/VISK1.ht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visk.nkp.cz/VISK5.htm" TargetMode="External"/><Relationship Id="rId11" Type="http://schemas.openxmlformats.org/officeDocument/2006/relationships/hyperlink" Target="http://visk.nkp.cz/VISK9.htm" TargetMode="External"/><Relationship Id="rId5" Type="http://schemas.openxmlformats.org/officeDocument/2006/relationships/hyperlink" Target="http://visk.nkp.cz/VISK4.htm" TargetMode="External"/><Relationship Id="rId10" Type="http://schemas.openxmlformats.org/officeDocument/2006/relationships/hyperlink" Target="http://visk.nkp.cz/VISK8B.htm" TargetMode="External"/><Relationship Id="rId4" Type="http://schemas.openxmlformats.org/officeDocument/2006/relationships/hyperlink" Target="http://visk.nkp.cz/VISK3.htm" TargetMode="External"/><Relationship Id="rId9" Type="http://schemas.openxmlformats.org/officeDocument/2006/relationships/hyperlink" Target="http://visk.nkp.cz/VISK8.htm" TargetMode="Externa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2_Knihovna21.htm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vs.cz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5_Projekty_na_podporu_knihoven.htm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-1/op-vvv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agrants.cz/cs/zakladni-informace" TargetMode="External"/><Relationship Id="rId2" Type="http://schemas.openxmlformats.org/officeDocument/2006/relationships/hyperlink" Target="http://www.eeagrants.org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400" smtClean="0">
                <a:solidFill>
                  <a:srgbClr val="FFFF00"/>
                </a:solidFill>
              </a:rPr>
              <a:t>Metody knihovnické práce (VIKBA04)</a:t>
            </a:r>
            <a:endParaRPr lang="uk-UA" altLang="cs-CZ" sz="440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000" b="0" smtClean="0"/>
              <a:t>Martin Krčál</a:t>
            </a:r>
            <a:endParaRPr lang="uk-UA" altLang="cs-CZ" sz="2000" b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 smtClean="0">
                <a:latin typeface="Tahoma" panose="020B0604030504040204" pitchFamily="34" charset="0"/>
              </a:rPr>
              <a:t>MKP </a:t>
            </a:r>
            <a:r>
              <a:rPr lang="cs-CZ" altLang="cs-CZ" sz="1800" b="1" dirty="0">
                <a:latin typeface="Tahoma" panose="020B0604030504040204" pitchFamily="34" charset="0"/>
              </a:rPr>
              <a:t>- kurz pro studenty KISK FF MU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anose="020B0604030504040204" pitchFamily="34" charset="0"/>
              </a:rPr>
              <a:t>Brno, </a:t>
            </a:r>
            <a:r>
              <a:rPr lang="cs-CZ" altLang="cs-CZ" sz="1800" b="1" dirty="0" smtClean="0">
                <a:latin typeface="Tahoma" panose="020B0604030504040204" pitchFamily="34" charset="0"/>
              </a:rPr>
              <a:t>30. září 2016</a:t>
            </a:r>
            <a:endParaRPr lang="cs-CZ" altLang="cs-CZ" sz="1800" dirty="0">
              <a:latin typeface="Tahoma" panose="020B060403050404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7920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2. Vývoj knihovnictví v </a:t>
            </a:r>
            <a:r>
              <a:rPr lang="cs-CZ" altLang="cs-CZ" sz="2400" b="1" smtClean="0">
                <a:solidFill>
                  <a:schemeClr val="bg1"/>
                </a:solidFill>
              </a:rPr>
              <a:t>ČR po roce 1989</a:t>
            </a:r>
            <a:endParaRPr lang="cs-CZ" alt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1948 - 1989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1959 - Ústředí vědeckých, technických a ekonomických informací (ÚVTEI)</a:t>
            </a:r>
          </a:p>
          <a:p>
            <a:pPr lvl="1"/>
            <a:r>
              <a:rPr lang="cs-CZ" sz="2200" dirty="0" smtClean="0"/>
              <a:t>nákupy literatury ze zahraničí pro podniky</a:t>
            </a:r>
          </a:p>
          <a:p>
            <a:r>
              <a:rPr lang="cs-CZ" sz="2800" dirty="0" smtClean="0"/>
              <a:t>1974 – Zásady rozvoje ISK</a:t>
            </a:r>
          </a:p>
          <a:p>
            <a:pPr lvl="1"/>
            <a:r>
              <a:rPr lang="cs-CZ" dirty="0" smtClean="0"/>
              <a:t>zaměřeno na státní vědecké knihovny</a:t>
            </a:r>
          </a:p>
          <a:p>
            <a:pPr lvl="1"/>
            <a:r>
              <a:rPr lang="cs-CZ" dirty="0" smtClean="0"/>
              <a:t>budování regionálního fondu (povinný výtisk)</a:t>
            </a:r>
          </a:p>
          <a:p>
            <a:pPr lvl="1"/>
            <a:r>
              <a:rPr lang="cs-CZ" dirty="0" smtClean="0"/>
              <a:t>vytvářené souborných bibliografií a přispívání do ČNB</a:t>
            </a:r>
          </a:p>
          <a:p>
            <a:pPr lvl="1"/>
            <a:r>
              <a:rPr lang="cs-CZ" dirty="0" smtClean="0"/>
              <a:t>podpora menším knihovnám</a:t>
            </a:r>
          </a:p>
          <a:p>
            <a:pPr lvl="1"/>
            <a:r>
              <a:rPr lang="cs-CZ" dirty="0" smtClean="0"/>
              <a:t>podpora výzkumné činnosti</a:t>
            </a:r>
          </a:p>
          <a:p>
            <a:pPr lvl="2"/>
            <a:r>
              <a:rPr lang="cs-CZ" dirty="0" smtClean="0"/>
              <a:t>orientace na uživatelské výzkumy, publikační činnost,…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51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centralizaci postupů</a:t>
            </a:r>
          </a:p>
          <a:p>
            <a:r>
              <a:rPr lang="cs-CZ" dirty="0" smtClean="0"/>
              <a:t>vytváření vlastních pravidel nebo inspirace v SSSR</a:t>
            </a:r>
          </a:p>
          <a:p>
            <a:pPr lvl="1"/>
            <a:r>
              <a:rPr lang="cs-CZ" dirty="0" smtClean="0"/>
              <a:t>nebyla potřeba spolupráce se zahraničím</a:t>
            </a:r>
          </a:p>
          <a:p>
            <a:pPr lvl="1"/>
            <a:r>
              <a:rPr lang="cs-CZ" dirty="0" smtClean="0"/>
              <a:t>1959 - Pravidla jmenného katalogu (Nádvorník)</a:t>
            </a:r>
          </a:p>
          <a:p>
            <a:pPr lvl="1"/>
            <a:r>
              <a:rPr lang="cs-CZ" dirty="0" smtClean="0"/>
              <a:t>1965 - ČSN 01 0195 Bibliografický (dokumentační) a katalogizační záznam</a:t>
            </a:r>
          </a:p>
          <a:p>
            <a:pPr lvl="1"/>
            <a:r>
              <a:rPr lang="cs-CZ" dirty="0" smtClean="0"/>
              <a:t>přístup se mění v 80. letech (pravidla ISBD v ČNB, automatizace)</a:t>
            </a:r>
          </a:p>
          <a:p>
            <a:pPr lvl="1"/>
            <a:r>
              <a:rPr lang="cs-CZ" dirty="0" smtClean="0"/>
              <a:t>více: </a:t>
            </a:r>
            <a:r>
              <a:rPr lang="cs-CZ" sz="1800" dirty="0" smtClean="0">
                <a:hlinkClick r:id="rId2"/>
              </a:rPr>
              <a:t>http://full.nkp.cz/nkkr/Nkkr9902/9902055.html</a:t>
            </a:r>
            <a:endParaRPr lang="cs-CZ" sz="1800" dirty="0" smtClean="0"/>
          </a:p>
          <a:p>
            <a:pPr marL="709613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41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dirty="0" smtClean="0">
                <a:solidFill>
                  <a:srgbClr val="FFFF00"/>
                </a:solidFill>
              </a:rPr>
              <a:t>Vývoj po roce 1989</a:t>
            </a:r>
            <a:endParaRPr lang="uk-UA" sz="6600" dirty="0" smtClean="0"/>
          </a:p>
        </p:txBody>
      </p:sp>
    </p:spTree>
    <p:extLst>
      <p:ext uri="{BB962C8B-B14F-4D97-AF65-F5344CB8AC3E}">
        <p14:creationId xmlns:p14="http://schemas.microsoft.com/office/powerpoint/2010/main" val="31381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Rok 1989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dlouhá tradice knihovnictví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vysoká míra centralizace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systém knihoven, legislativa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chybějící prestiž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dobrovolní knihovníci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chybějící literatura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zahraniční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cenzurovaná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chybějící technologie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prostory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90. léta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měnící se společenské prostředí</a:t>
            </a:r>
          </a:p>
          <a:p>
            <a:pPr eaLnBrk="1" hangingPunct="1"/>
            <a:r>
              <a:rPr lang="cs-CZ" altLang="cs-CZ" smtClean="0"/>
              <a:t>změna uživatelů</a:t>
            </a:r>
          </a:p>
          <a:p>
            <a:pPr lvl="1" eaLnBrk="1" hangingPunct="1"/>
            <a:r>
              <a:rPr lang="cs-CZ" altLang="cs-CZ" smtClean="0"/>
              <a:t>nové potřeby, kvalita, rychlost, komfort</a:t>
            </a:r>
          </a:p>
          <a:p>
            <a:pPr lvl="1" eaLnBrk="1" hangingPunct="1"/>
            <a:r>
              <a:rPr lang="cs-CZ" altLang="cs-CZ" smtClean="0"/>
              <a:t>nové služby</a:t>
            </a:r>
          </a:p>
          <a:p>
            <a:pPr eaLnBrk="1" hangingPunct="1"/>
            <a:r>
              <a:rPr lang="cs-CZ" altLang="cs-CZ" smtClean="0"/>
              <a:t>transformace knihoven</a:t>
            </a:r>
          </a:p>
          <a:p>
            <a:pPr lvl="1" eaLnBrk="1" hangingPunct="1"/>
            <a:r>
              <a:rPr lang="cs-CZ" altLang="cs-CZ" smtClean="0"/>
              <a:t>menší správní celky, rušení okresů, kraje</a:t>
            </a:r>
          </a:p>
          <a:p>
            <a:pPr eaLnBrk="1" hangingPunct="1"/>
            <a:r>
              <a:rPr lang="cs-CZ" altLang="cs-CZ" smtClean="0"/>
              <a:t>změny zřizovatelů</a:t>
            </a:r>
          </a:p>
          <a:p>
            <a:pPr lvl="1" eaLnBrk="1" hangingPunct="1"/>
            <a:r>
              <a:rPr lang="cs-CZ" altLang="cs-CZ" smtClean="0"/>
              <a:t>např. knihovny měst a obcí</a:t>
            </a:r>
          </a:p>
          <a:p>
            <a:pPr eaLnBrk="1" hangingPunct="1"/>
            <a:r>
              <a:rPr lang="cs-CZ" altLang="cs-CZ" smtClean="0"/>
              <a:t>rekonstrukce, nové stavby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90. léta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rozvoj spolupráce</a:t>
            </a:r>
          </a:p>
          <a:p>
            <a:pPr lvl="1" eaLnBrk="1" hangingPunct="1"/>
            <a:r>
              <a:rPr lang="cs-CZ" altLang="cs-CZ" smtClean="0"/>
              <a:t>zahraniční</a:t>
            </a:r>
          </a:p>
          <a:p>
            <a:pPr lvl="1" eaLnBrk="1" hangingPunct="1"/>
            <a:r>
              <a:rPr lang="cs-CZ" altLang="cs-CZ" smtClean="0"/>
              <a:t>domácí</a:t>
            </a:r>
          </a:p>
          <a:p>
            <a:pPr eaLnBrk="1" hangingPunct="1"/>
            <a:r>
              <a:rPr lang="cs-CZ" altLang="cs-CZ" smtClean="0"/>
              <a:t>internet</a:t>
            </a:r>
          </a:p>
          <a:p>
            <a:pPr eaLnBrk="1" hangingPunct="1"/>
            <a:r>
              <a:rPr lang="cs-CZ" altLang="cs-CZ" smtClean="0"/>
              <a:t>automatizace knihovnických procesů</a:t>
            </a:r>
          </a:p>
          <a:p>
            <a:pPr eaLnBrk="1" hangingPunct="1"/>
            <a:r>
              <a:rPr lang="cs-CZ" altLang="cs-CZ" smtClean="0"/>
              <a:t>zavádění ICT</a:t>
            </a:r>
          </a:p>
          <a:p>
            <a:pPr eaLnBrk="1" hangingPunct="1"/>
            <a:r>
              <a:rPr lang="cs-CZ" altLang="cs-CZ" smtClean="0"/>
              <a:t>standardizace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knihovní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257/2001 Sb. Zákon ze dne 29. června 2001 o knihovnách a podmínkách provozování </a:t>
            </a:r>
            <a:r>
              <a:rPr lang="cs-CZ" sz="2800" dirty="0" err="1" smtClean="0"/>
              <a:t>veřejnýchknihovnických</a:t>
            </a:r>
            <a:r>
              <a:rPr lang="cs-CZ" sz="2800" dirty="0" smtClean="0"/>
              <a:t> a informačních služeb (</a:t>
            </a:r>
            <a:r>
              <a:rPr lang="cs-CZ" sz="2800" b="1" dirty="0" smtClean="0">
                <a:hlinkClick r:id="rId2"/>
              </a:rPr>
              <a:t>knihovní zákon</a:t>
            </a:r>
            <a:r>
              <a:rPr lang="cs-CZ" sz="2800" dirty="0" smtClean="0"/>
              <a:t>)</a:t>
            </a:r>
          </a:p>
          <a:p>
            <a:pPr lvl="1"/>
            <a:r>
              <a:rPr lang="cs-CZ" dirty="0" smtClean="0"/>
              <a:t>základní rozdělení knihoven</a:t>
            </a:r>
          </a:p>
          <a:p>
            <a:pPr lvl="1"/>
            <a:r>
              <a:rPr lang="cs-CZ" dirty="0" smtClean="0"/>
              <a:t>otevírá systém knihoven</a:t>
            </a:r>
          </a:p>
          <a:p>
            <a:pPr lvl="1"/>
            <a:r>
              <a:rPr lang="cs-CZ" b="1" dirty="0" smtClean="0"/>
              <a:t>definuje VKIS</a:t>
            </a:r>
          </a:p>
        </p:txBody>
      </p:sp>
    </p:spTree>
    <p:extLst>
      <p:ext uri="{BB962C8B-B14F-4D97-AF65-F5344CB8AC3E}">
        <p14:creationId xmlns:p14="http://schemas.microsoft.com/office/powerpoint/2010/main" val="332518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Získávání dokumentů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návrat zakázané literatury</a:t>
            </a:r>
          </a:p>
          <a:p>
            <a:pPr eaLnBrk="1" hangingPunct="1"/>
            <a:r>
              <a:rPr lang="cs-CZ" altLang="cs-CZ" dirty="0" smtClean="0"/>
              <a:t>nákupy ze zahraničí</a:t>
            </a:r>
          </a:p>
          <a:p>
            <a:pPr eaLnBrk="1" hangingPunct="1"/>
            <a:r>
              <a:rPr lang="cs-CZ" altLang="cs-CZ" dirty="0" smtClean="0"/>
              <a:t>finanční prostředky</a:t>
            </a:r>
          </a:p>
          <a:p>
            <a:pPr lvl="1" eaLnBrk="1" hangingPunct="1"/>
            <a:r>
              <a:rPr lang="cs-CZ" altLang="cs-CZ" dirty="0" smtClean="0"/>
              <a:t>dlouhodobé podfinancování</a:t>
            </a:r>
          </a:p>
          <a:p>
            <a:pPr lvl="1" eaLnBrk="1" hangingPunct="1"/>
            <a:r>
              <a:rPr lang="cs-CZ" altLang="cs-CZ" dirty="0" smtClean="0"/>
              <a:t>stejné rozpočty </a:t>
            </a:r>
            <a:r>
              <a:rPr lang="cs-CZ" altLang="cs-CZ" dirty="0" smtClean="0">
                <a:solidFill>
                  <a:srgbClr val="FF1901"/>
                </a:solidFill>
              </a:rPr>
              <a:t>x</a:t>
            </a:r>
            <a:r>
              <a:rPr lang="cs-CZ" altLang="cs-CZ" dirty="0" smtClean="0"/>
              <a:t> pokles nominální hodnoty, růst cen dokumentů (inflace, DPH) </a:t>
            </a:r>
            <a:r>
              <a:rPr lang="cs-CZ" altLang="cs-CZ" dirty="0" smtClean="0">
                <a:sym typeface="Wingdings" panose="05000000000000000000" pitchFamily="2" charset="2"/>
              </a:rPr>
              <a:t> méně zakoupených dokumentů</a:t>
            </a:r>
          </a:p>
          <a:p>
            <a:pPr lvl="1" eaLnBrk="1" hangingPunct="1"/>
            <a:r>
              <a:rPr lang="cs-CZ" altLang="cs-CZ" dirty="0" smtClean="0">
                <a:sym typeface="Wingdings" panose="05000000000000000000" pitchFamily="2" charset="2"/>
              </a:rPr>
              <a:t>chybí prostředky na kvalitní a dlouhodobé systematické rozvíjení fondů</a:t>
            </a:r>
          </a:p>
          <a:p>
            <a:pPr lvl="1" eaLnBrk="1" hangingPunct="1"/>
            <a:r>
              <a:rPr lang="cs-CZ" altLang="cs-CZ" dirty="0" smtClean="0">
                <a:sym typeface="Wingdings" panose="05000000000000000000" pitchFamily="2" charset="2"/>
              </a:rPr>
              <a:t>granty - podpora EIZ, kontinuita???</a:t>
            </a:r>
          </a:p>
          <a:p>
            <a:pPr lvl="1" eaLnBrk="1" hangingPunct="1"/>
            <a:r>
              <a:rPr lang="cs-CZ" altLang="cs-CZ" dirty="0" smtClean="0">
                <a:sym typeface="Wingdings" panose="05000000000000000000" pitchFamily="2" charset="2"/>
              </a:rPr>
              <a:t>vliv krize 2009 (viz </a:t>
            </a:r>
            <a:r>
              <a:rPr lang="cs-CZ" altLang="cs-CZ" dirty="0" smtClean="0">
                <a:sym typeface="Wingdings" panose="05000000000000000000" pitchFamily="2" charset="2"/>
                <a:hlinkClick r:id="rId2"/>
              </a:rPr>
              <a:t>Čtenář</a:t>
            </a:r>
            <a:r>
              <a:rPr lang="cs-CZ" altLang="cs-CZ" dirty="0" smtClean="0">
                <a:sym typeface="Wingdings" panose="05000000000000000000" pitchFamily="2" charset="2"/>
              </a:rPr>
              <a:t>)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Získávání dokumentů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EIZ – zvyšující se náklady </a:t>
            </a:r>
            <a:r>
              <a:rPr lang="cs-CZ" altLang="cs-CZ" sz="1800" smtClean="0"/>
              <a:t>(až +10</a:t>
            </a:r>
            <a:r>
              <a:rPr lang="en-US" altLang="cs-CZ" sz="1800" smtClean="0"/>
              <a:t>%</a:t>
            </a:r>
            <a:r>
              <a:rPr lang="cs-CZ" altLang="cs-CZ" sz="1800" smtClean="0"/>
              <a:t> </a:t>
            </a:r>
            <a:r>
              <a:rPr lang="en-US" altLang="cs-CZ" sz="1800" smtClean="0"/>
              <a:t>ro</a:t>
            </a:r>
            <a:r>
              <a:rPr lang="cs-CZ" altLang="cs-CZ" sz="1800" smtClean="0"/>
              <a:t>čně)</a:t>
            </a:r>
          </a:p>
          <a:p>
            <a:pPr eaLnBrk="1" hangingPunct="1"/>
            <a:r>
              <a:rPr lang="cs-CZ" altLang="cs-CZ" smtClean="0"/>
              <a:t>řešení = Open Access???</a:t>
            </a:r>
          </a:p>
          <a:p>
            <a:pPr eaLnBrk="1" hangingPunct="1"/>
            <a:r>
              <a:rPr lang="cs-CZ" altLang="cs-CZ" smtClean="0"/>
              <a:t>nové typy dokumentů</a:t>
            </a:r>
          </a:p>
          <a:p>
            <a:pPr lvl="1" eaLnBrk="1" hangingPunct="1"/>
            <a:r>
              <a:rPr lang="cs-CZ" altLang="cs-CZ" smtClean="0"/>
              <a:t>problém legislativa (e-knihy)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Zpracování dokumentů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výměna bibliografických záznamů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SK ČR, WorldCat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sdílená katalogizace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přijetí zahraničních standardů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AACR2, UNIMARC/MARC21,...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nové typy dokumentů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zejména elektronické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zavádění ICT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větší požadavky uživatelů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na vyhledávání </a:t>
            </a:r>
            <a:r>
              <a:rPr lang="cs-CZ" altLang="cs-CZ" sz="2000" smtClean="0"/>
              <a:t>(nové postupy při zpracování)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dirty="0" smtClean="0">
                <a:solidFill>
                  <a:srgbClr val="FFFF00"/>
                </a:solidFill>
              </a:rPr>
              <a:t>České knihovnictví před rokem 1989</a:t>
            </a:r>
            <a:endParaRPr lang="uk-UA" sz="6600" dirty="0" smtClean="0"/>
          </a:p>
        </p:txBody>
      </p:sp>
    </p:spTree>
    <p:extLst>
      <p:ext uri="{BB962C8B-B14F-4D97-AF65-F5344CB8AC3E}">
        <p14:creationId xmlns:p14="http://schemas.microsoft.com/office/powerpoint/2010/main" val="264825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Zpracování dokumentů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věcné zpracování</a:t>
            </a:r>
          </a:p>
          <a:p>
            <a:pPr lvl="1" eaLnBrk="1" hangingPunct="1"/>
            <a:r>
              <a:rPr lang="cs-CZ" altLang="cs-CZ" smtClean="0"/>
              <a:t>MDT</a:t>
            </a:r>
          </a:p>
          <a:p>
            <a:pPr lvl="1" eaLnBrk="1" hangingPunct="1"/>
            <a:r>
              <a:rPr lang="cs-CZ" altLang="cs-CZ" smtClean="0"/>
              <a:t>české ekvivalenty předmětových hesel LoC</a:t>
            </a:r>
          </a:p>
          <a:p>
            <a:pPr lvl="1" eaLnBrk="1" hangingPunct="1"/>
            <a:r>
              <a:rPr lang="cs-CZ" altLang="cs-CZ" smtClean="0"/>
              <a:t>Soubor národních autorit</a:t>
            </a:r>
          </a:p>
          <a:p>
            <a:pPr lvl="1" eaLnBrk="1" hangingPunct="1"/>
            <a:r>
              <a:rPr lang="cs-CZ" altLang="cs-CZ" smtClean="0"/>
              <a:t>metoda Konspektu</a:t>
            </a:r>
          </a:p>
          <a:p>
            <a:pPr eaLnBrk="1" hangingPunct="1"/>
            <a:r>
              <a:rPr lang="cs-CZ" altLang="cs-CZ" smtClean="0"/>
              <a:t>obohacování bibliografických záznamů</a:t>
            </a:r>
          </a:p>
          <a:p>
            <a:pPr lvl="1" eaLnBrk="1" hangingPunct="1"/>
            <a:r>
              <a:rPr lang="cs-CZ" altLang="cs-CZ" smtClean="0"/>
              <a:t>obálky, obsahy, anotace,...</a:t>
            </a:r>
          </a:p>
          <a:p>
            <a:pPr lvl="1" eaLnBrk="1" hangingPunct="1"/>
            <a:r>
              <a:rPr lang="cs-CZ" altLang="cs-CZ" smtClean="0"/>
              <a:t>Obálkyknih.cz, LibraryThink, OpenLibrary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Správa a ochrana dokumentů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 roku 1989 chybí strategie a nástroje</a:t>
            </a:r>
          </a:p>
          <a:p>
            <a:pPr eaLnBrk="1" hangingPunct="1"/>
            <a:r>
              <a:rPr lang="cs-CZ" altLang="cs-CZ" smtClean="0"/>
              <a:t>90. léta – pokusy o nápravu (NKP)</a:t>
            </a:r>
          </a:p>
          <a:p>
            <a:pPr lvl="1" eaLnBrk="1" hangingPunct="1"/>
            <a:r>
              <a:rPr lang="cs-CZ" altLang="cs-CZ" smtClean="0"/>
              <a:t>pracoviště mechanické očisty, mikrobiologie a klimatologie, přímé digitalizace vzácných rukopisů a starých tisků</a:t>
            </a:r>
          </a:p>
          <a:p>
            <a:pPr lvl="1" eaLnBrk="1" hangingPunct="1"/>
            <a:r>
              <a:rPr lang="cs-CZ" altLang="cs-CZ" smtClean="0"/>
              <a:t>pracoviště ochranného reformátování novodobých dokumentů</a:t>
            </a:r>
          </a:p>
          <a:p>
            <a:pPr eaLnBrk="1" hangingPunct="1"/>
            <a:r>
              <a:rPr lang="cs-CZ" altLang="cs-CZ" smtClean="0"/>
              <a:t>kvalitní technologie, dodržování mez. standardů, podfinancování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Digitalizace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cenově dostupné technologie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>
                <a:hlinkClick r:id="rId2"/>
              </a:rPr>
              <a:t>robotické skenery</a:t>
            </a:r>
            <a:endParaRPr lang="cs-CZ" altLang="cs-CZ" smtClean="0"/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uchování národního dědictví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projekt </a:t>
            </a:r>
            <a:r>
              <a:rPr lang="cs-CZ" altLang="cs-CZ" smtClean="0">
                <a:hlinkClick r:id="rId3"/>
              </a:rPr>
              <a:t>Národní digitální knihovna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spolupráce s Google Books (viz </a:t>
            </a:r>
            <a:r>
              <a:rPr lang="cs-CZ" altLang="cs-CZ" smtClean="0">
                <a:hlinkClick r:id="rId4"/>
              </a:rPr>
              <a:t>web MZK</a:t>
            </a:r>
            <a:r>
              <a:rPr lang="cs-CZ" altLang="cs-CZ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cíle: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digitalizace významné části bohemikální produkce 19. - 21. století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dlouhodobé uložení dokumentů ve spolehlivém digitálním úložišti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zpřístupnění digitálních dokumentů v jednotném rozhraní s vysokou mírou možné personalizace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do roku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Digitalizace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e-prezenčka</a:t>
            </a:r>
          </a:p>
          <a:p>
            <a:pPr lvl="1" eaLnBrk="1" hangingPunct="1"/>
            <a:r>
              <a:rPr lang="cs-CZ" altLang="cs-CZ" smtClean="0"/>
              <a:t>projekt MU (model přebírají i jiné knihovny)</a:t>
            </a:r>
          </a:p>
          <a:p>
            <a:pPr lvl="1" eaLnBrk="1" hangingPunct="1"/>
            <a:r>
              <a:rPr lang="cs-CZ" altLang="cs-CZ" smtClean="0"/>
              <a:t>zpřístupnění dokumentů v knihovně</a:t>
            </a:r>
          </a:p>
          <a:p>
            <a:pPr lvl="1" eaLnBrk="1" hangingPunct="1"/>
            <a:r>
              <a:rPr lang="cs-CZ" altLang="cs-CZ" smtClean="0"/>
              <a:t>omezení legislativou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Technologie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25538"/>
            <a:ext cx="7993062" cy="56610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knihovní systémy, katalogy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err="1" smtClean="0"/>
              <a:t>retrokonverze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IS knihoven, intranet, </a:t>
            </a:r>
            <a:r>
              <a:rPr lang="cs-CZ" altLang="cs-CZ" dirty="0" err="1" smtClean="0"/>
              <a:t>webstránky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nástroje pro správu a efektivní využívání EIZ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linkovací nástroje, </a:t>
            </a:r>
            <a:r>
              <a:rPr lang="cs-CZ" altLang="cs-CZ" dirty="0" err="1" smtClean="0"/>
              <a:t>metavyhledávače</a:t>
            </a:r>
            <a:r>
              <a:rPr lang="cs-CZ" altLang="cs-CZ" dirty="0" smtClean="0"/>
              <a:t>, velké indexy, citační SW, správa EIZ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digitální knihovny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komunikační technologie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err="1" smtClean="0"/>
              <a:t>VoIP</a:t>
            </a:r>
            <a:r>
              <a:rPr lang="cs-CZ" altLang="cs-CZ" dirty="0" smtClean="0"/>
              <a:t>, Skype, IM, sociální sítě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Web 2.0, 3.0, </a:t>
            </a:r>
            <a:r>
              <a:rPr lang="cs-CZ" altLang="cs-CZ" dirty="0" err="1" smtClean="0"/>
              <a:t>Library</a:t>
            </a:r>
            <a:r>
              <a:rPr lang="cs-CZ" altLang="cs-CZ" dirty="0" smtClean="0"/>
              <a:t> 2.0, </a:t>
            </a:r>
            <a:r>
              <a:rPr lang="cs-CZ" altLang="cs-CZ" dirty="0" err="1" smtClean="0"/>
              <a:t>Cloud</a:t>
            </a:r>
            <a:r>
              <a:rPr lang="cs-CZ" altLang="cs-CZ" dirty="0" smtClean="0"/>
              <a:t>,...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Služby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velká proměna</a:t>
            </a:r>
          </a:p>
          <a:p>
            <a:pPr eaLnBrk="1" hangingPunct="1"/>
            <a:r>
              <a:rPr lang="cs-CZ" altLang="cs-CZ" smtClean="0"/>
              <a:t>snaha o srovnání se světem</a:t>
            </a:r>
          </a:p>
          <a:p>
            <a:pPr eaLnBrk="1" hangingPunct="1"/>
            <a:r>
              <a:rPr lang="cs-CZ" altLang="cs-CZ" smtClean="0"/>
              <a:t>část služeb prošla transformací</a:t>
            </a:r>
          </a:p>
          <a:p>
            <a:pPr eaLnBrk="1" hangingPunct="1"/>
            <a:r>
              <a:rPr lang="cs-CZ" altLang="cs-CZ" smtClean="0"/>
              <a:t>nové služby</a:t>
            </a:r>
          </a:p>
          <a:p>
            <a:pPr lvl="1" eaLnBrk="1" hangingPunct="1"/>
            <a:r>
              <a:rPr lang="cs-CZ" altLang="cs-CZ" smtClean="0"/>
              <a:t>reprografické, elektronické služby</a:t>
            </a:r>
          </a:p>
          <a:p>
            <a:pPr eaLnBrk="1" hangingPunct="1"/>
            <a:r>
              <a:rPr lang="cs-CZ" altLang="cs-CZ" smtClean="0"/>
              <a:t>orientace na informační vzdělávání</a:t>
            </a:r>
          </a:p>
          <a:p>
            <a:pPr lvl="1" eaLnBrk="1" hangingPunct="1"/>
            <a:r>
              <a:rPr lang="cs-CZ" altLang="cs-CZ" smtClean="0"/>
              <a:t>dospělí, děti, podpora čtenářství</a:t>
            </a:r>
          </a:p>
          <a:p>
            <a:pPr eaLnBrk="1" hangingPunct="1"/>
            <a:r>
              <a:rPr lang="cs-CZ" altLang="cs-CZ" smtClean="0"/>
              <a:t>zprostředkování služeb</a:t>
            </a:r>
          </a:p>
          <a:p>
            <a:pPr lvl="1" eaLnBrk="1" hangingPunct="1"/>
            <a:r>
              <a:rPr lang="cs-CZ" altLang="cs-CZ" smtClean="0"/>
              <a:t>jiné knihovny a instituce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Služby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rozvoj referenčních služeb</a:t>
            </a:r>
          </a:p>
          <a:p>
            <a:pPr eaLnBrk="1" hangingPunct="1"/>
            <a:r>
              <a:rPr lang="cs-CZ" altLang="cs-CZ" dirty="0" err="1" smtClean="0"/>
              <a:t>virtualizace</a:t>
            </a:r>
            <a:r>
              <a:rPr lang="cs-CZ" altLang="cs-CZ" dirty="0" smtClean="0"/>
              <a:t> služeb</a:t>
            </a:r>
          </a:p>
          <a:p>
            <a:pPr lvl="1" eaLnBrk="1" hangingPunct="1"/>
            <a:r>
              <a:rPr lang="cs-CZ" altLang="cs-CZ" dirty="0" smtClean="0"/>
              <a:t>zatím jen katalogy, vzdálený přístup k EIZ, přístup k digitálním knihovnám, referenční služby, komunikace online</a:t>
            </a:r>
          </a:p>
          <a:p>
            <a:pPr lvl="1" eaLnBrk="1" hangingPunct="1"/>
            <a:r>
              <a:rPr lang="cs-CZ" altLang="cs-CZ" dirty="0" smtClean="0"/>
              <a:t>využití nových technologií </a:t>
            </a:r>
            <a:r>
              <a:rPr lang="cs-CZ" altLang="cs-CZ" sz="2000" dirty="0" smtClean="0"/>
              <a:t>(IM, soc. sítě, SL)</a:t>
            </a:r>
          </a:p>
          <a:p>
            <a:pPr lvl="1" eaLnBrk="1" hangingPunct="1"/>
            <a:r>
              <a:rPr lang="cs-CZ" altLang="cs-CZ" dirty="0" smtClean="0">
                <a:hlinkClick r:id="rId2"/>
              </a:rPr>
              <a:t>Centrální portál knihoven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/>
              <a:t>Library</a:t>
            </a:r>
            <a:r>
              <a:rPr lang="cs-CZ" altLang="cs-CZ" dirty="0" smtClean="0"/>
              <a:t> 2.0</a:t>
            </a:r>
          </a:p>
          <a:p>
            <a:pPr lvl="1" eaLnBrk="1" hangingPunct="1"/>
            <a:r>
              <a:rPr lang="cs-CZ" altLang="cs-CZ" dirty="0" smtClean="0"/>
              <a:t>individuální přístup, moderní služby, stálá dostupnost, komfort,...</a:t>
            </a:r>
          </a:p>
          <a:p>
            <a:pPr lvl="1" eaLnBrk="1" hangingPunct="1"/>
            <a:r>
              <a:rPr lang="cs-CZ" altLang="cs-CZ" dirty="0" smtClean="0"/>
              <a:t>blogy, RSS, wiki, soc. sítě, online 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Knihovna = místo pro setkávání komunity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důraz na pohodlí a komfort služeb</a:t>
            </a:r>
          </a:p>
          <a:p>
            <a:pPr lvl="1" eaLnBrk="1" hangingPunct="1"/>
            <a:r>
              <a:rPr lang="cs-CZ" altLang="cs-CZ" dirty="0" smtClean="0"/>
              <a:t>klidové a odpočinkové zóny</a:t>
            </a:r>
          </a:p>
          <a:p>
            <a:pPr lvl="1" eaLnBrk="1" hangingPunct="1"/>
            <a:r>
              <a:rPr lang="cs-CZ" altLang="cs-CZ" dirty="0" smtClean="0"/>
              <a:t>seminární studovny</a:t>
            </a:r>
          </a:p>
          <a:p>
            <a:pPr lvl="1" eaLnBrk="1" hangingPunct="1"/>
            <a:r>
              <a:rPr lang="cs-CZ" altLang="cs-CZ" dirty="0" smtClean="0"/>
              <a:t>občerstvení</a:t>
            </a:r>
          </a:p>
          <a:p>
            <a:pPr lvl="1" eaLnBrk="1" hangingPunct="1"/>
            <a:r>
              <a:rPr lang="cs-CZ" altLang="cs-CZ" dirty="0" smtClean="0"/>
              <a:t>provozní doba - model 24/7 </a:t>
            </a:r>
            <a:r>
              <a:rPr lang="cs-CZ" altLang="cs-CZ" dirty="0" smtClean="0">
                <a:solidFill>
                  <a:srgbClr val="FF1901"/>
                </a:solidFill>
              </a:rPr>
              <a:t>???</a:t>
            </a:r>
          </a:p>
          <a:p>
            <a:pPr lvl="1" eaLnBrk="1" hangingPunct="1"/>
            <a:r>
              <a:rPr lang="cs-CZ" altLang="cs-CZ" dirty="0" smtClean="0"/>
              <a:t>příjemný personál</a:t>
            </a:r>
          </a:p>
          <a:p>
            <a:pPr eaLnBrk="1" hangingPunct="1"/>
            <a:r>
              <a:rPr lang="cs-CZ" altLang="cs-CZ" dirty="0" smtClean="0"/>
              <a:t>různé cílové skupiny = jiné potřeby</a:t>
            </a:r>
          </a:p>
          <a:p>
            <a:pPr eaLnBrk="1" hangingPunct="1"/>
            <a:r>
              <a:rPr lang="cs-CZ" altLang="cs-CZ" dirty="0" smtClean="0"/>
              <a:t>přestavby knihoven, finance</a:t>
            </a:r>
          </a:p>
          <a:p>
            <a:pPr eaLnBrk="1" hangingPunct="1"/>
            <a:r>
              <a:rPr lang="cs-CZ" altLang="cs-CZ" dirty="0" smtClean="0">
                <a:hlinkClick r:id="rId2" action="ppaction://hlinkfile"/>
              </a:rPr>
              <a:t>ukázky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Architektura knihoven - tip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5400675" cy="5472113"/>
          </a:xfrm>
        </p:spPr>
        <p:txBody>
          <a:bodyPr/>
          <a:lstStyle/>
          <a:p>
            <a:r>
              <a:rPr lang="cs-CZ" altLang="cs-CZ" sz="2000" b="1" smtClean="0"/>
              <a:t>KURKA, Ladislav. </a:t>
            </a:r>
            <a:r>
              <a:rPr lang="cs-CZ" altLang="cs-CZ" sz="2000" b="1" i="1" smtClean="0"/>
              <a:t>Architektura knihoven</a:t>
            </a:r>
            <a:r>
              <a:rPr lang="cs-CZ" altLang="cs-CZ" sz="2000" b="1" smtClean="0"/>
              <a:t>. 1. vyd. Praha: Svaz knihovníků a informačních pracovníků České republiky, 2011. 86, 7 s. ISBN 978-80-85851-20-5</a:t>
            </a:r>
            <a:r>
              <a:rPr lang="cs-CZ" altLang="cs-CZ" smtClean="0"/>
              <a:t>.</a:t>
            </a:r>
            <a:endParaRPr lang="cs-CZ" altLang="cs-CZ" sz="2000" b="1" smtClean="0"/>
          </a:p>
        </p:txBody>
      </p:sp>
      <p:pic>
        <p:nvPicPr>
          <p:cNvPr id="18436" name="Picture 2" descr="Kurka: Architektura kniho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196975"/>
            <a:ext cx="22733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Služby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spolupráce s jinými institucemi</a:t>
            </a:r>
          </a:p>
          <a:p>
            <a:pPr lvl="1" eaLnBrk="1" hangingPunct="1"/>
            <a:r>
              <a:rPr lang="cs-CZ" altLang="cs-CZ" smtClean="0"/>
              <a:t>komerční – pomoc s financováním, projekty</a:t>
            </a:r>
          </a:p>
          <a:p>
            <a:pPr eaLnBrk="1" hangingPunct="1"/>
            <a:r>
              <a:rPr lang="cs-CZ" altLang="cs-CZ" smtClean="0"/>
              <a:t>objevování významu propagace a PR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Celé Česko čte dětem</a:t>
            </a:r>
            <a:endParaRPr lang="cs-CZ" altLang="cs-CZ" smtClean="0"/>
          </a:p>
          <a:p>
            <a:pPr lvl="1" eaLnBrk="1" hangingPunct="1"/>
            <a:r>
              <a:rPr lang="cs-CZ" altLang="cs-CZ" smtClean="0">
                <a:hlinkClick r:id="rId3"/>
              </a:rPr>
              <a:t>Kniha mého srdce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spolupráce s médii</a:t>
            </a:r>
          </a:p>
          <a:p>
            <a:pPr lvl="1" eaLnBrk="1" hangingPunct="1"/>
            <a:r>
              <a:rPr lang="cs-CZ" altLang="cs-CZ" smtClean="0"/>
              <a:t>netradiční propagace (</a:t>
            </a:r>
            <a:r>
              <a:rPr lang="cs-CZ" altLang="cs-CZ" smtClean="0">
                <a:hlinkClick r:id="rId4"/>
              </a:rPr>
              <a:t>GR</a:t>
            </a:r>
            <a:r>
              <a:rPr lang="cs-CZ" altLang="cs-CZ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 smtClean="0"/>
              <a:t>1. knihovnický zákon</a:t>
            </a:r>
          </a:p>
          <a:p>
            <a:pPr lvl="1"/>
            <a:r>
              <a:rPr lang="cs-CZ" dirty="0" smtClean="0"/>
              <a:t>1919 - Zákon o veřejných knihovnách obecných</a:t>
            </a:r>
          </a:p>
          <a:p>
            <a:pPr lvl="2"/>
            <a:r>
              <a:rPr lang="cs-CZ" dirty="0" smtClean="0"/>
              <a:t>pouze pro veřejné knihovny</a:t>
            </a:r>
          </a:p>
          <a:p>
            <a:pPr lvl="2"/>
            <a:r>
              <a:rPr lang="cs-CZ" dirty="0" smtClean="0"/>
              <a:t>každá obec musela mít svou knihovnu (do 2 let)</a:t>
            </a:r>
          </a:p>
          <a:p>
            <a:pPr lvl="2"/>
            <a:r>
              <a:rPr lang="cs-CZ" dirty="0" smtClean="0"/>
              <a:t>financováno obcí, definován i min. rozpočet</a:t>
            </a:r>
          </a:p>
          <a:p>
            <a:pPr lvl="2"/>
            <a:r>
              <a:rPr lang="cs-CZ" dirty="0" smtClean="0"/>
              <a:t>profesionální knihovník v knihovně nad 10.000 obyvatel</a:t>
            </a:r>
          </a:p>
          <a:p>
            <a:pPr lvl="2"/>
            <a:r>
              <a:rPr lang="cs-CZ" dirty="0" smtClean="0"/>
              <a:t>výpůjční doba dle počtu obyvatel, bezplatné služby</a:t>
            </a:r>
          </a:p>
          <a:p>
            <a:pPr lvl="2"/>
            <a:r>
              <a:rPr lang="cs-CZ" dirty="0" smtClean="0"/>
              <a:t>sestavil jej L. J. Živný, vycházel z angloamerických zkušeností a doplnil je zkušenostmi ze Skandinávie</a:t>
            </a:r>
          </a:p>
          <a:p>
            <a:pPr lvl="2"/>
            <a:r>
              <a:rPr lang="cs-CZ" dirty="0" smtClean="0"/>
              <a:t>na SVK a Podkarpatské Rusi až od roku 1926</a:t>
            </a:r>
          </a:p>
          <a:p>
            <a:pPr lvl="2"/>
            <a:r>
              <a:rPr lang="cs-CZ" dirty="0" smtClean="0"/>
              <a:t>i přes snahu nebyl za 1. republiky nikdy novelizován</a:t>
            </a:r>
          </a:p>
          <a:p>
            <a:pPr lvl="2"/>
            <a:r>
              <a:rPr lang="cs-CZ" dirty="0" smtClean="0"/>
              <a:t>problémy v době hospodářské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6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88913"/>
            <a:ext cx="7777162" cy="212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420938"/>
            <a:ext cx="1641475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660900"/>
            <a:ext cx="2592387" cy="183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852738"/>
            <a:ext cx="20193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300" y="2420938"/>
            <a:ext cx="143827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437063"/>
            <a:ext cx="1646238" cy="219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Vzdělávání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změna obsahu knihovnické profese</a:t>
            </a:r>
          </a:p>
          <a:p>
            <a:pPr eaLnBrk="1" hangingPunct="1"/>
            <a:r>
              <a:rPr lang="cs-CZ" altLang="cs-CZ" smtClean="0"/>
              <a:t>vzdělání pracovníků knihoven</a:t>
            </a:r>
          </a:p>
          <a:p>
            <a:pPr eaLnBrk="1" hangingPunct="1"/>
            <a:r>
              <a:rPr lang="cs-CZ" altLang="cs-CZ" smtClean="0"/>
              <a:t>projekty CASLIN, MOLIN, NAKLIV, CEINVE</a:t>
            </a:r>
          </a:p>
          <a:p>
            <a:pPr eaLnBrk="1" hangingPunct="1"/>
            <a:r>
              <a:rPr lang="cs-CZ" altLang="cs-CZ" smtClean="0"/>
              <a:t>jazyková bariéra</a:t>
            </a:r>
          </a:p>
          <a:p>
            <a:pPr lvl="1" eaLnBrk="1" hangingPunct="1"/>
            <a:r>
              <a:rPr lang="cs-CZ" altLang="cs-CZ" smtClean="0"/>
              <a:t>projekt MOLIN – m.j. vzdělávací centrum</a:t>
            </a:r>
          </a:p>
          <a:p>
            <a:pPr eaLnBrk="1" hangingPunct="1"/>
            <a:r>
              <a:rPr lang="cs-CZ" altLang="cs-CZ" smtClean="0"/>
              <a:t>profesní sdružení knihovníků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SKIP</a:t>
            </a:r>
            <a:r>
              <a:rPr lang="cs-CZ" altLang="cs-CZ" smtClean="0"/>
              <a:t>, </a:t>
            </a:r>
            <a:r>
              <a:rPr lang="cs-CZ" altLang="cs-CZ" smtClean="0">
                <a:hlinkClick r:id="rId3"/>
              </a:rPr>
              <a:t>SDRUK</a:t>
            </a:r>
            <a:r>
              <a:rPr lang="cs-CZ" altLang="cs-CZ" smtClean="0"/>
              <a:t>, </a:t>
            </a:r>
            <a:r>
              <a:rPr lang="cs-CZ" altLang="cs-CZ" smtClean="0">
                <a:hlinkClick r:id="rId4"/>
              </a:rPr>
              <a:t>AKVŠ</a:t>
            </a:r>
            <a:r>
              <a:rPr lang="cs-CZ" altLang="cs-CZ" smtClean="0"/>
              <a:t>, </a:t>
            </a:r>
            <a:r>
              <a:rPr lang="cs-CZ" altLang="cs-CZ" smtClean="0">
                <a:hlinkClick r:id="rId5"/>
              </a:rPr>
              <a:t>SKAT</a:t>
            </a:r>
            <a:r>
              <a:rPr lang="cs-CZ" altLang="cs-CZ" smtClean="0"/>
              <a:t>, </a:t>
            </a:r>
            <a:r>
              <a:rPr lang="cs-CZ" altLang="cs-CZ" smtClean="0">
                <a:hlinkClick r:id="rId6"/>
              </a:rPr>
              <a:t>SUAleph</a:t>
            </a:r>
            <a:r>
              <a:rPr lang="cs-CZ" altLang="cs-CZ" smtClean="0"/>
              <a:t>,…</a:t>
            </a:r>
          </a:p>
          <a:p>
            <a:pPr lvl="1" eaLnBrk="1" hangingPunct="1"/>
            <a:r>
              <a:rPr lang="cs-CZ" altLang="cs-CZ" smtClean="0">
                <a:hlinkClick r:id="rId7"/>
              </a:rPr>
              <a:t>Mezinárodní</a:t>
            </a:r>
            <a:r>
              <a:rPr lang="cs-CZ" altLang="cs-CZ" smtClean="0"/>
              <a:t> </a:t>
            </a:r>
            <a:r>
              <a:rPr lang="cs-CZ" altLang="cs-CZ" sz="2000" smtClean="0"/>
              <a:t>(ALA, IFLA, OCLC, EBLIDA,…)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Vzdělávání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profesní časopisy</a:t>
            </a:r>
          </a:p>
          <a:p>
            <a:pPr lvl="1" eaLnBrk="1" hangingPunct="1"/>
            <a:r>
              <a:rPr lang="cs-CZ" altLang="cs-CZ" dirty="0" err="1" smtClean="0">
                <a:hlinkClick r:id="rId2"/>
              </a:rPr>
              <a:t>Inflow</a:t>
            </a:r>
            <a:r>
              <a:rPr lang="cs-CZ" altLang="cs-CZ" dirty="0" smtClean="0"/>
              <a:t>, </a:t>
            </a:r>
            <a:r>
              <a:rPr lang="cs-CZ" altLang="cs-CZ" dirty="0" err="1" smtClean="0">
                <a:hlinkClick r:id="rId3"/>
              </a:rPr>
              <a:t>ProInflow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4"/>
              </a:rPr>
              <a:t>Ikaros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5"/>
              </a:rPr>
              <a:t>Knihovna Plus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6"/>
              </a:rPr>
              <a:t>Duha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7"/>
              </a:rPr>
              <a:t>Čtenář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8"/>
              </a:rPr>
              <a:t>Knihovnický zpravodaj Vysočina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9"/>
              </a:rPr>
              <a:t>Bulletin SKIP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10"/>
              </a:rPr>
              <a:t>Zpravodaj JIB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11"/>
              </a:rPr>
              <a:t>Sova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12"/>
              </a:rPr>
              <a:t>U nás</a:t>
            </a:r>
            <a:r>
              <a:rPr lang="cs-CZ" altLang="cs-CZ" dirty="0" smtClean="0"/>
              <a:t>,...</a:t>
            </a:r>
          </a:p>
          <a:p>
            <a:pPr eaLnBrk="1" hangingPunct="1"/>
            <a:r>
              <a:rPr lang="cs-CZ" altLang="cs-CZ" dirty="0" smtClean="0"/>
              <a:t>knihovnické akce</a:t>
            </a:r>
          </a:p>
          <a:p>
            <a:pPr lvl="1" eaLnBrk="1" hangingPunct="1"/>
            <a:r>
              <a:rPr lang="cs-CZ" altLang="cs-CZ" dirty="0" smtClean="0">
                <a:hlinkClick r:id="rId13"/>
              </a:rPr>
              <a:t>Knihovnické konference, semináře, vzdělávací akce</a:t>
            </a:r>
            <a:r>
              <a:rPr lang="cs-CZ" altLang="cs-CZ" dirty="0" smtClean="0"/>
              <a:t> (web NTK)</a:t>
            </a:r>
          </a:p>
          <a:p>
            <a:pPr lvl="1" eaLnBrk="1" hangingPunct="1"/>
            <a:r>
              <a:rPr lang="cs-CZ" altLang="cs-CZ" dirty="0" smtClean="0"/>
              <a:t>Akce na </a:t>
            </a:r>
            <a:r>
              <a:rPr lang="cs-CZ" altLang="cs-CZ" dirty="0" err="1" smtClean="0"/>
              <a:t>ProInflow</a:t>
            </a:r>
            <a:r>
              <a:rPr lang="cs-CZ" altLang="cs-CZ" dirty="0" smtClean="0"/>
              <a:t>)</a:t>
            </a:r>
          </a:p>
          <a:p>
            <a:pPr lvl="1" eaLnBrk="1" hangingPunct="1"/>
            <a:r>
              <a:rPr lang="cs-CZ" altLang="cs-CZ" dirty="0" smtClean="0">
                <a:hlinkClick r:id="rId14"/>
              </a:rPr>
              <a:t>Conferencealerts.com</a:t>
            </a:r>
            <a:r>
              <a:rPr lang="cs-CZ" altLang="cs-CZ" dirty="0" smtClean="0"/>
              <a:t> (upozorňování na akademické konference)</a:t>
            </a:r>
          </a:p>
          <a:p>
            <a:pPr eaLnBrk="1" hangingPunct="1"/>
            <a:r>
              <a:rPr lang="cs-CZ" altLang="cs-CZ" dirty="0" smtClean="0"/>
              <a:t>e-</a:t>
            </a:r>
            <a:r>
              <a:rPr lang="cs-CZ" altLang="cs-CZ" dirty="0" err="1" smtClean="0"/>
              <a:t>learning</a:t>
            </a:r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Knihovnické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střední školy</a:t>
            </a:r>
          </a:p>
          <a:p>
            <a:pPr lvl="1"/>
            <a:r>
              <a:rPr lang="cs-CZ" dirty="0"/>
              <a:t>http://ipk.nkp.cz/akce/knihovnicke-skoly</a:t>
            </a:r>
          </a:p>
          <a:p>
            <a:r>
              <a:rPr lang="cs-CZ" dirty="0" smtClean="0"/>
              <a:t>vyšší odborné školy</a:t>
            </a:r>
          </a:p>
          <a:p>
            <a:pPr lvl="1"/>
            <a:r>
              <a:rPr lang="cs-CZ" dirty="0" smtClean="0">
                <a:hlinkClick r:id="rId2"/>
              </a:rPr>
              <a:t>VOŠIS Praha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VOŠ Brno</a:t>
            </a:r>
            <a:endParaRPr lang="cs-CZ" dirty="0" smtClean="0"/>
          </a:p>
          <a:p>
            <a:r>
              <a:rPr lang="cs-CZ" dirty="0" smtClean="0"/>
              <a:t>vysoké školy</a:t>
            </a:r>
          </a:p>
          <a:p>
            <a:pPr lvl="1"/>
            <a:r>
              <a:rPr lang="cs-CZ" dirty="0" smtClean="0"/>
              <a:t>KISK, ÚISK, Opava</a:t>
            </a:r>
          </a:p>
        </p:txBody>
      </p:sp>
    </p:spTree>
    <p:extLst>
      <p:ext uri="{BB962C8B-B14F-4D97-AF65-F5344CB8AC3E}">
        <p14:creationId xmlns:p14="http://schemas.microsoft.com/office/powerpoint/2010/main" val="4811406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75656" y="2204864"/>
            <a:ext cx="7128792" cy="2736304"/>
          </a:xfrm>
        </p:spPr>
        <p:txBody>
          <a:bodyPr/>
          <a:lstStyle/>
          <a:p>
            <a:pPr algn="ctr"/>
            <a:r>
              <a:rPr lang="cs-CZ" sz="5400" dirty="0"/>
              <a:t>Jsou potřeba </a:t>
            </a:r>
            <a:r>
              <a:rPr lang="cs-CZ" sz="5400" dirty="0">
                <a:solidFill>
                  <a:srgbClr val="008000"/>
                </a:solidFill>
              </a:rPr>
              <a:t>knihovníci</a:t>
            </a:r>
            <a:r>
              <a:rPr lang="cs-CZ" sz="5400" dirty="0"/>
              <a:t>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v knihovnách</a:t>
            </a:r>
            <a:r>
              <a:rPr lang="cs-CZ" sz="5400" dirty="0"/>
              <a:t>???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8972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Spolupráce se zahraničím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výměnné pobyty, výměna zkušeností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Erasmus, STELLA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sdílení záznamů do zahraničních katalogů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WorldCat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mezinárodní semináře a konference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Caslin, Inforum, Infos (SVK)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účast na zahraničních konferencích (podporují i sdružení – např. </a:t>
            </a:r>
            <a:r>
              <a:rPr lang="cs-CZ" altLang="cs-CZ" smtClean="0">
                <a:hlinkClick r:id="rId2"/>
              </a:rPr>
              <a:t>AKVŠ</a:t>
            </a:r>
            <a:r>
              <a:rPr lang="cs-CZ" altLang="cs-CZ" smtClean="0"/>
              <a:t>, </a:t>
            </a:r>
            <a:r>
              <a:rPr lang="cs-CZ" altLang="cs-CZ" smtClean="0">
                <a:hlinkClick r:id="rId3"/>
              </a:rPr>
              <a:t>SKIP</a:t>
            </a:r>
            <a:r>
              <a:rPr lang="cs-CZ" altLang="cs-CZ" smtClean="0"/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členství v hlavních mez. organizacích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např. </a:t>
            </a:r>
            <a:r>
              <a:rPr lang="cs-CZ" altLang="cs-CZ" smtClean="0">
                <a:hlinkClick r:id="rId4"/>
              </a:rPr>
              <a:t>NKP</a:t>
            </a:r>
            <a:r>
              <a:rPr lang="cs-CZ" altLang="cs-CZ" smtClean="0"/>
              <a:t>, </a:t>
            </a:r>
            <a:r>
              <a:rPr lang="cs-CZ" altLang="cs-CZ" smtClean="0">
                <a:hlinkClick r:id="rId5"/>
              </a:rPr>
              <a:t>NTK</a:t>
            </a:r>
            <a:r>
              <a:rPr lang="cs-CZ" altLang="cs-CZ" smtClean="0"/>
              <a:t>, </a:t>
            </a:r>
            <a:r>
              <a:rPr lang="cs-CZ" altLang="cs-CZ" smtClean="0">
                <a:hlinkClick r:id="rId6"/>
              </a:rPr>
              <a:t>SKIP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Spolupráce se zahraničím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malá účast, spíše pasivní</a:t>
            </a:r>
          </a:p>
          <a:p>
            <a:pPr eaLnBrk="1" hangingPunct="1"/>
            <a:r>
              <a:rPr lang="cs-CZ" altLang="cs-CZ" smtClean="0"/>
              <a:t>chybí osobnosti???</a:t>
            </a:r>
          </a:p>
          <a:p>
            <a:pPr eaLnBrk="1" hangingPunct="1"/>
            <a:r>
              <a:rPr lang="cs-CZ" altLang="cs-CZ" smtClean="0"/>
              <a:t>jazyková bariéra</a:t>
            </a:r>
          </a:p>
          <a:p>
            <a:pPr eaLnBrk="1" hangingPunct="1"/>
            <a:r>
              <a:rPr lang="cs-CZ" altLang="cs-CZ" smtClean="0"/>
              <a:t>přínos???</a:t>
            </a:r>
          </a:p>
          <a:p>
            <a:pPr lvl="1" eaLnBrk="1" hangingPunct="1"/>
            <a:r>
              <a:rPr lang="cs-CZ" altLang="cs-CZ" smtClean="0"/>
              <a:t>publikování českých zástupců v odborných časopisech = stále stejná témata, chybí nové info</a:t>
            </a:r>
          </a:p>
          <a:p>
            <a:pPr lvl="1" eaLnBrk="1" hangingPunct="1"/>
            <a:r>
              <a:rPr lang="cs-CZ" altLang="cs-CZ" smtClean="0"/>
              <a:t>rozvoj komunity po odborné stránce???</a:t>
            </a:r>
          </a:p>
          <a:p>
            <a:pPr lvl="1" eaLnBrk="1" hangingPunct="1"/>
            <a:r>
              <a:rPr lang="cs-CZ" altLang="cs-CZ" smtClean="0"/>
              <a:t>prestiž???</a:t>
            </a:r>
          </a:p>
          <a:p>
            <a:pPr lvl="1" eaLnBrk="1" hangingPunct="1"/>
            <a:r>
              <a:rPr lang="cs-CZ" altLang="cs-CZ" smtClean="0"/>
              <a:t>navázání trvalých vztahů a vazeb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Domácí spolupráce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výměna zkušeností</a:t>
            </a:r>
          </a:p>
          <a:p>
            <a:pPr eaLnBrk="1" hangingPunct="1"/>
            <a:r>
              <a:rPr lang="cs-CZ" altLang="cs-CZ" smtClean="0"/>
              <a:t>financování</a:t>
            </a:r>
          </a:p>
          <a:p>
            <a:pPr lvl="1" eaLnBrk="1" hangingPunct="1"/>
            <a:r>
              <a:rPr lang="cs-CZ" altLang="cs-CZ" smtClean="0"/>
              <a:t>projekty - automatizace, EIZ, nové služby</a:t>
            </a:r>
          </a:p>
          <a:p>
            <a:pPr lvl="1" eaLnBrk="1" hangingPunct="1"/>
            <a:r>
              <a:rPr lang="cs-CZ" altLang="cs-CZ" smtClean="0"/>
              <a:t>peníze z EU (např. OP VaVPI), absence Prahy</a:t>
            </a:r>
          </a:p>
          <a:p>
            <a:pPr eaLnBrk="1" hangingPunct="1"/>
            <a:r>
              <a:rPr lang="cs-CZ" altLang="cs-CZ" smtClean="0"/>
              <a:t>Projekty:</a:t>
            </a:r>
          </a:p>
          <a:p>
            <a:pPr lvl="1" eaLnBrk="1" hangingPunct="1"/>
            <a:r>
              <a:rPr lang="cs-CZ" altLang="cs-CZ" smtClean="0"/>
              <a:t>Partsip, Nakliv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Knihovnická komunita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spolupráce???</a:t>
            </a:r>
          </a:p>
          <a:p>
            <a:pPr eaLnBrk="1" hangingPunct="1"/>
            <a:r>
              <a:rPr lang="cs-CZ" altLang="cs-CZ" smtClean="0"/>
              <a:t>omlazující se</a:t>
            </a:r>
          </a:p>
          <a:p>
            <a:pPr lvl="1" eaLnBrk="1" hangingPunct="1"/>
            <a:r>
              <a:rPr lang="cs-CZ" altLang="cs-CZ" smtClean="0"/>
              <a:t>zejména akademické knihovny</a:t>
            </a:r>
          </a:p>
          <a:p>
            <a:pPr eaLnBrk="1" hangingPunct="1"/>
            <a:r>
              <a:rPr lang="cs-CZ" altLang="cs-CZ" smtClean="0"/>
              <a:t>nové nápady</a:t>
            </a:r>
          </a:p>
          <a:p>
            <a:pPr eaLnBrk="1" hangingPunct="1"/>
            <a:r>
              <a:rPr lang="cs-CZ" altLang="cs-CZ" smtClean="0"/>
              <a:t>spolupráce v rámci oborů</a:t>
            </a:r>
          </a:p>
          <a:p>
            <a:pPr lvl="1" eaLnBrk="1" hangingPunct="1"/>
            <a:r>
              <a:rPr lang="cs-CZ" altLang="cs-CZ" smtClean="0"/>
              <a:t>např. HOK</a:t>
            </a:r>
          </a:p>
          <a:p>
            <a:pPr eaLnBrk="1" hangingPunct="1"/>
            <a:r>
              <a:rPr lang="cs-CZ" altLang="cs-CZ" smtClean="0"/>
              <a:t>spolupráce dle témat</a:t>
            </a:r>
          </a:p>
          <a:p>
            <a:pPr lvl="1" eaLnBrk="1" hangingPunct="1"/>
            <a:r>
              <a:rPr lang="cs-CZ" altLang="cs-CZ" smtClean="0"/>
              <a:t>např. e-knihy</a:t>
            </a:r>
          </a:p>
          <a:p>
            <a:pPr eaLnBrk="1" hangingPunct="1"/>
            <a:r>
              <a:rPr lang="cs-CZ" altLang="cs-CZ" smtClean="0"/>
              <a:t>nejednotnost, zájmové skupiny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Knihovnické ceny a soutěže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Knihovna roku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uděluje ministr kultury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nařízení vlády č. 5/2003 Sb.</a:t>
            </a:r>
            <a:r>
              <a:rPr lang="cs-CZ" altLang="cs-CZ" smtClean="0"/>
              <a:t>, o oceněních v oblasti kultury, udělovaných MK... </a:t>
            </a:r>
          </a:p>
          <a:p>
            <a:pPr lvl="1" eaLnBrk="1" hangingPunct="1"/>
            <a:r>
              <a:rPr lang="cs-CZ" altLang="cs-CZ" smtClean="0"/>
              <a:t>dlouhodobé zásluhy o rozvoj knihovnictví v obcích </a:t>
            </a:r>
          </a:p>
          <a:p>
            <a:pPr lvl="1" eaLnBrk="1" hangingPunct="1"/>
            <a:r>
              <a:rPr lang="cs-CZ" altLang="cs-CZ" smtClean="0"/>
              <a:t>mimořádný přínos k rozvoji veřejných knihovnických a informačních služeb </a:t>
            </a:r>
          </a:p>
          <a:p>
            <a:pPr lvl="1" eaLnBrk="1" hangingPunct="1"/>
            <a:r>
              <a:rPr lang="cs-CZ" altLang="cs-CZ" smtClean="0"/>
              <a:t>od roku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za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knihovnictví (1919-1928)</a:t>
            </a:r>
          </a:p>
          <a:p>
            <a:r>
              <a:rPr lang="cs-CZ" dirty="0" smtClean="0"/>
              <a:t>vzdělávání knihovníků</a:t>
            </a:r>
          </a:p>
          <a:p>
            <a:pPr lvl="1"/>
            <a:r>
              <a:rPr lang="cs-CZ" dirty="0" smtClean="0"/>
              <a:t>původně 2-3 týdenní kurzy (Živný)</a:t>
            </a:r>
          </a:p>
          <a:p>
            <a:pPr lvl="1"/>
            <a:r>
              <a:rPr lang="cs-CZ" dirty="0" smtClean="0"/>
              <a:t>1920 - 1927 – Státní knihovnická škola (Tobolka), studium trvalo 1 rok</a:t>
            </a:r>
          </a:p>
          <a:p>
            <a:pPr lvl="1"/>
            <a:r>
              <a:rPr lang="cs-CZ" dirty="0" smtClean="0"/>
              <a:t>učila se dějiny knihtisku, katalogizace, půjčování a doplňování fondů</a:t>
            </a:r>
          </a:p>
          <a:p>
            <a:pPr lvl="1"/>
            <a:r>
              <a:rPr lang="cs-CZ" dirty="0" smtClean="0"/>
              <a:t>1926 - kurzy na FF UK na 2 roky </a:t>
            </a:r>
            <a:r>
              <a:rPr lang="cs-CZ" sz="2000" dirty="0" smtClean="0"/>
              <a:t>(Tobolka)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45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Knihovnické ceny a soutěže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Cena Z. V. Tobolky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uděluje SDRUK</a:t>
            </a:r>
          </a:p>
          <a:p>
            <a:pPr lvl="1" eaLnBrk="1" hangingPunct="1"/>
            <a:r>
              <a:rPr lang="cs-CZ" altLang="cs-CZ" smtClean="0"/>
              <a:t>za rozvoj českého knihovnictví</a:t>
            </a:r>
          </a:p>
          <a:p>
            <a:pPr lvl="1" eaLnBrk="1" hangingPunct="1"/>
            <a:r>
              <a:rPr lang="cs-CZ" altLang="cs-CZ" smtClean="0"/>
              <a:t>za celoživotní práci v knihovnictví </a:t>
            </a:r>
          </a:p>
          <a:p>
            <a:pPr eaLnBrk="1" hangingPunct="1"/>
            <a:r>
              <a:rPr lang="cs-CZ" altLang="cs-CZ" smtClean="0">
                <a:hlinkClick r:id="rId3"/>
              </a:rPr>
              <a:t>Knihovnická cena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uděluje výkonný výbor SKIP</a:t>
            </a:r>
          </a:p>
          <a:p>
            <a:pPr lvl="1" eaLnBrk="1" hangingPunct="1"/>
            <a:r>
              <a:rPr lang="cs-CZ" altLang="cs-CZ" smtClean="0"/>
              <a:t>za dlouholetou činnost v knihovnictví</a:t>
            </a:r>
          </a:p>
          <a:p>
            <a:pPr lvl="1" eaLnBrk="1" hangingPunct="1"/>
            <a:r>
              <a:rPr lang="cs-CZ" altLang="cs-CZ" smtClean="0"/>
              <a:t>od roku 2001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Knihovnické ceny a soutěže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Ceny konference </a:t>
            </a:r>
            <a:r>
              <a:rPr lang="cs-CZ" altLang="cs-CZ" dirty="0" err="1" smtClean="0">
                <a:hlinkClick r:id="rId2"/>
              </a:rPr>
              <a:t>Inforum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uděluje </a:t>
            </a:r>
            <a:r>
              <a:rPr lang="cs-CZ" altLang="cs-CZ" dirty="0" err="1" smtClean="0"/>
              <a:t>AiP</a:t>
            </a:r>
            <a:r>
              <a:rPr lang="cs-CZ" altLang="cs-CZ" dirty="0" smtClean="0"/>
              <a:t> na konferenci </a:t>
            </a:r>
            <a:r>
              <a:rPr lang="cs-CZ" altLang="cs-CZ" dirty="0" err="1" smtClean="0"/>
              <a:t>Inforum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ocenění nejvýznamnějších a nejlepších českých produktů, služeb nebo činů spojených s EIZ</a:t>
            </a:r>
          </a:p>
          <a:p>
            <a:pPr eaLnBrk="1" hangingPunct="1"/>
            <a:r>
              <a:rPr lang="cs-CZ" altLang="cs-CZ" dirty="0" smtClean="0">
                <a:hlinkClick r:id="rId3"/>
              </a:rPr>
              <a:t>MARK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uděluje SKIP</a:t>
            </a:r>
          </a:p>
          <a:p>
            <a:pPr lvl="1" eaLnBrk="1" hangingPunct="1"/>
            <a:r>
              <a:rPr lang="cs-CZ" altLang="cs-CZ" dirty="0" smtClean="0"/>
              <a:t>cílem podpořit a ocenit mimořádné tvůrčí aktivity mladých pracovníků knihoven a studentů oboru, do 35 let</a:t>
            </a:r>
          </a:p>
          <a:p>
            <a:pPr lvl="1" eaLnBrk="1" hangingPunct="1"/>
            <a:r>
              <a:rPr lang="cs-CZ" altLang="cs-CZ" dirty="0" smtClean="0"/>
              <a:t>2010 - P. </a:t>
            </a:r>
            <a:r>
              <a:rPr lang="cs-CZ" altLang="cs-CZ" dirty="0" err="1" smtClean="0"/>
              <a:t>Škyřík</a:t>
            </a:r>
            <a:r>
              <a:rPr lang="cs-CZ" altLang="cs-CZ" dirty="0" smtClean="0"/>
              <a:t>, 2011 - H. </a:t>
            </a:r>
            <a:r>
              <a:rPr lang="cs-CZ" altLang="cs-CZ" dirty="0" err="1" smtClean="0"/>
              <a:t>Selucká</a:t>
            </a:r>
            <a:r>
              <a:rPr lang="cs-CZ" altLang="cs-CZ" dirty="0" smtClean="0"/>
              <a:t>, 2012 – B. Vorlíčková, 2013 – Ladislava </a:t>
            </a:r>
            <a:r>
              <a:rPr lang="cs-CZ" altLang="cs-CZ" dirty="0" err="1" smtClean="0"/>
              <a:t>Zbiejczuk</a:t>
            </a:r>
            <a:r>
              <a:rPr lang="cs-CZ" altLang="cs-CZ" dirty="0" smtClean="0"/>
              <a:t> Suchá, 2014 - víte kdo???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Knihovnické ceny a soutěže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Biblioweb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uděluje SKIP</a:t>
            </a:r>
          </a:p>
          <a:p>
            <a:pPr lvl="1" eaLnBrk="1" hangingPunct="1"/>
            <a:r>
              <a:rPr lang="cs-CZ" altLang="cs-CZ" smtClean="0"/>
              <a:t>soutěž o nejlepší webovou prezentaci knihovny</a:t>
            </a:r>
          </a:p>
          <a:p>
            <a:pPr lvl="1" eaLnBrk="1" hangingPunct="1"/>
            <a:r>
              <a:rPr lang="cs-CZ" altLang="cs-CZ" smtClean="0"/>
              <a:t>od roku 2002</a:t>
            </a:r>
          </a:p>
          <a:p>
            <a:pPr eaLnBrk="1" hangingPunct="1"/>
            <a:r>
              <a:rPr lang="cs-CZ" altLang="cs-CZ" smtClean="0">
                <a:hlinkClick r:id="rId3"/>
              </a:rPr>
              <a:t>Kamarádka knihovna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uděluje SKIP</a:t>
            </a:r>
          </a:p>
          <a:p>
            <a:pPr lvl="1" eaLnBrk="1" hangingPunct="1"/>
            <a:r>
              <a:rPr lang="cs-CZ" altLang="cs-CZ" smtClean="0"/>
              <a:t>pro dětská oddělení knihoven</a:t>
            </a:r>
          </a:p>
          <a:p>
            <a:pPr lvl="1" eaLnBrk="1" hangingPunct="1"/>
            <a:r>
              <a:rPr lang="cs-CZ" altLang="cs-CZ" smtClean="0"/>
              <a:t>od roku 2007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Knihovnické ceny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mají smysl???</a:t>
            </a:r>
          </a:p>
          <a:p>
            <a:pPr eaLnBrk="1" hangingPunct="1"/>
            <a:r>
              <a:rPr lang="cs-CZ" altLang="cs-CZ" smtClean="0"/>
              <a:t>k čemu jsou dobré???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Financování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rozpočty</a:t>
            </a:r>
          </a:p>
          <a:p>
            <a:pPr eaLnBrk="1" hangingPunct="1"/>
            <a:r>
              <a:rPr lang="cs-CZ" altLang="cs-CZ" smtClean="0"/>
              <a:t>programy podpory knihoven</a:t>
            </a:r>
          </a:p>
          <a:p>
            <a:pPr lvl="1" eaLnBrk="1" hangingPunct="1"/>
            <a:r>
              <a:rPr lang="cs-CZ" altLang="cs-CZ" smtClean="0"/>
              <a:t>granty</a:t>
            </a:r>
          </a:p>
          <a:p>
            <a:pPr lvl="2" eaLnBrk="1" hangingPunct="1"/>
            <a:r>
              <a:rPr lang="cs-CZ" altLang="cs-CZ" smtClean="0"/>
              <a:t>VISK, FRVŠ, Knihovna 21. století</a:t>
            </a:r>
          </a:p>
          <a:p>
            <a:pPr lvl="1" eaLnBrk="1" hangingPunct="1"/>
            <a:r>
              <a:rPr lang="cs-CZ" altLang="cs-CZ" smtClean="0"/>
              <a:t>Evropské strukturální fondy</a:t>
            </a:r>
          </a:p>
          <a:p>
            <a:pPr lvl="2" eaLnBrk="1" hangingPunct="1"/>
            <a:r>
              <a:rPr lang="cs-CZ" altLang="cs-CZ" smtClean="0"/>
              <a:t>OP VaVpi, OP VK,...</a:t>
            </a:r>
          </a:p>
          <a:p>
            <a:pPr lvl="1" eaLnBrk="1" hangingPunct="1"/>
            <a:r>
              <a:rPr lang="cs-CZ" altLang="cs-CZ" smtClean="0"/>
              <a:t>ostatní</a:t>
            </a:r>
          </a:p>
          <a:p>
            <a:pPr lvl="2" eaLnBrk="1" hangingPunct="1"/>
            <a:r>
              <a:rPr lang="cs-CZ" altLang="cs-CZ" smtClean="0">
                <a:hlinkClick r:id="rId2"/>
              </a:rPr>
              <a:t>Finanční mechanismy EHP a Norské fondy</a:t>
            </a:r>
            <a:endParaRPr lang="cs-CZ" altLang="cs-CZ" smtClean="0"/>
          </a:p>
          <a:p>
            <a:pPr lvl="2" eaLnBrk="1" hangingPunct="1"/>
            <a:r>
              <a:rPr lang="cs-CZ" altLang="cs-CZ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VISK</a:t>
            </a:r>
            <a:endParaRPr lang="cs-CZ" altLang="cs-CZ" sz="32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usnesením vlády ČR ze dne 10. 4. 2000 č. 351 o Koncepci státní informační politiky ve vzdělávání</a:t>
            </a:r>
          </a:p>
          <a:p>
            <a:pPr eaLnBrk="1" hangingPunct="1"/>
            <a:r>
              <a:rPr lang="cs-CZ" altLang="cs-CZ" smtClean="0"/>
              <a:t>vychází z Koncepce rozvoje knihoven</a:t>
            </a:r>
          </a:p>
          <a:p>
            <a:pPr eaLnBrk="1" hangingPunct="1"/>
            <a:r>
              <a:rPr lang="cs-CZ" altLang="cs-CZ" smtClean="0"/>
              <a:t>hlavní cíl:</a:t>
            </a:r>
          </a:p>
          <a:p>
            <a:pPr lvl="1" eaLnBrk="1" hangingPunct="1"/>
            <a:r>
              <a:rPr lang="cs-CZ" altLang="cs-CZ" smtClean="0"/>
              <a:t>inovace veřejných informačních služeb knihoven prostřednictvím ICT</a:t>
            </a:r>
          </a:p>
          <a:p>
            <a:pPr eaLnBrk="1" hangingPunct="1"/>
            <a:r>
              <a:rPr lang="cs-CZ" altLang="cs-CZ" smtClean="0">
                <a:hlinkClick r:id="rId3"/>
              </a:rPr>
              <a:t>financování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9 podprogramů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VISK - přehled podprogramů</a:t>
            </a:r>
          </a:p>
        </p:txBody>
      </p:sp>
      <p:graphicFrame>
        <p:nvGraphicFramePr>
          <p:cNvPr id="573558" name="Group 118"/>
          <p:cNvGraphicFramePr>
            <a:graphicFrameLocks noGrp="1"/>
          </p:cNvGraphicFramePr>
          <p:nvPr>
            <p:ph idx="1"/>
          </p:nvPr>
        </p:nvGraphicFramePr>
        <p:xfrm>
          <a:off x="1116013" y="1196975"/>
          <a:ext cx="7704137" cy="5273674"/>
        </p:xfrm>
        <a:graphic>
          <a:graphicData uri="http://schemas.openxmlformats.org/drawingml/2006/table">
            <a:tbl>
              <a:tblPr/>
              <a:tblGrid>
                <a:gridCol w="1368425"/>
                <a:gridCol w="6335712"/>
              </a:tblGrid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Označení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Program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2"/>
                        </a:rPr>
                        <a:t>VISK1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Koordinační centrum programu VISK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3"/>
                        </a:rPr>
                        <a:t>VISK2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Mimoškolní vzdělávání knihovníků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4"/>
                        </a:rPr>
                        <a:t>VISK3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Program vytváření informačních center veřejných knihoven - ICEKNI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5"/>
                        </a:rPr>
                        <a:t>VISK4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Digitální knihovna a archiv pro informační služby knihoven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56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6"/>
                        </a:rPr>
                        <a:t>VISK5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Národní program retrospektivní konverze katalogů knihoven v ČR - RETROKON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56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7"/>
                        </a:rPr>
                        <a:t>VISK6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Národní program digitálního zpřístupnění vzácných dokumentů - Memoriae Mundi Series Bohemica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56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8"/>
                        </a:rPr>
                        <a:t>VISK7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Národní program mikrofilmování a digitálního zpřístupnění dokumentů ohrožených degradací kyselého papíru - Kramerius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9"/>
                        </a:rPr>
                        <a:t>VISK8A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Informační zdroje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3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10"/>
                        </a:rPr>
                        <a:t>VISK8B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Jednotná informační brána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56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11"/>
                        </a:rPr>
                        <a:t>VISK9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CASLIN - Rozvoj Souborného katalogu CASLIN a souboru národních autorit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Knihovna 21. století</a:t>
            </a:r>
            <a:endParaRPr lang="cs-CZ" altLang="cs-CZ" sz="32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podpora nadstandardní knihovnické, informační a kulturně vzdělávací činnosti knihoven</a:t>
            </a:r>
          </a:p>
          <a:p>
            <a:pPr eaLnBrk="1" hangingPunct="1"/>
            <a:r>
              <a:rPr lang="cs-CZ" altLang="cs-CZ" smtClean="0"/>
              <a:t>podporu dostupnosti informací pro občany se zdravotním postižením</a:t>
            </a:r>
          </a:p>
          <a:p>
            <a:pPr eaLnBrk="1" hangingPunct="1"/>
            <a:r>
              <a:rPr lang="cs-CZ" altLang="cs-CZ" smtClean="0"/>
              <a:t>4 podprogramy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Knihovna 21. století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mtClean="0"/>
              <a:t>1. Podpora práce s národnostními menšinami a integrace cizinců</a:t>
            </a:r>
          </a:p>
          <a:p>
            <a:pPr lvl="1" eaLnBrk="1" hangingPunct="1"/>
            <a:r>
              <a:rPr lang="cs-CZ" altLang="cs-CZ" smtClean="0"/>
              <a:t>realizace výstav, besed, soutěží</a:t>
            </a:r>
          </a:p>
          <a:p>
            <a:pPr lvl="1" eaLnBrk="1" hangingPunct="1"/>
            <a:r>
              <a:rPr lang="cs-CZ" altLang="cs-CZ" smtClean="0"/>
              <a:t>nákup dokumentů pro menšiny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mtClean="0"/>
              <a:t>2. Podpora všeobecné dostupnosti knihovnických služeb pro občany se zdravotním postižením</a:t>
            </a:r>
          </a:p>
          <a:p>
            <a:pPr lvl="1" eaLnBrk="1" hangingPunct="1"/>
            <a:r>
              <a:rPr lang="cs-CZ" altLang="cs-CZ" smtClean="0"/>
              <a:t>nákup dokumentů pro nevidomé a slabozraké</a:t>
            </a:r>
          </a:p>
          <a:p>
            <a:pPr lvl="1" eaLnBrk="1" hangingPunct="1"/>
            <a:r>
              <a:rPr lang="cs-CZ" altLang="cs-CZ" smtClean="0"/>
              <a:t>nákup ICT pro zpřístupnění knihovních fondů a EIZ v knihovnách nevidomým, slabozrakým a sluchově postiženým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Knihovna 21. století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3. Kulturní, výchovná a vzdělávací činnost</a:t>
            </a:r>
          </a:p>
          <a:p>
            <a:pPr lvl="1" eaLnBrk="1" hangingPunct="1"/>
            <a:r>
              <a:rPr lang="cs-CZ" altLang="cs-CZ" smtClean="0"/>
              <a:t>rozvoj čtenářství, celoživotního učení, přednášky, semináře, besedy, soutěže a výstavy, vydávání publikací, podpora komunitní činnosti knihoven a služeb pro skupiny ohrožené sociálním vyloučením</a:t>
            </a:r>
          </a:p>
          <a:p>
            <a:pPr eaLnBrk="1" hangingPunct="1"/>
            <a:r>
              <a:rPr lang="cs-CZ" altLang="cs-CZ" smtClean="0"/>
              <a:t>4. Ochrana knihovního fondu před nepříznivými vlivy prostředí</a:t>
            </a:r>
          </a:p>
          <a:p>
            <a:pPr lvl="1" eaLnBrk="1" hangingPunct="1"/>
            <a:r>
              <a:rPr lang="cs-CZ" altLang="cs-CZ" smtClean="0"/>
              <a:t>restaurování historických a vzácných knihovních fondů, prevence plísní a ochrana před nepříznivými vlivy prostředí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za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vznik knihoven</a:t>
            </a:r>
          </a:p>
          <a:p>
            <a:pPr lvl="1"/>
            <a:r>
              <a:rPr lang="cs-CZ" sz="2000" dirty="0" smtClean="0"/>
              <a:t>1929 – vznik </a:t>
            </a:r>
            <a:r>
              <a:rPr lang="cs-CZ" sz="2000" dirty="0" err="1" smtClean="0"/>
              <a:t>MěK</a:t>
            </a:r>
            <a:r>
              <a:rPr lang="cs-CZ" sz="2000" dirty="0" smtClean="0"/>
              <a:t> v Praze, vlastní budova</a:t>
            </a:r>
          </a:p>
          <a:p>
            <a:pPr lvl="1"/>
            <a:r>
              <a:rPr lang="cs-CZ" sz="2000" dirty="0" smtClean="0"/>
              <a:t>1935 - Národní a univerzitní knihovna</a:t>
            </a:r>
          </a:p>
          <a:p>
            <a:pPr lvl="2"/>
            <a:r>
              <a:rPr lang="cs-CZ" sz="1600" dirty="0" smtClean="0"/>
              <a:t>v Klementinu, konzervační fond (J. Borecký)</a:t>
            </a:r>
          </a:p>
          <a:p>
            <a:pPr lvl="1"/>
            <a:r>
              <a:rPr lang="cs-CZ" sz="2000" dirty="0" smtClean="0"/>
              <a:t>1921 - Brněnská Veřejná knihovna obecní</a:t>
            </a:r>
          </a:p>
          <a:p>
            <a:pPr lvl="2"/>
            <a:r>
              <a:rPr lang="cs-CZ" sz="1600" dirty="0" smtClean="0"/>
              <a:t>dnes KJM, 1. knihovník J. Mahen (A. Vančura)</a:t>
            </a:r>
          </a:p>
          <a:p>
            <a:pPr lvl="1"/>
            <a:r>
              <a:rPr lang="cs-CZ" sz="2000" dirty="0" smtClean="0"/>
              <a:t>1923 - Univerzitní knihovna v Brně</a:t>
            </a:r>
          </a:p>
          <a:p>
            <a:pPr lvl="2"/>
            <a:r>
              <a:rPr lang="cs-CZ" sz="1600" dirty="0" smtClean="0"/>
              <a:t>dnes MZK, pro potřeby univerzity, dříve veřejná, vzniklo 14 poboček</a:t>
            </a:r>
          </a:p>
          <a:p>
            <a:pPr lvl="2"/>
            <a:r>
              <a:rPr lang="cs-CZ" sz="1600" dirty="0" smtClean="0"/>
              <a:t>univerzitní knihovny také v OL a BA</a:t>
            </a:r>
          </a:p>
          <a:p>
            <a:r>
              <a:rPr lang="cs-CZ" sz="2400" dirty="0" smtClean="0"/>
              <a:t>knihovnické spolky</a:t>
            </a:r>
          </a:p>
          <a:p>
            <a:pPr lvl="1"/>
            <a:r>
              <a:rPr lang="cs-CZ" sz="2000" dirty="0" smtClean="0"/>
              <a:t>1919 - Spolek čs. knihovníků a jejich přátel</a:t>
            </a:r>
          </a:p>
          <a:p>
            <a:pPr lvl="2"/>
            <a:r>
              <a:rPr lang="cs-CZ" sz="1400" dirty="0" smtClean="0"/>
              <a:t>Tobolka a Koutný</a:t>
            </a:r>
          </a:p>
          <a:p>
            <a:pPr lvl="1"/>
            <a:r>
              <a:rPr lang="cs-CZ" sz="2000" dirty="0" smtClean="0"/>
              <a:t>1927 –Spolek knihovníků veř. obecních knihoven</a:t>
            </a:r>
          </a:p>
          <a:p>
            <a:pPr lvl="2"/>
            <a:r>
              <a:rPr lang="cs-CZ" sz="1400" dirty="0" smtClean="0"/>
              <a:t>Brno, Mahen</a:t>
            </a:r>
          </a:p>
          <a:p>
            <a:pPr lvl="1"/>
            <a:r>
              <a:rPr lang="cs-CZ" sz="2000" dirty="0" smtClean="0"/>
              <a:t>spolupráce se zahraničím (IFLA)</a:t>
            </a:r>
          </a:p>
        </p:txBody>
      </p:sp>
    </p:spTree>
    <p:extLst>
      <p:ext uri="{BB962C8B-B14F-4D97-AF65-F5344CB8AC3E}">
        <p14:creationId xmlns:p14="http://schemas.microsoft.com/office/powerpoint/2010/main" val="178594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Fond rozvoje vysokých škol (FRVŠ)</a:t>
            </a:r>
            <a:endParaRPr lang="cs-CZ" altLang="cs-CZ" sz="32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MŠMT</a:t>
            </a:r>
          </a:p>
          <a:p>
            <a:pPr eaLnBrk="1" hangingPunct="1"/>
            <a:r>
              <a:rPr lang="cs-CZ" altLang="cs-CZ" smtClean="0"/>
              <a:t>projekt musí být v souladu s dlouhodobým záměrem VŠ</a:t>
            </a:r>
          </a:p>
          <a:p>
            <a:pPr eaLnBrk="1" hangingPunct="1"/>
            <a:r>
              <a:rPr lang="cs-CZ" altLang="cs-CZ" smtClean="0"/>
              <a:t>omezený počet projektů na univerzitu v projektu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FRVŠ - programy</a:t>
            </a:r>
          </a:p>
        </p:txBody>
      </p:sp>
      <p:graphicFrame>
        <p:nvGraphicFramePr>
          <p:cNvPr id="581694" name="Group 62"/>
          <p:cNvGraphicFramePr>
            <a:graphicFrameLocks noGrp="1"/>
          </p:cNvGraphicFramePr>
          <p:nvPr>
            <p:ph idx="1"/>
          </p:nvPr>
        </p:nvGraphicFramePr>
        <p:xfrm>
          <a:off x="1042988" y="1196975"/>
          <a:ext cx="7777162" cy="2660650"/>
        </p:xfrm>
        <a:graphic>
          <a:graphicData uri="http://schemas.openxmlformats.org/drawingml/2006/table">
            <a:tbl>
              <a:tblPr/>
              <a:tblGrid>
                <a:gridCol w="1225550"/>
                <a:gridCol w="6551612"/>
              </a:tblGrid>
              <a:tr h="42229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Označení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Program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971470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795463">
                        <a:lnSpc>
                          <a:spcPct val="120000"/>
                        </a:lnSpc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84250" defTabSz="1795463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 defTabSz="1795463">
                        <a:spcBef>
                          <a:spcPct val="2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 defTabSz="179546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 defTabSz="1795463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defTabSz="17954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defTabSz="17954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defTabSz="17954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defTabSz="17954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1795463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Inovace a rozvoj laboratoří, ateliérů a pracovišť pro odbornou výuku a informačních technologií ve vysokoškolském vzdělávání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9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8112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Vysokoškolské knihovny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9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Inovace studijních předmětů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9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 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12788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Tvůrčí práce studentů směřující k inovaci vzdělávací činnosti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Další projekty a programy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http://knihovnam.nkp.cz/sekce.php3?page=05_Projekty_na_podporu_knihoven.htm</a:t>
            </a:r>
            <a:endParaRPr lang="cs-CZ" altLang="cs-CZ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Strukturální fondy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>
                <a:hlinkClick r:id="rId2"/>
              </a:rPr>
              <a:t>OP </a:t>
            </a:r>
            <a:r>
              <a:rPr lang="cs-CZ" sz="2600" dirty="0" smtClean="0">
                <a:hlinkClick r:id="rId2"/>
              </a:rPr>
              <a:t>Výzkum, vývoj a vzdělávání (OP </a:t>
            </a:r>
            <a:r>
              <a:rPr lang="cs-CZ" altLang="cs-CZ" sz="2600" dirty="0" smtClean="0">
                <a:hlinkClick r:id="rId2"/>
              </a:rPr>
              <a:t>VVV</a:t>
            </a:r>
            <a:r>
              <a:rPr lang="cs-CZ" altLang="cs-CZ" sz="2600" dirty="0" smtClean="0">
                <a:hlinkClick r:id="rId2"/>
              </a:rPr>
              <a:t>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MŠMT</a:t>
            </a:r>
          </a:p>
          <a:p>
            <a:pPr eaLnBrk="1" hangingPunct="1"/>
            <a:r>
              <a:rPr lang="cs-CZ" altLang="cs-CZ" sz="2600" dirty="0" smtClean="0"/>
              <a:t>na období 2014-2020</a:t>
            </a:r>
          </a:p>
          <a:p>
            <a:pPr eaLnBrk="1" hangingPunct="1"/>
            <a:r>
              <a:rPr lang="cs-CZ" altLang="cs-CZ" dirty="0" smtClean="0"/>
              <a:t>cíl = přispět </a:t>
            </a:r>
            <a:r>
              <a:rPr lang="cs-CZ" altLang="cs-CZ" dirty="0"/>
              <a:t>k posunu </a:t>
            </a:r>
            <a:r>
              <a:rPr lang="cs-CZ" altLang="cs-CZ" dirty="0" smtClean="0"/>
              <a:t>ČR </a:t>
            </a:r>
            <a:r>
              <a:rPr lang="cs-CZ" altLang="cs-CZ" dirty="0"/>
              <a:t>směrem k ekonomice založené na vzdělané, motivované a kreativní pracovní síle, na produkci kvalitních výsledků výzkumu a jejich využití pro zvýšení konkurenceschopnosti </a:t>
            </a:r>
            <a:r>
              <a:rPr lang="cs-CZ" altLang="cs-CZ" dirty="0" smtClean="0"/>
              <a:t>ČR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Problémy ESF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časová náročnost</a:t>
            </a:r>
          </a:p>
          <a:p>
            <a:pPr lvl="1" eaLnBrk="1" hangingPunct="1"/>
            <a:r>
              <a:rPr lang="cs-CZ" altLang="cs-CZ" dirty="0" smtClean="0"/>
              <a:t>krátké výzvy</a:t>
            </a:r>
          </a:p>
          <a:p>
            <a:pPr eaLnBrk="1" hangingPunct="1"/>
            <a:r>
              <a:rPr lang="cs-CZ" altLang="cs-CZ" dirty="0" smtClean="0"/>
              <a:t>administrativní náročnost</a:t>
            </a:r>
          </a:p>
          <a:p>
            <a:pPr eaLnBrk="1" hangingPunct="1"/>
            <a:r>
              <a:rPr lang="cs-CZ" altLang="cs-CZ" dirty="0" smtClean="0"/>
              <a:t>spolufinancování 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často jen </a:t>
            </a:r>
            <a:r>
              <a:rPr lang="cs-CZ" altLang="cs-CZ" dirty="0" smtClean="0"/>
              <a:t>velké projekty</a:t>
            </a:r>
          </a:p>
          <a:p>
            <a:pPr lvl="1" eaLnBrk="1" hangingPunct="1"/>
            <a:r>
              <a:rPr lang="cs-CZ" altLang="cs-CZ" dirty="0" smtClean="0"/>
              <a:t>dostatek finančních prostředků</a:t>
            </a:r>
          </a:p>
          <a:p>
            <a:pPr eaLnBrk="1" hangingPunct="1"/>
            <a:r>
              <a:rPr lang="cs-CZ" altLang="cs-CZ" dirty="0" smtClean="0"/>
              <a:t>udržitelnost</a:t>
            </a:r>
          </a:p>
          <a:p>
            <a:pPr eaLnBrk="1" hangingPunct="1"/>
            <a:r>
              <a:rPr lang="cs-CZ" altLang="cs-CZ" dirty="0" smtClean="0"/>
              <a:t>koncepčnost???</a:t>
            </a:r>
          </a:p>
          <a:p>
            <a:pPr lvl="1" eaLnBrk="1" hangingPunct="1"/>
            <a:r>
              <a:rPr lang="cs-CZ" altLang="cs-CZ" dirty="0" smtClean="0"/>
              <a:t>dočasný zdroj </a:t>
            </a:r>
            <a:r>
              <a:rPr lang="cs-CZ" altLang="cs-CZ" dirty="0" smtClean="0"/>
              <a:t>financí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Finanční mechanismy EHP/Norsko</a:t>
            </a:r>
            <a:endParaRPr lang="cs-CZ" altLang="cs-CZ" sz="32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pomoc </a:t>
            </a:r>
            <a:r>
              <a:rPr lang="cs-CZ" altLang="cs-CZ" dirty="0" smtClean="0"/>
              <a:t>ze zemí EHP a Norsko</a:t>
            </a:r>
          </a:p>
          <a:p>
            <a:pPr lvl="1" eaLnBrk="1" hangingPunct="1"/>
            <a:r>
              <a:rPr lang="cs-CZ" altLang="cs-CZ" dirty="0" smtClean="0"/>
              <a:t>Norsko, Lichtenštejnsko a </a:t>
            </a:r>
            <a:r>
              <a:rPr lang="cs-CZ" altLang="cs-CZ" dirty="0" smtClean="0"/>
              <a:t>Island</a:t>
            </a:r>
          </a:p>
          <a:p>
            <a:pPr eaLnBrk="1" hangingPunct="1"/>
            <a:r>
              <a:rPr lang="cs-CZ" altLang="cs-CZ" dirty="0" smtClean="0"/>
              <a:t>většina již ukončena (2009-2014)</a:t>
            </a:r>
          </a:p>
          <a:p>
            <a:pPr eaLnBrk="1" hangingPunct="1"/>
            <a:r>
              <a:rPr lang="fr-FR" altLang="cs-CZ" dirty="0"/>
              <a:t>Technická asistence a bilaterální </a:t>
            </a:r>
            <a:r>
              <a:rPr lang="fr-FR" altLang="cs-CZ" dirty="0" smtClean="0"/>
              <a:t>fond</a:t>
            </a:r>
            <a:r>
              <a:rPr lang="cs-CZ" altLang="cs-CZ" dirty="0" smtClean="0"/>
              <a:t> do 2017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3"/>
              </a:rPr>
              <a:t>více </a:t>
            </a:r>
            <a:r>
              <a:rPr lang="cs-CZ" altLang="cs-CZ" dirty="0" err="1" smtClean="0">
                <a:hlinkClick r:id="rId3"/>
              </a:rPr>
              <a:t>info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Programy „Norských fondů“</a:t>
            </a:r>
          </a:p>
        </p:txBody>
      </p:sp>
      <p:graphicFrame>
        <p:nvGraphicFramePr>
          <p:cNvPr id="588901" name="Group 101"/>
          <p:cNvGraphicFramePr>
            <a:graphicFrameLocks noGrp="1"/>
          </p:cNvGraphicFramePr>
          <p:nvPr>
            <p:ph idx="1"/>
          </p:nvPr>
        </p:nvGraphicFramePr>
        <p:xfrm>
          <a:off x="1042988" y="1125538"/>
          <a:ext cx="7777162" cy="5580061"/>
        </p:xfrm>
        <a:graphic>
          <a:graphicData uri="http://schemas.openxmlformats.org/drawingml/2006/table">
            <a:tbl>
              <a:tblPr/>
              <a:tblGrid>
                <a:gridCol w="504825"/>
                <a:gridCol w="1841500"/>
                <a:gridCol w="5430837"/>
              </a:tblGrid>
              <a:tr h="422318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Označení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Program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8230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Uchovávání evropského kulturního dědictví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1.1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Ochrana a obnova nemovitého kulturního dědictví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1.2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Zlepšení péče a ochrana movitého kulturního dědictví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1.3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Obnova historických městských území a historických území v regionech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1.4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Obnova historického a kulturního dědictví v regionech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1.5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Odstraňování starých ekologických zátěží na pozemcích menšího rozsahu ve městech a obcích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01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Ochrana životního prostředí</a:t>
                      </a: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2.1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Posouzení vlivů implementace mezinárodní legislativy na podmínky v oblasti ovzduší, vod a půd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2.2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Monitorovací systémy v regionech a následné využívání výsledků monitorování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2.3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Environmentální vzdělávání pro všechny úrovně státní a veřejné administrativy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2.4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Odpadové hospodářství - zajištění a řízení na místní úrovni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2.5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Podpora využití biopaliv a alter. zdrojů energie jako druhotného zdroje energie na místní úrovni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2.6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Redukce skleníkových plynů v České republice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2.7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Snížení poklesu biodiverzity a ochrana nedotčených biotopů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2.8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Podpora technologií pro snížení zplodin a spotřebu paliv, zvýšení bezpečnosti ve veřejné dopravě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5682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Rozvoj lidských zdrojů</a:t>
                      </a: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3.1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Program na podporu a rozvoj modernizace služeb veřejné administrativy na regionální a místní úrovni prostřednictvím využití IT technologií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3.2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Rozvoj a zlepšování poskytování sociálních služeb v regionech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3.3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Podpora nevládních neziskových organizací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3.4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Podpora začlenění menšin do společnosti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3.5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Programy na prosazování rovnosti pohlaví ve veřejném sektoru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3.6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Modernizace a vybavení jeslí, školek, škol, školních vzdělávacích center, dětských domovů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72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Zdravotnictví a péče o dítě</a:t>
                      </a: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4.1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Systematická a primární prevence drogových závislostí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4.2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Prevence přenosných nemocí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4.3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Opatření pro zajištění bezpečnosti potravin</a:t>
                      </a:r>
                      <a:b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4.4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Programy podpory dětí se specifickými problémy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88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Podpora udržitelného rozvoje</a:t>
                      </a: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5.1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Pomoc při prosazování a implementaci Strategií udržitelného rozvoje na místní a regionální úrovni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406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Vědecký výzkum a vývoj</a:t>
                      </a: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6.1</a:t>
                      </a: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Vědecký výzkum a vývoj v uvedených prioritních oblastech, zejména v životním prostředí, zdravotnictví a v oblasti životních podmínek dětí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Jak vnímáte knihovnu???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by měla vypadat ideální knihovna?</a:t>
            </a:r>
          </a:p>
          <a:p>
            <a:pPr eaLnBrk="1" hangingPunct="1"/>
            <a:r>
              <a:rPr lang="cs-CZ" altLang="cs-CZ" smtClean="0"/>
              <a:t>Jaké služby nabízet?</a:t>
            </a:r>
          </a:p>
          <a:p>
            <a:pPr eaLnBrk="1" hangingPunct="1"/>
            <a:r>
              <a:rPr lang="cs-CZ" altLang="cs-CZ" smtClean="0"/>
              <a:t>Mají ještě knihovny smysl?</a:t>
            </a:r>
          </a:p>
          <a:p>
            <a:pPr eaLnBrk="1" hangingPunct="1"/>
            <a:r>
              <a:rPr lang="cs-CZ" altLang="cs-CZ" smtClean="0"/>
              <a:t>Mají knihovny nějakou budoucnost?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49155" name="Picture 3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1275" y="1773238"/>
            <a:ext cx="2284413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4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/>
              <a:t>krcal@phil.muni.cz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za první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roce 1929</a:t>
            </a:r>
          </a:p>
          <a:p>
            <a:pPr lvl="1"/>
            <a:r>
              <a:rPr lang="cs-CZ" dirty="0" smtClean="0"/>
              <a:t>krize, problémy s financováním</a:t>
            </a:r>
          </a:p>
          <a:p>
            <a:pPr lvl="1"/>
            <a:r>
              <a:rPr lang="cs-CZ" dirty="0" smtClean="0"/>
              <a:t>snížení životní úrovně</a:t>
            </a:r>
          </a:p>
          <a:p>
            <a:pPr lvl="1"/>
            <a:r>
              <a:rPr lang="cs-CZ" dirty="0" smtClean="0"/>
              <a:t>větší využívanost knihoven</a:t>
            </a:r>
            <a:endParaRPr lang="cs-CZ" dirty="0"/>
          </a:p>
          <a:p>
            <a:pPr lvl="2"/>
            <a:r>
              <a:rPr lang="cs-CZ" dirty="0" smtClean="0"/>
              <a:t>braková literatura</a:t>
            </a:r>
          </a:p>
          <a:p>
            <a:r>
              <a:rPr lang="cs-CZ" dirty="0" smtClean="0"/>
              <a:t>1935 – povinný výtisk</a:t>
            </a:r>
          </a:p>
          <a:p>
            <a:r>
              <a:rPr lang="cs-CZ" dirty="0" smtClean="0"/>
              <a:t>1937 – zákaz nacistických knih v knihovnách</a:t>
            </a:r>
          </a:p>
          <a:p>
            <a:r>
              <a:rPr lang="cs-CZ" dirty="0" smtClean="0"/>
              <a:t>za války cenzura, problémy s financováním, uzavření univerzit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7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 roce 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 smtClean="0"/>
              <a:t>obnova knihoven, spolků a škol</a:t>
            </a:r>
          </a:p>
          <a:p>
            <a:r>
              <a:rPr lang="cs-CZ" dirty="0" smtClean="0"/>
              <a:t>1948 – převrat, cenzura, knihovny přizpůsobovány potřebám státu</a:t>
            </a:r>
          </a:p>
          <a:p>
            <a:r>
              <a:rPr lang="cs-CZ" dirty="0" smtClean="0"/>
              <a:t>1950 – obnoveny knihovnické kurzy na FF UK</a:t>
            </a:r>
          </a:p>
          <a:p>
            <a:r>
              <a:rPr lang="cs-CZ" dirty="0" smtClean="0"/>
              <a:t>1953 – vznik středních knihovnických škol v Praze a Brně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6421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1948 - 1989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 smtClean="0"/>
              <a:t>2. knihovnický zákon</a:t>
            </a:r>
          </a:p>
          <a:p>
            <a:pPr lvl="1"/>
            <a:r>
              <a:rPr lang="cs-CZ" dirty="0" smtClean="0"/>
              <a:t>1959 - Zákon č. 53/1959 sb. O jednotné soustavě knihoven (2. knihovnický zá­kon)</a:t>
            </a:r>
          </a:p>
          <a:p>
            <a:pPr lvl="2"/>
            <a:r>
              <a:rPr lang="cs-CZ" dirty="0" smtClean="0"/>
              <a:t>všechny druhy knihoven</a:t>
            </a:r>
          </a:p>
          <a:p>
            <a:pPr lvl="2"/>
            <a:r>
              <a:rPr lang="cs-CZ" dirty="0" smtClean="0"/>
              <a:t>vytvořen jednotný systém knihoven</a:t>
            </a:r>
          </a:p>
          <a:p>
            <a:pPr lvl="3"/>
            <a:r>
              <a:rPr lang="cs-CZ" sz="1600" dirty="0" smtClean="0"/>
              <a:t>lidové (veřejné) knihovny, místní (malé obce), městské (velké obce), okresní, krajské, státní knihovny, vědecké knihovny, technické vědecké knihovny</a:t>
            </a:r>
          </a:p>
          <a:p>
            <a:pPr lvl="2"/>
            <a:r>
              <a:rPr lang="cs-CZ" dirty="0" smtClean="0"/>
              <a:t>důraz na spolupráci (MVS, výměna </a:t>
            </a:r>
            <a:r>
              <a:rPr lang="cs-CZ" dirty="0" err="1" smtClean="0"/>
              <a:t>info</a:t>
            </a:r>
            <a:r>
              <a:rPr lang="cs-CZ" dirty="0" smtClean="0"/>
              <a:t>, akvizice, metodiky,…) a centralizaci</a:t>
            </a:r>
          </a:p>
          <a:p>
            <a:pPr lvl="2"/>
            <a:r>
              <a:rPr lang="cs-CZ" dirty="0" smtClean="0"/>
              <a:t>zasloužil se o něj Jaroslav Drtina</a:t>
            </a:r>
          </a:p>
          <a:p>
            <a:pPr lvl="2"/>
            <a:r>
              <a:rPr lang="cs-CZ" dirty="0" smtClean="0"/>
              <a:t>přeměna NK na Státní knihovnu ČSR, povinnost konzervace fondu, budování České národní bibliografie, vedoucí knihovna, poradenství ostatním, centrální řízení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7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1948 - 1989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knihovníci</a:t>
            </a:r>
          </a:p>
          <a:p>
            <a:pPr lvl="1"/>
            <a:r>
              <a:rPr lang="cs-CZ" dirty="0" smtClean="0"/>
              <a:t>ve velkých knihovnách vystudovaní odborníci</a:t>
            </a:r>
          </a:p>
          <a:p>
            <a:pPr lvl="1"/>
            <a:r>
              <a:rPr lang="cs-CZ" dirty="0" smtClean="0"/>
              <a:t>malé knihovny dobrovolníci, platí i o akademických knihovnách (pobočky)</a:t>
            </a:r>
          </a:p>
          <a:p>
            <a:r>
              <a:rPr lang="cs-CZ" dirty="0" smtClean="0"/>
              <a:t>literatura</a:t>
            </a:r>
          </a:p>
          <a:p>
            <a:pPr lvl="1"/>
            <a:r>
              <a:rPr lang="cs-CZ" dirty="0" smtClean="0"/>
              <a:t>přednostní právo na nákup literatury</a:t>
            </a:r>
          </a:p>
          <a:p>
            <a:pPr lvl="1"/>
            <a:r>
              <a:rPr lang="cs-CZ" dirty="0" smtClean="0"/>
              <a:t>nenakupuje se v zahraničí, orientace na SSSR a jeho literaturu a vědu</a:t>
            </a:r>
          </a:p>
          <a:p>
            <a:pPr lvl="1"/>
            <a:r>
              <a:rPr lang="cs-CZ" dirty="0" smtClean="0"/>
              <a:t>vyřazování literatury (od 50. let) – indexy zakázaných knih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3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8cfcb32bdb81f2c84c8e1cb4b202711bc2317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4108</TotalTime>
  <Words>2033</Words>
  <Application>Microsoft Office PowerPoint</Application>
  <PresentationFormat>Předvádění na obrazovce (4:3)</PresentationFormat>
  <Paragraphs>455</Paragraphs>
  <Slides>58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3" baseType="lpstr">
      <vt:lpstr>Arial</vt:lpstr>
      <vt:lpstr>Tahoma</vt:lpstr>
      <vt:lpstr>Verdana</vt:lpstr>
      <vt:lpstr>Wingdings</vt:lpstr>
      <vt:lpstr>template</vt:lpstr>
      <vt:lpstr>Metody knihovnické práce (VIKBA04)</vt:lpstr>
      <vt:lpstr>České knihovnictví před rokem 1989</vt:lpstr>
      <vt:lpstr>Období první republiky</vt:lpstr>
      <vt:lpstr>Situace za první republiky</vt:lpstr>
      <vt:lpstr>Situace za první republiky</vt:lpstr>
      <vt:lpstr>Situace za první republiky</vt:lpstr>
      <vt:lpstr>Vývoj po roce 1945</vt:lpstr>
      <vt:lpstr>Období 1948 - 1989</vt:lpstr>
      <vt:lpstr>Období 1948 - 1989</vt:lpstr>
      <vt:lpstr>Období 1948 - 1989</vt:lpstr>
      <vt:lpstr>Spolupráce</vt:lpstr>
      <vt:lpstr>Vývoj po roce 1989</vt:lpstr>
      <vt:lpstr>Rok 1989</vt:lpstr>
      <vt:lpstr>90. léta</vt:lpstr>
      <vt:lpstr>90. léta</vt:lpstr>
      <vt:lpstr>3. knihovní zákon</vt:lpstr>
      <vt:lpstr>Získávání dokumentů</vt:lpstr>
      <vt:lpstr>Získávání dokumentů</vt:lpstr>
      <vt:lpstr>Zpracování dokumentů</vt:lpstr>
      <vt:lpstr>Zpracování dokumentů</vt:lpstr>
      <vt:lpstr>Správa a ochrana dokumentů</vt:lpstr>
      <vt:lpstr>Digitalizace</vt:lpstr>
      <vt:lpstr>Digitalizace</vt:lpstr>
      <vt:lpstr>Technologie</vt:lpstr>
      <vt:lpstr>Služby</vt:lpstr>
      <vt:lpstr>Služby</vt:lpstr>
      <vt:lpstr>Knihovna = místo pro setkávání komunity</vt:lpstr>
      <vt:lpstr>Architektura knihoven - tip</vt:lpstr>
      <vt:lpstr>Služby</vt:lpstr>
      <vt:lpstr>Prezentace aplikace PowerPoint</vt:lpstr>
      <vt:lpstr>Vzdělávání</vt:lpstr>
      <vt:lpstr>Vzdělávání</vt:lpstr>
      <vt:lpstr>Knihovnické školy</vt:lpstr>
      <vt:lpstr>Jsou potřeba knihovníci  v knihovnách??? </vt:lpstr>
      <vt:lpstr>Spolupráce se zahraničím</vt:lpstr>
      <vt:lpstr>Spolupráce se zahraničím</vt:lpstr>
      <vt:lpstr>Domácí spolupráce</vt:lpstr>
      <vt:lpstr>Knihovnická komunita</vt:lpstr>
      <vt:lpstr>Knihovnické ceny a soutěže</vt:lpstr>
      <vt:lpstr>Knihovnické ceny a soutěže</vt:lpstr>
      <vt:lpstr>Knihovnické ceny a soutěže</vt:lpstr>
      <vt:lpstr>Knihovnické ceny a soutěže</vt:lpstr>
      <vt:lpstr>Knihovnické ceny</vt:lpstr>
      <vt:lpstr>Financování</vt:lpstr>
      <vt:lpstr>VISK</vt:lpstr>
      <vt:lpstr>VISK - přehled podprogramů</vt:lpstr>
      <vt:lpstr>Knihovna 21. století</vt:lpstr>
      <vt:lpstr>Knihovna 21. století</vt:lpstr>
      <vt:lpstr>Knihovna 21. století</vt:lpstr>
      <vt:lpstr>Fond rozvoje vysokých škol (FRVŠ)</vt:lpstr>
      <vt:lpstr>FRVŠ - programy</vt:lpstr>
      <vt:lpstr>Další projekty a programy</vt:lpstr>
      <vt:lpstr>Strukturální fondy</vt:lpstr>
      <vt:lpstr>Problémy ESF</vt:lpstr>
      <vt:lpstr>Finanční mechanismy EHP/Norsko</vt:lpstr>
      <vt:lpstr>Programy „Norských fondů“</vt:lpstr>
      <vt:lpstr>Jak vnímáte knihovnu???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191</cp:revision>
  <dcterms:created xsi:type="dcterms:W3CDTF">2008-06-02T21:04:14Z</dcterms:created>
  <dcterms:modified xsi:type="dcterms:W3CDTF">2016-09-30T09:17:19Z</dcterms:modified>
</cp:coreProperties>
</file>