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20" r:id="rId2"/>
    <p:sldId id="403" r:id="rId3"/>
    <p:sldId id="404" r:id="rId4"/>
    <p:sldId id="405" r:id="rId5"/>
    <p:sldId id="417" r:id="rId6"/>
    <p:sldId id="406" r:id="rId7"/>
    <p:sldId id="407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08" r:id="rId17"/>
    <p:sldId id="363" r:id="rId18"/>
    <p:sldId id="362" r:id="rId19"/>
    <p:sldId id="373" r:id="rId20"/>
    <p:sldId id="393" r:id="rId21"/>
    <p:sldId id="374" r:id="rId22"/>
    <p:sldId id="376" r:id="rId23"/>
    <p:sldId id="378" r:id="rId24"/>
    <p:sldId id="377" r:id="rId25"/>
    <p:sldId id="375" r:id="rId26"/>
    <p:sldId id="380" r:id="rId27"/>
    <p:sldId id="379" r:id="rId28"/>
    <p:sldId id="387" r:id="rId29"/>
    <p:sldId id="388" r:id="rId30"/>
    <p:sldId id="389" r:id="rId31"/>
    <p:sldId id="398" r:id="rId32"/>
    <p:sldId id="382" r:id="rId33"/>
    <p:sldId id="383" r:id="rId34"/>
    <p:sldId id="381" r:id="rId35"/>
    <p:sldId id="384" r:id="rId36"/>
    <p:sldId id="390" r:id="rId37"/>
    <p:sldId id="391" r:id="rId38"/>
    <p:sldId id="392" r:id="rId39"/>
    <p:sldId id="394" r:id="rId40"/>
    <p:sldId id="395" r:id="rId41"/>
    <p:sldId id="396" r:id="rId42"/>
    <p:sldId id="397" r:id="rId43"/>
    <p:sldId id="399" r:id="rId44"/>
    <p:sldId id="400" r:id="rId45"/>
    <p:sldId id="401" r:id="rId46"/>
    <p:sldId id="421" r:id="rId4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689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BFEB03-A169-4140-B87A-70C3F743FE8F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154340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E616EB-3007-42B4-8138-BE769326DB55}" type="slidenum">
              <a:rPr lang="ru-RU" altLang="cs-CZ"/>
              <a:pPr/>
              <a:t>1</a:t>
            </a:fld>
            <a:endParaRPr lang="ru-RU" altLang="cs-CZ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78668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2784AA-A92E-4741-9463-9139EBB894D8}" type="slidenum">
              <a:rPr lang="ru-RU" altLang="cs-CZ"/>
              <a:pPr/>
              <a:t>2</a:t>
            </a:fld>
            <a:endParaRPr lang="ru-RU" altLang="cs-CZ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4242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0A9CFB-C822-4332-B08D-0EFD55CFF3F8}" type="slidenum">
              <a:rPr lang="ru-RU" altLang="cs-CZ"/>
              <a:pPr/>
              <a:t>5</a:t>
            </a:fld>
            <a:endParaRPr lang="ru-RU" altLang="cs-CZ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1335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EDE8EB-F65D-4A2C-A91A-04417361389E}" type="slidenum">
              <a:rPr lang="ru-RU" altLang="cs-CZ"/>
              <a:pPr/>
              <a:t>17</a:t>
            </a:fld>
            <a:endParaRPr lang="ru-RU" altLang="cs-CZ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79950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AA6699-36BE-4B1D-9297-04F29B01F2F5}" type="slidenum">
              <a:rPr lang="ru-RU" altLang="cs-CZ"/>
              <a:pPr/>
              <a:t>46</a:t>
            </a:fld>
            <a:endParaRPr lang="ru-RU" altLang="cs-CZ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2658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9182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24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776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7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80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9989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60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70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06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704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9085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4318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knihovnam.nkp.cz/sekce.php3?page=03_Leg/01_LegPod/Zakon257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gov.cz/wps/portal/_s.155/701/.cmd/ad/.c/313/.ce/10821/.p/8411?PC_8411_number1=341/2006&amp;PC_8411_li=0&amp;PC_8411_ps=10&amp;#10821" TargetMode="External"/><Relationship Id="rId2" Type="http://schemas.openxmlformats.org/officeDocument/2006/relationships/hyperlink" Target="http://portal.gov.cz/wps/portal/_s.155/701/.cmd/ad/.c/313/.ce/10821/.p/8411?PC_8411_number1=1/2005&amp;PC_8411_p=VI&amp;PC_8411_l=1/2005&amp;PC_8411_ps=10#1082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net/default2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km.cz/" TargetMode="External"/><Relationship Id="rId2" Type="http://schemas.openxmlformats.org/officeDocument/2006/relationships/hyperlink" Target="http://www.kj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nihovny.net/default3.htm" TargetMode="External"/><Relationship Id="rId5" Type="http://schemas.openxmlformats.org/officeDocument/2006/relationships/hyperlink" Target="http://www.barice-velketesany.cz/knihovny/knihovna-barice.php" TargetMode="External"/><Relationship Id="rId4" Type="http://schemas.openxmlformats.org/officeDocument/2006/relationships/hyperlink" Target="http://www.knihovna.turnov.cz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cz/docs/laws/listina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wps/portal/_s.155/701/.cmd/ad/.c/313/.ce/10821/.p/8411/_s.155/701?PC_8411_number1=104/1991&amp;PC_8411_l=104/1991&amp;PC_8411_ps=10#10821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400" smtClean="0">
                <a:solidFill>
                  <a:srgbClr val="FFFF00"/>
                </a:solidFill>
              </a:rPr>
              <a:t>Metody knihovnické práce (VIKBA04)</a:t>
            </a:r>
            <a:endParaRPr lang="uk-UA" altLang="cs-CZ" sz="440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anose="020B0604030504040204" pitchFamily="34" charset="0"/>
              </a:rPr>
              <a:t>Brno, 9. října </a:t>
            </a:r>
            <a:r>
              <a:rPr lang="cs-CZ" altLang="cs-CZ" b="1" dirty="0" smtClean="0">
                <a:latin typeface="Tahoma" panose="020B0604030504040204" pitchFamily="34" charset="0"/>
              </a:rPr>
              <a:t>2015</a:t>
            </a:r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3. Legislativa v knihovnách</a:t>
            </a:r>
          </a:p>
        </p:txBody>
      </p:sp>
      <p:pic>
        <p:nvPicPr>
          <p:cNvPr id="3079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Omezení práva na info (§7 - §12)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ochrana obchodního tajemství</a:t>
            </a:r>
          </a:p>
          <a:p>
            <a:pPr lvl="1" eaLnBrk="1" hangingPunct="1"/>
            <a:r>
              <a:rPr lang="cs-CZ" altLang="cs-CZ" smtClean="0"/>
              <a:t>info označené za obchodní tajemství</a:t>
            </a:r>
          </a:p>
          <a:p>
            <a:pPr lvl="1" eaLnBrk="1" hangingPunct="1"/>
            <a:r>
              <a:rPr lang="cs-CZ" altLang="cs-CZ" smtClean="0"/>
              <a:t>ale ne dotace (rozpočty, granty) a hospodaření institucí!!!</a:t>
            </a:r>
          </a:p>
          <a:p>
            <a:pPr eaLnBrk="1" hangingPunct="1"/>
            <a:r>
              <a:rPr lang="cs-CZ" altLang="cs-CZ" smtClean="0"/>
              <a:t>ochrana důvěrnosti majetkových poměrů</a:t>
            </a:r>
          </a:p>
          <a:p>
            <a:pPr lvl="1" eaLnBrk="1" hangingPunct="1"/>
            <a:r>
              <a:rPr lang="cs-CZ" altLang="cs-CZ" smtClean="0"/>
              <a:t>info o majetkových poměrech získaných od fyzických osob na základě zákonů o daních, poplatcích, penzijním nebo zdravotním pojištění anebo sociálním zabezpečení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Omezení práva na info (§7 - §12)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dalších cca. 10 důvodů</a:t>
            </a:r>
          </a:p>
          <a:p>
            <a:pPr lvl="1" eaLnBrk="1" hangingPunct="1"/>
            <a:r>
              <a:rPr lang="cs-CZ" altLang="cs-CZ" smtClean="0"/>
              <a:t>porušení ochrany duševního vlastnictví stanovená zvláštním předpisem </a:t>
            </a:r>
          </a:p>
          <a:p>
            <a:pPr lvl="1" eaLnBrk="1" hangingPunct="1"/>
            <a:r>
              <a:rPr lang="cs-CZ" altLang="cs-CZ" smtClean="0"/>
              <a:t>info o probíhajícím trestním řízení</a:t>
            </a:r>
          </a:p>
          <a:p>
            <a:pPr lvl="1" eaLnBrk="1" hangingPunct="1"/>
            <a:r>
              <a:rPr lang="cs-CZ" altLang="cs-CZ" smtClean="0"/>
              <a:t>info o rozhodovací činnosti soudů</a:t>
            </a:r>
          </a:p>
          <a:p>
            <a:pPr lvl="1" eaLnBrk="1" hangingPunct="1"/>
            <a:r>
              <a:rPr lang="cs-CZ" altLang="cs-CZ" smtClean="0"/>
              <a:t>info o plnění úkolů zpravodajských služeb</a:t>
            </a:r>
          </a:p>
          <a:p>
            <a:pPr lvl="1" eaLnBrk="1" hangingPunct="1"/>
            <a:r>
              <a:rPr lang="cs-CZ" altLang="cs-CZ" smtClean="0"/>
              <a:t>info o přípravě, průběhu a projednávání výsledků kontrol v orgánech Nejvyššího kontrolního úřadu</a:t>
            </a:r>
          </a:p>
          <a:p>
            <a:pPr lvl="1" eaLnBrk="1" hangingPunct="1"/>
            <a:r>
              <a:rPr lang="cs-CZ" altLang="cs-CZ" smtClean="0"/>
              <a:t>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Žádost o poskytnutí info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podání žádosti</a:t>
            </a:r>
          </a:p>
          <a:p>
            <a:pPr lvl="1" eaLnBrk="1" hangingPunct="1"/>
            <a:r>
              <a:rPr lang="cs-CZ" altLang="cs-CZ" smtClean="0"/>
              <a:t>náležitosti (není anonymní)</a:t>
            </a:r>
          </a:p>
          <a:p>
            <a:pPr lvl="1" eaLnBrk="1" hangingPunct="1"/>
            <a:r>
              <a:rPr lang="cs-CZ" altLang="cs-CZ" smtClean="0"/>
              <a:t>ústně nebo písemně (např. e-mailem,...)</a:t>
            </a:r>
          </a:p>
          <a:p>
            <a:pPr lvl="1" eaLnBrk="1" hangingPunct="1"/>
            <a:r>
              <a:rPr lang="cs-CZ" altLang="cs-CZ" smtClean="0"/>
              <a:t>podáno dnem obdržení PS</a:t>
            </a:r>
          </a:p>
          <a:p>
            <a:pPr lvl="1" eaLnBrk="1" hangingPunct="1"/>
            <a:r>
              <a:rPr lang="cs-CZ" altLang="cs-CZ" smtClean="0"/>
              <a:t>do 7 dnů doplnění, žadatel na to má 30 dnů, poté odložení</a:t>
            </a:r>
          </a:p>
          <a:p>
            <a:pPr lvl="1" eaLnBrk="1" hangingPunct="1"/>
            <a:r>
              <a:rPr lang="cs-CZ" altLang="cs-CZ" smtClean="0"/>
              <a:t>pokud nespadá pod PS, pak do tří dnů oznámí žadateli a odloží</a:t>
            </a:r>
          </a:p>
          <a:p>
            <a:pPr lvl="1" eaLnBrk="1" hangingPunct="1"/>
            <a:r>
              <a:rPr lang="cs-CZ" altLang="cs-CZ" smtClean="0"/>
              <a:t>jinak do 15 dnů vyřídí</a:t>
            </a:r>
          </a:p>
          <a:p>
            <a:pPr lvl="1" eaLnBrk="1" hangingPunct="1"/>
            <a:r>
              <a:rPr lang="cs-CZ" altLang="cs-CZ" smtClean="0"/>
              <a:t>o řízení se vede záznam</a:t>
            </a:r>
          </a:p>
          <a:p>
            <a:pPr lvl="1" eaLnBrk="1" hangingPunct="1"/>
            <a:r>
              <a:rPr lang="cs-CZ" altLang="cs-CZ" smtClean="0"/>
              <a:t>lhůtu lze prodloužit až o 10 dnů v závažných případech, oznámí se žadateli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Žádost o poskytnutí info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rozhodnutí</a:t>
            </a:r>
          </a:p>
          <a:p>
            <a:pPr lvl="1" eaLnBrk="1" hangingPunct="1"/>
            <a:r>
              <a:rPr lang="cs-CZ" altLang="cs-CZ" smtClean="0"/>
              <a:t>náležitosti rozhodnutí</a:t>
            </a:r>
          </a:p>
          <a:p>
            <a:pPr lvl="1" eaLnBrk="1" hangingPunct="1"/>
            <a:r>
              <a:rPr lang="cs-CZ" altLang="cs-CZ" smtClean="0"/>
              <a:t>do vlastních rukou žadatele</a:t>
            </a:r>
          </a:p>
          <a:p>
            <a:pPr lvl="1" eaLnBrk="1" hangingPunct="1"/>
            <a:r>
              <a:rPr lang="cs-CZ" altLang="cs-CZ" smtClean="0"/>
              <a:t>možnost odvolat se do 15 dnů (odepření nebo nedostatečné info)</a:t>
            </a:r>
          </a:p>
          <a:p>
            <a:pPr eaLnBrk="1" hangingPunct="1"/>
            <a:r>
              <a:rPr lang="cs-CZ" altLang="cs-CZ" smtClean="0"/>
              <a:t>odvolání</a:t>
            </a:r>
          </a:p>
          <a:p>
            <a:pPr lvl="1" eaLnBrk="1" hangingPunct="1"/>
            <a:r>
              <a:rPr lang="cs-CZ" altLang="cs-CZ" smtClean="0"/>
              <a:t>do 15 dnů od doručení rozhodnutí</a:t>
            </a:r>
          </a:p>
          <a:p>
            <a:pPr lvl="1" eaLnBrk="1" hangingPunct="1"/>
            <a:r>
              <a:rPr lang="cs-CZ" altLang="cs-CZ" smtClean="0"/>
              <a:t>podává se stejnému PS</a:t>
            </a:r>
          </a:p>
          <a:p>
            <a:pPr lvl="1" eaLnBrk="1" hangingPunct="1"/>
            <a:r>
              <a:rPr lang="cs-CZ" altLang="cs-CZ" smtClean="0"/>
              <a:t>o odvolání rozhoduje nadřízený orgán</a:t>
            </a:r>
          </a:p>
          <a:p>
            <a:pPr lvl="1" eaLnBrk="1" hangingPunct="1"/>
            <a:r>
              <a:rPr lang="cs-CZ" altLang="cs-CZ" smtClean="0"/>
              <a:t>rozhodnutí do 15 dnů</a:t>
            </a:r>
          </a:p>
          <a:p>
            <a:pPr lvl="1" eaLnBrk="1" hangingPunct="1"/>
            <a:r>
              <a:rPr lang="cs-CZ" altLang="cs-CZ" smtClean="0"/>
              <a:t>nelze se dále odvolat </a:t>
            </a:r>
            <a:r>
              <a:rPr lang="cs-CZ" altLang="cs-CZ" smtClean="0">
                <a:sym typeface="Wingdings" panose="05000000000000000000" pitchFamily="2" charset="2"/>
              </a:rPr>
              <a:t> soud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Náklady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náklady spojené s vyhledáním info a pořízením kopie, platba za nosič (např. vypálení dat na CD)</a:t>
            </a:r>
          </a:p>
          <a:p>
            <a:pPr eaLnBrk="1" hangingPunct="1"/>
            <a:r>
              <a:rPr lang="cs-CZ" altLang="cs-CZ" smtClean="0"/>
              <a:t>úhrada jde do rozpočtu PS</a:t>
            </a:r>
          </a:p>
          <a:p>
            <a:pPr eaLnBrk="1" hangingPunct="1"/>
            <a:r>
              <a:rPr lang="cs-CZ" altLang="cs-CZ" smtClean="0"/>
              <a:t>informace lze podmínit zaplacením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Výroční zpráva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PS zveřejní do 1. března výroční zprávu</a:t>
            </a:r>
          </a:p>
          <a:p>
            <a:pPr lvl="1" eaLnBrk="1" hangingPunct="1"/>
            <a:r>
              <a:rPr lang="cs-CZ" altLang="cs-CZ" sz="2000" smtClean="0"/>
              <a:t>za předcházející kalendářní rok</a:t>
            </a:r>
          </a:p>
          <a:p>
            <a:pPr lvl="1" eaLnBrk="1" hangingPunct="1"/>
            <a:r>
              <a:rPr lang="cs-CZ" altLang="cs-CZ" sz="2000" smtClean="0"/>
              <a:t>popis své činnosti v oblasti poskytování info</a:t>
            </a:r>
          </a:p>
          <a:p>
            <a:pPr lvl="1" eaLnBrk="1" hangingPunct="1"/>
            <a:r>
              <a:rPr lang="cs-CZ" altLang="cs-CZ" sz="2000" smtClean="0"/>
              <a:t>počet podaných žádostí o informace</a:t>
            </a:r>
          </a:p>
          <a:p>
            <a:pPr lvl="1" eaLnBrk="1" hangingPunct="1"/>
            <a:r>
              <a:rPr lang="cs-CZ" altLang="cs-CZ" sz="2000" smtClean="0"/>
              <a:t>počet podaných odvolání proti rozhodnutí</a:t>
            </a:r>
          </a:p>
          <a:p>
            <a:pPr lvl="1" eaLnBrk="1" hangingPunct="1"/>
            <a:r>
              <a:rPr lang="cs-CZ" altLang="cs-CZ" sz="2000" smtClean="0"/>
              <a:t>opis podstatných částí každého rozsudku soudu</a:t>
            </a:r>
          </a:p>
          <a:p>
            <a:pPr lvl="1" eaLnBrk="1" hangingPunct="1"/>
            <a:r>
              <a:rPr lang="cs-CZ" altLang="cs-CZ" sz="2000" smtClean="0"/>
              <a:t>výsledky řízení o sankcích za nedodržování tohoto zákona bez uvádění osobních údajů</a:t>
            </a:r>
          </a:p>
          <a:p>
            <a:pPr lvl="1" eaLnBrk="1" hangingPunct="1"/>
            <a:r>
              <a:rPr lang="cs-CZ" altLang="cs-CZ" sz="2000" smtClean="0"/>
              <a:t>další informace vztahující se k uplatňování tohoto zákona</a:t>
            </a:r>
          </a:p>
          <a:p>
            <a:pPr lvl="1" eaLnBrk="1" hangingPunct="1"/>
            <a:r>
              <a:rPr lang="cs-CZ" altLang="cs-CZ" sz="2000" smtClean="0"/>
              <a:t>kapitola s názvem "</a:t>
            </a:r>
            <a:r>
              <a:rPr lang="cs-CZ" altLang="cs-CZ" sz="2000" b="1" smtClean="0">
                <a:solidFill>
                  <a:srgbClr val="008000"/>
                </a:solidFill>
              </a:rPr>
              <a:t>Poskytování informací podle zákona č. 106/1999 Sb., o svobodném přístupu k informacím</a:t>
            </a:r>
            <a:r>
              <a:rPr lang="cs-CZ" altLang="cs-CZ" sz="2000" smtClean="0"/>
              <a:t>"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zákon neřeší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postup při poskytování informací povinnými subjekty, který je upraven zvláštními předpisy </a:t>
            </a:r>
          </a:p>
          <a:p>
            <a:pPr lvl="1" eaLnBrk="1" hangingPunct="1"/>
            <a:r>
              <a:rPr lang="cs-CZ" altLang="cs-CZ" smtClean="0"/>
              <a:t>např. zákon č. 123/1998 Sb., o právu na informace o životním prostředí</a:t>
            </a:r>
          </a:p>
          <a:p>
            <a:pPr eaLnBrk="1" hangingPunct="1"/>
            <a:r>
              <a:rPr lang="cs-CZ" altLang="cs-CZ" smtClean="0"/>
              <a:t>soukromý sektor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Knihovní zákon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692150"/>
            <a:ext cx="7056438" cy="568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3600" smtClean="0"/>
              <a:t>257/2001 Sb.</a:t>
            </a:r>
          </a:p>
          <a:p>
            <a:pPr algn="ctr" eaLnBrk="1" hangingPunct="1">
              <a:buFontTx/>
              <a:buNone/>
            </a:pPr>
            <a:endParaRPr lang="cs-CZ" altLang="cs-CZ" sz="2000" smtClean="0"/>
          </a:p>
          <a:p>
            <a:pPr algn="ctr" eaLnBrk="1" hangingPunct="1">
              <a:buFontTx/>
              <a:buNone/>
            </a:pPr>
            <a:r>
              <a:rPr lang="cs-CZ" altLang="cs-CZ" sz="3200" smtClean="0"/>
              <a:t>Zákon ze dne 29. června 2001</a:t>
            </a:r>
          </a:p>
          <a:p>
            <a:pPr algn="ctr" eaLnBrk="1" hangingPunct="1">
              <a:buFontTx/>
              <a:buNone/>
            </a:pPr>
            <a:r>
              <a:rPr lang="cs-CZ" altLang="cs-CZ" sz="3200" b="1" smtClean="0"/>
              <a:t>o knihovnách a podmínkách</a:t>
            </a:r>
          </a:p>
          <a:p>
            <a:pPr algn="ctr" eaLnBrk="1" hangingPunct="1">
              <a:buFontTx/>
              <a:buNone/>
            </a:pPr>
            <a:r>
              <a:rPr lang="cs-CZ" altLang="cs-CZ" sz="3200" b="1" smtClean="0"/>
              <a:t>provozování veřejných</a:t>
            </a:r>
          </a:p>
          <a:p>
            <a:pPr algn="ctr" eaLnBrk="1" hangingPunct="1">
              <a:buFontTx/>
              <a:buNone/>
            </a:pPr>
            <a:r>
              <a:rPr lang="cs-CZ" altLang="cs-CZ" sz="3200" b="1" smtClean="0"/>
              <a:t>knihovnických</a:t>
            </a:r>
          </a:p>
          <a:p>
            <a:pPr algn="ctr" eaLnBrk="1" hangingPunct="1">
              <a:buFontTx/>
              <a:buNone/>
            </a:pPr>
            <a:r>
              <a:rPr lang="cs-CZ" altLang="cs-CZ" sz="3200" b="1" smtClean="0"/>
              <a:t>a informačních služeb</a:t>
            </a:r>
          </a:p>
          <a:p>
            <a:pPr algn="ctr" eaLnBrk="1" hangingPunct="1">
              <a:buFontTx/>
              <a:buNone/>
            </a:pPr>
            <a:r>
              <a:rPr lang="cs-CZ" altLang="cs-CZ" sz="3200" b="1" smtClean="0"/>
              <a:t>(</a:t>
            </a:r>
            <a:r>
              <a:rPr lang="cs-CZ" altLang="cs-CZ" sz="3200" b="1" smtClean="0">
                <a:solidFill>
                  <a:srgbClr val="008000"/>
                </a:solidFill>
                <a:hlinkClick r:id="rId2"/>
              </a:rPr>
              <a:t>knihovní zákon</a:t>
            </a:r>
            <a:r>
              <a:rPr lang="cs-CZ" altLang="cs-CZ" sz="3200" b="1" smtClean="0"/>
              <a:t>)</a:t>
            </a:r>
            <a:endParaRPr lang="cs-CZ" altLang="cs-CZ" sz="3200" smtClean="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513"/>
            <a:ext cx="1262063" cy="363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1262063" cy="363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Knihovní zákon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platný od 1.1.2002</a:t>
            </a:r>
          </a:p>
          <a:p>
            <a:pPr eaLnBrk="1" hangingPunct="1"/>
            <a:r>
              <a:rPr lang="cs-CZ" altLang="cs-CZ" smtClean="0"/>
              <a:t>novelizace </a:t>
            </a:r>
          </a:p>
          <a:p>
            <a:pPr lvl="1" eaLnBrk="1" hangingPunct="1"/>
            <a:r>
              <a:rPr lang="cs-CZ" altLang="cs-CZ" smtClean="0"/>
              <a:t>zákon č. </a:t>
            </a:r>
            <a:r>
              <a:rPr lang="cs-CZ" altLang="cs-CZ" smtClean="0">
                <a:hlinkClick r:id="rId2"/>
              </a:rPr>
              <a:t>1/2005</a:t>
            </a:r>
            <a:r>
              <a:rPr lang="cs-CZ" altLang="cs-CZ" smtClean="0"/>
              <a:t> - </a:t>
            </a:r>
            <a:r>
              <a:rPr lang="cs-CZ" altLang="cs-CZ" sz="2000" smtClean="0"/>
              <a:t>změna zákona o rozpočtovém určení daní a některých dalších zákonů, čl. VI (úprava KZ)</a:t>
            </a:r>
          </a:p>
          <a:p>
            <a:pPr lvl="2" eaLnBrk="1" hangingPunct="1"/>
            <a:r>
              <a:rPr lang="en-US" altLang="cs-CZ" smtClean="0"/>
              <a:t>§</a:t>
            </a:r>
            <a:r>
              <a:rPr lang="cs-CZ" altLang="cs-CZ" smtClean="0"/>
              <a:t>11 – plnění, koordinace a financování regionálních funkcí na kraje, platnost od 3.1.2005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341/2006</a:t>
            </a:r>
            <a:r>
              <a:rPr lang="cs-CZ" altLang="cs-CZ" smtClean="0"/>
              <a:t> </a:t>
            </a:r>
            <a:r>
              <a:rPr lang="cs-CZ" altLang="cs-CZ" sz="2000" smtClean="0"/>
              <a:t>– změna knihovního zákona</a:t>
            </a:r>
          </a:p>
          <a:p>
            <a:pPr lvl="2" eaLnBrk="1" hangingPunct="1"/>
            <a:r>
              <a:rPr lang="en-US" altLang="cs-CZ" smtClean="0"/>
              <a:t>§3, ods.</a:t>
            </a:r>
            <a:r>
              <a:rPr lang="cs-CZ" altLang="cs-CZ" smtClean="0"/>
              <a:t> 3 </a:t>
            </a:r>
            <a:r>
              <a:rPr lang="en-US" altLang="cs-CZ" smtClean="0"/>
              <a:t>– </a:t>
            </a:r>
            <a:r>
              <a:rPr lang="cs-CZ" altLang="cs-CZ" smtClean="0"/>
              <a:t>zrušen (VKIS mohou být poskytovány ode dne zápisu knihovny do evidence ministerstva)</a:t>
            </a:r>
          </a:p>
          <a:p>
            <a:pPr lvl="2" eaLnBrk="1" hangingPunct="1"/>
            <a:r>
              <a:rPr lang="en-US" altLang="cs-CZ" smtClean="0"/>
              <a:t>§</a:t>
            </a:r>
            <a:r>
              <a:rPr lang="cs-CZ" altLang="cs-CZ" smtClean="0"/>
              <a:t>24 - prodloužení lhůty povinnosti připojení k internetu do 31.12.2007</a:t>
            </a:r>
          </a:p>
          <a:p>
            <a:pPr lvl="2" eaLnBrk="1" hangingPunct="1"/>
            <a:r>
              <a:rPr lang="en-US" altLang="cs-CZ" smtClean="0"/>
              <a:t>§</a:t>
            </a:r>
            <a:r>
              <a:rPr lang="cs-CZ" altLang="cs-CZ" smtClean="0"/>
              <a:t>4</a:t>
            </a:r>
            <a:r>
              <a:rPr lang="en-US" altLang="cs-CZ" smtClean="0"/>
              <a:t>, ods.</a:t>
            </a:r>
            <a:r>
              <a:rPr lang="cs-CZ" altLang="cs-CZ" smtClean="0"/>
              <a:t> 1 a 3 - formální úpravy</a:t>
            </a:r>
          </a:p>
          <a:p>
            <a:pPr lvl="2" eaLnBrk="1" hangingPunct="1"/>
            <a:r>
              <a:rPr lang="cs-CZ" altLang="cs-CZ" smtClean="0"/>
              <a:t>platnost od 24.5.2006</a:t>
            </a:r>
            <a:endParaRPr lang="en-US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Právo na informace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Knihovní zákon - obsah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pojmy</a:t>
            </a:r>
          </a:p>
          <a:p>
            <a:pPr eaLnBrk="1" hangingPunct="1"/>
            <a:r>
              <a:rPr lang="cs-CZ" altLang="cs-CZ" smtClean="0"/>
              <a:t>systém knihoven</a:t>
            </a:r>
          </a:p>
          <a:p>
            <a:pPr lvl="1" eaLnBrk="1" hangingPunct="1"/>
            <a:r>
              <a:rPr lang="cs-CZ" altLang="cs-CZ" smtClean="0"/>
              <a:t>druhy, funkce, role</a:t>
            </a:r>
          </a:p>
          <a:p>
            <a:pPr eaLnBrk="1" hangingPunct="1"/>
            <a:r>
              <a:rPr lang="cs-CZ" altLang="cs-CZ" smtClean="0"/>
              <a:t>veřejné knihovnické a informační služby (VKIS)</a:t>
            </a:r>
          </a:p>
          <a:p>
            <a:pPr eaLnBrk="1" hangingPunct="1"/>
            <a:r>
              <a:rPr lang="cs-CZ" altLang="cs-CZ" smtClean="0"/>
              <a:t>knihovní fond</a:t>
            </a:r>
          </a:p>
          <a:p>
            <a:pPr lvl="1" eaLnBrk="1" hangingPunct="1"/>
            <a:r>
              <a:rPr lang="cs-CZ" altLang="cs-CZ" smtClean="0"/>
              <a:t>evidence, ochrana</a:t>
            </a:r>
          </a:p>
          <a:p>
            <a:pPr eaLnBrk="1" hangingPunct="1"/>
            <a:r>
              <a:rPr lang="cs-CZ" altLang="cs-CZ" smtClean="0"/>
              <a:t>sankce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1 - Předmět úpravy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zákon upravuje</a:t>
            </a:r>
          </a:p>
          <a:p>
            <a:pPr lvl="1" eaLnBrk="1" hangingPunct="1"/>
            <a:r>
              <a:rPr lang="cs-CZ" altLang="cs-CZ" smtClean="0"/>
              <a:t>systém knihoven poskytujících VKIS</a:t>
            </a:r>
          </a:p>
          <a:p>
            <a:pPr lvl="1" eaLnBrk="1" hangingPunct="1"/>
            <a:r>
              <a:rPr lang="cs-CZ" altLang="cs-CZ" smtClean="0"/>
              <a:t>podmínky jejich provozování</a:t>
            </a:r>
          </a:p>
          <a:p>
            <a:pPr eaLnBrk="1" hangingPunct="1"/>
            <a:r>
              <a:rPr lang="cs-CZ" altLang="cs-CZ" smtClean="0"/>
              <a:t>ne pro knihovny provozované na základě živnostenského oprávnění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2 - Vymezení základních pojmů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altLang="cs-CZ" smtClean="0"/>
              <a:t>knihovna = zařízení</a:t>
            </a:r>
          </a:p>
          <a:p>
            <a:pPr marL="1166813" lvl="1" indent="-457200" eaLnBrk="1" hangingPunct="1"/>
            <a:r>
              <a:rPr lang="cs-CZ" altLang="cs-CZ" smtClean="0"/>
              <a:t>poskytuje VKIS definované KZ</a:t>
            </a:r>
          </a:p>
          <a:p>
            <a:pPr marL="1166813" lvl="1" indent="-457200" eaLnBrk="1" hangingPunct="1"/>
            <a:r>
              <a:rPr lang="cs-CZ" altLang="cs-CZ" smtClean="0"/>
              <a:t>zajišťuje rovný přístup všem bez rozdílu </a:t>
            </a:r>
          </a:p>
          <a:p>
            <a:pPr marL="1166813" lvl="1" indent="-457200" eaLnBrk="1" hangingPunct="1"/>
            <a:r>
              <a:rPr lang="cs-CZ" altLang="cs-CZ" smtClean="0"/>
              <a:t>je zapsáno v evidenci knihoven</a:t>
            </a:r>
          </a:p>
          <a:p>
            <a:pPr marL="571500" indent="-571500" eaLnBrk="1" hangingPunct="1"/>
            <a:r>
              <a:rPr lang="cs-CZ" altLang="cs-CZ" smtClean="0"/>
              <a:t>knihovní dokument = informační pramen evidovaný jako samostatná jednotka fondu knihovny</a:t>
            </a:r>
          </a:p>
          <a:p>
            <a:pPr marL="571500" indent="-571500" eaLnBrk="1" hangingPunct="1"/>
            <a:r>
              <a:rPr lang="cs-CZ" altLang="cs-CZ" smtClean="0"/>
              <a:t>provozovatel knihovny</a:t>
            </a:r>
          </a:p>
          <a:p>
            <a:pPr marL="1166813" lvl="1" indent="-457200" eaLnBrk="1" hangingPunct="1"/>
            <a:r>
              <a:rPr lang="cs-CZ" altLang="cs-CZ" smtClean="0"/>
              <a:t>fyzická nebo právnická osoba</a:t>
            </a:r>
          </a:p>
          <a:p>
            <a:pPr marL="1166813" lvl="1" indent="-457200" eaLnBrk="1" hangingPunct="1"/>
            <a:r>
              <a:rPr lang="cs-CZ" altLang="cs-CZ" smtClean="0"/>
              <a:t>poskytuje VKIS svým jménem</a:t>
            </a:r>
          </a:p>
          <a:p>
            <a:pPr marL="571500" indent="-571500" eaLnBrk="1" hangingPunct="1">
              <a:buFontTx/>
              <a:buAutoNum type="alphaLcPeriod" startAt="9"/>
            </a:pPr>
            <a:endParaRPr lang="cs-CZ" alt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2 - Vymezení základních pojmů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knihovní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soubor knihovních dokumentů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organizovaný, soustavně doplňovaný, zpracovávaný, ochraňovaný a uchovávaný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historický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knihovní fond s dokumenty do roku 1860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nebo jedinečná historická hodnota ve svém oboru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nebo jiná zvláštní historickou a kulturní hodnotu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nutno vymezit ve statutu knihovny nebo v jiném právním předpisu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konzervační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knihovní fond doplňovaný z povinného výtisku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specializovaný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knihovní fond zpravidla oborového zaměření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2 - Vymezení základních pojmů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meziknihovní služby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soubor výpůjčních, informačních a reprografických služeb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uskutečňují knihovny mezi sebou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cílem zpřístupnit svým uživatelům knihovní dokumenty bez ohledu na místo jejich uložení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regionální funkce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poskytuje krajská knihovna a další jí pověřené knihovny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poradenské, vzdělávací a koordinační služby pro jiné knihovny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budování výměnných fondů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půjčování výměnných souborů knihovních dokumentů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+ další činnosti napomáhající rozvoji knihoven a VKIS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3 - Systém knihoven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altLang="cs-CZ" smtClean="0"/>
              <a:t>zřízené MK ČR </a:t>
            </a:r>
            <a:r>
              <a:rPr lang="cs-CZ" altLang="cs-CZ" sz="2600" smtClean="0"/>
              <a:t>(hlavní knihovny)</a:t>
            </a:r>
          </a:p>
          <a:p>
            <a:pPr marL="1166813" lvl="1" indent="-457200" eaLnBrk="1" hangingPunct="1"/>
            <a:r>
              <a:rPr lang="cs-CZ" altLang="cs-CZ" sz="2000" smtClean="0"/>
              <a:t>Národní knihovna ČR</a:t>
            </a:r>
          </a:p>
          <a:p>
            <a:pPr marL="1166813" lvl="1" indent="-457200" eaLnBrk="1" hangingPunct="1"/>
            <a:r>
              <a:rPr lang="cs-CZ" altLang="cs-CZ" sz="2000" smtClean="0"/>
              <a:t>Knihovna a tiskárna pro nevidomé K. E. Macana</a:t>
            </a:r>
          </a:p>
          <a:p>
            <a:pPr marL="1166813" lvl="1" indent="-457200" eaLnBrk="1" hangingPunct="1"/>
            <a:r>
              <a:rPr lang="cs-CZ" altLang="cs-CZ" sz="2000" smtClean="0"/>
              <a:t>Moravská zemská knihovna v Brně</a:t>
            </a:r>
          </a:p>
          <a:p>
            <a:pPr marL="571500" indent="-571500" eaLnBrk="1" hangingPunct="1"/>
            <a:r>
              <a:rPr lang="cs-CZ" altLang="cs-CZ" smtClean="0"/>
              <a:t>krajské knihovny </a:t>
            </a:r>
            <a:r>
              <a:rPr lang="cs-CZ" altLang="cs-CZ" sz="2600" smtClean="0"/>
              <a:t>– zřizují kraje</a:t>
            </a:r>
          </a:p>
          <a:p>
            <a:pPr marL="1166813" lvl="1" indent="-457200" eaLnBrk="1" hangingPunct="1"/>
            <a:r>
              <a:rPr lang="cs-CZ" altLang="cs-CZ" sz="2000" smtClean="0"/>
              <a:t>Moravskoslezská vědecká knihovna</a:t>
            </a:r>
          </a:p>
          <a:p>
            <a:pPr marL="1166813" lvl="1" indent="-457200" eaLnBrk="1" hangingPunct="1"/>
            <a:r>
              <a:rPr lang="cs-CZ" altLang="cs-CZ" sz="2000" smtClean="0"/>
              <a:t>Krajská vědecká knihovna v Liberci  </a:t>
            </a:r>
          </a:p>
          <a:p>
            <a:pPr marL="1166813" lvl="1" indent="-457200" eaLnBrk="1" hangingPunct="1"/>
            <a:r>
              <a:rPr lang="cs-CZ" altLang="cs-CZ" sz="2000" smtClean="0"/>
              <a:t>Krajská knihovna F.Bartoše ve Zlíně</a:t>
            </a:r>
          </a:p>
          <a:p>
            <a:pPr marL="1166813" lvl="1" indent="-457200" eaLnBrk="1" hangingPunct="1"/>
            <a:r>
              <a:rPr lang="cs-CZ" altLang="cs-CZ" sz="2000" smtClean="0"/>
              <a:t>Vědecká knihovna v Olomouci</a:t>
            </a:r>
          </a:p>
          <a:p>
            <a:pPr marL="1166813" lvl="1" indent="-457200" eaLnBrk="1" hangingPunct="1"/>
            <a:r>
              <a:rPr lang="cs-CZ" altLang="cs-CZ" sz="2000" smtClean="0"/>
              <a:t>Studijní a věd. knihovna Plzeňského kraje</a:t>
            </a:r>
          </a:p>
          <a:p>
            <a:pPr marL="1166813" lvl="1" indent="-457200" eaLnBrk="1" hangingPunct="1"/>
            <a:r>
              <a:rPr lang="cs-CZ" altLang="cs-CZ" sz="2000" smtClean="0"/>
              <a:t>Studijní a vědecká knihovna v Hradci Králové</a:t>
            </a:r>
          </a:p>
          <a:p>
            <a:pPr marL="1166813" lvl="1" indent="-457200" eaLnBrk="1" hangingPunct="1"/>
            <a:r>
              <a:rPr lang="cs-CZ" altLang="cs-CZ" sz="2000" smtClean="0"/>
              <a:t>a další</a:t>
            </a:r>
            <a:r>
              <a:rPr lang="cs-CZ" altLang="cs-CZ" sz="1800" smtClean="0"/>
              <a:t>  (seznam na </a:t>
            </a:r>
            <a:r>
              <a:rPr lang="cs-CZ" altLang="cs-CZ" sz="1800" smtClean="0">
                <a:hlinkClick r:id="rId2"/>
              </a:rPr>
              <a:t>Knihovny.net</a:t>
            </a:r>
            <a:r>
              <a:rPr lang="cs-CZ" altLang="cs-CZ" sz="1800" smtClean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3 - Systém knihoven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545138"/>
          </a:xfrm>
        </p:spPr>
        <p:txBody>
          <a:bodyPr/>
          <a:lstStyle/>
          <a:p>
            <a:pPr eaLnBrk="1" hangingPunct="1"/>
            <a:r>
              <a:rPr lang="cs-CZ" altLang="cs-CZ" smtClean="0"/>
              <a:t>základní knihovny </a:t>
            </a:r>
            <a:r>
              <a:rPr lang="cs-CZ" altLang="cs-CZ" sz="2600" smtClean="0"/>
              <a:t>- zřizují obce</a:t>
            </a:r>
          </a:p>
          <a:p>
            <a:pPr lvl="1" eaLnBrk="1" hangingPunct="1"/>
            <a:r>
              <a:rPr lang="cs-CZ" altLang="cs-CZ" sz="2000" smtClean="0">
                <a:hlinkClick r:id="rId2"/>
              </a:rPr>
              <a:t>Knihovna Jiřího Mahena v Brně</a:t>
            </a:r>
            <a:endParaRPr lang="cs-CZ" altLang="cs-CZ" sz="2000" smtClean="0"/>
          </a:p>
          <a:p>
            <a:pPr lvl="1" eaLnBrk="1" hangingPunct="1"/>
            <a:r>
              <a:rPr lang="cs-CZ" altLang="cs-CZ" sz="2000" smtClean="0">
                <a:hlinkClick r:id="rId3"/>
              </a:rPr>
              <a:t>Knihovna Kroměřížska</a:t>
            </a:r>
            <a:r>
              <a:rPr lang="cs-CZ" altLang="cs-CZ" sz="2000" smtClean="0"/>
              <a:t> </a:t>
            </a:r>
            <a:endParaRPr lang="cs-CZ" altLang="cs-CZ" sz="1800" smtClean="0"/>
          </a:p>
          <a:p>
            <a:pPr lvl="1" eaLnBrk="1" hangingPunct="1"/>
            <a:r>
              <a:rPr lang="cs-CZ" altLang="cs-CZ" sz="2000" smtClean="0">
                <a:hlinkClick r:id="rId4"/>
              </a:rPr>
              <a:t>Městská knihovna Antonína Marka Turnov</a:t>
            </a:r>
            <a:r>
              <a:rPr lang="cs-CZ" altLang="cs-CZ" smtClean="0"/>
              <a:t> </a:t>
            </a:r>
            <a:endParaRPr lang="cs-CZ" altLang="cs-CZ" sz="2000" smtClean="0"/>
          </a:p>
          <a:p>
            <a:pPr lvl="1" eaLnBrk="1" hangingPunct="1"/>
            <a:r>
              <a:rPr lang="cs-CZ" altLang="cs-CZ" sz="2000" smtClean="0">
                <a:hlinkClick r:id="rId5"/>
              </a:rPr>
              <a:t>Obecní knihovna Bařice</a:t>
            </a:r>
            <a:r>
              <a:rPr lang="cs-CZ" altLang="cs-CZ" sz="2000" smtClean="0"/>
              <a:t> </a:t>
            </a:r>
            <a:endParaRPr lang="cs-CZ" altLang="cs-CZ" sz="1800" smtClean="0"/>
          </a:p>
          <a:p>
            <a:pPr lvl="1" eaLnBrk="1" hangingPunct="1"/>
            <a:r>
              <a:rPr lang="cs-CZ" altLang="cs-CZ" sz="2000" smtClean="0"/>
              <a:t>a další</a:t>
            </a:r>
            <a:r>
              <a:rPr lang="cs-CZ" altLang="cs-CZ" sz="1800" smtClean="0"/>
              <a:t>  (seznam na </a:t>
            </a:r>
            <a:r>
              <a:rPr lang="cs-CZ" altLang="cs-CZ" sz="1800" smtClean="0">
                <a:hlinkClick r:id="rId6"/>
              </a:rPr>
              <a:t>Knihovny.net</a:t>
            </a:r>
            <a:r>
              <a:rPr lang="cs-CZ" altLang="cs-CZ" sz="1800" smtClean="0"/>
              <a:t>)</a:t>
            </a:r>
          </a:p>
          <a:p>
            <a:pPr eaLnBrk="1" hangingPunct="1"/>
            <a:r>
              <a:rPr lang="cs-CZ" altLang="cs-CZ" smtClean="0"/>
              <a:t>specializované knihovny</a:t>
            </a:r>
          </a:p>
          <a:p>
            <a:pPr lvl="1" eaLnBrk="1" hangingPunct="1"/>
            <a:r>
              <a:rPr lang="cs-CZ" altLang="cs-CZ" sz="2000" smtClean="0"/>
              <a:t>oborově zaměřené</a:t>
            </a:r>
          </a:p>
          <a:p>
            <a:pPr lvl="1" eaLnBrk="1" hangingPunct="1"/>
            <a:r>
              <a:rPr lang="cs-CZ" altLang="cs-CZ" sz="2000" smtClean="0"/>
              <a:t>vysokoškolské knihovny</a:t>
            </a:r>
          </a:p>
          <a:p>
            <a:pPr lvl="1" eaLnBrk="1" hangingPunct="1"/>
            <a:r>
              <a:rPr lang="cs-CZ" altLang="cs-CZ" sz="2000" smtClean="0"/>
              <a:t>školní knihovny</a:t>
            </a:r>
          </a:p>
          <a:p>
            <a:pPr lvl="1" eaLnBrk="1" hangingPunct="1"/>
            <a:r>
              <a:rPr lang="cs-CZ" altLang="cs-CZ" sz="2000" smtClean="0"/>
              <a:t>knihovny muzeí a galerií</a:t>
            </a:r>
          </a:p>
          <a:p>
            <a:pPr lvl="1" eaLnBrk="1" hangingPunct="1"/>
            <a:r>
              <a:rPr lang="cs-CZ" altLang="cs-CZ" sz="2000" smtClean="0"/>
              <a:t>zámecké knihovny</a:t>
            </a:r>
          </a:p>
          <a:p>
            <a:pPr lvl="1" eaLnBrk="1" hangingPunct="1"/>
            <a:r>
              <a:rPr lang="cs-CZ" altLang="cs-CZ" sz="2000" smtClean="0"/>
              <a:t>ostatní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3 - Systém knihoven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knihovny mohou mít i jiného zřizovatele než MK, kraj a obec</a:t>
            </a:r>
          </a:p>
          <a:p>
            <a:pPr eaLnBrk="1" hangingPunct="1"/>
            <a:r>
              <a:rPr lang="cs-CZ" altLang="cs-CZ" smtClean="0"/>
              <a:t>platí pro základní a specializované</a:t>
            </a:r>
          </a:p>
          <a:p>
            <a:pPr eaLnBrk="1" hangingPunct="1"/>
            <a:r>
              <a:rPr lang="cs-CZ" altLang="cs-CZ" smtClean="0"/>
              <a:t>např. spolkové knihovny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9 - </a:t>
            </a:r>
            <a:r>
              <a:rPr lang="en-US" altLang="cs-CZ" sz="3200" smtClean="0"/>
              <a:t>§</a:t>
            </a:r>
            <a:r>
              <a:rPr lang="cs-CZ" altLang="cs-CZ" sz="3200" smtClean="0"/>
              <a:t>13 - Druhy knihoven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definuje hlavní role a funkce knihoven v systému</a:t>
            </a:r>
          </a:p>
          <a:p>
            <a:pPr lvl="1" eaLnBrk="1" hangingPunct="1"/>
            <a:r>
              <a:rPr lang="cs-CZ" altLang="cs-CZ" smtClean="0"/>
              <a:t>např. co zajišťuje NKP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5 - Evidence knihoven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evidenci vede MK ČR</a:t>
            </a:r>
          </a:p>
          <a:p>
            <a:pPr eaLnBrk="1" hangingPunct="1"/>
            <a:r>
              <a:rPr lang="cs-CZ" altLang="cs-CZ" smtClean="0"/>
              <a:t>návrh na zápis podává provozovatel</a:t>
            </a:r>
          </a:p>
          <a:p>
            <a:pPr eaLnBrk="1" hangingPunct="1"/>
            <a:r>
              <a:rPr lang="cs-CZ" altLang="cs-CZ" smtClean="0"/>
              <a:t>neúplný návrh se vrací k doplnění</a:t>
            </a:r>
          </a:p>
          <a:p>
            <a:pPr lvl="1" eaLnBrk="1" hangingPunct="1"/>
            <a:r>
              <a:rPr lang="cs-CZ" altLang="cs-CZ" smtClean="0"/>
              <a:t>lhůta 15 dnů</a:t>
            </a:r>
          </a:p>
          <a:p>
            <a:pPr lvl="1" eaLnBrk="1" hangingPunct="1"/>
            <a:r>
              <a:rPr lang="cs-CZ" altLang="cs-CZ" smtClean="0"/>
              <a:t>pak odložen</a:t>
            </a:r>
          </a:p>
          <a:p>
            <a:pPr eaLnBrk="1" hangingPunct="1"/>
            <a:r>
              <a:rPr lang="cs-CZ" altLang="cs-CZ" smtClean="0"/>
              <a:t>pokud zařízení nesplní podmínky KZ</a:t>
            </a:r>
          </a:p>
          <a:p>
            <a:pPr lvl="1" eaLnBrk="1" hangingPunct="1"/>
            <a:r>
              <a:rPr lang="cs-CZ" altLang="cs-CZ" smtClean="0"/>
              <a:t>zamítnutí návrhu</a:t>
            </a:r>
          </a:p>
          <a:p>
            <a:pPr eaLnBrk="1" hangingPunct="1"/>
            <a:r>
              <a:rPr lang="cs-CZ" altLang="cs-CZ" smtClean="0"/>
              <a:t>osvědčení od MK ČR</a:t>
            </a:r>
          </a:p>
          <a:p>
            <a:pPr lvl="1" eaLnBrk="1" hangingPunct="1"/>
            <a:r>
              <a:rPr lang="cs-CZ" altLang="cs-CZ" smtClean="0"/>
              <a:t>do 15 dnů od doručení úplného návrhu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Listina základních práv a svobod</a:t>
            </a:r>
            <a:endParaRPr lang="cs-CZ" altLang="cs-CZ" sz="32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oddíl 2, Politická práva, článek 17</a:t>
            </a:r>
          </a:p>
          <a:p>
            <a:pPr lvl="1" eaLnBrk="1" hangingPunct="1"/>
            <a:r>
              <a:rPr lang="cs-CZ" altLang="cs-CZ" smtClean="0"/>
              <a:t>(1) Svoboda projevu a </a:t>
            </a:r>
            <a:r>
              <a:rPr lang="cs-CZ" altLang="cs-CZ" b="1" smtClean="0">
                <a:solidFill>
                  <a:srgbClr val="008000"/>
                </a:solidFill>
              </a:rPr>
              <a:t>právo na informace</a:t>
            </a:r>
            <a:r>
              <a:rPr lang="cs-CZ" altLang="cs-CZ" smtClean="0"/>
              <a:t> jsou zaručeny.</a:t>
            </a:r>
          </a:p>
          <a:p>
            <a:pPr lvl="1" eaLnBrk="1" hangingPunct="1"/>
            <a:r>
              <a:rPr lang="cs-CZ" altLang="cs-CZ" smtClean="0"/>
              <a:t>(2) Každý má právo vyjadřovat své názory slovem, písmem, tiskem, obrazem nebo jiným způsobem, jakož i svobodně </a:t>
            </a:r>
            <a:r>
              <a:rPr lang="cs-CZ" altLang="cs-CZ" b="1" smtClean="0">
                <a:solidFill>
                  <a:srgbClr val="008000"/>
                </a:solidFill>
              </a:rPr>
              <a:t>vyhledávat, přijímat a rozšiřovat ideje a informace</a:t>
            </a:r>
            <a:r>
              <a:rPr lang="cs-CZ" altLang="cs-CZ" smtClean="0"/>
              <a:t> bez ohledu na hranice státu.</a:t>
            </a:r>
          </a:p>
          <a:p>
            <a:pPr lvl="1" eaLnBrk="1" hangingPunct="1"/>
            <a:r>
              <a:rPr lang="cs-CZ" altLang="cs-CZ" smtClean="0"/>
              <a:t>(5) Státní orgány a orgány územní samosprávy jsou povinny přiměřeným způsobem </a:t>
            </a:r>
            <a:r>
              <a:rPr lang="cs-CZ" altLang="cs-CZ" b="1" smtClean="0">
                <a:solidFill>
                  <a:srgbClr val="008000"/>
                </a:solidFill>
              </a:rPr>
              <a:t>poskytovat informace o své činnosti</a:t>
            </a:r>
            <a:r>
              <a:rPr lang="cs-CZ" altLang="cs-CZ" smtClean="0"/>
              <a:t>...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Obsah návrhu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5538"/>
            <a:ext cx="7993062" cy="5732462"/>
          </a:xfrm>
        </p:spPr>
        <p:txBody>
          <a:bodyPr/>
          <a:lstStyle/>
          <a:p>
            <a:pPr eaLnBrk="1" hangingPunct="1"/>
            <a:r>
              <a:rPr lang="cs-CZ" altLang="cs-CZ" smtClean="0"/>
              <a:t>návrh obsahuje:</a:t>
            </a:r>
          </a:p>
          <a:p>
            <a:pPr lvl="1" eaLnBrk="1" hangingPunct="1"/>
            <a:r>
              <a:rPr lang="cs-CZ" altLang="cs-CZ" smtClean="0"/>
              <a:t>identifikaci provozovatele</a:t>
            </a:r>
          </a:p>
          <a:p>
            <a:pPr lvl="2" eaLnBrk="1" hangingPunct="1"/>
            <a:r>
              <a:rPr lang="cs-CZ" altLang="cs-CZ" smtClean="0"/>
              <a:t>fyzická osoba (jméno, příjmení, datum narození, IČ, trvalý pobyt)</a:t>
            </a:r>
          </a:p>
          <a:p>
            <a:pPr lvl="2" eaLnBrk="1" hangingPunct="1"/>
            <a:r>
              <a:rPr lang="cs-CZ" altLang="cs-CZ" smtClean="0"/>
              <a:t>právnická osoba (název společnosti, IČ, sídlo, předmět činnosti)</a:t>
            </a:r>
          </a:p>
          <a:p>
            <a:pPr lvl="1" eaLnBrk="1" hangingPunct="1"/>
            <a:r>
              <a:rPr lang="cs-CZ" altLang="cs-CZ" smtClean="0"/>
              <a:t>kontaktní údaje</a:t>
            </a:r>
            <a:r>
              <a:rPr lang="cs-CZ" altLang="cs-CZ" sz="2000" smtClean="0"/>
              <a:t> – sídlo knihovny</a:t>
            </a:r>
          </a:p>
          <a:p>
            <a:pPr lvl="1" eaLnBrk="1" hangingPunct="1"/>
            <a:r>
              <a:rPr lang="cs-CZ" altLang="cs-CZ" smtClean="0"/>
              <a:t>název knihovny</a:t>
            </a:r>
          </a:p>
          <a:p>
            <a:pPr lvl="1" eaLnBrk="1" hangingPunct="1"/>
            <a:r>
              <a:rPr lang="cs-CZ" altLang="cs-CZ" smtClean="0"/>
              <a:t>druh knihovny</a:t>
            </a:r>
          </a:p>
          <a:p>
            <a:pPr lvl="1" eaLnBrk="1" hangingPunct="1"/>
            <a:r>
              <a:rPr lang="cs-CZ" altLang="cs-CZ" smtClean="0"/>
              <a:t>specializaci knihovny</a:t>
            </a:r>
          </a:p>
          <a:p>
            <a:pPr lvl="1" eaLnBrk="1" hangingPunct="1"/>
            <a:r>
              <a:rPr lang="cs-CZ" altLang="cs-CZ" smtClean="0"/>
              <a:t>knihovní řád</a:t>
            </a:r>
          </a:p>
          <a:p>
            <a:pPr lvl="1" eaLnBrk="1" hangingPunct="1"/>
            <a:r>
              <a:rPr lang="cs-CZ" altLang="cs-CZ" smtClean="0"/>
              <a:t>zřizovací listinu</a:t>
            </a:r>
            <a:r>
              <a:rPr lang="cs-CZ" altLang="cs-CZ" sz="1600" smtClean="0"/>
              <a:t> nebo statut (jen příspěvkové organizace)</a:t>
            </a:r>
          </a:p>
          <a:p>
            <a:pPr lvl="1" eaLnBrk="1" hangingPunct="1"/>
            <a:r>
              <a:rPr lang="cs-CZ" altLang="cs-CZ" smtClean="0"/>
              <a:t>výpis z veřejného seznamu </a:t>
            </a:r>
            <a:r>
              <a:rPr lang="cs-CZ" altLang="cs-CZ" sz="1600" smtClean="0"/>
              <a:t>(jen právnické osoby zapsané na veřejném seznamu)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5 - Evidence knihoven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změny v evidenci</a:t>
            </a:r>
          </a:p>
          <a:p>
            <a:pPr lvl="1" eaLnBrk="1" hangingPunct="1"/>
            <a:r>
              <a:rPr lang="cs-CZ" altLang="cs-CZ" smtClean="0"/>
              <a:t>do 30 dnů od změny</a:t>
            </a:r>
          </a:p>
          <a:p>
            <a:pPr lvl="1" eaLnBrk="1" hangingPunct="1"/>
            <a:r>
              <a:rPr lang="cs-CZ" altLang="cs-CZ" smtClean="0"/>
              <a:t>MK ČR provede změnu v evidenci a vydá knihovně osvědčení</a:t>
            </a:r>
          </a:p>
          <a:p>
            <a:pPr lvl="1" eaLnBrk="1" hangingPunct="1"/>
            <a:r>
              <a:rPr lang="cs-CZ" altLang="cs-CZ" smtClean="0"/>
              <a:t>to vše do 30 dnů od doručení oznámení</a:t>
            </a:r>
          </a:p>
          <a:p>
            <a:pPr eaLnBrk="1" hangingPunct="1"/>
            <a:r>
              <a:rPr lang="cs-CZ" altLang="cs-CZ" smtClean="0"/>
              <a:t>vyškrtnutí z evidence</a:t>
            </a:r>
          </a:p>
          <a:p>
            <a:pPr lvl="1" eaLnBrk="1" hangingPunct="1"/>
            <a:r>
              <a:rPr lang="cs-CZ" altLang="cs-CZ" smtClean="0"/>
              <a:t>rozhodnutím MK ČR</a:t>
            </a:r>
          </a:p>
          <a:p>
            <a:pPr lvl="2" eaLnBrk="1" hangingPunct="1"/>
            <a:r>
              <a:rPr lang="cs-CZ" altLang="cs-CZ" smtClean="0"/>
              <a:t>pokud knihovna přestane splňovat znaky knihovny dle KZ</a:t>
            </a:r>
          </a:p>
          <a:p>
            <a:pPr lvl="2" eaLnBrk="1" hangingPunct="1"/>
            <a:r>
              <a:rPr lang="cs-CZ" altLang="cs-CZ" smtClean="0"/>
              <a:t>pokud obdrží oznámení o zrušení knihovny od provozovatele</a:t>
            </a:r>
          </a:p>
          <a:p>
            <a:pPr lvl="2" eaLnBrk="1" hangingPunct="1"/>
            <a:r>
              <a:rPr lang="cs-CZ" altLang="cs-CZ" smtClean="0"/>
              <a:t>MK ČR v rozhodnutí určí datum výmazu z evidence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4 - VKIS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7777162" cy="5184775"/>
          </a:xfrm>
        </p:spPr>
        <p:txBody>
          <a:bodyPr/>
          <a:lstStyle/>
          <a:p>
            <a:pPr eaLnBrk="1" hangingPunct="1"/>
            <a:r>
              <a:rPr lang="cs-CZ" altLang="cs-CZ" smtClean="0"/>
              <a:t>jaké služby </a:t>
            </a:r>
            <a:r>
              <a:rPr lang="cs-CZ" altLang="cs-CZ" b="1" smtClean="0">
                <a:solidFill>
                  <a:srgbClr val="008000"/>
                </a:solidFill>
              </a:rPr>
              <a:t>musí</a:t>
            </a:r>
            <a:r>
              <a:rPr lang="cs-CZ" altLang="cs-CZ" smtClean="0"/>
              <a:t> knihovny nabízet</a:t>
            </a:r>
          </a:p>
          <a:p>
            <a:pPr lvl="1" eaLnBrk="1" hangingPunct="1"/>
            <a:r>
              <a:rPr lang="cs-CZ" altLang="cs-CZ" smtClean="0"/>
              <a:t>zpřístupňovat dokumenty z fondu knihovny a jiných knihoven (MVS)</a:t>
            </a:r>
          </a:p>
          <a:p>
            <a:pPr lvl="1" eaLnBrk="1" hangingPunct="1"/>
            <a:r>
              <a:rPr lang="cs-CZ" altLang="cs-CZ" smtClean="0"/>
              <a:t>poskytovat </a:t>
            </a:r>
            <a:r>
              <a:rPr lang="cs-CZ" altLang="cs-CZ" b="1" smtClean="0"/>
              <a:t>ústní</a:t>
            </a:r>
            <a:r>
              <a:rPr lang="cs-CZ" altLang="cs-CZ" smtClean="0"/>
              <a:t> bibliografické, referenční a faktografické informace</a:t>
            </a:r>
          </a:p>
          <a:p>
            <a:pPr lvl="1" eaLnBrk="1" hangingPunct="1"/>
            <a:r>
              <a:rPr lang="cs-CZ" altLang="cs-CZ" smtClean="0"/>
              <a:t>zprostředkovávat info z vnějších zdrojů (zejména státní správa a samospráva)</a:t>
            </a:r>
          </a:p>
          <a:p>
            <a:pPr lvl="1" eaLnBrk="1" hangingPunct="1"/>
            <a:r>
              <a:rPr lang="cs-CZ" altLang="cs-CZ" smtClean="0"/>
              <a:t>přístup k informacím na internetu</a:t>
            </a:r>
          </a:p>
          <a:p>
            <a:pPr lvl="2" eaLnBrk="1" hangingPunct="1"/>
            <a:r>
              <a:rPr lang="cs-CZ" altLang="cs-CZ" smtClean="0"/>
              <a:t>podmínka: knihovna musí mít ke zdroji bezplatný přístup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4 - VKIS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7921625" cy="51847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jaké služby </a:t>
            </a:r>
            <a:r>
              <a:rPr lang="cs-CZ" altLang="cs-CZ" b="1" smtClean="0">
                <a:solidFill>
                  <a:srgbClr val="008000"/>
                </a:solidFill>
              </a:rPr>
              <a:t>mohou</a:t>
            </a:r>
            <a:r>
              <a:rPr lang="cs-CZ" altLang="cs-CZ" smtClean="0"/>
              <a:t> knihovny nabízet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poskytovat </a:t>
            </a:r>
            <a:r>
              <a:rPr lang="cs-CZ" altLang="cs-CZ" b="1" smtClean="0"/>
              <a:t>písemné</a:t>
            </a:r>
            <a:r>
              <a:rPr lang="cs-CZ" altLang="cs-CZ" smtClean="0"/>
              <a:t> bibliografické, referenční a faktografické informace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písemné rešerše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poskytování reprografických služeb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kopírky, skenery, tiskárny,...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kulturní, výchovnou a vzdělávací činnost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vzdělávací akce, přednášky na rozvoj IG, autorská čtení, přednášky pro školy, Noc s Andersenem,...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vydávání tematických publikací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osobnosti regionu, přírodní krásy, památky, historie,...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přístup k placeným informacím na internetu (např. EIZ)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Placení za služby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služby VKIS jsou bezplatné</a:t>
            </a:r>
          </a:p>
          <a:p>
            <a:pPr eaLnBrk="1" hangingPunct="1"/>
            <a:r>
              <a:rPr lang="cs-CZ" altLang="cs-CZ" smtClean="0"/>
              <a:t>výjimky definované v 2. odst.</a:t>
            </a:r>
          </a:p>
          <a:p>
            <a:pPr lvl="1" eaLnBrk="1" hangingPunct="1"/>
            <a:r>
              <a:rPr lang="cs-CZ" altLang="cs-CZ" smtClean="0"/>
              <a:t>zpřístupňování A nebo AV obsahu</a:t>
            </a:r>
          </a:p>
          <a:p>
            <a:pPr lvl="2" eaLnBrk="1" hangingPunct="1"/>
            <a:r>
              <a:rPr lang="cs-CZ" altLang="cs-CZ" smtClean="0"/>
              <a:t>např. hudba na CD, filmy na DVD,...</a:t>
            </a:r>
          </a:p>
          <a:p>
            <a:pPr lvl="1" eaLnBrk="1" hangingPunct="1"/>
            <a:r>
              <a:rPr lang="cs-CZ" altLang="cs-CZ" smtClean="0"/>
              <a:t>platba za reprografické služby v rámci MVS, poštovné???</a:t>
            </a:r>
          </a:p>
          <a:p>
            <a:pPr lvl="1" eaLnBrk="1" hangingPunct="1"/>
            <a:r>
              <a:rPr lang="cs-CZ" altLang="cs-CZ" smtClean="0"/>
              <a:t>platba za zpřístupnění dokumentů formou MMVS</a:t>
            </a:r>
          </a:p>
          <a:p>
            <a:pPr eaLnBrk="1" hangingPunct="1"/>
            <a:r>
              <a:rPr lang="cs-CZ" altLang="cs-CZ" smtClean="0"/>
              <a:t>jen skutečně vynaložené náklady!!!</a:t>
            </a:r>
          </a:p>
          <a:p>
            <a:pPr eaLnBrk="1" hangingPunct="1"/>
            <a:r>
              <a:rPr lang="cs-CZ" altLang="cs-CZ" smtClean="0"/>
              <a:t>náklady na evidenci uživatelů</a:t>
            </a:r>
          </a:p>
          <a:p>
            <a:pPr lvl="1" eaLnBrk="1" hangingPunct="1"/>
            <a:r>
              <a:rPr lang="cs-CZ" altLang="cs-CZ" smtClean="0"/>
              <a:t>platby za registrace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4 - VKIS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rovný přístup ke všem službám</a:t>
            </a:r>
          </a:p>
          <a:p>
            <a:pPr eaLnBrk="1" hangingPunct="1"/>
            <a:r>
              <a:rPr lang="cs-CZ" altLang="cs-CZ" smtClean="0"/>
              <a:t>knihovna musí mít </a:t>
            </a:r>
            <a:r>
              <a:rPr lang="cs-CZ" altLang="cs-CZ" b="1" smtClean="0">
                <a:solidFill>
                  <a:srgbClr val="008000"/>
                </a:solidFill>
              </a:rPr>
              <a:t>knihovní řád</a:t>
            </a:r>
          </a:p>
          <a:p>
            <a:pPr lvl="1" eaLnBrk="1" hangingPunct="1"/>
            <a:r>
              <a:rPr lang="cs-CZ" altLang="cs-CZ" smtClean="0"/>
              <a:t>podrobnosti VKIS</a:t>
            </a:r>
          </a:p>
          <a:p>
            <a:pPr lvl="1" eaLnBrk="1" hangingPunct="1"/>
            <a:r>
              <a:rPr lang="cs-CZ" altLang="cs-CZ" smtClean="0"/>
              <a:t>práva a povinnosti uživatelů a knihovny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14 - Meziknihovní služby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žádající </a:t>
            </a:r>
            <a:r>
              <a:rPr lang="cs-CZ" altLang="cs-CZ" sz="2200" b="1" smtClean="0">
                <a:solidFill>
                  <a:srgbClr val="008000"/>
                </a:solidFill>
              </a:rPr>
              <a:t>x</a:t>
            </a:r>
            <a:r>
              <a:rPr lang="cs-CZ" altLang="cs-CZ" smtClean="0"/>
              <a:t> dožádaná knihovna</a:t>
            </a:r>
          </a:p>
          <a:p>
            <a:pPr eaLnBrk="1" hangingPunct="1"/>
            <a:r>
              <a:rPr lang="cs-CZ" altLang="cs-CZ" smtClean="0"/>
              <a:t>požadavky na fond</a:t>
            </a:r>
          </a:p>
          <a:p>
            <a:pPr lvl="1" eaLnBrk="1" hangingPunct="1"/>
            <a:r>
              <a:rPr lang="cs-CZ" altLang="cs-CZ" smtClean="0"/>
              <a:t>informace</a:t>
            </a:r>
          </a:p>
          <a:p>
            <a:pPr lvl="1" eaLnBrk="1" hangingPunct="1"/>
            <a:r>
              <a:rPr lang="cs-CZ" altLang="cs-CZ" smtClean="0"/>
              <a:t>zapůjčení</a:t>
            </a:r>
          </a:p>
          <a:p>
            <a:pPr eaLnBrk="1" hangingPunct="1"/>
            <a:r>
              <a:rPr lang="cs-CZ" altLang="cs-CZ" smtClean="0"/>
              <a:t>obecná pravidla MVS</a:t>
            </a:r>
          </a:p>
          <a:p>
            <a:pPr lvl="1" eaLnBrk="1" hangingPunct="1"/>
            <a:r>
              <a:rPr lang="cs-CZ" altLang="cs-CZ" smtClean="0"/>
              <a:t>lhůty, odpovědnost, evidence MVS</a:t>
            </a:r>
          </a:p>
          <a:p>
            <a:pPr eaLnBrk="1" hangingPunct="1"/>
            <a:r>
              <a:rPr lang="cs-CZ" altLang="cs-CZ" smtClean="0"/>
              <a:t>bezplatné</a:t>
            </a:r>
          </a:p>
          <a:p>
            <a:pPr lvl="1" eaLnBrk="1" hangingPunct="1"/>
            <a:r>
              <a:rPr lang="cs-CZ" altLang="cs-CZ" smtClean="0"/>
              <a:t>pouze náklady za kopie a dopravu </a:t>
            </a:r>
          </a:p>
          <a:p>
            <a:pPr eaLnBrk="1" hangingPunct="1"/>
            <a:r>
              <a:rPr lang="cs-CZ" altLang="cs-CZ" smtClean="0"/>
              <a:t>prováděcí předpis pro MVS a MMVS</a:t>
            </a:r>
          </a:p>
          <a:p>
            <a:pPr lvl="1" eaLnBrk="1" hangingPunct="1"/>
            <a:r>
              <a:rPr lang="cs-CZ" altLang="cs-CZ" smtClean="0"/>
              <a:t>detailní popis fungování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15 - Podpora knihoven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dotace na VKIS od státu</a:t>
            </a:r>
          </a:p>
          <a:p>
            <a:pPr lvl="1" eaLnBrk="1" hangingPunct="1"/>
            <a:r>
              <a:rPr lang="cs-CZ" altLang="cs-CZ" sz="2000" smtClean="0"/>
              <a:t>věda a výzkum, nové technologie, síťování knihoven, digitalizace, ochrana fondu, konzervování fondu, zpřístupnění občanům se zdravotním postižením, kultura, výchova a vzdělávání, zajištění regionálních funkcí, výstavba a rekonstrukce knihoven, vybavení knihoven (zabezpečovací zařízení, protipožární systémy), vzdělávání knihovníků, ...</a:t>
            </a:r>
          </a:p>
          <a:p>
            <a:pPr lvl="1" eaLnBrk="1" hangingPunct="1"/>
            <a:r>
              <a:rPr lang="cs-CZ" altLang="cs-CZ" sz="2000" smtClean="0"/>
              <a:t>zřízen VISK</a:t>
            </a:r>
          </a:p>
          <a:p>
            <a:pPr eaLnBrk="1" hangingPunct="1"/>
            <a:r>
              <a:rPr lang="cs-CZ" altLang="cs-CZ" sz="2600" smtClean="0"/>
              <a:t>Ústřední knihovnická rada</a:t>
            </a:r>
          </a:p>
          <a:p>
            <a:pPr lvl="1" eaLnBrk="1" hangingPunct="1"/>
            <a:r>
              <a:rPr lang="cs-CZ" altLang="cs-CZ" sz="2000" smtClean="0"/>
              <a:t>stanovení priorit</a:t>
            </a:r>
          </a:p>
          <a:p>
            <a:pPr eaLnBrk="1" hangingPunct="1"/>
            <a:r>
              <a:rPr lang="cs-CZ" altLang="cs-CZ" sz="2600" smtClean="0"/>
              <a:t>pravidla poskytování dotací</a:t>
            </a:r>
          </a:p>
          <a:p>
            <a:pPr lvl="1" eaLnBrk="1" hangingPunct="1"/>
            <a:r>
              <a:rPr lang="cs-CZ" altLang="cs-CZ" sz="2000" smtClean="0"/>
              <a:t>výše dotací, lhůty,...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16 - Evidence a revize fondu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provozovatel musí vést </a:t>
            </a:r>
            <a:r>
              <a:rPr lang="cs-CZ" altLang="cs-CZ" sz="2600" smtClean="0">
                <a:solidFill>
                  <a:srgbClr val="008000"/>
                </a:solidFill>
              </a:rPr>
              <a:t>evidenci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kontrola záznamů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záruka nezaměnitelnosti k.j.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 praxi přírůstkový seznam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revize fondu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do 100.000 k.j. = 1x za 5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100.001 - 200.000 k.j. = 1x za 10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200.001 – 1.000.000 k.j. = 1x za 15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1.000.001 – 3.000.000 k.j. = 5</a:t>
            </a:r>
            <a:r>
              <a:rPr lang="en-US" altLang="cs-CZ" sz="2000" smtClean="0"/>
              <a:t>% fondu/rok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000" smtClean="0"/>
              <a:t>&lt;3.000.000 k.j. = dle pl</a:t>
            </a:r>
            <a:r>
              <a:rPr lang="cs-CZ" altLang="cs-CZ" sz="2000" smtClean="0"/>
              <a:t>á</a:t>
            </a:r>
            <a:r>
              <a:rPr lang="en-US" altLang="cs-CZ" sz="2000" smtClean="0"/>
              <a:t>nu, min</a:t>
            </a:r>
            <a:r>
              <a:rPr lang="cs-CZ" altLang="cs-CZ" sz="2000" smtClean="0"/>
              <a:t>.</a:t>
            </a:r>
            <a:r>
              <a:rPr lang="en-US" altLang="cs-CZ" sz="2000" smtClean="0"/>
              <a:t> 200</a:t>
            </a:r>
            <a:r>
              <a:rPr lang="cs-CZ" altLang="cs-CZ" sz="2000" smtClean="0"/>
              <a:t>.000 k.j./rok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zápis o výsledku revize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 smtClean="0"/>
              <a:t>zvláštní předpis na evidenci a zápis o VR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není předpis pro samotnou revizi </a:t>
            </a:r>
            <a:r>
              <a:rPr lang="cs-CZ" altLang="cs-CZ" sz="2000" smtClean="0">
                <a:sym typeface="Wingdings" panose="05000000000000000000" pitchFamily="2" charset="2"/>
              </a:rPr>
              <a:t> vlastní zvyklosti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17 - Vyřazování knihovních fondů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vyřazovat lze pouze dokumenty:</a:t>
            </a:r>
            <a:endParaRPr lang="cs-CZ" altLang="cs-CZ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neodpovídají zaměření fondu knihovny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multiplikáty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opotřebované, neúplné, poškozené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při rušení knihovny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historické a konzervační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souhlas MK ČR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povinnost nabídnout</a:t>
            </a:r>
            <a:r>
              <a:rPr lang="cs-CZ" altLang="cs-CZ" sz="2200" smtClean="0"/>
              <a:t> (za peníze)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jiné knihovně stejného druhu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školním knihovnám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Národní knihovně </a:t>
            </a:r>
            <a:r>
              <a:rPr lang="cs-CZ" altLang="cs-CZ" sz="1700" smtClean="0"/>
              <a:t>(jen při vyřazování z historických a konzervačních fondů)</a:t>
            </a:r>
            <a:endParaRPr lang="cs-CZ" altLang="cs-CZ" sz="1700" smtClean="0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Úmluva o právech dítěte</a:t>
            </a:r>
            <a:endParaRPr lang="cs-CZ" altLang="cs-CZ" sz="32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104/1991 Sb., článek 17</a:t>
            </a:r>
          </a:p>
          <a:p>
            <a:pPr lvl="1" eaLnBrk="1" hangingPunct="1"/>
            <a:r>
              <a:rPr lang="cs-CZ" altLang="cs-CZ" smtClean="0"/>
              <a:t>Státy, které jsou smluvní stranou úmluvy, uznávají důležitou funkci hromadných sdělovacích prostředků a </a:t>
            </a:r>
            <a:r>
              <a:rPr lang="cs-CZ" altLang="cs-CZ" b="1" smtClean="0">
                <a:solidFill>
                  <a:srgbClr val="008000"/>
                </a:solidFill>
              </a:rPr>
              <a:t>zabezpečují dítěti přístup k informacím a materiálům z různých národních a mezinárodních zdrojů</a:t>
            </a:r>
            <a:r>
              <a:rPr lang="cs-CZ" altLang="cs-CZ" smtClean="0"/>
              <a:t>, zejména takovým, které jsou zaměřeny na rozvoj sociálního, duchovního a mravního blaha dítěte a také jeho tělesného a duševního zdraví...</a:t>
            </a:r>
          </a:p>
          <a:p>
            <a:pPr eaLnBrk="1" hangingPunct="1"/>
            <a:r>
              <a:rPr lang="cs-CZ" altLang="cs-CZ" smtClean="0"/>
              <a:t>platnost od 6.2.1991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17 - Vyřazování knihovních fondů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pokud není zájem</a:t>
            </a:r>
            <a:endParaRPr lang="cs-CZ" altLang="cs-CZ" smtClean="0">
              <a:solidFill>
                <a:srgbClr val="008000"/>
              </a:solidFill>
            </a:endParaRPr>
          </a:p>
          <a:p>
            <a:pPr lvl="1" eaLnBrk="1" hangingPunct="1"/>
            <a:r>
              <a:rPr lang="cs-CZ" altLang="cs-CZ" smtClean="0"/>
              <a:t>jiní zájemci (antikvariáty, čtenáři,...)</a:t>
            </a:r>
          </a:p>
          <a:p>
            <a:pPr lvl="1" eaLnBrk="1" hangingPunct="1"/>
            <a:r>
              <a:rPr lang="cs-CZ" altLang="cs-CZ" smtClean="0"/>
              <a:t>dar</a:t>
            </a:r>
          </a:p>
          <a:p>
            <a:pPr lvl="1" eaLnBrk="1" hangingPunct="1"/>
            <a:r>
              <a:rPr lang="cs-CZ" altLang="cs-CZ" smtClean="0"/>
              <a:t>likvidace (sběr – až 2Kč/kg papíru)</a:t>
            </a:r>
          </a:p>
          <a:p>
            <a:pPr eaLnBrk="1" hangingPunct="1"/>
            <a:r>
              <a:rPr lang="cs-CZ" altLang="cs-CZ" smtClean="0"/>
              <a:t>chráněné dokumenty</a:t>
            </a:r>
          </a:p>
          <a:p>
            <a:pPr lvl="1" eaLnBrk="1" hangingPunct="1"/>
            <a:r>
              <a:rPr lang="cs-CZ" altLang="cs-CZ" smtClean="0"/>
              <a:t>zvláštní právní předpis</a:t>
            </a:r>
          </a:p>
          <a:p>
            <a:pPr lvl="1" eaLnBrk="1" hangingPunct="1"/>
            <a:r>
              <a:rPr lang="cs-CZ" altLang="cs-CZ" smtClean="0"/>
              <a:t>zákon 97/1974 Sb. o archivnictví, ve znění 343/1992 Sb.</a:t>
            </a:r>
          </a:p>
          <a:p>
            <a:pPr lvl="1" eaLnBrk="1" hangingPunct="1"/>
            <a:r>
              <a:rPr lang="cs-CZ" altLang="cs-CZ" smtClean="0"/>
              <a:t>zákon 122/2000 Sb. o ochraně sbírek muzejní povahy a o změně některých dalších zákonů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18 - Ochrana knihovního fondu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vhodné prostory</a:t>
            </a:r>
          </a:p>
          <a:p>
            <a:pPr eaLnBrk="1" hangingPunct="1"/>
            <a:r>
              <a:rPr lang="cs-CZ" altLang="cs-CZ" smtClean="0"/>
              <a:t>ochranu před</a:t>
            </a:r>
          </a:p>
          <a:p>
            <a:pPr lvl="1" eaLnBrk="1" hangingPunct="1"/>
            <a:r>
              <a:rPr lang="cs-CZ" altLang="cs-CZ" smtClean="0"/>
              <a:t>krádeží</a:t>
            </a:r>
          </a:p>
          <a:p>
            <a:pPr lvl="1" eaLnBrk="1" hangingPunct="1"/>
            <a:r>
              <a:rPr lang="cs-CZ" altLang="cs-CZ" smtClean="0"/>
              <a:t>poškozením</a:t>
            </a:r>
          </a:p>
          <a:p>
            <a:pPr lvl="1" eaLnBrk="1" hangingPunct="1"/>
            <a:r>
              <a:rPr lang="cs-CZ" altLang="cs-CZ" smtClean="0"/>
              <a:t>nepříznivými vlivy prostředí</a:t>
            </a:r>
          </a:p>
          <a:p>
            <a:pPr lvl="2" eaLnBrk="1" hangingPunct="1"/>
            <a:r>
              <a:rPr lang="cs-CZ" altLang="cs-CZ" smtClean="0"/>
              <a:t>vlhko, teplo, zima, světlo,...</a:t>
            </a:r>
          </a:p>
          <a:p>
            <a:pPr eaLnBrk="1" hangingPunct="1"/>
            <a:r>
              <a:rPr lang="cs-CZ" altLang="cs-CZ" smtClean="0"/>
              <a:t>trvalé uchovávání</a:t>
            </a:r>
          </a:p>
          <a:p>
            <a:pPr lvl="1" eaLnBrk="1" hangingPunct="1"/>
            <a:r>
              <a:rPr lang="cs-CZ" altLang="cs-CZ" smtClean="0"/>
              <a:t>povinnost restaurovat knihovní dokumenty</a:t>
            </a:r>
          </a:p>
          <a:p>
            <a:pPr lvl="1" eaLnBrk="1" hangingPunct="1"/>
            <a:r>
              <a:rPr lang="cs-CZ" altLang="cs-CZ" smtClean="0"/>
              <a:t>digitalizace vzácných dokumentů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19 - Sankce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nenahlásí změnu údajů, neeviduje poskytnuté MVS, chyby v evidenci, nedostatky při ochraně fodnu</a:t>
            </a:r>
          </a:p>
          <a:p>
            <a:pPr lvl="1" eaLnBrk="1" hangingPunct="1"/>
            <a:r>
              <a:rPr lang="cs-CZ" altLang="cs-CZ" sz="2000" smtClean="0"/>
              <a:t>MK ČR nařídí odstranění nedostatků a dostatečnou lhůtu</a:t>
            </a:r>
          </a:p>
          <a:p>
            <a:pPr lvl="1" eaLnBrk="1" hangingPunct="1"/>
            <a:r>
              <a:rPr lang="cs-CZ" altLang="cs-CZ" sz="2000" smtClean="0"/>
              <a:t>pokud nesplní pokuta od 5.000 Kč do 200.000 Kč</a:t>
            </a:r>
          </a:p>
          <a:p>
            <a:pPr eaLnBrk="1" hangingPunct="1"/>
            <a:r>
              <a:rPr lang="cs-CZ" altLang="cs-CZ" sz="2600" smtClean="0"/>
              <a:t>neoprávněně neposkytne MVS, nevrátí MVS v dohodnuté lhůtě a stavu, nenabídnutí fondu při rušení knihovny</a:t>
            </a:r>
          </a:p>
          <a:p>
            <a:pPr lvl="1" eaLnBrk="1" hangingPunct="1"/>
            <a:r>
              <a:rPr lang="cs-CZ" altLang="cs-CZ" sz="2000" smtClean="0"/>
              <a:t>pokuta od 25.000 Kč do 500.000Kč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19 - Sankce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výše pokuty</a:t>
            </a:r>
          </a:p>
          <a:p>
            <a:pPr lvl="1" eaLnBrk="1" hangingPunct="1"/>
            <a:r>
              <a:rPr lang="cs-CZ" altLang="cs-CZ" smtClean="0"/>
              <a:t>dle rozsahu, závažnosti a následkům</a:t>
            </a:r>
          </a:p>
          <a:p>
            <a:pPr eaLnBrk="1" hangingPunct="1"/>
            <a:r>
              <a:rPr lang="cs-CZ" altLang="cs-CZ" smtClean="0"/>
              <a:t>řízení a uložení pokuty</a:t>
            </a:r>
          </a:p>
          <a:p>
            <a:pPr lvl="1" eaLnBrk="1" hangingPunct="1"/>
            <a:r>
              <a:rPr lang="cs-CZ" altLang="cs-CZ" smtClean="0"/>
              <a:t>nejpozději do 1 roku od zjištění porušení ministerstvem</a:t>
            </a:r>
          </a:p>
          <a:p>
            <a:pPr lvl="1" eaLnBrk="1" hangingPunct="1"/>
            <a:r>
              <a:rPr lang="cs-CZ" altLang="cs-CZ" smtClean="0"/>
              <a:t>nejdéle do 3 let od porušení povinnosti nebo od doby, kdy skončilo</a:t>
            </a:r>
          </a:p>
          <a:p>
            <a:pPr eaLnBrk="1" hangingPunct="1"/>
            <a:r>
              <a:rPr lang="cs-CZ" altLang="cs-CZ" smtClean="0"/>
              <a:t>uložení pokuty</a:t>
            </a:r>
          </a:p>
          <a:p>
            <a:pPr lvl="1" eaLnBrk="1" hangingPunct="1"/>
            <a:r>
              <a:rPr lang="cs-CZ" altLang="cs-CZ" smtClean="0"/>
              <a:t>do 5 let od porušení povinnosti nebo od doby, kdy skončilo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/>
              <a:t>§</a:t>
            </a:r>
            <a:r>
              <a:rPr lang="cs-CZ" altLang="cs-CZ" sz="3200" smtClean="0"/>
              <a:t>19 - Sankce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splatnost pokuty</a:t>
            </a:r>
          </a:p>
          <a:p>
            <a:pPr lvl="1" eaLnBrk="1" hangingPunct="1"/>
            <a:r>
              <a:rPr lang="cs-CZ" altLang="cs-CZ" smtClean="0"/>
              <a:t>do 30 dnů od nabytí právní moci</a:t>
            </a:r>
          </a:p>
          <a:p>
            <a:pPr eaLnBrk="1" hangingPunct="1"/>
            <a:r>
              <a:rPr lang="cs-CZ" altLang="cs-CZ" smtClean="0"/>
              <a:t>vymáhání</a:t>
            </a:r>
          </a:p>
          <a:p>
            <a:pPr lvl="1" eaLnBrk="1" hangingPunct="1"/>
            <a:r>
              <a:rPr lang="cs-CZ" altLang="cs-CZ" smtClean="0"/>
              <a:t>vybírá a vymáhá MK ČR</a:t>
            </a:r>
          </a:p>
          <a:p>
            <a:pPr lvl="1" eaLnBrk="1" hangingPunct="1"/>
            <a:r>
              <a:rPr lang="cs-CZ" altLang="cs-CZ" smtClean="0"/>
              <a:t>postupuje podle zákona o správě daní a poplatků</a:t>
            </a:r>
          </a:p>
          <a:p>
            <a:pPr lvl="1" eaLnBrk="1" hangingPunct="1"/>
            <a:r>
              <a:rPr lang="cs-CZ" altLang="cs-CZ" smtClean="0"/>
              <a:t>pokuty jdou do státního rozpočtu</a:t>
            </a:r>
          </a:p>
          <a:p>
            <a:pPr eaLnBrk="1" hangingPunct="1"/>
            <a:r>
              <a:rPr lang="cs-CZ" altLang="cs-CZ" smtClean="0"/>
              <a:t>opravné prostředky</a:t>
            </a:r>
          </a:p>
          <a:p>
            <a:pPr lvl="1" eaLnBrk="1" hangingPunct="1"/>
            <a:r>
              <a:rPr lang="cs-CZ" altLang="cs-CZ" smtClean="0"/>
              <a:t>soud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Závěr KZ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zmocňovací ustanovení</a:t>
            </a:r>
          </a:p>
          <a:p>
            <a:pPr eaLnBrk="1" hangingPunct="1"/>
            <a:r>
              <a:rPr lang="cs-CZ" altLang="cs-CZ" smtClean="0"/>
              <a:t>společná, přechodná a závěrečná ustanovení</a:t>
            </a:r>
          </a:p>
          <a:p>
            <a:pPr lvl="1" eaLnBrk="1" hangingPunct="1"/>
            <a:r>
              <a:rPr lang="cs-CZ" altLang="cs-CZ" smtClean="0"/>
              <a:t>lhůty, do kdy musí splnit knihovny podmínky</a:t>
            </a:r>
          </a:p>
          <a:p>
            <a:pPr eaLnBrk="1" hangingPunct="1"/>
            <a:r>
              <a:rPr lang="cs-CZ" altLang="cs-CZ" smtClean="0"/>
              <a:t>zrušovací ustanovení</a:t>
            </a:r>
          </a:p>
          <a:p>
            <a:pPr lvl="1" eaLnBrk="1" hangingPunct="1"/>
            <a:r>
              <a:rPr lang="cs-CZ" altLang="cs-CZ" smtClean="0"/>
              <a:t>zrušil se zákon 53/1959 Sb. o jednotné soustavě knihoven (knihovní zákon)</a:t>
            </a:r>
          </a:p>
          <a:p>
            <a:pPr eaLnBrk="1" hangingPunct="1"/>
            <a:r>
              <a:rPr lang="cs-CZ" altLang="cs-CZ" smtClean="0"/>
              <a:t>účinnost</a:t>
            </a:r>
          </a:p>
          <a:p>
            <a:pPr lvl="1" eaLnBrk="1" hangingPunct="1"/>
            <a:r>
              <a:rPr lang="cs-CZ" altLang="cs-CZ" smtClean="0"/>
              <a:t>1.1.2002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49155" name="Picture 3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alt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>
                <a:latin typeface="Verdana" panose="020B0604030504040204" pitchFamily="34" charset="0"/>
              </a:rPr>
              <a:t>krcal@phil.muni.cz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5400" smtClean="0">
                <a:solidFill>
                  <a:srgbClr val="FFFF00"/>
                </a:solidFill>
              </a:rPr>
              <a:t>Zákon o svobodném přístupu k informacím</a:t>
            </a:r>
            <a:endParaRPr lang="uk-UA" altLang="cs-CZ" sz="5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Zákon o svobodném přístupu k info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106/1999 Sb.</a:t>
            </a:r>
          </a:p>
          <a:p>
            <a:pPr eaLnBrk="1" hangingPunct="1"/>
            <a:r>
              <a:rPr lang="cs-CZ" altLang="cs-CZ" smtClean="0"/>
              <a:t>platnost od 1.1.2000</a:t>
            </a:r>
          </a:p>
          <a:p>
            <a:pPr eaLnBrk="1" hangingPunct="1"/>
            <a:r>
              <a:rPr lang="cs-CZ" altLang="cs-CZ" smtClean="0"/>
              <a:t>obsah zákona</a:t>
            </a:r>
          </a:p>
          <a:p>
            <a:pPr lvl="1" eaLnBrk="1" hangingPunct="1"/>
            <a:r>
              <a:rPr lang="cs-CZ" altLang="cs-CZ" smtClean="0"/>
              <a:t>povinnost poskytovat info + proces žádosti</a:t>
            </a:r>
          </a:p>
          <a:p>
            <a:pPr lvl="1" eaLnBrk="1" hangingPunct="1"/>
            <a:r>
              <a:rPr lang="cs-CZ" altLang="cs-CZ" smtClean="0"/>
              <a:t>zveřejňování info</a:t>
            </a:r>
          </a:p>
          <a:p>
            <a:pPr lvl="1" eaLnBrk="1" hangingPunct="1"/>
            <a:r>
              <a:rPr lang="cs-CZ" altLang="cs-CZ" smtClean="0"/>
              <a:t>ochrana info</a:t>
            </a:r>
          </a:p>
          <a:p>
            <a:pPr lvl="2" eaLnBrk="1" hangingPunct="1"/>
            <a:r>
              <a:rPr lang="cs-CZ" altLang="cs-CZ" smtClean="0"/>
              <a:t>tajné, důležité pro bezpečnost státu apod.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Základní pojmy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Povinný subjekt</a:t>
            </a:r>
          </a:p>
          <a:p>
            <a:pPr lvl="1" eaLnBrk="1" hangingPunct="1"/>
            <a:r>
              <a:rPr lang="cs-CZ" altLang="cs-CZ" smtClean="0"/>
              <a:t>orgány státní a územní samosprávy</a:t>
            </a:r>
          </a:p>
          <a:p>
            <a:pPr lvl="1" eaLnBrk="1" hangingPunct="1"/>
            <a:r>
              <a:rPr lang="cs-CZ" altLang="cs-CZ" smtClean="0"/>
              <a:t>subjekty definované zákonem</a:t>
            </a:r>
          </a:p>
          <a:p>
            <a:pPr lvl="2" eaLnBrk="1" hangingPunct="1"/>
            <a:r>
              <a:rPr lang="cs-CZ" altLang="cs-CZ" smtClean="0"/>
              <a:t>subjekty, které rozhodují o právech, právem chráněných zájmech nebo povinnostech fyzických nebo právnických osob v oblasti veřejné správy</a:t>
            </a:r>
          </a:p>
          <a:p>
            <a:pPr lvl="2" eaLnBrk="1" hangingPunct="1"/>
            <a:r>
              <a:rPr lang="cs-CZ" altLang="cs-CZ" smtClean="0"/>
              <a:t>pouze v rozsahu jejich rozhodovací činnosti </a:t>
            </a:r>
          </a:p>
          <a:p>
            <a:pPr eaLnBrk="1" hangingPunct="1"/>
            <a:r>
              <a:rPr lang="cs-CZ" altLang="cs-CZ" smtClean="0"/>
              <a:t>Žadatel</a:t>
            </a:r>
          </a:p>
          <a:p>
            <a:pPr lvl="1" eaLnBrk="1" hangingPunct="1"/>
            <a:r>
              <a:rPr lang="cs-CZ" altLang="cs-CZ" smtClean="0"/>
              <a:t>fyzická osoba</a:t>
            </a:r>
          </a:p>
          <a:p>
            <a:pPr lvl="1" eaLnBrk="1" hangingPunct="1"/>
            <a:r>
              <a:rPr lang="cs-CZ" altLang="cs-CZ" smtClean="0"/>
              <a:t>právnická osoba</a:t>
            </a:r>
          </a:p>
          <a:p>
            <a:pPr eaLnBrk="1" hangingPunct="1"/>
            <a:r>
              <a:rPr lang="cs-CZ" altLang="cs-CZ" smtClean="0"/>
              <a:t>Dálkový přístup</a:t>
            </a:r>
          </a:p>
          <a:p>
            <a:pPr lvl="1" eaLnBrk="1" hangingPunct="1"/>
            <a:r>
              <a:rPr lang="cs-CZ" altLang="cs-CZ" smtClean="0"/>
              <a:t>dotazy přes internet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Základní pojmy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Zveřejněná info</a:t>
            </a:r>
          </a:p>
          <a:p>
            <a:pPr lvl="1" eaLnBrk="1" hangingPunct="1"/>
            <a:r>
              <a:rPr lang="cs-CZ" altLang="cs-CZ" smtClean="0"/>
              <a:t>může být vždy znovu vyhledána a získána</a:t>
            </a:r>
          </a:p>
          <a:p>
            <a:pPr lvl="1" eaLnBrk="1" hangingPunct="1"/>
            <a:r>
              <a:rPr lang="cs-CZ" altLang="cs-CZ" smtClean="0"/>
              <a:t>např. vydaná tiskem nebo na datovém nosiči, vystavená na úřední desce, prostřednictvím internetu nebo ve veřejné knihovně,...</a:t>
            </a:r>
          </a:p>
          <a:p>
            <a:pPr eaLnBrk="1" hangingPunct="1"/>
            <a:r>
              <a:rPr lang="cs-CZ" altLang="cs-CZ" smtClean="0"/>
              <a:t>Doprovodná informace</a:t>
            </a:r>
          </a:p>
          <a:p>
            <a:pPr lvl="1" eaLnBrk="1" hangingPunct="1"/>
            <a:r>
              <a:rPr lang="cs-CZ" altLang="cs-CZ" smtClean="0"/>
              <a:t>úzce související s požadovanou informací</a:t>
            </a:r>
          </a:p>
          <a:p>
            <a:pPr lvl="1" eaLnBrk="1" hangingPunct="1"/>
            <a:r>
              <a:rPr lang="cs-CZ" altLang="cs-CZ" smtClean="0"/>
              <a:t>např. údaj o její existenci, původu, počtu, důvodu odepření, době, po kterou důvod odepření trvá a kdy bude znovu přezkoumán,...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Omezení práva na info (§7 - §12)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utajované skutečnosti ze zákona</a:t>
            </a:r>
          </a:p>
          <a:p>
            <a:pPr eaLnBrk="1" hangingPunct="1"/>
            <a:r>
              <a:rPr lang="cs-CZ" altLang="cs-CZ" smtClean="0"/>
              <a:t>ochrana osobnosti a soukromí</a:t>
            </a:r>
          </a:p>
          <a:p>
            <a:pPr lvl="1" eaLnBrk="1" hangingPunct="1"/>
            <a:r>
              <a:rPr lang="cs-CZ" altLang="cs-CZ" smtClean="0"/>
              <a:t>rasa, politická příslušnost, vztah k náboženství, trestná činnost, zdraví, sexuální orientace, majetkové poměry fyzických osob </a:t>
            </a:r>
          </a:p>
          <a:p>
            <a:pPr lvl="1" eaLnBrk="1" hangingPunct="1"/>
            <a:r>
              <a:rPr lang="cs-CZ" altLang="cs-CZ" smtClean="0"/>
              <a:t>písemnosti, fotografie, zvukové a AV záznamy osobní povahy (řeší např. zákon č. 256/1992 Sb., o ochraně osobních údajů v informačních systémech) </a:t>
            </a:r>
          </a:p>
          <a:p>
            <a:pPr lvl="1" eaLnBrk="1" hangingPunct="1"/>
            <a:r>
              <a:rPr lang="cs-CZ" altLang="cs-CZ" smtClean="0"/>
              <a:t>výjimky: zákon nebo souhlas dotčené žijící osoby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4085</TotalTime>
  <Words>2228</Words>
  <Application>Microsoft Office PowerPoint</Application>
  <PresentationFormat>Předvádění na obrazovce (4:3)</PresentationFormat>
  <Paragraphs>368</Paragraphs>
  <Slides>46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Tahoma</vt:lpstr>
      <vt:lpstr>Verdana</vt:lpstr>
      <vt:lpstr>Wingdings</vt:lpstr>
      <vt:lpstr>template</vt:lpstr>
      <vt:lpstr>Metody knihovnické práce (VIKBA04)</vt:lpstr>
      <vt:lpstr>Právo na informace</vt:lpstr>
      <vt:lpstr>Listina základních práv a svobod</vt:lpstr>
      <vt:lpstr>Úmluva o právech dítěte</vt:lpstr>
      <vt:lpstr>Zákon o svobodném přístupu k informacím</vt:lpstr>
      <vt:lpstr>Zákon o svobodném přístupu k info</vt:lpstr>
      <vt:lpstr>Základní pojmy</vt:lpstr>
      <vt:lpstr>Základní pojmy</vt:lpstr>
      <vt:lpstr>Omezení práva na info (§7 - §12)</vt:lpstr>
      <vt:lpstr>Omezení práva na info (§7 - §12)</vt:lpstr>
      <vt:lpstr>Omezení práva na info (§7 - §12)</vt:lpstr>
      <vt:lpstr>Žádost o poskytnutí info</vt:lpstr>
      <vt:lpstr>Žádost o poskytnutí info</vt:lpstr>
      <vt:lpstr>Náklady</vt:lpstr>
      <vt:lpstr>Výroční zpráva</vt:lpstr>
      <vt:lpstr>Co zákon neřeší</vt:lpstr>
      <vt:lpstr>Knihovní zákon</vt:lpstr>
      <vt:lpstr>Prezentace aplikace PowerPoint</vt:lpstr>
      <vt:lpstr>Knihovní zákon</vt:lpstr>
      <vt:lpstr>Knihovní zákon - obsah</vt:lpstr>
      <vt:lpstr>§1 - Předmět úpravy</vt:lpstr>
      <vt:lpstr>§2 - Vymezení základních pojmů</vt:lpstr>
      <vt:lpstr>§2 - Vymezení základních pojmů</vt:lpstr>
      <vt:lpstr>§2 - Vymezení základních pojmů</vt:lpstr>
      <vt:lpstr>§3 - Systém knihoven</vt:lpstr>
      <vt:lpstr>§3 - Systém knihoven</vt:lpstr>
      <vt:lpstr>§3 - Systém knihoven</vt:lpstr>
      <vt:lpstr>§9 - §13 - Druhy knihoven</vt:lpstr>
      <vt:lpstr>§5 - Evidence knihoven</vt:lpstr>
      <vt:lpstr>Obsah návrhu</vt:lpstr>
      <vt:lpstr>§5 - Evidence knihoven</vt:lpstr>
      <vt:lpstr>§4 - VKIS</vt:lpstr>
      <vt:lpstr>§4 - VKIS</vt:lpstr>
      <vt:lpstr>Placení za služby</vt:lpstr>
      <vt:lpstr>§4 - VKIS</vt:lpstr>
      <vt:lpstr>§14 - Meziknihovní služby</vt:lpstr>
      <vt:lpstr>§15 - Podpora knihoven</vt:lpstr>
      <vt:lpstr>§16 - Evidence a revize fondu</vt:lpstr>
      <vt:lpstr>§17 - Vyřazování knihovních fondů</vt:lpstr>
      <vt:lpstr>§17 - Vyřazování knihovních fondů</vt:lpstr>
      <vt:lpstr>§18 - Ochrana knihovního fondu</vt:lpstr>
      <vt:lpstr>§19 - Sankce</vt:lpstr>
      <vt:lpstr>§19 - Sankce</vt:lpstr>
      <vt:lpstr>§19 - Sankce</vt:lpstr>
      <vt:lpstr>Závěr KZ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169</cp:revision>
  <dcterms:created xsi:type="dcterms:W3CDTF">2008-06-02T21:04:14Z</dcterms:created>
  <dcterms:modified xsi:type="dcterms:W3CDTF">2015-10-08T10:45:53Z</dcterms:modified>
</cp:coreProperties>
</file>