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7"/>
  </p:notesMasterIdLst>
  <p:handoutMasterIdLst>
    <p:handoutMasterId r:id="rId68"/>
  </p:handoutMasterIdLst>
  <p:sldIdLst>
    <p:sldId id="462" r:id="rId2"/>
    <p:sldId id="402" r:id="rId3"/>
    <p:sldId id="426" r:id="rId4"/>
    <p:sldId id="430" r:id="rId5"/>
    <p:sldId id="429" r:id="rId6"/>
    <p:sldId id="463" r:id="rId7"/>
    <p:sldId id="369" r:id="rId8"/>
    <p:sldId id="431" r:id="rId9"/>
    <p:sldId id="464" r:id="rId10"/>
    <p:sldId id="460" r:id="rId11"/>
    <p:sldId id="432" r:id="rId12"/>
    <p:sldId id="433" r:id="rId13"/>
    <p:sldId id="366" r:id="rId14"/>
    <p:sldId id="434" r:id="rId15"/>
    <p:sldId id="437" r:id="rId16"/>
    <p:sldId id="436" r:id="rId17"/>
    <p:sldId id="435" r:id="rId18"/>
    <p:sldId id="418" r:id="rId19"/>
    <p:sldId id="419" r:id="rId20"/>
    <p:sldId id="441" r:id="rId21"/>
    <p:sldId id="439" r:id="rId22"/>
    <p:sldId id="442" r:id="rId23"/>
    <p:sldId id="443" r:id="rId24"/>
    <p:sldId id="445" r:id="rId25"/>
    <p:sldId id="446" r:id="rId26"/>
    <p:sldId id="447" r:id="rId27"/>
    <p:sldId id="448" r:id="rId28"/>
    <p:sldId id="449" r:id="rId29"/>
    <p:sldId id="465" r:id="rId30"/>
    <p:sldId id="450" r:id="rId31"/>
    <p:sldId id="444" r:id="rId32"/>
    <p:sldId id="440" r:id="rId33"/>
    <p:sldId id="451" r:id="rId34"/>
    <p:sldId id="466" r:id="rId35"/>
    <p:sldId id="458" r:id="rId36"/>
    <p:sldId id="473" r:id="rId37"/>
    <p:sldId id="452" r:id="rId38"/>
    <p:sldId id="467" r:id="rId39"/>
    <p:sldId id="453" r:id="rId40"/>
    <p:sldId id="470" r:id="rId41"/>
    <p:sldId id="469" r:id="rId42"/>
    <p:sldId id="472" r:id="rId43"/>
    <p:sldId id="454" r:id="rId44"/>
    <p:sldId id="455" r:id="rId45"/>
    <p:sldId id="456" r:id="rId46"/>
    <p:sldId id="457" r:id="rId47"/>
    <p:sldId id="459" r:id="rId48"/>
    <p:sldId id="476" r:id="rId49"/>
    <p:sldId id="481" r:id="rId50"/>
    <p:sldId id="482" r:id="rId51"/>
    <p:sldId id="483" r:id="rId52"/>
    <p:sldId id="484" r:id="rId53"/>
    <p:sldId id="485" r:id="rId54"/>
    <p:sldId id="486" r:id="rId55"/>
    <p:sldId id="487" r:id="rId56"/>
    <p:sldId id="488" r:id="rId57"/>
    <p:sldId id="489" r:id="rId58"/>
    <p:sldId id="490" r:id="rId59"/>
    <p:sldId id="474" r:id="rId60"/>
    <p:sldId id="475" r:id="rId61"/>
    <p:sldId id="477" r:id="rId62"/>
    <p:sldId id="478" r:id="rId63"/>
    <p:sldId id="479" r:id="rId64"/>
    <p:sldId id="480" r:id="rId65"/>
    <p:sldId id="461" r:id="rId6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FFCC66"/>
    <a:srgbClr val="FF9900"/>
    <a:srgbClr val="F3D001"/>
    <a:srgbClr val="F4EE00"/>
    <a:srgbClr val="FFFF00"/>
    <a:srgbClr val="008000"/>
    <a:srgbClr val="FF19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58" autoAdjust="0"/>
    <p:restoredTop sz="94660"/>
  </p:normalViewPr>
  <p:slideViewPr>
    <p:cSldViewPr>
      <p:cViewPr varScale="1">
        <p:scale>
          <a:sx n="132" d="100"/>
          <a:sy n="132" d="100"/>
        </p:scale>
        <p:origin x="1128" y="1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6324"/>
    </p:cViewPr>
  </p:sorterViewPr>
  <p:notesViewPr>
    <p:cSldViewPr>
      <p:cViewPr varScale="1">
        <p:scale>
          <a:sx n="53" d="100"/>
          <a:sy n="53" d="100"/>
        </p:scale>
        <p:origin x="-1218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71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notesMaster" Target="notesMasters/notesMaster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649634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86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96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696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96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1EF64AA-C7F1-4B2A-8271-3D2BAD91DE5D}" type="slidenum">
              <a:rPr lang="ru-RU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972625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482548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36B6290-75B5-4151-AF7E-027E01750225}" type="slidenum">
              <a:rPr lang="ru-RU"/>
              <a:pPr eaLnBrk="1" hangingPunct="1"/>
              <a:t>2</a:t>
            </a:fld>
            <a:endParaRPr lang="ru-RU"/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626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765E36F-6725-4840-9F53-595F0E632438}" type="slidenum">
              <a:rPr lang="ru-RU"/>
              <a:pPr eaLnBrk="1" hangingPunct="1"/>
              <a:t>7</a:t>
            </a:fld>
            <a:endParaRPr lang="ru-RU"/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11812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BB84432-28E8-481A-8675-CC6127F32198}" type="slidenum">
              <a:rPr lang="ru-RU"/>
              <a:pPr eaLnBrk="1" hangingPunct="1"/>
              <a:t>13</a:t>
            </a:fld>
            <a:endParaRPr lang="ru-RU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551098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954A336-492D-4225-8ACB-BE95A89F8572}" type="slidenum">
              <a:rPr lang="ru-RU"/>
              <a:pPr eaLnBrk="1" hangingPunct="1"/>
              <a:t>18</a:t>
            </a:fld>
            <a:endParaRPr lang="ru-RU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4438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fld id="{3607E3A3-8297-469C-A306-B8BFDFD9F1B9}" type="slidenum">
              <a:rPr lang="ru-RU" sz="1200"/>
              <a:pPr algn="r" eaLnBrk="1" hangingPunct="1"/>
              <a:t>20</a:t>
            </a:fld>
            <a:endParaRPr lang="ru-RU" sz="1200"/>
          </a:p>
        </p:txBody>
      </p:sp>
      <p:sp>
        <p:nvSpPr>
          <p:cNvPr id="870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0441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cs-CZ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16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692150"/>
            <a:ext cx="6337300" cy="893763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nadpisů.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1484313"/>
            <a:ext cx="6337300" cy="503237"/>
          </a:xfrm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>
            <a:lvl1pPr marL="0" indent="0">
              <a:buFontTx/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Klepnutím lze upravit styl předlohy podnadpisů.</a:t>
            </a:r>
          </a:p>
        </p:txBody>
      </p:sp>
    </p:spTree>
    <p:extLst>
      <p:ext uri="{BB962C8B-B14F-4D97-AF65-F5344CB8AC3E}">
        <p14:creationId xmlns:p14="http://schemas.microsoft.com/office/powerpoint/2010/main" val="3934385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5757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77050" y="473075"/>
            <a:ext cx="1943100" cy="619601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042988" y="473075"/>
            <a:ext cx="5681662" cy="619601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04031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Nadpis, text a 2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2988" y="473075"/>
            <a:ext cx="7777162" cy="508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5006975" y="1196975"/>
            <a:ext cx="3813175" cy="26590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3"/>
          </p:nvPr>
        </p:nvSpPr>
        <p:spPr>
          <a:xfrm>
            <a:off x="5006975" y="4008438"/>
            <a:ext cx="3813175" cy="266065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74511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533015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766636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042988" y="1196975"/>
            <a:ext cx="3811587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06975" y="1196975"/>
            <a:ext cx="3813175" cy="54721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0401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76372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78633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21529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092885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53527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042988" y="473075"/>
            <a:ext cx="7777162" cy="50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42988" y="1196975"/>
            <a:ext cx="7777162" cy="5472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Klepnutím lze upravit styly předlohy textu.</a:t>
            </a:r>
          </a:p>
          <a:p>
            <a:pPr lvl="1"/>
            <a:r>
              <a:rPr lang="ru-RU" smtClean="0"/>
              <a:t>Druhá úroveň</a:t>
            </a:r>
          </a:p>
          <a:p>
            <a:pPr lvl="2"/>
            <a:r>
              <a:rPr lang="ru-RU" smtClean="0"/>
              <a:t>Třetí úroveň</a:t>
            </a:r>
          </a:p>
          <a:p>
            <a:pPr lvl="3"/>
            <a:r>
              <a:rPr lang="ru-RU" smtClean="0"/>
              <a:t>Čtvrtá úroveň</a:t>
            </a:r>
          </a:p>
          <a:p>
            <a:pPr lvl="4"/>
            <a:r>
              <a:rPr lang="ru-RU" smtClean="0"/>
              <a:t>Pátá úroveň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2" r:id="rId2"/>
    <p:sldLayoutId id="2147483671" r:id="rId3"/>
    <p:sldLayoutId id="2147483670" r:id="rId4"/>
    <p:sldLayoutId id="2147483669" r:id="rId5"/>
    <p:sldLayoutId id="2147483668" r:id="rId6"/>
    <p:sldLayoutId id="2147483667" r:id="rId7"/>
    <p:sldLayoutId id="2147483666" r:id="rId8"/>
    <p:sldLayoutId id="2147483665" r:id="rId9"/>
    <p:sldLayoutId id="2147483664" r:id="rId10"/>
    <p:sldLayoutId id="2147483663" r:id="rId11"/>
    <p:sldLayoutId id="2147483662" r:id="rId12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ahoma" pitchFamily="34" charset="0"/>
        </a:defRPr>
      </a:lvl9pPr>
    </p:titleStyle>
    <p:bodyStyle>
      <a:lvl1pPr marL="442913" indent="-442913" algn="l" rtl="0" eaLnBrk="0" fontAlgn="base" hangingPunct="0">
        <a:lnSpc>
          <a:spcPct val="120000"/>
        </a:lnSpc>
        <a:spcBef>
          <a:spcPct val="20000"/>
        </a:spcBef>
        <a:spcAft>
          <a:spcPct val="0"/>
        </a:spcAft>
        <a:buBlip>
          <a:blip r:embed="rId15"/>
        </a:buBlip>
        <a:tabLst>
          <a:tab pos="442913" algn="l"/>
        </a:tabLst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1128713" indent="-4191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v"/>
        <a:tabLst>
          <a:tab pos="442913" algn="l"/>
        </a:tabLst>
        <a:defRPr sz="2400">
          <a:solidFill>
            <a:schemeClr val="tx1"/>
          </a:solidFill>
          <a:latin typeface="+mn-lt"/>
        </a:defRPr>
      </a:lvl2pPr>
      <a:lvl3pPr marL="1536700" indent="-22860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§"/>
        <a:tabLst>
          <a:tab pos="442913" algn="l"/>
        </a:tabLst>
        <a:defRPr>
          <a:solidFill>
            <a:schemeClr val="tx1"/>
          </a:solidFill>
          <a:latin typeface="+mn-lt"/>
        </a:defRPr>
      </a:lvl3pPr>
      <a:lvl4pPr marL="1944688" indent="-228600" algn="l" rtl="0" eaLnBrk="0" fontAlgn="base" hangingPunct="0">
        <a:spcBef>
          <a:spcPct val="20000"/>
        </a:spcBef>
        <a:spcAft>
          <a:spcPct val="0"/>
        </a:spcAft>
        <a:buChar char="–"/>
        <a:tabLst>
          <a:tab pos="442913" algn="l"/>
        </a:tabLst>
        <a:defRPr sz="2000">
          <a:solidFill>
            <a:schemeClr val="tx1"/>
          </a:solidFill>
          <a:latin typeface="+mn-lt"/>
        </a:defRPr>
      </a:lvl4pPr>
      <a:lvl5pPr marL="2352675" indent="-228600" algn="l" rtl="0" eaLnBrk="0" fontAlgn="base" hangingPunct="0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5pPr>
      <a:lvl6pPr marL="28098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6pPr>
      <a:lvl7pPr marL="32670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7pPr>
      <a:lvl8pPr marL="37242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8pPr>
      <a:lvl9pPr marL="4181475" indent="-228600" algn="l" rtl="0" fontAlgn="base">
        <a:spcBef>
          <a:spcPct val="20000"/>
        </a:spcBef>
        <a:spcAft>
          <a:spcPct val="0"/>
        </a:spcAft>
        <a:buChar char="»"/>
        <a:tabLst>
          <a:tab pos="442913" algn="l"/>
        </a:tabLst>
        <a:defRPr sz="2000">
          <a:solidFill>
            <a:schemeClr val="bg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pages/weba_vyhlaskapv_neper.htm" TargetMode="External"/><Relationship Id="rId2" Type="http://schemas.openxmlformats.org/officeDocument/2006/relationships/hyperlink" Target="http://www.nkp.cz/pages/weba_zakonpv_neper.htm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agit.cz/pages/sbirkatxt.asp?zdroj=sb00101&amp;cd=76&amp;typ=r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oou.cz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hyperlink" Target="http://business.center.cz/business/pravo/zakony/verejne-zakazky/" TargetMode="External"/><Relationship Id="rId3" Type="http://schemas.openxmlformats.org/officeDocument/2006/relationships/hyperlink" Target="http://www.cz-museums.cz/amg/UserFiles/File/Deni%20v%20oboru/Legislativa/122.pdf" TargetMode="External"/><Relationship Id="rId7" Type="http://schemas.openxmlformats.org/officeDocument/2006/relationships/hyperlink" Target="http://www.sagit.cz/pages/uz.asp?tema_id=19&amp;cd=43&amp;typ=r&amp;det=61&amp;levelid=502493" TargetMode="External"/><Relationship Id="rId2" Type="http://schemas.openxmlformats.org/officeDocument/2006/relationships/hyperlink" Target="http://knihovnam.nkp.cz/docs/Zakon_273_1993_audiovizualni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obcanskyzakonik.justice.cz/cz/uvodni-stranka.html" TargetMode="External"/><Relationship Id="rId5" Type="http://schemas.openxmlformats.org/officeDocument/2006/relationships/hyperlink" Target="http://www.msmt.cz/uploads/soubory/zakony/VKZakonplatnezneni111_1998.pdf" TargetMode="External"/><Relationship Id="rId4" Type="http://schemas.openxmlformats.org/officeDocument/2006/relationships/hyperlink" Target="http://www.sagit.cz/pages/sbirkatxt.asp?zdroj=sb01067&amp;cd=76&amp;typ=r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docs/Koncepce04_10.doc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dk.cz/koncepce" TargetMode="Externa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koncepce.knihovna.cz" TargetMode="External"/><Relationship Id="rId2" Type="http://schemas.openxmlformats.org/officeDocument/2006/relationships/hyperlink" Target="http://www.svkos.cz/data/xinha/sdruk/ks2010/koncepce_2011-2014.pdf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hyperlink" Target="http://knihovnam.nkp.cz/sekce.php3?page=03_Leg/01_LegPod/MetodVKIS_2011.htm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knihovny.cz/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_knihovnach/AutZak/Index.htm" TargetMode="Externa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kcr.cz/cz/autorske-pravo/navrh-novely-autorskeho-zakona-predlozen-vlade-171520/" TargetMode="Externa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kp.cz/o-knihovne/odborne-cinnosti/oddeleni-periodik/povinny-vytisk/zakonypv" TargetMode="External"/><Relationship Id="rId2" Type="http://schemas.openxmlformats.org/officeDocument/2006/relationships/hyperlink" Target="http://knihovnam.nkp.cz/sekce.php3?page=03_Leg/01_LegPod/Zakon46.htm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kp.cz/o-knihovne/odborne-cinnosti/oddeleni-periodik/povinny-vytisk/prijempv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11188" y="476250"/>
            <a:ext cx="8281987" cy="2881313"/>
          </a:xfrm>
          <a:noFill/>
        </p:spPr>
        <p:txBody>
          <a:bodyPr/>
          <a:lstStyle/>
          <a:p>
            <a:pPr>
              <a:lnSpc>
                <a:spcPct val="120000"/>
              </a:lnSpc>
            </a:pPr>
            <a:r>
              <a:rPr lang="cs-CZ" sz="4800" smtClean="0">
                <a:solidFill>
                  <a:srgbClr val="FFFF00"/>
                </a:solidFill>
              </a:rPr>
              <a:t>Metody knihovnické práce (VIKBA04)</a:t>
            </a:r>
            <a:endParaRPr lang="uk-UA" sz="4800" smtClean="0">
              <a:solidFill>
                <a:srgbClr val="FFFF00"/>
              </a:solidFill>
            </a:endParaRPr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subTitle" idx="4294967295"/>
          </p:nvPr>
        </p:nvSpPr>
        <p:spPr>
          <a:xfrm>
            <a:off x="5148263" y="4365625"/>
            <a:ext cx="3671887" cy="433388"/>
          </a:xfrm>
        </p:spPr>
        <p:txBody>
          <a:bodyPr/>
          <a:lstStyle/>
          <a:p>
            <a:pPr marL="0" indent="0" algn="r">
              <a:lnSpc>
                <a:spcPct val="100000"/>
              </a:lnSpc>
              <a:buFontTx/>
              <a:buNone/>
            </a:pPr>
            <a:r>
              <a:rPr lang="cs-CZ" sz="2400" b="1" smtClean="0">
                <a:solidFill>
                  <a:schemeClr val="bg1"/>
                </a:solidFill>
              </a:rPr>
              <a:t>Martin Krčál</a:t>
            </a:r>
            <a:endParaRPr lang="uk-UA" sz="2400" b="1" smtClean="0">
              <a:solidFill>
                <a:schemeClr val="bg1"/>
              </a:solidFill>
            </a:endParaRPr>
          </a:p>
        </p:txBody>
      </p:sp>
      <p:sp>
        <p:nvSpPr>
          <p:cNvPr id="112644" name="Text Box 4"/>
          <p:cNvSpPr txBox="1">
            <a:spLocks noChangeArrowheads="1"/>
          </p:cNvSpPr>
          <p:nvPr/>
        </p:nvSpPr>
        <p:spPr bwMode="auto">
          <a:xfrm>
            <a:off x="395288" y="6165850"/>
            <a:ext cx="439261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b="1" dirty="0" smtClean="0">
                <a:latin typeface="Tahoma" panose="020B0604030504040204" pitchFamily="34" charset="0"/>
              </a:rPr>
              <a:t>MKP- </a:t>
            </a:r>
            <a:r>
              <a:rPr lang="cs-CZ" b="1" dirty="0">
                <a:latin typeface="Tahoma" panose="020B0604030504040204" pitchFamily="34" charset="0"/>
              </a:rPr>
              <a:t>kurz pro studenty KISK FF MU</a:t>
            </a:r>
          </a:p>
        </p:txBody>
      </p:sp>
      <p:sp>
        <p:nvSpPr>
          <p:cNvPr id="112645" name="Text Box 5"/>
          <p:cNvSpPr txBox="1">
            <a:spLocks noChangeArrowheads="1"/>
          </p:cNvSpPr>
          <p:nvPr/>
        </p:nvSpPr>
        <p:spPr bwMode="auto">
          <a:xfrm>
            <a:off x="5292725" y="6165850"/>
            <a:ext cx="35274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</a:pPr>
            <a:r>
              <a:rPr lang="cs-CZ" b="1" dirty="0">
                <a:latin typeface="Tahoma" panose="020B0604030504040204" pitchFamily="34" charset="0"/>
              </a:rPr>
              <a:t>Brno, </a:t>
            </a:r>
            <a:r>
              <a:rPr lang="cs-CZ" b="1" dirty="0" smtClean="0">
                <a:latin typeface="Tahoma" panose="020B0604030504040204" pitchFamily="34" charset="0"/>
              </a:rPr>
              <a:t>21. </a:t>
            </a:r>
            <a:r>
              <a:rPr lang="cs-CZ" b="1" dirty="0" smtClean="0">
                <a:latin typeface="Tahoma" panose="020B0604030504040204" pitchFamily="34" charset="0"/>
              </a:rPr>
              <a:t>října </a:t>
            </a:r>
            <a:r>
              <a:rPr lang="cs-CZ" b="1" dirty="0" smtClean="0">
                <a:latin typeface="Tahoma" panose="020B0604030504040204" pitchFamily="34" charset="0"/>
              </a:rPr>
              <a:t>2016</a:t>
            </a:r>
            <a:endParaRPr lang="cs-CZ" dirty="0">
              <a:latin typeface="Tahoma" panose="020B0604030504040204" pitchFamily="34" charset="0"/>
            </a:endParaRPr>
          </a:p>
        </p:txBody>
      </p:sp>
      <p:sp>
        <p:nvSpPr>
          <p:cNvPr id="112646" name="Text Box 6"/>
          <p:cNvSpPr txBox="1">
            <a:spLocks noChangeArrowheads="1"/>
          </p:cNvSpPr>
          <p:nvPr/>
        </p:nvSpPr>
        <p:spPr bwMode="auto">
          <a:xfrm>
            <a:off x="684213" y="3068638"/>
            <a:ext cx="7920037" cy="427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cs-CZ" sz="2200" b="1">
                <a:solidFill>
                  <a:schemeClr val="bg1"/>
                </a:solidFill>
                <a:latin typeface="Verdana" panose="020B0604030504040204" pitchFamily="34" charset="0"/>
              </a:rPr>
              <a:t>4. Další legislativa a koncepce rozvoje knihoven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Neperiodický tisk</a:t>
            </a:r>
            <a:endParaRPr lang="cs-CZ" sz="3200" smtClean="0"/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zákon 37/1995 ze dne 8. února 1995 o </a:t>
            </a:r>
            <a:r>
              <a:rPr lang="cs-CZ" b="1" smtClean="0"/>
              <a:t>neperiodických</a:t>
            </a:r>
            <a:r>
              <a:rPr lang="cs-CZ" smtClean="0"/>
              <a:t> publikacích</a:t>
            </a:r>
          </a:p>
          <a:p>
            <a:pPr lvl="1"/>
            <a:r>
              <a:rPr lang="cs-CZ" smtClean="0"/>
              <a:t>§3 a §4, sankce §5</a:t>
            </a:r>
          </a:p>
          <a:p>
            <a:r>
              <a:rPr lang="cs-CZ" smtClean="0"/>
              <a:t>do 30 dnů</a:t>
            </a:r>
          </a:p>
          <a:p>
            <a:r>
              <a:rPr lang="cs-CZ" smtClean="0"/>
              <a:t>nesplnění povinnosti</a:t>
            </a:r>
          </a:p>
          <a:p>
            <a:pPr lvl="1"/>
            <a:r>
              <a:rPr lang="cs-CZ" smtClean="0"/>
              <a:t>pokuta 15000Kč</a:t>
            </a:r>
          </a:p>
          <a:p>
            <a:pPr eaLnBrk="1" hangingPunct="1"/>
            <a:r>
              <a:rPr lang="cs-CZ" sz="2800" smtClean="0"/>
              <a:t>realizováno vyhláškou</a:t>
            </a:r>
          </a:p>
          <a:p>
            <a:pPr lvl="1" eaLnBrk="1" hangingPunct="1"/>
            <a:r>
              <a:rPr lang="cs-CZ" sz="2200" smtClean="0">
                <a:hlinkClick r:id="rId3"/>
              </a:rPr>
              <a:t>252/1995 Sb.</a:t>
            </a:r>
            <a:endParaRPr lang="cs-CZ" smtClean="0"/>
          </a:p>
          <a:p>
            <a:endParaRPr lang="cs-CZ" smtClean="0"/>
          </a:p>
          <a:p>
            <a:pPr>
              <a:buFontTx/>
              <a:buNone/>
            </a:pPr>
            <a:endParaRPr lang="cs-CZ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Povinné výtisky – kdo má právo</a:t>
            </a:r>
          </a:p>
        </p:txBody>
      </p:sp>
      <p:sp>
        <p:nvSpPr>
          <p:cNvPr id="604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2x Národní knihovna ČR</a:t>
            </a:r>
          </a:p>
          <a:p>
            <a:pPr eaLnBrk="1" hangingPunct="1"/>
            <a:r>
              <a:rPr lang="cs-CZ" sz="2800" smtClean="0"/>
              <a:t>1x MZK v Brně</a:t>
            </a:r>
          </a:p>
          <a:p>
            <a:pPr eaLnBrk="1" hangingPunct="1"/>
            <a:r>
              <a:rPr lang="cs-CZ" sz="2800" smtClean="0"/>
              <a:t>1x Státní vědecká knihovna v Olomouci</a:t>
            </a:r>
          </a:p>
          <a:p>
            <a:pPr eaLnBrk="1" hangingPunct="1"/>
            <a:r>
              <a:rPr lang="cs-CZ" sz="2800" smtClean="0"/>
              <a:t>1x krajské knihovně dle sídla vydavatele </a:t>
            </a:r>
          </a:p>
          <a:p>
            <a:pPr eaLnBrk="1" hangingPunct="1"/>
            <a:r>
              <a:rPr lang="cs-CZ" sz="2800" smtClean="0"/>
              <a:t>1x Knihovna a tiskárna pro nevidomé K. E. Macana v Praze</a:t>
            </a:r>
            <a:endParaRPr lang="cs-CZ" smtClean="0"/>
          </a:p>
          <a:p>
            <a:pPr lvl="1" eaLnBrk="1" hangingPunct="1"/>
            <a:r>
              <a:rPr lang="cs-CZ" smtClean="0"/>
              <a:t>jen pokud je určeno pro nevidomé a slabozraké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Písemně nabídnout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Knihovna AV ČR</a:t>
            </a:r>
          </a:p>
          <a:p>
            <a:pPr eaLnBrk="1" hangingPunct="1"/>
            <a:r>
              <a:rPr lang="cs-CZ" smtClean="0"/>
              <a:t>Parlamentní knihovna</a:t>
            </a:r>
          </a:p>
          <a:p>
            <a:pPr eaLnBrk="1" hangingPunct="1"/>
            <a:r>
              <a:rPr lang="cs-CZ" smtClean="0"/>
              <a:t>Národní technická knihovna v Praze</a:t>
            </a:r>
          </a:p>
          <a:p>
            <a:pPr eaLnBrk="1" hangingPunct="1"/>
            <a:r>
              <a:rPr lang="cs-CZ" smtClean="0"/>
              <a:t>Knihovna Národního muzea</a:t>
            </a:r>
          </a:p>
          <a:p>
            <a:pPr eaLnBrk="1" hangingPunct="1"/>
            <a:r>
              <a:rPr lang="cs-CZ" smtClean="0"/>
              <a:t>Knihovna Památníku písemnictví</a:t>
            </a:r>
          </a:p>
          <a:p>
            <a:pPr eaLnBrk="1" hangingPunct="1"/>
            <a:r>
              <a:rPr lang="cs-CZ" smtClean="0"/>
              <a:t>všechny krajské vědecké knihovny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Zákon na ochranu osobních údajů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Ochrana osobních údajů</a:t>
            </a:r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dirty="0" smtClean="0"/>
              <a:t>zákon </a:t>
            </a:r>
            <a:r>
              <a:rPr lang="cs-CZ" dirty="0" smtClean="0">
                <a:hlinkClick r:id="rId2"/>
              </a:rPr>
              <a:t>101/2000 Sb.</a:t>
            </a:r>
            <a:r>
              <a:rPr lang="cs-CZ" dirty="0" smtClean="0"/>
              <a:t>, o ochraně osobních údajů a o změně některých zákonů 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osobní údaje zpracovávané: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státními orgány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orgány územní samosprávy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jiné orgány veřejné 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fyzické a právnické osoby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automatizovaně nebo jinak</a:t>
            </a:r>
          </a:p>
          <a:p>
            <a:pPr lvl="1" eaLnBrk="1" hangingPunct="1">
              <a:lnSpc>
                <a:spcPct val="90000"/>
              </a:lnSpc>
            </a:pPr>
            <a:r>
              <a:rPr lang="cs-CZ" dirty="0" smtClean="0"/>
              <a:t>ucelená DB, ne nahodile nebo pro sebe</a:t>
            </a:r>
          </a:p>
          <a:p>
            <a:pPr eaLnBrk="1" hangingPunct="1">
              <a:lnSpc>
                <a:spcPct val="110000"/>
              </a:lnSpc>
            </a:pPr>
            <a:r>
              <a:rPr lang="cs-CZ" dirty="0" smtClean="0"/>
              <a:t>práva a povinnosti správce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povinnosti správce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stanovit pro jaké účely zpracovává údaje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stanovit prostředky a způsob zpracování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zajistit přesné zpracování údajů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zajistit aktualizaci/opravu údajů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uchovávat údaje pouze po dobu nezbytnou ke zpracování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shromažďovat pouze údaje k danému účelu (k čemu byl udělen </a:t>
            </a:r>
            <a:r>
              <a:rPr lang="cs-CZ" b="1" smtClean="0">
                <a:latin typeface="Arial" panose="020B0604020202020204" pitchFamily="34" charset="0"/>
              </a:rPr>
              <a:t>souhlas</a:t>
            </a:r>
            <a:r>
              <a:rPr lang="cs-CZ" smtClean="0">
                <a:latin typeface="Arial" panose="020B0604020202020204" pitchFamily="34" charset="0"/>
              </a:rPr>
              <a:t>)</a:t>
            </a:r>
          </a:p>
          <a:p>
            <a:pPr>
              <a:lnSpc>
                <a:spcPct val="110000"/>
              </a:lnSpc>
            </a:pPr>
            <a:r>
              <a:rPr lang="cs-CZ" smtClean="0">
                <a:latin typeface="Arial" panose="020B0604020202020204" pitchFamily="34" charset="0"/>
              </a:rPr>
              <a:t>nesdružovat údaje získané pro jiné účely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zpracování bez souhlasu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nezbytné pro dodržení právní povinnosti správce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pro plnění smlouvy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pro ochranu práv a právem chráněných zájmů správce, příjemce nebo jiné dotčené osoby</a:t>
            </a:r>
          </a:p>
          <a:p>
            <a:pPr lvl="1">
              <a:lnSpc>
                <a:spcPct val="80000"/>
              </a:lnSpc>
            </a:pPr>
            <a:r>
              <a:rPr lang="cs-CZ" sz="2000" smtClean="0">
                <a:latin typeface="Arial" panose="020B0604020202020204" pitchFamily="34" charset="0"/>
              </a:rPr>
              <a:t>musí být nezbytné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osobní údaje o veřejně činné osobě, funkcionáři či zaměstnanci veřejné správy, které vypovídají o jeho veřejné anebo úřední činnosti, o jeho funkčním nebo pracovním zařazení</a:t>
            </a:r>
          </a:p>
          <a:p>
            <a:pPr>
              <a:lnSpc>
                <a:spcPct val="100000"/>
              </a:lnSpc>
            </a:pPr>
            <a:r>
              <a:rPr lang="cs-CZ" sz="2600" smtClean="0">
                <a:latin typeface="Arial" panose="020B0604020202020204" pitchFamily="34" charset="0"/>
              </a:rPr>
              <a:t>zpracování pro účely archivnictví podle zvláštního zákona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/>
              <a:t>Ochrana osobních údajů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mtClean="0"/>
              <a:t>likvidace osobních údajů</a:t>
            </a:r>
          </a:p>
          <a:p>
            <a:pPr eaLnBrk="1" hangingPunct="1"/>
            <a:r>
              <a:rPr lang="cs-CZ" smtClean="0"/>
              <a:t>sankce</a:t>
            </a:r>
          </a:p>
          <a:p>
            <a:pPr eaLnBrk="1" hangingPunct="1"/>
            <a:r>
              <a:rPr lang="cs-CZ" smtClean="0"/>
              <a:t>působnost, organizace a činnosti </a:t>
            </a:r>
            <a:r>
              <a:rPr lang="cs-CZ" smtClean="0">
                <a:hlinkClick r:id="rId2"/>
              </a:rPr>
              <a:t>Úřadu pro ochranu osobních údajů</a:t>
            </a:r>
            <a:endParaRPr lang="cs-CZ" smtClean="0"/>
          </a:p>
          <a:p>
            <a:pPr eaLnBrk="1" hangingPunct="1"/>
            <a:r>
              <a:rPr lang="cs-CZ" smtClean="0"/>
              <a:t>více info: http://www.oou.cz/</a:t>
            </a:r>
          </a:p>
          <a:p>
            <a:pPr eaLnBrk="1" hangingPunct="1"/>
            <a:endParaRPr lang="cs-CZ" smtClean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Další zákony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mtClean="0"/>
              <a:t>Další zákony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2"/>
              </a:rPr>
              <a:t>Zákon č. 273/1993 Sb., o některých podmínkách výroby, šíření a archivování audiovizuálních děl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3" tooltip="Odkaz se otevře v novém okně"/>
              </a:rPr>
              <a:t>Zákon č. 122/2000 Sb., o ochraně sbírek muzejní povahy a o změně některých dalších zákonů, ve znění pozdějších předpisů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4"/>
              </a:rPr>
              <a:t>Zákon 67/2001 Sb. o požární ochraně 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5"/>
              </a:rPr>
              <a:t>Zákon č. 111/1998 Sb., o vysokých školách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6"/>
              </a:rPr>
              <a:t>Občanský zákoník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000" smtClean="0">
                <a:hlinkClick r:id="rId7"/>
              </a:rPr>
              <a:t>Zákon 480/2004 Sb.</a:t>
            </a:r>
            <a:r>
              <a:rPr lang="cs-CZ" sz="2000" smtClean="0">
                <a:latin typeface="Arial" panose="020B0604020202020204" pitchFamily="34" charset="0"/>
                <a:hlinkClick r:id="rId7"/>
              </a:rPr>
              <a:t>,</a:t>
            </a:r>
            <a:r>
              <a:rPr lang="cs-CZ" sz="2000" smtClean="0">
                <a:hlinkClick r:id="rId7"/>
              </a:rPr>
              <a:t> o některých službách informační společnosti a o změně některých zákonů (zákon o některých službách informační společnosti) </a:t>
            </a:r>
            <a:endParaRPr lang="cs-CZ" sz="2000" smtClean="0"/>
          </a:p>
          <a:p>
            <a:pPr eaLnBrk="1" hangingPunct="1">
              <a:lnSpc>
                <a:spcPct val="110000"/>
              </a:lnSpc>
            </a:pPr>
            <a:r>
              <a:rPr lang="cs-CZ" sz="2100" smtClean="0">
                <a:latin typeface="Arial" panose="020B0604020202020204" pitchFamily="34" charset="0"/>
                <a:hlinkClick r:id="rId8"/>
              </a:rPr>
              <a:t>Zákon č. 137/2006 Sb., o veřejných zakázkách</a:t>
            </a:r>
            <a:endParaRPr lang="cs-CZ" sz="2100" smtClean="0">
              <a:latin typeface="Arial" panose="020B0604020202020204" pitchFamily="34" charset="0"/>
            </a:endParaRP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daňové zákony (např. DPH)</a:t>
            </a:r>
          </a:p>
          <a:p>
            <a:pPr eaLnBrk="1" hangingPunct="1">
              <a:lnSpc>
                <a:spcPct val="110000"/>
              </a:lnSpc>
            </a:pPr>
            <a:r>
              <a:rPr lang="cs-CZ" sz="2000" smtClean="0"/>
              <a:t>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7200" smtClean="0">
                <a:solidFill>
                  <a:srgbClr val="FFFF00"/>
                </a:solidFill>
              </a:rPr>
              <a:t>Autorský zákon</a:t>
            </a:r>
            <a:endParaRPr lang="uk-UA" sz="72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395288" y="979488"/>
            <a:ext cx="8281987" cy="2881312"/>
          </a:xfrm>
          <a:noFill/>
          <a:extLst>
            <a:ext uri="{AF507438-7753-43E0-B8FC-AC1667EBCBE1}">
              <a14:hiddenEffects xmlns:a14="http://schemas.microsoft.com/office/drawing/2010/main">
                <a:effectLst>
                  <a:outerShdw dist="17961" dir="2700000" algn="ctr" rotWithShape="0">
                    <a:schemeClr val="bg1"/>
                  </a:outerShdw>
                </a:effectLst>
              </a14:hiddenEffects>
            </a:ext>
          </a:extLst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Koncepce rozvoje knihoven</a:t>
            </a:r>
            <a:endParaRPr lang="uk-UA" sz="660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Koncepce knihoven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strategický dokument</a:t>
            </a:r>
          </a:p>
          <a:p>
            <a:r>
              <a:rPr lang="cs-CZ" dirty="0" smtClean="0"/>
              <a:t>fungování knihoven</a:t>
            </a:r>
          </a:p>
          <a:p>
            <a:pPr lvl="1"/>
            <a:r>
              <a:rPr lang="cs-CZ" dirty="0" smtClean="0"/>
              <a:t>cíle</a:t>
            </a:r>
            <a:r>
              <a:rPr lang="cs-CZ" dirty="0" smtClean="0">
                <a:latin typeface="Arial" panose="020B0604020202020204" pitchFamily="34" charset="0"/>
              </a:rPr>
              <a:t> na určité období</a:t>
            </a:r>
          </a:p>
          <a:p>
            <a:r>
              <a:rPr lang="cs-CZ" dirty="0" smtClean="0"/>
              <a:t>připravuje Ústřední knihovnická rada</a:t>
            </a:r>
          </a:p>
          <a:p>
            <a:r>
              <a:rPr lang="cs-CZ" dirty="0" smtClean="0"/>
              <a:t>schvaluje vláda</a:t>
            </a:r>
            <a:endParaRPr lang="cs-CZ" dirty="0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>
                <a:hlinkClick r:id="rId2"/>
              </a:rPr>
              <a:t>Koncepce 2004-2010</a:t>
            </a:r>
            <a:endParaRPr lang="cs-CZ" sz="3200" smtClean="0"/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rovný přístup pro všechny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 publikovaným dokumentům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k informačním zdrojům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prostřednictvím knihovního systému</a:t>
            </a:r>
          </a:p>
          <a:p>
            <a:pPr>
              <a:lnSpc>
                <a:spcPct val="110000"/>
              </a:lnSpc>
            </a:pPr>
            <a:r>
              <a:rPr lang="cs-CZ" smtClean="0"/>
              <a:t>tvorba informační infrastruktury pro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výchovu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celoživotní vzdělávání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uspokojování kulturních zájmů občanů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výzkum a vývoj</a:t>
            </a:r>
          </a:p>
          <a:p>
            <a:pPr>
              <a:lnSpc>
                <a:spcPct val="110000"/>
              </a:lnSpc>
            </a:pPr>
            <a:r>
              <a:rPr lang="cs-CZ" smtClean="0"/>
              <a:t>podílet se na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ekonomických aktivitách jednotlivce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nezávislém rozhodování jednotlivce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Dílčí cíle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formování knihovního systému</a:t>
            </a:r>
          </a:p>
          <a:p>
            <a:pPr lvl="1"/>
            <a:r>
              <a:rPr lang="cs-CZ" smtClean="0"/>
              <a:t>spolupráce mezi knihovnami</a:t>
            </a:r>
          </a:p>
          <a:p>
            <a:pPr lvl="1"/>
            <a:r>
              <a:rPr lang="cs-CZ" smtClean="0"/>
              <a:t>mezinárodní zapojení</a:t>
            </a:r>
          </a:p>
          <a:p>
            <a:pPr lvl="1"/>
            <a:r>
              <a:rPr lang="cs-CZ" smtClean="0"/>
              <a:t>využití ICT</a:t>
            </a:r>
          </a:p>
          <a:p>
            <a:pPr lvl="1"/>
            <a:r>
              <a:rPr lang="cs-CZ" smtClean="0"/>
              <a:t>sdílená katalogizace, souborné katalogy, portály</a:t>
            </a:r>
          </a:p>
          <a:p>
            <a:pPr lvl="1"/>
            <a:r>
              <a:rPr lang="cs-CZ" smtClean="0"/>
              <a:t>fungující systém podpory regionálních funkcí knihoven</a:t>
            </a:r>
          </a:p>
          <a:p>
            <a:pPr lvl="1"/>
            <a:r>
              <a:rPr lang="cs-CZ" smtClean="0"/>
              <a:t>nedaří se začlenit knihovny do výuky (na školách)</a:t>
            </a:r>
          </a:p>
          <a:p>
            <a:pPr lvl="1"/>
            <a:r>
              <a:rPr lang="cs-CZ" smtClean="0"/>
              <a:t>nedaří se mezioborová spolupráce na úrovni krajů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Rovný přístup k VKIS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legislativa</a:t>
            </a:r>
          </a:p>
          <a:p>
            <a:pPr lvl="1"/>
            <a:r>
              <a:rPr lang="cs-CZ" smtClean="0"/>
              <a:t>nutná novela AZ – 2006 = stanovila princip odměn za výpůjčky (hradí NK ČR)</a:t>
            </a:r>
          </a:p>
          <a:p>
            <a:pPr lvl="1"/>
            <a:r>
              <a:rPr lang="cs-CZ" smtClean="0"/>
              <a:t>neřešena problematika digitalizace, osiřelá díla</a:t>
            </a:r>
          </a:p>
          <a:p>
            <a:pPr lvl="1"/>
            <a:r>
              <a:rPr lang="cs-CZ" smtClean="0"/>
              <a:t>absenční půjčování AV záznamů – nutný souhlas nositele práv, obtížné získat, prezenční půjčování na místě samém</a:t>
            </a:r>
          </a:p>
          <a:p>
            <a:r>
              <a:rPr lang="cs-CZ" smtClean="0"/>
              <a:t>ICT</a:t>
            </a:r>
          </a:p>
          <a:p>
            <a:pPr lvl="1"/>
            <a:r>
              <a:rPr lang="cs-CZ" smtClean="0"/>
              <a:t>zlepšit vybavenost knihoven ICT, daří se</a:t>
            </a:r>
          </a:p>
          <a:p>
            <a:pPr lvl="1"/>
            <a:r>
              <a:rPr lang="cs-CZ" smtClean="0"/>
              <a:t>internet, školení (CŽV) – bariéry, digital divide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Rovný přístup k VKIS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e-government</a:t>
            </a:r>
          </a:p>
          <a:p>
            <a:pPr lvl="1"/>
            <a:r>
              <a:rPr lang="cs-CZ" smtClean="0"/>
              <a:t>zapojit knihovny</a:t>
            </a:r>
          </a:p>
          <a:p>
            <a:pPr lvl="1"/>
            <a:r>
              <a:rPr lang="cs-CZ" smtClean="0"/>
              <a:t>návaznost na zákon o svobodném přístupu k info</a:t>
            </a:r>
          </a:p>
          <a:p>
            <a:pPr lvl="1"/>
            <a:r>
              <a:rPr lang="cs-CZ" smtClean="0"/>
              <a:t>knihovny jako informační centra</a:t>
            </a:r>
          </a:p>
          <a:p>
            <a:pPr lvl="1"/>
            <a:r>
              <a:rPr lang="cs-CZ" smtClean="0"/>
              <a:t>aktivizace občanů, budování komunit v místech, zájem o veřejnou správu</a:t>
            </a:r>
          </a:p>
          <a:p>
            <a:r>
              <a:rPr lang="cs-CZ" smtClean="0"/>
              <a:t>prostory</a:t>
            </a:r>
          </a:p>
          <a:p>
            <a:pPr lvl="1"/>
            <a:r>
              <a:rPr lang="cs-CZ" smtClean="0"/>
              <a:t>zlepšit prostory knihoven</a:t>
            </a:r>
          </a:p>
          <a:p>
            <a:pPr lvl="1"/>
            <a:r>
              <a:rPr lang="cs-CZ" smtClean="0"/>
              <a:t>vybavení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smtClean="0"/>
              <a:t>Tvorba a zpracování fondů a infozdrojů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financování nákupu knihovních fondů</a:t>
            </a:r>
          </a:p>
          <a:p>
            <a:pPr lvl="1"/>
            <a:r>
              <a:rPr lang="cs-CZ" smtClean="0"/>
              <a:t>podfinancování</a:t>
            </a:r>
          </a:p>
          <a:p>
            <a:pPr lvl="1"/>
            <a:r>
              <a:rPr lang="cs-CZ" smtClean="0"/>
              <a:t>akviziční politiky</a:t>
            </a:r>
          </a:p>
          <a:p>
            <a:pPr lvl="1"/>
            <a:r>
              <a:rPr lang="cs-CZ" smtClean="0"/>
              <a:t>spolupráce při akvizici</a:t>
            </a:r>
          </a:p>
          <a:p>
            <a:r>
              <a:rPr lang="cs-CZ" smtClean="0"/>
              <a:t>zlepšit přístup k EIZ</a:t>
            </a:r>
          </a:p>
          <a:p>
            <a:pPr lvl="1"/>
            <a:r>
              <a:rPr lang="cs-CZ" smtClean="0"/>
              <a:t>konzorcia, spolupráce</a:t>
            </a:r>
          </a:p>
          <a:p>
            <a:pPr lvl="1"/>
            <a:r>
              <a:rPr lang="cs-CZ" smtClean="0"/>
              <a:t>spolupráce s vydavateli a distributory – vyjednávání licencí</a:t>
            </a:r>
          </a:p>
          <a:p>
            <a:pPr lvl="1"/>
            <a:r>
              <a:rPr lang="cs-CZ" smtClean="0"/>
              <a:t>retrokatalogizace</a:t>
            </a:r>
          </a:p>
          <a:p>
            <a:pPr lvl="1"/>
            <a:r>
              <a:rPr lang="cs-CZ" smtClean="0"/>
              <a:t>souborné katalogy a infobrány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700" smtClean="0"/>
              <a:t>Ochrana a zpřístupnění kulturního dědictví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mtClean="0"/>
              <a:t>katalogizace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zkvalitnit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registrace šedé literatury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podpořit vznik nových nástrojů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trvalé uchovávání</a:t>
            </a:r>
          </a:p>
          <a:p>
            <a:pPr>
              <a:lnSpc>
                <a:spcPct val="110000"/>
              </a:lnSpc>
            </a:pPr>
            <a:r>
              <a:rPr lang="cs-CZ" smtClean="0"/>
              <a:t>koncepce trvalého uchovávání fondů a EIZ (kulturní dědictví)</a:t>
            </a:r>
          </a:p>
          <a:p>
            <a:pPr lvl="1">
              <a:lnSpc>
                <a:spcPct val="90000"/>
              </a:lnSpc>
            </a:pPr>
            <a:r>
              <a:rPr lang="cs-CZ" smtClean="0">
                <a:hlinkClick r:id="rId2"/>
              </a:rPr>
              <a:t>http://www.ndk.cz/koncepce</a:t>
            </a:r>
            <a:endParaRPr lang="cs-CZ" smtClean="0"/>
          </a:p>
          <a:p>
            <a:pPr lvl="1">
              <a:lnSpc>
                <a:spcPct val="90000"/>
              </a:lnSpc>
            </a:pPr>
            <a:r>
              <a:rPr lang="cs-CZ" smtClean="0"/>
              <a:t>i2010:digitální knihovny (2005/1194) – projekt Evropské komise – doporučení k digitalizaci kulturního dědictví</a:t>
            </a:r>
          </a:p>
          <a:p>
            <a:pPr lvl="1">
              <a:lnSpc>
                <a:spcPct val="90000"/>
              </a:lnSpc>
            </a:pPr>
            <a:r>
              <a:rPr lang="cs-CZ" smtClean="0"/>
              <a:t>pokračování digitalizace + zpřístupnění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>
                <a:hlinkClick r:id="rId2"/>
              </a:rPr>
              <a:t>Koncepce 2011-2015</a:t>
            </a:r>
            <a:endParaRPr lang="cs-CZ" sz="3200" dirty="0" smtClean="0"/>
          </a:p>
        </p:txBody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prezentováno na Seči v září 2010</a:t>
            </a:r>
          </a:p>
          <a:p>
            <a:r>
              <a:rPr lang="cs-CZ" dirty="0" smtClean="0"/>
              <a:t>proč ji potřebujeme???</a:t>
            </a:r>
          </a:p>
          <a:p>
            <a:pPr lvl="1"/>
            <a:r>
              <a:rPr lang="cs-CZ" dirty="0" smtClean="0"/>
              <a:t>změny ve společnosti, rozvoj ICT,...</a:t>
            </a:r>
          </a:p>
          <a:p>
            <a:pPr lvl="1"/>
            <a:r>
              <a:rPr lang="cs-CZ" dirty="0" smtClean="0"/>
              <a:t>potřebují lidé knihovny</a:t>
            </a:r>
          </a:p>
          <a:p>
            <a:pPr lvl="1"/>
            <a:r>
              <a:rPr lang="cs-CZ" dirty="0" smtClean="0"/>
              <a:t>jak to udělat, aby potřebovali?</a:t>
            </a:r>
          </a:p>
          <a:p>
            <a:pPr lvl="1"/>
            <a:r>
              <a:rPr lang="cs-CZ" dirty="0" smtClean="0"/>
              <a:t>konkurence internetu???</a:t>
            </a:r>
          </a:p>
          <a:p>
            <a:r>
              <a:rPr lang="cs-CZ" dirty="0" smtClean="0"/>
              <a:t>spokojený čtenář</a:t>
            </a:r>
          </a:p>
          <a:p>
            <a:r>
              <a:rPr lang="cs-CZ" dirty="0" smtClean="0"/>
              <a:t>21 priorit</a:t>
            </a:r>
          </a:p>
          <a:p>
            <a:r>
              <a:rPr lang="cs-CZ" dirty="0" smtClean="0">
                <a:hlinkClick r:id="rId3" action="ppaction://hlinkfile"/>
              </a:rPr>
              <a:t>koncepce.knihovna.cz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České knihovny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6000 knihoven v ČR</a:t>
            </a:r>
          </a:p>
          <a:p>
            <a:r>
              <a:rPr lang="cs-CZ" dirty="0" smtClean="0"/>
              <a:t>40% dospělé populace, většina dětí a mládeže</a:t>
            </a:r>
          </a:p>
          <a:p>
            <a:r>
              <a:rPr lang="cs-CZ" dirty="0" smtClean="0"/>
              <a:t>72 mil. výpůjček</a:t>
            </a:r>
          </a:p>
          <a:p>
            <a:r>
              <a:rPr lang="cs-CZ" dirty="0" smtClean="0"/>
              <a:t>22 mil. návštěvníků</a:t>
            </a:r>
          </a:p>
        </p:txBody>
      </p:sp>
    </p:spTree>
    <p:extLst>
      <p:ext uri="{BB962C8B-B14F-4D97-AF65-F5344CB8AC3E}">
        <p14:creationId xmlns:p14="http://schemas.microsoft.com/office/powerpoint/2010/main" val="3661479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cs-CZ" sz="2800" smtClean="0"/>
              <a:t>121/2000 Sb. – zákon ze dne 7. dubna 2000 o právu autorském, o právech souvisejících s právem autorským a o změně některých zákonů (autorský zákon)</a:t>
            </a:r>
            <a:endParaRPr lang="cs-CZ" smtClean="0"/>
          </a:p>
          <a:p>
            <a:pPr eaLnBrk="1" hangingPunct="1"/>
            <a:r>
              <a:rPr lang="cs-CZ" sz="2800" smtClean="0"/>
              <a:t>platnost od 1.12.2000</a:t>
            </a:r>
          </a:p>
          <a:p>
            <a:pPr eaLnBrk="1" hangingPunct="1"/>
            <a:r>
              <a:rPr lang="cs-CZ" sz="2800" smtClean="0"/>
              <a:t>novela v roce 2006 (216/2006 Sb.)</a:t>
            </a:r>
          </a:p>
          <a:p>
            <a:pPr eaLnBrk="1" hangingPunct="1"/>
            <a:r>
              <a:rPr lang="cs-CZ" sz="2800" smtClean="0"/>
              <a:t>připravuje se další novela (2012???)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Hlavní témata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z="2800" dirty="0" smtClean="0"/>
              <a:t>knihovna jako komunitní centrum</a:t>
            </a:r>
          </a:p>
          <a:p>
            <a:r>
              <a:rPr lang="cs-CZ" sz="2800" dirty="0" smtClean="0"/>
              <a:t>moderní a efektivní služby pro všechny</a:t>
            </a:r>
          </a:p>
          <a:p>
            <a:r>
              <a:rPr lang="cs-CZ" sz="2800" dirty="0" smtClean="0"/>
              <a:t>„silný“ portál</a:t>
            </a:r>
          </a:p>
          <a:p>
            <a:r>
              <a:rPr lang="cs-CZ" sz="2800" dirty="0" smtClean="0"/>
              <a:t>digitalizace a uchování kulturního dědictví</a:t>
            </a:r>
          </a:p>
          <a:p>
            <a:pPr lvl="1"/>
            <a:r>
              <a:rPr lang="cs-CZ" dirty="0" smtClean="0"/>
              <a:t>podpora digitalizace na různých místech</a:t>
            </a:r>
          </a:p>
          <a:p>
            <a:pPr lvl="2"/>
            <a:r>
              <a:rPr lang="cs-CZ" sz="1600" dirty="0" smtClean="0"/>
              <a:t>NDK, regiony, oborové instituce, specializované projekty</a:t>
            </a:r>
          </a:p>
          <a:p>
            <a:pPr lvl="1"/>
            <a:r>
              <a:rPr lang="cs-CZ" dirty="0" smtClean="0"/>
              <a:t>koncepční řešení dlouhodobé ochrany </a:t>
            </a:r>
            <a:r>
              <a:rPr lang="cs-CZ" dirty="0"/>
              <a:t>e</a:t>
            </a:r>
            <a:r>
              <a:rPr lang="cs-CZ" dirty="0" smtClean="0"/>
              <a:t>lektronických dokumentů</a:t>
            </a:r>
          </a:p>
          <a:p>
            <a:pPr lvl="1"/>
            <a:r>
              <a:rPr lang="cs-CZ" dirty="0" smtClean="0"/>
              <a:t>trvalé uchování tradičních fondů</a:t>
            </a:r>
          </a:p>
          <a:p>
            <a:pPr lvl="1"/>
            <a:r>
              <a:rPr lang="cs-CZ" dirty="0" smtClean="0"/>
              <a:t>maximální zpřístupnění e-dokumentů</a:t>
            </a:r>
          </a:p>
          <a:p>
            <a:pPr lvl="1"/>
            <a:endParaRPr lang="cs-CZ" sz="2000" dirty="0" smtClean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Hlavní témata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sz="2800" dirty="0" smtClean="0"/>
              <a:t>dostupnost EIZ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pro vědu a výzkum (</a:t>
            </a:r>
            <a:r>
              <a:rPr lang="cs-CZ" sz="2200" dirty="0" err="1" smtClean="0"/>
              <a:t>VaV</a:t>
            </a:r>
            <a:r>
              <a:rPr lang="cs-CZ" sz="2200" dirty="0" smtClean="0"/>
              <a:t>) po roce 2011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efektivní přístup k EIZ pro veřejnost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rozvoj lidských zdrojů v knihovnách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koncepce CŽV pro knihovnictví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potřeby praxe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vzdělávání a podpora čtenářství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optimalizace struktury grantů</a:t>
            </a:r>
          </a:p>
          <a:p>
            <a:pPr>
              <a:lnSpc>
                <a:spcPct val="110000"/>
              </a:lnSpc>
            </a:pPr>
            <a:r>
              <a:rPr lang="cs-CZ" sz="2800" dirty="0" smtClean="0"/>
              <a:t>ovlivňovat legislativní změny</a:t>
            </a:r>
          </a:p>
          <a:p>
            <a:pPr lvl="1">
              <a:lnSpc>
                <a:spcPct val="110000"/>
              </a:lnSpc>
            </a:pPr>
            <a:r>
              <a:rPr lang="cs-CZ" sz="2200" dirty="0" smtClean="0"/>
              <a:t>AZ, OOÚ, PV, KZ,...</a:t>
            </a:r>
          </a:p>
          <a:p>
            <a:pPr>
              <a:lnSpc>
                <a:spcPct val="110000"/>
              </a:lnSpc>
            </a:pPr>
            <a:endParaRPr lang="cs-CZ" dirty="0" smtClean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Koncepce 2011-2015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Pracovní skupiny:</a:t>
            </a:r>
          </a:p>
          <a:p>
            <a:pPr lvl="1"/>
            <a:r>
              <a:rPr lang="cs-CZ" smtClean="0"/>
              <a:t>Klient a služby (Řehák)</a:t>
            </a:r>
          </a:p>
          <a:p>
            <a:pPr lvl="1"/>
            <a:r>
              <a:rPr lang="cs-CZ" smtClean="0"/>
              <a:t>Procesy a legislativa (Lhoták)</a:t>
            </a:r>
          </a:p>
          <a:p>
            <a:pPr lvl="1"/>
            <a:r>
              <a:rPr lang="cs-CZ" smtClean="0"/>
              <a:t>Fondy (Svoboda)</a:t>
            </a:r>
          </a:p>
          <a:p>
            <a:pPr lvl="1"/>
            <a:r>
              <a:rPr lang="cs-CZ" smtClean="0"/>
              <a:t>Financování (Richter)</a:t>
            </a:r>
          </a:p>
          <a:p>
            <a:pPr lvl="1"/>
            <a:r>
              <a:rPr lang="cs-CZ" smtClean="0"/>
              <a:t>Pracovníci a jejich rozvoj (Houšková)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a služby</a:t>
            </a:r>
          </a:p>
        </p:txBody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vzdálený přístup</a:t>
            </a:r>
          </a:p>
          <a:p>
            <a:pPr lvl="1"/>
            <a:r>
              <a:rPr lang="cs-CZ" dirty="0" smtClean="0"/>
              <a:t>Kde chceme být??? Kde musíme být???</a:t>
            </a:r>
          </a:p>
          <a:p>
            <a:r>
              <a:rPr lang="cs-CZ" dirty="0" smtClean="0"/>
              <a:t>knihovna jako komunitní centrum</a:t>
            </a:r>
          </a:p>
          <a:p>
            <a:r>
              <a:rPr lang="cs-CZ" dirty="0" smtClean="0"/>
              <a:t>podpora regionálních funkcí</a:t>
            </a:r>
          </a:p>
          <a:p>
            <a:r>
              <a:rPr lang="cs-CZ" dirty="0" smtClean="0"/>
              <a:t>standardizace</a:t>
            </a:r>
          </a:p>
          <a:p>
            <a:pPr lvl="1"/>
            <a:r>
              <a:rPr lang="cs-CZ" dirty="0" smtClean="0"/>
              <a:t>nové služby na míru</a:t>
            </a:r>
          </a:p>
          <a:p>
            <a:pPr lvl="1"/>
            <a:r>
              <a:rPr lang="cs-CZ" dirty="0" smtClean="0"/>
              <a:t>standardy kvality VKIS – např. prostory a vybavení knihoven</a:t>
            </a:r>
          </a:p>
          <a:p>
            <a:pPr lvl="1"/>
            <a:r>
              <a:rPr lang="cs-CZ" dirty="0" smtClean="0">
                <a:hlinkClick r:id="rId2"/>
              </a:rPr>
              <a:t>metodika MK ČR</a:t>
            </a:r>
            <a:endParaRPr lang="cs-CZ" dirty="0" smtClean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Klient a služby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marketing</a:t>
            </a:r>
          </a:p>
          <a:p>
            <a:pPr lvl="1"/>
            <a:r>
              <a:rPr lang="cs-CZ" sz="2000" dirty="0" smtClean="0"/>
              <a:t>„Veřejnost je prostřednictvím marketingu služeb nutné přesvědčit, že knihovna již není jen půjčovna knih, ale stává se informačním, vzdělávacím, kulturním a komunitním centrem, s čímž souvisí nutná </a:t>
            </a:r>
            <a:r>
              <a:rPr lang="cs-CZ" sz="2000" b="1" dirty="0" smtClean="0"/>
              <a:t>podpora marketingových aktivit</a:t>
            </a:r>
            <a:r>
              <a:rPr lang="cs-CZ" sz="2000" dirty="0" smtClean="0"/>
              <a:t>.“</a:t>
            </a:r>
          </a:p>
          <a:p>
            <a:r>
              <a:rPr lang="cs-CZ" dirty="0" smtClean="0"/>
              <a:t>výzkumy</a:t>
            </a:r>
          </a:p>
          <a:p>
            <a:pPr lvl="1"/>
            <a:r>
              <a:rPr lang="cs-CZ" dirty="0" smtClean="0"/>
              <a:t>potřeby uživatelů, design služeb, </a:t>
            </a:r>
            <a:r>
              <a:rPr lang="cs-CZ" dirty="0" err="1" smtClean="0"/>
              <a:t>benchmarking</a:t>
            </a:r>
            <a:r>
              <a:rPr lang="cs-CZ" dirty="0" smtClean="0"/>
              <a:t>, datová analytika</a:t>
            </a:r>
          </a:p>
          <a:p>
            <a:pPr lvl="1"/>
            <a:r>
              <a:rPr lang="cs-CZ" dirty="0" smtClean="0"/>
              <a:t>ROI výzkumy</a:t>
            </a:r>
          </a:p>
          <a:p>
            <a:pPr lvl="2"/>
            <a:r>
              <a:rPr lang="cs-CZ" dirty="0" smtClean="0"/>
              <a:t>vyplatí se knihovny???</a:t>
            </a:r>
          </a:p>
          <a:p>
            <a:pPr lvl="2"/>
            <a:r>
              <a:rPr lang="cs-CZ" dirty="0" smtClean="0"/>
              <a:t>co dávají za tu cenu společnosti????</a:t>
            </a:r>
          </a:p>
        </p:txBody>
      </p:sp>
    </p:spTree>
    <p:extLst>
      <p:ext uri="{BB962C8B-B14F-4D97-AF65-F5344CB8AC3E}">
        <p14:creationId xmlns:p14="http://schemas.microsoft.com/office/powerpoint/2010/main" val="34466527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Metodika ROI</a:t>
            </a:r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7921625" cy="5472113"/>
          </a:xfrm>
        </p:spPr>
        <p:txBody>
          <a:bodyPr/>
          <a:lstStyle/>
          <a:p>
            <a:r>
              <a:rPr lang="cs-CZ" dirty="0" smtClean="0"/>
              <a:t>ROI = Return on </a:t>
            </a:r>
            <a:r>
              <a:rPr lang="cs-CZ" dirty="0" err="1" smtClean="0"/>
              <a:t>Investment</a:t>
            </a:r>
            <a:endParaRPr lang="cs-CZ" dirty="0" smtClean="0"/>
          </a:p>
          <a:p>
            <a:pPr lvl="1"/>
            <a:r>
              <a:rPr lang="cs-CZ" dirty="0" smtClean="0"/>
              <a:t>měření návratnosti investic</a:t>
            </a:r>
          </a:p>
          <a:p>
            <a:r>
              <a:rPr lang="cs-CZ" dirty="0" smtClean="0"/>
              <a:t>knihovnické služby převážně bezplatné</a:t>
            </a:r>
          </a:p>
          <a:p>
            <a:pPr lvl="1"/>
            <a:r>
              <a:rPr lang="cs-CZ" dirty="0" smtClean="0"/>
              <a:t>kolik stojí???</a:t>
            </a:r>
          </a:p>
          <a:p>
            <a:pPr lvl="1"/>
            <a:r>
              <a:rPr lang="cs-CZ" dirty="0" smtClean="0"/>
              <a:t>jaký je jejich přínos???</a:t>
            </a:r>
          </a:p>
          <a:p>
            <a:pPr lvl="1"/>
            <a:r>
              <a:rPr lang="cs-CZ" dirty="0" smtClean="0"/>
              <a:t>lze vyjádřit v Kč???</a:t>
            </a:r>
          </a:p>
          <a:p>
            <a:r>
              <a:rPr lang="cs-CZ" dirty="0" smtClean="0"/>
              <a:t>srovnání s konkurencí</a:t>
            </a:r>
          </a:p>
          <a:p>
            <a:pPr lvl="1"/>
            <a:r>
              <a:rPr lang="cs-CZ" dirty="0" smtClean="0"/>
              <a:t>internet, digitalizace, firmy poskytující </a:t>
            </a:r>
            <a:r>
              <a:rPr lang="cs-CZ" dirty="0" err="1" smtClean="0"/>
              <a:t>info</a:t>
            </a:r>
            <a:endParaRPr lang="cs-CZ" dirty="0" smtClean="0"/>
          </a:p>
          <a:p>
            <a:pPr lvl="1"/>
            <a:r>
              <a:rPr lang="cs-CZ" dirty="0" smtClean="0"/>
              <a:t>neumí to dělat levněji???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Rovný přístup ke službám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bezbariérové knihovny</a:t>
            </a:r>
          </a:p>
          <a:p>
            <a:pPr lvl="1"/>
            <a:r>
              <a:rPr lang="cs-CZ" dirty="0" smtClean="0"/>
              <a:t>lidé s postižením</a:t>
            </a:r>
          </a:p>
          <a:p>
            <a:pPr lvl="1"/>
            <a:r>
              <a:rPr lang="cs-CZ" dirty="0" smtClean="0"/>
              <a:t>národnostní menšiny</a:t>
            </a:r>
          </a:p>
          <a:p>
            <a:pPr lvl="1"/>
            <a:r>
              <a:rPr lang="cs-CZ" dirty="0" smtClean="0"/>
              <a:t>sociálně znevýhodněné skupiny</a:t>
            </a:r>
          </a:p>
          <a:p>
            <a:r>
              <a:rPr lang="cs-CZ" dirty="0" smtClean="0"/>
              <a:t>pomoc malým knihovnám</a:t>
            </a:r>
          </a:p>
          <a:p>
            <a:pPr lvl="1"/>
            <a:r>
              <a:rPr lang="cs-CZ" dirty="0" smtClean="0"/>
              <a:t>koordinační činnost nadřízených knihoven</a:t>
            </a:r>
          </a:p>
          <a:p>
            <a:pPr lvl="1"/>
            <a:r>
              <a:rPr lang="cs-CZ" dirty="0" smtClean="0"/>
              <a:t>regionální funkce knihoven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1812159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10000"/>
              </a:lnSpc>
            </a:pPr>
            <a:r>
              <a:rPr lang="cs-CZ" dirty="0" smtClean="0"/>
              <a:t>podpora silných centralizovaných služeb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odkudkoliv, kdykoliv, cokoliv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silný portál = vše na jednom místě, propojení knihoven, budování komunit, knihovna = rozhraní do systému</a:t>
            </a:r>
          </a:p>
          <a:p>
            <a:pPr lvl="2">
              <a:lnSpc>
                <a:spcPct val="90000"/>
              </a:lnSpc>
            </a:pPr>
            <a:r>
              <a:rPr lang="cs-CZ" dirty="0" err="1" smtClean="0"/>
              <a:t>info</a:t>
            </a:r>
            <a:r>
              <a:rPr lang="cs-CZ" dirty="0" smtClean="0"/>
              <a:t> o dokumentech</a:t>
            </a:r>
          </a:p>
          <a:p>
            <a:pPr lvl="2">
              <a:lnSpc>
                <a:spcPct val="90000"/>
              </a:lnSpc>
            </a:pPr>
            <a:r>
              <a:rPr lang="cs-CZ" dirty="0" err="1" smtClean="0"/>
              <a:t>info</a:t>
            </a:r>
            <a:r>
              <a:rPr lang="cs-CZ" dirty="0" smtClean="0"/>
              <a:t> o knihovnách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další služby – např. kontextová nabídka</a:t>
            </a:r>
          </a:p>
          <a:p>
            <a:pPr lvl="2">
              <a:lnSpc>
                <a:spcPct val="90000"/>
              </a:lnSpc>
            </a:pPr>
            <a:r>
              <a:rPr lang="cs-CZ" dirty="0" smtClean="0">
                <a:hlinkClick r:id="rId2"/>
              </a:rPr>
              <a:t>www.knihovny.cz</a:t>
            </a:r>
            <a:endParaRPr lang="cs-CZ" dirty="0" smtClean="0"/>
          </a:p>
          <a:p>
            <a:pPr lvl="1">
              <a:lnSpc>
                <a:spcPct val="90000"/>
              </a:lnSpc>
            </a:pPr>
            <a:r>
              <a:rPr lang="cs-CZ" dirty="0" smtClean="0"/>
              <a:t>sdílení uživatelských identit (</a:t>
            </a:r>
            <a:r>
              <a:rPr lang="cs-CZ" dirty="0" err="1" smtClean="0"/>
              <a:t>Shibboleth</a:t>
            </a:r>
            <a:r>
              <a:rPr lang="cs-CZ" dirty="0" smtClean="0"/>
              <a:t>, </a:t>
            </a:r>
            <a:r>
              <a:rPr lang="cs-CZ" dirty="0" err="1" smtClean="0"/>
              <a:t>MojeID</a:t>
            </a:r>
            <a:r>
              <a:rPr lang="cs-CZ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centrální katalogizace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lnSpc>
                <a:spcPct val="90000"/>
              </a:lnSpc>
            </a:pPr>
            <a:r>
              <a:rPr lang="cs-CZ" dirty="0" smtClean="0"/>
              <a:t>centrální povinný výtisk</a:t>
            </a:r>
          </a:p>
          <a:p>
            <a:pPr lvl="2">
              <a:lnSpc>
                <a:spcPct val="90000"/>
              </a:lnSpc>
            </a:pPr>
            <a:r>
              <a:rPr lang="cs-CZ" dirty="0" smtClean="0"/>
              <a:t>elektronický PV, </a:t>
            </a:r>
            <a:r>
              <a:rPr lang="cs-CZ" dirty="0" err="1" smtClean="0"/>
              <a:t>webarchiv</a:t>
            </a:r>
            <a:r>
              <a:rPr lang="cs-CZ" dirty="0" smtClean="0"/>
              <a:t> v rámci PV, právo sklízet</a:t>
            </a:r>
          </a:p>
          <a:p>
            <a:pPr lvl="1">
              <a:lnSpc>
                <a:spcPct val="90000"/>
              </a:lnSpc>
            </a:pPr>
            <a:r>
              <a:rPr lang="cs-CZ" dirty="0" smtClean="0"/>
              <a:t>nutná změna legislativy (zejména AZ)</a:t>
            </a:r>
          </a:p>
        </p:txBody>
      </p:sp>
    </p:spTree>
    <p:extLst>
      <p:ext uri="{BB962C8B-B14F-4D97-AF65-F5344CB8AC3E}">
        <p14:creationId xmlns:p14="http://schemas.microsoft.com/office/powerpoint/2010/main" val="67375429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Procesy a legislativa</a:t>
            </a:r>
          </a:p>
        </p:txBody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online platby</a:t>
            </a:r>
          </a:p>
          <a:p>
            <a:pPr lvl="1"/>
            <a:r>
              <a:rPr lang="cs-CZ" dirty="0" err="1" smtClean="0"/>
              <a:t>paypal</a:t>
            </a:r>
            <a:r>
              <a:rPr lang="cs-CZ" dirty="0" smtClean="0"/>
              <a:t>, </a:t>
            </a:r>
            <a:r>
              <a:rPr lang="cs-CZ" dirty="0" err="1" smtClean="0"/>
              <a:t>PaySec</a:t>
            </a:r>
            <a:r>
              <a:rPr lang="cs-CZ" dirty="0" smtClean="0"/>
              <a:t>, </a:t>
            </a:r>
            <a:r>
              <a:rPr lang="cs-CZ" dirty="0" err="1" smtClean="0"/>
              <a:t>PremiumSMS</a:t>
            </a:r>
            <a:r>
              <a:rPr lang="cs-CZ" dirty="0" smtClean="0"/>
              <a:t>, městské karty,...</a:t>
            </a:r>
          </a:p>
          <a:p>
            <a:r>
              <a:rPr lang="cs-CZ" dirty="0" smtClean="0"/>
              <a:t>MVS</a:t>
            </a:r>
          </a:p>
          <a:p>
            <a:pPr lvl="1"/>
            <a:r>
              <a:rPr lang="cs-CZ" dirty="0" smtClean="0"/>
              <a:t>zaslání dokumentu poštou domů čtenáři</a:t>
            </a:r>
          </a:p>
          <a:p>
            <a:pPr lvl="1"/>
            <a:r>
              <a:rPr lang="cs-CZ" dirty="0" smtClean="0"/>
              <a:t>dodání kopií (fyzicky, elektronicky, pošta)</a:t>
            </a:r>
          </a:p>
          <a:p>
            <a:pPr lvl="1"/>
            <a:r>
              <a:rPr lang="cs-CZ" dirty="0" smtClean="0"/>
              <a:t>zrychlení služeb – elektronické</a:t>
            </a:r>
          </a:p>
          <a:p>
            <a:r>
              <a:rPr lang="cs-CZ" dirty="0" smtClean="0"/>
              <a:t>financování EIZ</a:t>
            </a:r>
          </a:p>
          <a:p>
            <a:pPr lvl="1"/>
            <a:r>
              <a:rPr lang="cs-CZ" dirty="0" smtClean="0"/>
              <a:t>efektivnost</a:t>
            </a:r>
          </a:p>
          <a:p>
            <a:pPr lvl="1"/>
            <a:r>
              <a:rPr lang="cs-CZ" dirty="0" smtClean="0"/>
              <a:t>nutná spolupráce</a:t>
            </a:r>
          </a:p>
          <a:p>
            <a:pPr lvl="1"/>
            <a:r>
              <a:rPr lang="cs-CZ" dirty="0" smtClean="0"/>
              <a:t>klíčové pro </a:t>
            </a:r>
            <a:r>
              <a:rPr lang="cs-CZ" dirty="0" err="1" smtClean="0"/>
              <a:t>VaV</a:t>
            </a:r>
            <a:endParaRPr lang="cs-CZ" dirty="0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 smtClean="0"/>
              <a:t>definice: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autor, autorství, spoluautorství, anonym, dílo, zveřejnění a vydání díla,</a:t>
            </a:r>
            <a:r>
              <a:rPr lang="cs-CZ" sz="2000" smtClean="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vznik a obsah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užití díla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sdělování veřejnosti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další majetková práva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trvání MP, odměny, volná díla, volné užití, omezení AP, citace, katalogové licence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ochrana práva autorského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úprava smluvních typů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 smtClean="0"/>
              <a:t>licenční smlouvy, zaměstnanecká díla, kolektivní díla, školní díla, díla na objednávku, soutěžní díla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</a:t>
            </a:r>
            <a:r>
              <a:rPr lang="cs-CZ" dirty="0" smtClean="0"/>
              <a:t>gramotnost</a:t>
            </a:r>
            <a:endParaRPr lang="cs-CZ" dirty="0"/>
          </a:p>
          <a:p>
            <a:r>
              <a:rPr lang="cs-CZ" dirty="0"/>
              <a:t>čtenářská </a:t>
            </a:r>
            <a:r>
              <a:rPr lang="cs-CZ" dirty="0" smtClean="0"/>
              <a:t>gramotnost</a:t>
            </a:r>
          </a:p>
          <a:p>
            <a:r>
              <a:rPr lang="cs-CZ" dirty="0" smtClean="0"/>
              <a:t>funkční gramotnost</a:t>
            </a:r>
          </a:p>
          <a:p>
            <a:r>
              <a:rPr lang="cs-CZ" dirty="0" smtClean="0"/>
              <a:t>počítačová gramotnost</a:t>
            </a:r>
          </a:p>
        </p:txBody>
      </p:sp>
    </p:spTree>
    <p:extLst>
      <p:ext uri="{BB962C8B-B14F-4D97-AF65-F5344CB8AC3E}">
        <p14:creationId xmlns:p14="http://schemas.microsoft.com/office/powerpoint/2010/main" val="1334121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Podpora vzdělávání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informační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pracovat s informacemi</a:t>
            </a:r>
            <a:endParaRPr lang="cs-CZ" dirty="0"/>
          </a:p>
          <a:p>
            <a:r>
              <a:rPr lang="cs-CZ" dirty="0"/>
              <a:t>čtenářská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rozumět formám psaného jazyka</a:t>
            </a:r>
            <a:endParaRPr lang="cs-CZ" dirty="0"/>
          </a:p>
          <a:p>
            <a:r>
              <a:rPr lang="cs-CZ" dirty="0"/>
              <a:t>funkční </a:t>
            </a:r>
            <a:r>
              <a:rPr lang="cs-CZ" dirty="0" smtClean="0"/>
              <a:t>gramotnost</a:t>
            </a:r>
          </a:p>
          <a:p>
            <a:pPr lvl="1"/>
            <a:r>
              <a:rPr lang="cs-CZ" sz="2000" dirty="0" smtClean="0"/>
              <a:t>literární – </a:t>
            </a:r>
            <a:r>
              <a:rPr lang="cs-CZ" sz="1800" dirty="0" smtClean="0"/>
              <a:t>najít a porozumět </a:t>
            </a:r>
            <a:r>
              <a:rPr lang="cs-CZ" sz="1800" dirty="0" err="1" smtClean="0"/>
              <a:t>info</a:t>
            </a:r>
            <a:r>
              <a:rPr lang="cs-CZ" sz="1800" dirty="0" smtClean="0"/>
              <a:t> z textu</a:t>
            </a:r>
            <a:endParaRPr lang="cs-CZ" sz="2000" dirty="0" smtClean="0"/>
          </a:p>
          <a:p>
            <a:pPr lvl="1"/>
            <a:r>
              <a:rPr lang="cs-CZ" sz="2000" dirty="0" smtClean="0"/>
              <a:t>dokumentová – </a:t>
            </a:r>
            <a:r>
              <a:rPr lang="cs-CZ" sz="1800" dirty="0" smtClean="0"/>
              <a:t>vyhledávání dokumentů a </a:t>
            </a:r>
            <a:r>
              <a:rPr lang="cs-CZ" sz="1800" dirty="0" err="1" smtClean="0"/>
              <a:t>info</a:t>
            </a:r>
            <a:r>
              <a:rPr lang="cs-CZ" sz="1800" dirty="0" smtClean="0"/>
              <a:t> v ní</a:t>
            </a:r>
          </a:p>
          <a:p>
            <a:pPr lvl="1"/>
            <a:r>
              <a:rPr lang="cs-CZ" sz="2000" dirty="0" smtClean="0"/>
              <a:t>numerická – práce s čísly</a:t>
            </a:r>
            <a:endParaRPr lang="cs-CZ" sz="2000" dirty="0"/>
          </a:p>
          <a:p>
            <a:r>
              <a:rPr lang="cs-CZ" dirty="0"/>
              <a:t>počítačová </a:t>
            </a:r>
            <a:r>
              <a:rPr lang="cs-CZ" dirty="0" smtClean="0"/>
              <a:t>gramotnost</a:t>
            </a:r>
          </a:p>
          <a:p>
            <a:pPr lvl="1"/>
            <a:r>
              <a:rPr lang="cs-CZ" dirty="0" smtClean="0"/>
              <a:t>schopnost využívat počítač v životě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8187308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vzdělávání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komunitní role knihoven</a:t>
            </a:r>
          </a:p>
          <a:p>
            <a:r>
              <a:rPr lang="cs-CZ" dirty="0" smtClean="0"/>
              <a:t>knihovna jako součást vzdělávacího systému ve školách i v celoživotním učení</a:t>
            </a:r>
          </a:p>
          <a:p>
            <a:r>
              <a:rPr lang="cs-CZ" dirty="0" smtClean="0"/>
              <a:t>podpora čtenářské gramotnosti</a:t>
            </a:r>
          </a:p>
          <a:p>
            <a:r>
              <a:rPr lang="cs-CZ" dirty="0" smtClean="0"/>
              <a:t>podpora zkvalitňování a stálého doplňování knihovních fondů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683841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Fondy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druhy fondů</a:t>
            </a:r>
          </a:p>
          <a:p>
            <a:pPr lvl="1"/>
            <a:r>
              <a:rPr lang="cs-CZ" smtClean="0"/>
              <a:t>tradiční – základní prvek</a:t>
            </a:r>
          </a:p>
          <a:p>
            <a:pPr lvl="1"/>
            <a:r>
              <a:rPr lang="cs-CZ" smtClean="0"/>
              <a:t>digitalizované – uchovávání tradičních</a:t>
            </a:r>
          </a:p>
          <a:p>
            <a:pPr lvl="1"/>
            <a:r>
              <a:rPr lang="cs-CZ" smtClean="0"/>
              <a:t>digital born – široká dostupnost</a:t>
            </a:r>
          </a:p>
          <a:p>
            <a:r>
              <a:rPr lang="cs-CZ" smtClean="0"/>
              <a:t>zajistit efektivní uchovávání všech</a:t>
            </a:r>
          </a:p>
          <a:p>
            <a:r>
              <a:rPr lang="cs-CZ" smtClean="0"/>
              <a:t>problematika digitalizace</a:t>
            </a:r>
          </a:p>
          <a:p>
            <a:pPr lvl="1"/>
            <a:r>
              <a:rPr lang="cs-CZ" smtClean="0"/>
              <a:t>podpora na všech úrovních</a:t>
            </a:r>
          </a:p>
          <a:p>
            <a:pPr lvl="1"/>
            <a:r>
              <a:rPr lang="cs-CZ" smtClean="0"/>
              <a:t>koncepce pro dlouhodobou ochranu</a:t>
            </a:r>
          </a:p>
          <a:p>
            <a:pPr lvl="1"/>
            <a:r>
              <a:rPr lang="cs-CZ" smtClean="0"/>
              <a:t>maximální zpřístupnění (AZ!!!) a využívání dokumentů</a:t>
            </a:r>
          </a:p>
          <a:p>
            <a:pPr lvl="1"/>
            <a:r>
              <a:rPr lang="cs-CZ" smtClean="0"/>
              <a:t>spolupráce knihoven při digitalizaci (AZ!)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r>
              <a:rPr lang="cs-CZ" smtClean="0"/>
              <a:t>generační výměna</a:t>
            </a:r>
          </a:p>
          <a:p>
            <a:r>
              <a:rPr lang="cs-CZ" smtClean="0"/>
              <a:t>vzdělání knihovníků</a:t>
            </a:r>
          </a:p>
          <a:p>
            <a:pPr lvl="1"/>
            <a:r>
              <a:rPr lang="cs-CZ" smtClean="0"/>
              <a:t>knihovnictví + jiný obor</a:t>
            </a:r>
          </a:p>
          <a:p>
            <a:r>
              <a:rPr lang="cs-CZ" smtClean="0"/>
              <a:t>nízká prestiž profese</a:t>
            </a:r>
          </a:p>
          <a:p>
            <a:r>
              <a:rPr lang="cs-CZ" smtClean="0"/>
              <a:t>budování a rozvoj komunity</a:t>
            </a:r>
          </a:p>
          <a:p>
            <a:r>
              <a:rPr lang="cs-CZ" smtClean="0"/>
              <a:t>analýza aktuálního stavu</a:t>
            </a:r>
          </a:p>
          <a:p>
            <a:r>
              <a:rPr lang="cs-CZ" smtClean="0"/>
              <a:t>důraz na kvalitní a </a:t>
            </a:r>
            <a:r>
              <a:rPr lang="cs-CZ" b="1" smtClean="0"/>
              <a:t>vstřícný</a:t>
            </a:r>
            <a:r>
              <a:rPr lang="cs-CZ" smtClean="0"/>
              <a:t> personál</a:t>
            </a:r>
          </a:p>
          <a:p>
            <a:pPr lvl="1"/>
            <a:r>
              <a:rPr lang="cs-CZ" smtClean="0"/>
              <a:t>motivace</a:t>
            </a:r>
          </a:p>
          <a:p>
            <a:pPr lvl="1"/>
            <a:r>
              <a:rPr lang="cs-CZ" smtClean="0"/>
              <a:t>kvalifikace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koncepce CŽV pro knihovnictví</a:t>
            </a:r>
          </a:p>
          <a:p>
            <a:pPr lvl="1"/>
            <a:r>
              <a:rPr lang="cs-CZ" smtClean="0"/>
              <a:t>podporování CŽV (např. e-kurzy, rekvalifikační kurzy – sjednocení úrovně)</a:t>
            </a:r>
          </a:p>
          <a:p>
            <a:pPr lvl="1"/>
            <a:r>
              <a:rPr lang="cs-CZ" smtClean="0"/>
              <a:t>evaluace programů CŽV</a:t>
            </a:r>
          </a:p>
          <a:p>
            <a:pPr lvl="1"/>
            <a:r>
              <a:rPr lang="cs-CZ" smtClean="0"/>
              <a:t>akreditace programů CŽV</a:t>
            </a:r>
          </a:p>
          <a:p>
            <a:pPr lvl="2"/>
            <a:r>
              <a:rPr lang="cs-CZ" smtClean="0"/>
              <a:t>certifikované zkoušky pro knihovnické pozice</a:t>
            </a:r>
          </a:p>
          <a:p>
            <a:pPr lvl="2"/>
            <a:r>
              <a:rPr lang="cs-CZ" smtClean="0"/>
              <a:t>školící pracoviště</a:t>
            </a:r>
          </a:p>
          <a:p>
            <a:pPr lvl="1"/>
            <a:r>
              <a:rPr lang="cs-CZ" smtClean="0"/>
              <a:t>zohlednit potřeby praxe</a:t>
            </a:r>
          </a:p>
          <a:p>
            <a:pPr lvl="2"/>
            <a:r>
              <a:rPr lang="cs-CZ" smtClean="0"/>
              <a:t>katalog pracovních pozic</a:t>
            </a:r>
          </a:p>
          <a:p>
            <a:r>
              <a:rPr lang="cs-CZ" smtClean="0"/>
              <a:t>řízení lidských zdrojů</a:t>
            </a:r>
          </a:p>
          <a:p>
            <a:pPr lvl="1"/>
            <a:r>
              <a:rPr lang="cs-CZ" smtClean="0"/>
              <a:t>použití moderních metod</a:t>
            </a:r>
          </a:p>
          <a:p>
            <a:pPr lvl="1"/>
            <a:r>
              <a:rPr lang="cs-CZ" smtClean="0"/>
              <a:t>školení pro vedoucí pracovníky </a:t>
            </a:r>
            <a:r>
              <a:rPr lang="cs-CZ" sz="1800" smtClean="0"/>
              <a:t>(povinná???)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smtClean="0"/>
              <a:t>Lidé</a:t>
            </a: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specifikovat nové pracovní pozice</a:t>
            </a:r>
          </a:p>
          <a:p>
            <a:r>
              <a:rPr lang="cs-CZ" smtClean="0"/>
              <a:t>využít zkušenosti ze zemí EU</a:t>
            </a:r>
          </a:p>
          <a:p>
            <a:endParaRPr lang="cs-CZ" smtClean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dirty="0" smtClean="0"/>
              <a:t>Shrnutí</a:t>
            </a:r>
          </a:p>
        </p:txBody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smtClean="0"/>
              <a:t>využití potenciálu systému knihoven</a:t>
            </a:r>
          </a:p>
          <a:p>
            <a:r>
              <a:rPr lang="cs-CZ" smtClean="0"/>
              <a:t>nové služby</a:t>
            </a:r>
          </a:p>
          <a:p>
            <a:pPr lvl="1"/>
            <a:r>
              <a:rPr lang="cs-CZ" smtClean="0"/>
              <a:t>potřeba neustálé inovace</a:t>
            </a:r>
          </a:p>
          <a:p>
            <a:r>
              <a:rPr lang="cs-CZ" smtClean="0"/>
              <a:t>nové metodiky a standardy</a:t>
            </a:r>
          </a:p>
          <a:p>
            <a:r>
              <a:rPr lang="cs-CZ" smtClean="0"/>
              <a:t>tvorba komunit</a:t>
            </a:r>
          </a:p>
          <a:p>
            <a:r>
              <a:rPr lang="cs-CZ" smtClean="0"/>
              <a:t>zapojení moderních ICT</a:t>
            </a:r>
          </a:p>
          <a:p>
            <a:r>
              <a:rPr lang="cs-CZ" smtClean="0"/>
              <a:t>optimalizace grantů</a:t>
            </a:r>
          </a:p>
          <a:p>
            <a:r>
              <a:rPr lang="cs-CZ" b="1" smtClean="0"/>
              <a:t>spolupráce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6000" b="1" dirty="0" smtClean="0">
                <a:solidFill>
                  <a:srgbClr val="00B050"/>
                </a:solidFill>
              </a:rPr>
              <a:t>Dnes</a:t>
            </a:r>
            <a:r>
              <a:rPr lang="cs-CZ" sz="6000" b="1" dirty="0" smtClean="0"/>
              <a:t> čerpáme </a:t>
            </a:r>
            <a:r>
              <a:rPr lang="cs-CZ" sz="6000" b="1" dirty="0"/>
              <a:t>z </a:t>
            </a:r>
            <a:r>
              <a:rPr lang="cs-CZ" sz="6000" b="1" dirty="0">
                <a:solidFill>
                  <a:srgbClr val="00B050"/>
                </a:solidFill>
              </a:rPr>
              <a:t>minulosti</a:t>
            </a:r>
            <a:r>
              <a:rPr lang="cs-CZ" sz="6000" b="1" dirty="0"/>
              <a:t> a </a:t>
            </a:r>
            <a:r>
              <a:rPr lang="cs-CZ" sz="6000" b="1" dirty="0" smtClean="0"/>
              <a:t>tvoříme </a:t>
            </a:r>
            <a:r>
              <a:rPr lang="cs-CZ" sz="6000" b="1" dirty="0" smtClean="0">
                <a:solidFill>
                  <a:srgbClr val="00B050"/>
                </a:solidFill>
              </a:rPr>
              <a:t>budoucnost</a:t>
            </a:r>
            <a:r>
              <a:rPr lang="cs-CZ" sz="6000" b="1" dirty="0" smtClean="0"/>
              <a:t>.</a:t>
            </a:r>
            <a:endParaRPr lang="cs-CZ" sz="6000" b="1" dirty="0"/>
          </a:p>
        </p:txBody>
      </p:sp>
    </p:spTree>
    <p:extLst>
      <p:ext uri="{BB962C8B-B14F-4D97-AF65-F5344CB8AC3E}">
        <p14:creationId xmlns:p14="http://schemas.microsoft.com/office/powerpoint/2010/main" val="137114270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koncepce 2016-2020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 výhledem do roku 2025 </a:t>
            </a:r>
            <a:r>
              <a:rPr lang="cs-CZ" dirty="0">
                <a:sym typeface="Wingdings" panose="05000000000000000000" pitchFamily="2" charset="2"/>
              </a:rPr>
              <a:t>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840625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Autorský zákon</a:t>
            </a:r>
            <a:endParaRPr lang="cs-CZ" sz="3200" smtClean="0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42988" y="1196975"/>
            <a:ext cx="8101012" cy="5472113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cs-CZ" sz="2800" smtClean="0"/>
              <a:t>audiovizuální díla, PC programy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autor, autorství, spoluautorství, anonym, dílo, zveřejnění a vydání díla,</a:t>
            </a:r>
            <a:r>
              <a:rPr lang="cs-CZ" sz="2000" smtClean="0"/>
              <a:t>…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výkonní umělci, výrobci zvukového záznamu, vysílatel,… 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práva pořizovatele DB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kolektivní správa práv</a:t>
            </a:r>
          </a:p>
          <a:p>
            <a:pPr lvl="1" eaLnBrk="1" hangingPunct="1">
              <a:lnSpc>
                <a:spcPct val="80000"/>
              </a:lnSpc>
            </a:pPr>
            <a:r>
              <a:rPr lang="cs-CZ" smtClean="0"/>
              <a:t>kolektivní správce, práva a povinnosti, dozor, pravidla rozdělování vybraných prostředků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změny souvisejících zákonů</a:t>
            </a:r>
          </a:p>
          <a:p>
            <a:pPr eaLnBrk="1" hangingPunct="1">
              <a:lnSpc>
                <a:spcPct val="100000"/>
              </a:lnSpc>
            </a:pPr>
            <a:r>
              <a:rPr lang="cs-CZ" sz="2800" smtClean="0"/>
              <a:t>příloha – sazebník odměn</a:t>
            </a:r>
          </a:p>
          <a:p>
            <a:pPr eaLnBrk="1" hangingPunct="1">
              <a:lnSpc>
                <a:spcPct val="100000"/>
              </a:lnSpc>
            </a:pPr>
            <a:endParaRPr lang="cs-CZ" sz="2800" smtClean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silné stránky</a:t>
            </a:r>
          </a:p>
          <a:p>
            <a:pPr lvl="1"/>
            <a:r>
              <a:rPr lang="cs-CZ" sz="2000" dirty="0"/>
              <a:t>g</a:t>
            </a:r>
            <a:r>
              <a:rPr lang="cs-CZ" sz="2000" dirty="0" smtClean="0"/>
              <a:t>arance </a:t>
            </a:r>
            <a:r>
              <a:rPr lang="cs-CZ" sz="2000" dirty="0"/>
              <a:t>svobodného přístupu k </a:t>
            </a:r>
            <a:r>
              <a:rPr lang="cs-CZ" sz="2000" dirty="0" err="1" smtClean="0"/>
              <a:t>info</a:t>
            </a:r>
            <a:endParaRPr lang="cs-CZ" sz="2000" dirty="0" smtClean="0"/>
          </a:p>
          <a:p>
            <a:pPr lvl="1"/>
            <a:r>
              <a:rPr lang="cs-CZ" sz="2000" dirty="0" smtClean="0"/>
              <a:t>poskytování </a:t>
            </a:r>
            <a:r>
              <a:rPr lang="cs-CZ" sz="2000" dirty="0"/>
              <a:t>nezávislých, veřejných </a:t>
            </a:r>
            <a:r>
              <a:rPr lang="cs-CZ" sz="2000" dirty="0" smtClean="0"/>
              <a:t>služeb</a:t>
            </a:r>
          </a:p>
          <a:p>
            <a:pPr lvl="1"/>
            <a:r>
              <a:rPr lang="cs-CZ" sz="2000" dirty="0" smtClean="0"/>
              <a:t>bezplatné služby rovným způsobem =  </a:t>
            </a:r>
            <a:r>
              <a:rPr lang="cs-CZ" sz="2000" dirty="0"/>
              <a:t>všem bez </a:t>
            </a:r>
            <a:r>
              <a:rPr lang="cs-CZ" sz="2000" dirty="0" smtClean="0"/>
              <a:t>rozdílu</a:t>
            </a:r>
            <a:endParaRPr lang="cs-CZ" sz="1800" dirty="0"/>
          </a:p>
          <a:p>
            <a:pPr lvl="1"/>
            <a:r>
              <a:rPr lang="cs-CZ" sz="2000" dirty="0" smtClean="0"/>
              <a:t>knihoven = spolehlivá, důvěryhodná </a:t>
            </a:r>
            <a:r>
              <a:rPr lang="cs-CZ" sz="2000" dirty="0"/>
              <a:t>a </a:t>
            </a:r>
            <a:r>
              <a:rPr lang="cs-CZ" sz="2000" dirty="0" smtClean="0"/>
              <a:t>bezpečná institucí </a:t>
            </a:r>
          </a:p>
          <a:p>
            <a:pPr lvl="1"/>
            <a:r>
              <a:rPr lang="cs-CZ" sz="2000" dirty="0" smtClean="0"/>
              <a:t>hustá síť knihoven + VKIS</a:t>
            </a:r>
            <a:endParaRPr lang="cs-CZ" sz="1800" dirty="0"/>
          </a:p>
          <a:p>
            <a:pPr lvl="1"/>
            <a:r>
              <a:rPr lang="cs-CZ" sz="2000" dirty="0" smtClean="0"/>
              <a:t>existující legislativa</a:t>
            </a:r>
            <a:endParaRPr lang="cs-CZ" sz="1800" dirty="0"/>
          </a:p>
          <a:p>
            <a:pPr lvl="1"/>
            <a:r>
              <a:rPr lang="cs-CZ" sz="2000" dirty="0" smtClean="0"/>
              <a:t>existence </a:t>
            </a:r>
            <a:r>
              <a:rPr lang="cs-CZ" sz="2000" dirty="0"/>
              <a:t>dlouhodobě budovaných, strukturovaných </a:t>
            </a:r>
            <a:r>
              <a:rPr lang="cs-CZ" sz="2000" dirty="0" smtClean="0"/>
              <a:t>fondů</a:t>
            </a:r>
          </a:p>
          <a:p>
            <a:pPr lvl="1"/>
            <a:r>
              <a:rPr lang="cs-CZ" sz="2000" dirty="0" smtClean="0"/>
              <a:t>profesionální </a:t>
            </a:r>
            <a:r>
              <a:rPr lang="cs-CZ" sz="2000" dirty="0"/>
              <a:t>personál </a:t>
            </a:r>
            <a:r>
              <a:rPr lang="cs-CZ" sz="2000" dirty="0" smtClean="0"/>
              <a:t>+ jeho </a:t>
            </a:r>
            <a:r>
              <a:rPr lang="cs-CZ" sz="2000" dirty="0"/>
              <a:t>motivace ke </a:t>
            </a:r>
            <a:r>
              <a:rPr lang="cs-CZ" sz="2000" dirty="0" smtClean="0"/>
              <a:t>vzdělávání</a:t>
            </a:r>
            <a:endParaRPr lang="cs-CZ" sz="1800" dirty="0"/>
          </a:p>
          <a:p>
            <a:pPr lvl="1"/>
            <a:r>
              <a:rPr lang="cs-CZ" sz="2000" dirty="0" smtClean="0"/>
              <a:t>vysoká </a:t>
            </a:r>
            <a:r>
              <a:rPr lang="cs-CZ" sz="2000" dirty="0"/>
              <a:t>úroveň standardizace </a:t>
            </a:r>
            <a:r>
              <a:rPr lang="cs-CZ" sz="2000" dirty="0" smtClean="0"/>
              <a:t>procesů jako </a:t>
            </a:r>
            <a:r>
              <a:rPr lang="cs-CZ" sz="2000" dirty="0"/>
              <a:t>základ pro spolupráci budovaných </a:t>
            </a:r>
            <a:r>
              <a:rPr lang="cs-CZ" sz="2000" dirty="0" smtClean="0"/>
              <a:t>systémů</a:t>
            </a:r>
            <a:endParaRPr lang="cs-CZ" sz="1800" dirty="0"/>
          </a:p>
          <a:p>
            <a:pPr lvl="1"/>
            <a:r>
              <a:rPr lang="cs-CZ" sz="2000" dirty="0"/>
              <a:t>Intenzivní digitalizace knihovních fondů na celostátní i regionální</a:t>
            </a:r>
            <a:r>
              <a:rPr lang="cs-CZ" sz="1600" dirty="0"/>
              <a:t> </a:t>
            </a:r>
            <a:r>
              <a:rPr lang="cs-CZ" sz="2000" dirty="0"/>
              <a:t>úrovni.</a:t>
            </a:r>
            <a:endParaRPr lang="cs-CZ" sz="1800" dirty="0"/>
          </a:p>
          <a:p>
            <a:pPr marL="709613" lvl="1" indent="0">
              <a:buNone/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20773964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1800" dirty="0" smtClean="0"/>
              <a:t>schopnost </a:t>
            </a:r>
            <a:r>
              <a:rPr lang="cs-CZ" sz="1800" dirty="0"/>
              <a:t>kvalifikovaně zpracovávat </a:t>
            </a:r>
            <a:r>
              <a:rPr lang="cs-CZ" sz="1800" dirty="0" smtClean="0"/>
              <a:t>informace</a:t>
            </a:r>
            <a:endParaRPr lang="cs-CZ" sz="1400" dirty="0"/>
          </a:p>
          <a:p>
            <a:pPr lvl="1"/>
            <a:r>
              <a:rPr lang="cs-CZ" sz="1800" dirty="0" smtClean="0"/>
              <a:t>schopnost </a:t>
            </a:r>
            <a:r>
              <a:rPr lang="cs-CZ" sz="1800" dirty="0"/>
              <a:t>vzájemné </a:t>
            </a:r>
            <a:r>
              <a:rPr lang="cs-CZ" sz="1800" dirty="0" smtClean="0"/>
              <a:t>spolupráce + zkušenosti </a:t>
            </a:r>
            <a:r>
              <a:rPr lang="cs-CZ" sz="1800" dirty="0"/>
              <a:t>se sdílením informačních zdrojů a </a:t>
            </a:r>
            <a:r>
              <a:rPr lang="cs-CZ" sz="1800" dirty="0" smtClean="0"/>
              <a:t>služeb</a:t>
            </a:r>
            <a:endParaRPr lang="cs-CZ" sz="1400" dirty="0"/>
          </a:p>
          <a:p>
            <a:pPr lvl="1"/>
            <a:r>
              <a:rPr lang="cs-CZ" sz="1800" dirty="0" smtClean="0"/>
              <a:t>systém </a:t>
            </a:r>
            <a:r>
              <a:rPr lang="cs-CZ" sz="1800" dirty="0"/>
              <a:t>koordinace a podpory VKIS obecních knihoven na úrovni </a:t>
            </a:r>
            <a:r>
              <a:rPr lang="cs-CZ" sz="1800" dirty="0" smtClean="0"/>
              <a:t>kraje</a:t>
            </a:r>
            <a:endParaRPr lang="cs-CZ" sz="1400" dirty="0"/>
          </a:p>
          <a:p>
            <a:pPr lvl="1"/>
            <a:r>
              <a:rPr lang="cs-CZ" sz="1800" dirty="0" smtClean="0"/>
              <a:t>dostatečně </a:t>
            </a:r>
            <a:r>
              <a:rPr lang="cs-CZ" sz="1800" dirty="0"/>
              <a:t>široká nabídka zahraničních elektronických informačních </a:t>
            </a:r>
            <a:r>
              <a:rPr lang="cs-CZ" sz="1800" dirty="0" smtClean="0"/>
              <a:t>zdrojů</a:t>
            </a:r>
            <a:endParaRPr lang="cs-CZ" sz="1400" dirty="0"/>
          </a:p>
          <a:p>
            <a:pPr lvl="1"/>
            <a:r>
              <a:rPr lang="cs-CZ" sz="1800" dirty="0" smtClean="0"/>
              <a:t>existence </a:t>
            </a:r>
            <a:r>
              <a:rPr lang="cs-CZ" sz="1800" dirty="0"/>
              <a:t>oborového vzdělávání všech </a:t>
            </a:r>
            <a:r>
              <a:rPr lang="cs-CZ" sz="1800" dirty="0" smtClean="0"/>
              <a:t>stupňů!!!</a:t>
            </a:r>
            <a:endParaRPr lang="cs-CZ" sz="1400" dirty="0"/>
          </a:p>
          <a:p>
            <a:pPr lvl="1"/>
            <a:r>
              <a:rPr lang="cs-CZ" sz="1800" dirty="0" smtClean="0"/>
              <a:t>existence </a:t>
            </a:r>
            <a:r>
              <a:rPr lang="cs-CZ" sz="1800" dirty="0"/>
              <a:t>vícezdrojového financování formou dotačních programů, strukturálních fondů EU, projektové financování včetně podpory výzkumu, vývoje a </a:t>
            </a:r>
            <a:r>
              <a:rPr lang="cs-CZ" sz="1800" dirty="0" smtClean="0"/>
              <a:t>inovací</a:t>
            </a:r>
            <a:endParaRPr lang="cs-CZ" sz="1400" dirty="0"/>
          </a:p>
          <a:p>
            <a:pPr lvl="1"/>
            <a:r>
              <a:rPr lang="cs-CZ" sz="1800" dirty="0" smtClean="0"/>
              <a:t>fungující </a:t>
            </a:r>
            <a:r>
              <a:rPr lang="cs-CZ" sz="1800" dirty="0"/>
              <a:t>systém měření a porovnávání výkonu a činnosti </a:t>
            </a:r>
            <a:r>
              <a:rPr lang="cs-CZ" sz="1800" dirty="0" smtClean="0"/>
              <a:t>knihoven </a:t>
            </a:r>
            <a:r>
              <a:rPr lang="cs-CZ" sz="1800" dirty="0"/>
              <a:t>včetně hodnocení ekonomické efektivnosti </a:t>
            </a:r>
            <a:r>
              <a:rPr lang="cs-CZ" sz="1800" dirty="0" smtClean="0"/>
              <a:t>služeb</a:t>
            </a:r>
            <a:endParaRPr lang="cs-CZ" sz="1400" dirty="0"/>
          </a:p>
          <a:p>
            <a:pPr lvl="1"/>
            <a:r>
              <a:rPr lang="cs-CZ" sz="1800" dirty="0"/>
              <a:t>a</a:t>
            </a:r>
            <a:r>
              <a:rPr lang="cs-CZ" sz="1800" dirty="0" smtClean="0"/>
              <a:t>ktivní </a:t>
            </a:r>
            <a:r>
              <a:rPr lang="cs-CZ" sz="1800" dirty="0"/>
              <a:t>přístup občanských sdružení, asociací, poradních orgánů a neformálních sdružení knihoven a zaměstnanců při rozvoji </a:t>
            </a:r>
            <a:r>
              <a:rPr lang="cs-CZ" sz="1800" dirty="0" smtClean="0"/>
              <a:t>VKIS</a:t>
            </a:r>
            <a:endParaRPr lang="cs-CZ" sz="1400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7642043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SWOT analýza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slabé stránky</a:t>
            </a:r>
          </a:p>
          <a:p>
            <a:pPr lvl="1"/>
            <a:r>
              <a:rPr lang="cs-CZ" sz="1600" dirty="0" smtClean="0"/>
              <a:t>nedostatečné </a:t>
            </a:r>
            <a:r>
              <a:rPr lang="cs-CZ" sz="1600" dirty="0"/>
              <a:t>začlenění knihoven do systému školního i mimoškolního </a:t>
            </a:r>
            <a:r>
              <a:rPr lang="cs-CZ" sz="1600" dirty="0" smtClean="0"/>
              <a:t>vzdělávání</a:t>
            </a:r>
            <a:endParaRPr lang="cs-CZ" sz="1600" dirty="0"/>
          </a:p>
          <a:p>
            <a:pPr lvl="1"/>
            <a:r>
              <a:rPr lang="cs-CZ" sz="1600" dirty="0" smtClean="0"/>
              <a:t>nízká </a:t>
            </a:r>
            <a:r>
              <a:rPr lang="cs-CZ" sz="1600" dirty="0"/>
              <a:t>úroveň spolupráce knihoven a škol v oblasti podpory čtenářské, informační a digitální </a:t>
            </a:r>
            <a:r>
              <a:rPr lang="cs-CZ" sz="1600" dirty="0" smtClean="0"/>
              <a:t>gramotnosti</a:t>
            </a:r>
            <a:endParaRPr lang="cs-CZ" sz="1600" dirty="0"/>
          </a:p>
          <a:p>
            <a:pPr lvl="1"/>
            <a:r>
              <a:rPr lang="cs-CZ" sz="1600" dirty="0" smtClean="0"/>
              <a:t>nízká </a:t>
            </a:r>
            <a:r>
              <a:rPr lang="cs-CZ" sz="1600" dirty="0"/>
              <a:t>úroveň spolupráce mezi knihovnami, školami, nakladateli, knižním trhem při aktivitách na podporu čtenářství a společenské prestiže </a:t>
            </a:r>
            <a:r>
              <a:rPr lang="cs-CZ" sz="1600" dirty="0" smtClean="0"/>
              <a:t>četby</a:t>
            </a:r>
            <a:endParaRPr lang="cs-CZ" sz="1600" dirty="0"/>
          </a:p>
          <a:p>
            <a:pPr lvl="1"/>
            <a:r>
              <a:rPr lang="cs-CZ" sz="1600" dirty="0" smtClean="0"/>
              <a:t>nedostatečná </a:t>
            </a:r>
            <a:r>
              <a:rPr lang="cs-CZ" sz="1600" dirty="0"/>
              <a:t>úroveň kooperace knihoven při zajištění VKIS a budování knihovních </a:t>
            </a:r>
            <a:r>
              <a:rPr lang="cs-CZ" sz="1600" dirty="0" smtClean="0"/>
              <a:t>fondů</a:t>
            </a:r>
            <a:endParaRPr lang="cs-CZ" sz="1600" dirty="0"/>
          </a:p>
          <a:p>
            <a:pPr lvl="1"/>
            <a:r>
              <a:rPr lang="cs-CZ" sz="1600" dirty="0" smtClean="0"/>
              <a:t>málo </a:t>
            </a:r>
            <a:r>
              <a:rPr lang="cs-CZ" sz="1600" dirty="0"/>
              <a:t>pohotové služby, složitý a nepohodlný přístup ke zdrojům, nedostatečná nabídka mobilních aplikací, online plateb, neschopnost knihoven reagovat pružně na potřeby </a:t>
            </a:r>
            <a:r>
              <a:rPr lang="cs-CZ" sz="1600" dirty="0" smtClean="0"/>
              <a:t>uživatelů</a:t>
            </a:r>
            <a:endParaRPr lang="cs-CZ" sz="1600" dirty="0"/>
          </a:p>
          <a:p>
            <a:pPr lvl="1"/>
            <a:r>
              <a:rPr lang="cs-CZ" sz="1600" dirty="0" smtClean="0"/>
              <a:t>roztříštěnost </a:t>
            </a:r>
            <a:r>
              <a:rPr lang="cs-CZ" sz="1600" dirty="0"/>
              <a:t>nabídky služeb a informačních zdrojů. Absence centrálních služeb integrujících tradiční služby i služby s digitálním </a:t>
            </a:r>
            <a:r>
              <a:rPr lang="cs-CZ" sz="1600" dirty="0" smtClean="0"/>
              <a:t>obsahem</a:t>
            </a:r>
            <a:endParaRPr lang="cs-CZ" sz="1600" dirty="0"/>
          </a:p>
          <a:p>
            <a:pPr lvl="1"/>
            <a:r>
              <a:rPr lang="cs-CZ" sz="1600" dirty="0" smtClean="0"/>
              <a:t>omezená </a:t>
            </a:r>
            <a:r>
              <a:rPr lang="cs-CZ" sz="1600" dirty="0"/>
              <a:t>nabídka digitálních zdrojů a služeb určených pro širokou veřejnost, zejména v oblasti </a:t>
            </a:r>
            <a:r>
              <a:rPr lang="cs-CZ" sz="1600" dirty="0" smtClean="0"/>
              <a:t>e-knih 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3413444061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1800" dirty="0" smtClean="0"/>
              <a:t>omezené prostředky </a:t>
            </a:r>
            <a:r>
              <a:rPr lang="cs-CZ" sz="1800" dirty="0"/>
              <a:t>na nákup aktuální </a:t>
            </a:r>
            <a:r>
              <a:rPr lang="cs-CZ" sz="1800" dirty="0" smtClean="0"/>
              <a:t>literatury</a:t>
            </a:r>
          </a:p>
          <a:p>
            <a:pPr lvl="1"/>
            <a:r>
              <a:rPr lang="cs-CZ" sz="1800" dirty="0" smtClean="0"/>
              <a:t>zastaralé </a:t>
            </a:r>
            <a:r>
              <a:rPr lang="cs-CZ" sz="1800" dirty="0"/>
              <a:t>knihovní </a:t>
            </a:r>
            <a:r>
              <a:rPr lang="cs-CZ" sz="1800" dirty="0" smtClean="0"/>
              <a:t>fondy</a:t>
            </a:r>
          </a:p>
          <a:p>
            <a:pPr lvl="1"/>
            <a:r>
              <a:rPr lang="cs-CZ" sz="1800" dirty="0" smtClean="0"/>
              <a:t>nízká </a:t>
            </a:r>
            <a:r>
              <a:rPr lang="cs-CZ" sz="1800" dirty="0"/>
              <a:t>efektivnost nákupu </a:t>
            </a:r>
            <a:r>
              <a:rPr lang="cs-CZ" sz="1800" dirty="0" smtClean="0"/>
              <a:t>EIZ</a:t>
            </a:r>
            <a:endParaRPr lang="cs-CZ" sz="1800" dirty="0"/>
          </a:p>
          <a:p>
            <a:pPr lvl="1"/>
            <a:r>
              <a:rPr lang="cs-CZ" sz="1800" dirty="0" smtClean="0"/>
              <a:t>bariéry </a:t>
            </a:r>
            <a:r>
              <a:rPr lang="cs-CZ" sz="1800" dirty="0"/>
              <a:t>při využívání knihoven a jejich služeb pro některé znevýhodněné sociální skupiny </a:t>
            </a:r>
            <a:r>
              <a:rPr lang="cs-CZ" sz="1800" dirty="0" smtClean="0"/>
              <a:t>obyvatel</a:t>
            </a:r>
            <a:endParaRPr lang="cs-CZ" sz="1800" dirty="0"/>
          </a:p>
          <a:p>
            <a:pPr lvl="1"/>
            <a:r>
              <a:rPr lang="cs-CZ" sz="1800" dirty="0" smtClean="0"/>
              <a:t>nízká </a:t>
            </a:r>
            <a:r>
              <a:rPr lang="cs-CZ" sz="1800" dirty="0"/>
              <a:t>úroveň marketingu VKIS a public relations </a:t>
            </a:r>
            <a:r>
              <a:rPr lang="cs-CZ" sz="1800" dirty="0" smtClean="0"/>
              <a:t>knihoven</a:t>
            </a:r>
            <a:endParaRPr lang="cs-CZ" sz="1800" dirty="0"/>
          </a:p>
          <a:p>
            <a:pPr lvl="1"/>
            <a:r>
              <a:rPr lang="cs-CZ" sz="1800" dirty="0" smtClean="0"/>
              <a:t>nedostatečné </a:t>
            </a:r>
            <a:r>
              <a:rPr lang="cs-CZ" sz="1800" dirty="0"/>
              <a:t>prostorové zajištění činnosti řady knihoven, složité nájemní vztahy, zastaralé vybavení interiéru a informačními technologiemi, </a:t>
            </a:r>
            <a:endParaRPr lang="cs-CZ" sz="1800" dirty="0" smtClean="0"/>
          </a:p>
          <a:p>
            <a:pPr lvl="1"/>
            <a:r>
              <a:rPr lang="cs-CZ" sz="1800" dirty="0" smtClean="0"/>
              <a:t>omezená </a:t>
            </a:r>
            <a:r>
              <a:rPr lang="cs-CZ" sz="1800" dirty="0"/>
              <a:t>provozní doba malých </a:t>
            </a:r>
            <a:r>
              <a:rPr lang="cs-CZ" sz="1800" dirty="0" smtClean="0"/>
              <a:t>knihoven</a:t>
            </a:r>
            <a:endParaRPr lang="cs-CZ" sz="1800" dirty="0"/>
          </a:p>
          <a:p>
            <a:pPr lvl="1"/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91835411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Příležitosti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digitalizace a zpřístupňování fondů online</a:t>
            </a:r>
          </a:p>
          <a:p>
            <a:r>
              <a:rPr lang="cs-CZ" dirty="0" smtClean="0"/>
              <a:t>big data, data </a:t>
            </a:r>
            <a:r>
              <a:rPr lang="cs-CZ" dirty="0" err="1" smtClean="0"/>
              <a:t>mining</a:t>
            </a:r>
            <a:endParaRPr lang="cs-CZ" dirty="0" smtClean="0"/>
          </a:p>
          <a:p>
            <a:r>
              <a:rPr lang="cs-CZ" dirty="0" smtClean="0"/>
              <a:t>spolupráce se školami</a:t>
            </a:r>
          </a:p>
          <a:p>
            <a:r>
              <a:rPr lang="cs-CZ" dirty="0" smtClean="0"/>
              <a:t>prodlužování lidského věku, více volného času (senioři)</a:t>
            </a:r>
          </a:p>
          <a:p>
            <a:r>
              <a:rPr lang="cs-CZ" dirty="0" smtClean="0"/>
              <a:t>rozvoj občanské společnosti</a:t>
            </a:r>
          </a:p>
          <a:p>
            <a:r>
              <a:rPr lang="cs-CZ" dirty="0" smtClean="0"/>
              <a:t>pokles čtenářské gramotnosti</a:t>
            </a:r>
          </a:p>
          <a:p>
            <a:r>
              <a:rPr lang="cs-CZ" dirty="0" smtClean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4317584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Hrozby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pokles zájmu o tradiční služby knihovny</a:t>
            </a:r>
          </a:p>
          <a:p>
            <a:r>
              <a:rPr lang="cs-CZ" dirty="0" smtClean="0"/>
              <a:t>hyperinflace informací</a:t>
            </a:r>
          </a:p>
          <a:p>
            <a:r>
              <a:rPr lang="cs-CZ" dirty="0" smtClean="0"/>
              <a:t>autorskoprávní problémy</a:t>
            </a:r>
          </a:p>
          <a:p>
            <a:r>
              <a:rPr lang="cs-CZ" dirty="0" smtClean="0"/>
              <a:t>konkurence komerčních služeb</a:t>
            </a:r>
          </a:p>
          <a:p>
            <a:r>
              <a:rPr lang="cs-CZ" dirty="0" smtClean="0"/>
              <a:t>...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086786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Společně tvoříme knihovny jako nabídku služeb a informačních zdrojů a otevřeného prostoru pro vzdělávání, kulturu a osobní rozvoj.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9576427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směry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b="1" dirty="0" smtClean="0"/>
              <a:t>P</a:t>
            </a:r>
            <a:r>
              <a:rPr lang="cs-CZ" sz="2000" dirty="0" smtClean="0"/>
              <a:t>odpora </a:t>
            </a:r>
            <a:r>
              <a:rPr lang="cs-CZ" sz="2000" dirty="0"/>
              <a:t>spolupráce na různých úrovních: Já. Vy. Čtenáři. Knihovníci. Daňoví poplatníci. Baví nás to. </a:t>
            </a:r>
          </a:p>
          <a:p>
            <a:r>
              <a:rPr lang="cs-CZ" sz="2000" b="1" dirty="0" smtClean="0"/>
              <a:t>R</a:t>
            </a:r>
            <a:r>
              <a:rPr lang="cs-CZ" sz="2000" dirty="0" smtClean="0"/>
              <a:t>ozvoj </a:t>
            </a:r>
            <a:r>
              <a:rPr lang="cs-CZ" sz="2000" dirty="0"/>
              <a:t>zdrojů – knihovní fondy, data, digitalizace, elektronické informační zdroje, média.</a:t>
            </a:r>
          </a:p>
          <a:p>
            <a:r>
              <a:rPr lang="cs-CZ" sz="2000" b="1" dirty="0" smtClean="0"/>
              <a:t>P</a:t>
            </a:r>
            <a:r>
              <a:rPr lang="cs-CZ" sz="2000" dirty="0" smtClean="0"/>
              <a:t>rostor </a:t>
            </a:r>
            <a:r>
              <a:rPr lang="cs-CZ" sz="2000" dirty="0"/>
              <a:t>– podpora fyzicky existujících knihoven, služby knihoven ve virtuálním prostotu (příjemné místo pro jednoho i pro všechny, stále na blízku, pro každého bez rozdílu, se vzájemným respektem). </a:t>
            </a:r>
          </a:p>
          <a:p>
            <a:r>
              <a:rPr lang="cs-CZ" sz="2000" b="1" dirty="0" smtClean="0"/>
              <a:t>R</a:t>
            </a:r>
            <a:r>
              <a:rPr lang="cs-CZ" sz="2000" dirty="0" smtClean="0"/>
              <a:t>ozvoj </a:t>
            </a:r>
            <a:r>
              <a:rPr lang="cs-CZ" sz="2000" dirty="0"/>
              <a:t>kreativity, inspirace, využití tradic, knihovna, čtení jako zážitek. Dnes čerpáme z minulosti a tvoříme budoucnost.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32472686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témata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z="2200" dirty="0"/>
              <a:t>Knihovny ve virtuálním prostředí </a:t>
            </a:r>
            <a:r>
              <a:rPr lang="cs-CZ" sz="2200" dirty="0" smtClean="0"/>
              <a:t>(centrální služby)</a:t>
            </a:r>
            <a:endParaRPr lang="cs-CZ" sz="2200" dirty="0"/>
          </a:p>
          <a:p>
            <a:pPr lvl="0"/>
            <a:r>
              <a:rPr lang="cs-CZ" sz="2200" dirty="0"/>
              <a:t>Knihovny jako otevřená vzdělávací, kulturní, komunitní a kreativní centra </a:t>
            </a:r>
            <a:endParaRPr lang="cs-CZ" sz="2200" dirty="0"/>
          </a:p>
          <a:p>
            <a:pPr lvl="0"/>
            <a:r>
              <a:rPr lang="cs-CZ" sz="2200" dirty="0"/>
              <a:t>Doplňování knihovních fondů a informačních zdrojů</a:t>
            </a:r>
            <a:endParaRPr lang="cs-CZ" sz="2200" dirty="0"/>
          </a:p>
          <a:p>
            <a:pPr lvl="0"/>
            <a:r>
              <a:rPr lang="cs-CZ" sz="2200" dirty="0"/>
              <a:t>Efektivní metody trvalého uchování tradičních knihovních dokumentů </a:t>
            </a:r>
            <a:endParaRPr lang="cs-CZ" sz="2200" i="1" dirty="0"/>
          </a:p>
          <a:p>
            <a:pPr lvl="0"/>
            <a:r>
              <a:rPr lang="cs-CZ" sz="2200" dirty="0"/>
              <a:t>Výstavba knihoven, podpora infrastruktury ICT v knihovnách</a:t>
            </a:r>
          </a:p>
          <a:p>
            <a:pPr lvl="0"/>
            <a:r>
              <a:rPr lang="cs-CZ" sz="2200" dirty="0"/>
              <a:t>Systém hodnocení a marketing veřejných knihovnických a informačních služeb </a:t>
            </a:r>
            <a:endParaRPr lang="cs-CZ" sz="2200" i="1" dirty="0"/>
          </a:p>
          <a:p>
            <a:pPr lvl="0"/>
            <a:r>
              <a:rPr lang="cs-CZ" sz="2200" dirty="0"/>
              <a:t>Vzdělávání pracovníků </a:t>
            </a:r>
            <a:r>
              <a:rPr lang="cs-CZ" sz="2200" dirty="0" smtClean="0"/>
              <a:t>knihoven</a:t>
            </a:r>
            <a:endParaRPr lang="cs-CZ" sz="2200" dirty="0"/>
          </a:p>
        </p:txBody>
      </p:sp>
    </p:spTree>
    <p:extLst>
      <p:ext uri="{BB962C8B-B14F-4D97-AF65-F5344CB8AC3E}">
        <p14:creationId xmlns:p14="http://schemas.microsoft.com/office/powerpoint/2010/main" val="1921024497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Nová koncepce 2016-2020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tři </a:t>
            </a:r>
            <a:r>
              <a:rPr lang="cs-CZ" dirty="0" smtClean="0"/>
              <a:t>fáze</a:t>
            </a:r>
          </a:p>
          <a:p>
            <a:pPr lvl="1"/>
            <a:r>
              <a:rPr lang="cs-CZ" dirty="0" smtClean="0"/>
              <a:t>diskuze </a:t>
            </a:r>
            <a:r>
              <a:rPr lang="cs-CZ" dirty="0"/>
              <a:t>o nové vizi a prioritách rozvoje knihoven</a:t>
            </a:r>
          </a:p>
          <a:p>
            <a:pPr lvl="1"/>
            <a:r>
              <a:rPr lang="cs-CZ" dirty="0" smtClean="0"/>
              <a:t>spolupráce </a:t>
            </a:r>
            <a:r>
              <a:rPr lang="cs-CZ" dirty="0"/>
              <a:t>s Ministerstvem kultury ČR na přípravě dokumentu „Plán </a:t>
            </a:r>
            <a:r>
              <a:rPr lang="cs-CZ" dirty="0" smtClean="0"/>
              <a:t>implementace Státní </a:t>
            </a:r>
            <a:r>
              <a:rPr lang="cs-CZ" dirty="0"/>
              <a:t>kulturní politiky na léta 2015-2020 (s výhledem do roku 2025)“</a:t>
            </a:r>
          </a:p>
          <a:p>
            <a:pPr lvl="1"/>
            <a:r>
              <a:rPr lang="cs-CZ" dirty="0" smtClean="0"/>
              <a:t>využití </a:t>
            </a:r>
            <a:r>
              <a:rPr lang="cs-CZ" dirty="0"/>
              <a:t>strategických materiálů z jiných oblastí a rezortů, které mají vazbu na činnosti </a:t>
            </a:r>
            <a:r>
              <a:rPr lang="cs-CZ" dirty="0" smtClean="0"/>
              <a:t>knihoven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92042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Novela AZ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transponování EU směrnic</a:t>
            </a:r>
          </a:p>
          <a:p>
            <a:pPr lvl="1"/>
            <a:r>
              <a:rPr lang="cs-CZ" dirty="0" smtClean="0"/>
              <a:t>směrnice o prodloužení doby ochrany práv ke </a:t>
            </a:r>
            <a:r>
              <a:rPr lang="cs-CZ" b="1" dirty="0" smtClean="0"/>
              <a:t>zvukovým nahrávkám</a:t>
            </a:r>
          </a:p>
          <a:p>
            <a:pPr lvl="2"/>
            <a:r>
              <a:rPr lang="cs-CZ" dirty="0" smtClean="0"/>
              <a:t>50 </a:t>
            </a:r>
            <a:r>
              <a:rPr lang="cs-CZ" dirty="0"/>
              <a:t>-</a:t>
            </a:r>
            <a:r>
              <a:rPr lang="en-US" dirty="0" smtClean="0"/>
              <a:t>&gt;</a:t>
            </a:r>
            <a:r>
              <a:rPr lang="cs-CZ" dirty="0" smtClean="0"/>
              <a:t> 70 let</a:t>
            </a:r>
          </a:p>
          <a:p>
            <a:pPr lvl="1"/>
            <a:r>
              <a:rPr lang="cs-CZ" dirty="0" smtClean="0"/>
              <a:t>směrnice o některých povolených způsobech </a:t>
            </a:r>
            <a:r>
              <a:rPr lang="cs-CZ" b="1" dirty="0" smtClean="0"/>
              <a:t>užití osiřelých děl</a:t>
            </a:r>
          </a:p>
          <a:p>
            <a:r>
              <a:rPr lang="cs-CZ" dirty="0" smtClean="0">
                <a:hlinkClick r:id="rId2"/>
              </a:rPr>
              <a:t>více </a:t>
            </a:r>
            <a:r>
              <a:rPr lang="cs-CZ" dirty="0" err="1" smtClean="0">
                <a:hlinkClick r:id="rId2"/>
              </a:rPr>
              <a:t>info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0049022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fáze - diskuze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jednání v </a:t>
            </a:r>
            <a:r>
              <a:rPr lang="cs-CZ" dirty="0" smtClean="0"/>
              <a:t>Třešti (27.-29.4.2015)</a:t>
            </a:r>
            <a:endParaRPr lang="cs-CZ" dirty="0"/>
          </a:p>
          <a:p>
            <a:r>
              <a:rPr lang="cs-CZ" dirty="0"/>
              <a:t>snaha najít „realizovatelné“ </a:t>
            </a:r>
            <a:r>
              <a:rPr lang="cs-CZ" dirty="0" smtClean="0"/>
              <a:t>cíle</a:t>
            </a:r>
          </a:p>
          <a:p>
            <a:r>
              <a:rPr lang="cs-CZ" dirty="0" smtClean="0"/>
              <a:t>vize</a:t>
            </a:r>
          </a:p>
          <a:p>
            <a:pPr lvl="1"/>
            <a:r>
              <a:rPr lang="cs-CZ" dirty="0" smtClean="0"/>
              <a:t>„Společně</a:t>
            </a:r>
            <a:r>
              <a:rPr lang="cs-CZ" dirty="0"/>
              <a:t>* tvoříme knihovny jako nabídku zdrojů** a otevřeného prostoru*** pro </a:t>
            </a:r>
            <a:r>
              <a:rPr lang="cs-CZ" dirty="0" err="1" smtClean="0"/>
              <a:t>vzdělávání,kulturu</a:t>
            </a:r>
            <a:r>
              <a:rPr lang="cs-CZ" dirty="0" smtClean="0"/>
              <a:t> </a:t>
            </a:r>
            <a:r>
              <a:rPr lang="cs-CZ" dirty="0"/>
              <a:t>a osobní rozvoj</a:t>
            </a:r>
            <a:r>
              <a:rPr lang="cs-CZ" dirty="0" smtClean="0"/>
              <a:t>****.“</a:t>
            </a:r>
          </a:p>
          <a:p>
            <a:pPr lvl="1"/>
            <a:r>
              <a:rPr lang="cs-CZ" dirty="0" smtClean="0"/>
              <a:t>* = </a:t>
            </a:r>
            <a:r>
              <a:rPr lang="cs-CZ" dirty="0" err="1" smtClean="0"/>
              <a:t>spoluráce</a:t>
            </a:r>
            <a:r>
              <a:rPr lang="cs-CZ" dirty="0" smtClean="0"/>
              <a:t> na různých úrovních</a:t>
            </a:r>
          </a:p>
          <a:p>
            <a:pPr lvl="1"/>
            <a:r>
              <a:rPr lang="cs-CZ" dirty="0" smtClean="0"/>
              <a:t>** = rozvoj zdrojů (fondy, e-zdroje,…)</a:t>
            </a:r>
          </a:p>
          <a:p>
            <a:pPr lvl="1"/>
            <a:r>
              <a:rPr lang="cs-CZ" dirty="0" smtClean="0"/>
              <a:t>*** = prostor (fyzický i virtuální)</a:t>
            </a:r>
          </a:p>
          <a:p>
            <a:pPr lvl="1"/>
            <a:r>
              <a:rPr lang="cs-CZ" dirty="0" smtClean="0"/>
              <a:t>**** = rozvoj kreativity, osobnosti,…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94062600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2. fáze – spolupráce s MK ČR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duben 2015 – schválena Státní kulturní politika 2016 – 2020</a:t>
            </a:r>
          </a:p>
          <a:p>
            <a:r>
              <a:rPr lang="cs-CZ" sz="2400" dirty="0" smtClean="0"/>
              <a:t>zahrnuta knihovnická témata </a:t>
            </a:r>
            <a:r>
              <a:rPr lang="cs-CZ" sz="1800" dirty="0" smtClean="0"/>
              <a:t>= dotace</a:t>
            </a:r>
          </a:p>
          <a:p>
            <a:pPr lvl="1"/>
            <a:r>
              <a:rPr lang="cs-CZ" sz="1800" dirty="0" smtClean="0"/>
              <a:t>Centrální portál knihoven (CPK)</a:t>
            </a:r>
          </a:p>
          <a:p>
            <a:pPr lvl="1"/>
            <a:r>
              <a:rPr lang="cs-CZ" sz="1800" dirty="0"/>
              <a:t>digitalizace + </a:t>
            </a:r>
            <a:r>
              <a:rPr lang="cs-CZ" sz="1800" dirty="0" smtClean="0"/>
              <a:t>licence </a:t>
            </a:r>
            <a:r>
              <a:rPr lang="cs-CZ" sz="1800" dirty="0"/>
              <a:t>na zpřístupnění knihovních fondů v digitální </a:t>
            </a:r>
            <a:r>
              <a:rPr lang="cs-CZ" sz="1800" dirty="0" smtClean="0"/>
              <a:t>podobě + zpřístupnění</a:t>
            </a:r>
          </a:p>
          <a:p>
            <a:pPr lvl="1"/>
            <a:r>
              <a:rPr lang="cs-CZ" sz="1800" dirty="0" smtClean="0"/>
              <a:t>povinný výtisk e-dokumentů</a:t>
            </a:r>
          </a:p>
          <a:p>
            <a:pPr lvl="1"/>
            <a:r>
              <a:rPr lang="cs-CZ" sz="1800" dirty="0"/>
              <a:t>o</a:t>
            </a:r>
            <a:r>
              <a:rPr lang="cs-CZ" sz="1800" dirty="0" smtClean="0"/>
              <a:t>nline služby</a:t>
            </a:r>
          </a:p>
          <a:p>
            <a:pPr lvl="1"/>
            <a:r>
              <a:rPr lang="cs-CZ" sz="1800" dirty="0" smtClean="0"/>
              <a:t>knihovna jako vzdělávací, kulturní, odborné a komunitní centrum</a:t>
            </a:r>
          </a:p>
          <a:p>
            <a:pPr lvl="1"/>
            <a:r>
              <a:rPr lang="cs-CZ" sz="1800" dirty="0" smtClean="0"/>
              <a:t>výstavba knihoven, rozvoj ICT</a:t>
            </a:r>
          </a:p>
          <a:p>
            <a:pPr lvl="1"/>
            <a:r>
              <a:rPr lang="cs-CZ" sz="1800" dirty="0" smtClean="0"/>
              <a:t>regionální funkce knihoven</a:t>
            </a:r>
          </a:p>
          <a:p>
            <a:pPr lvl="1"/>
            <a:r>
              <a:rPr lang="cs-CZ" sz="1800" dirty="0" smtClean="0"/>
              <a:t>měření výkonu knihoven</a:t>
            </a:r>
          </a:p>
          <a:p>
            <a:pPr lvl="1"/>
            <a:r>
              <a:rPr lang="cs-CZ" sz="1800" dirty="0" smtClean="0"/>
              <a:t>uchovávání kulturního dědictví (texty, audio,…)</a:t>
            </a:r>
          </a:p>
          <a:p>
            <a:pPr lvl="1"/>
            <a:r>
              <a:rPr lang="cs-CZ" sz="1800" dirty="0" smtClean="0"/>
              <a:t>rozvoj pracovníků knihoven</a:t>
            </a:r>
          </a:p>
          <a:p>
            <a:pPr lvl="1"/>
            <a:r>
              <a:rPr lang="cs-CZ" sz="1800" dirty="0" smtClean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018848112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fáze – využití v praxi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2. jednání v Třešti (jaro 2016)</a:t>
            </a:r>
          </a:p>
          <a:p>
            <a:r>
              <a:rPr lang="cs-CZ" dirty="0" smtClean="0"/>
              <a:t>finální verze</a:t>
            </a:r>
          </a:p>
          <a:p>
            <a:r>
              <a:rPr lang="cs-CZ" dirty="0" smtClean="0"/>
              <a:t>jak </a:t>
            </a:r>
            <a:r>
              <a:rPr lang="cs-CZ" dirty="0" smtClean="0"/>
              <a:t>strategické dokumenty dostat do praxe a naplňovat je???</a:t>
            </a:r>
          </a:p>
          <a:p>
            <a:r>
              <a:rPr lang="cs-CZ" dirty="0" smtClean="0"/>
              <a:t>neřeší se financování</a:t>
            </a:r>
          </a:p>
          <a:p>
            <a:r>
              <a:rPr lang="cs-CZ" dirty="0" smtClean="0"/>
              <a:t>pouze dotační programy MK ČR</a:t>
            </a:r>
          </a:p>
          <a:p>
            <a:pPr lvl="1"/>
            <a:r>
              <a:rPr lang="cs-CZ" dirty="0" smtClean="0"/>
              <a:t>stagnace grantů = hledat jiné cesty financování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3434389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dál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využívat potenciál knihoven při prosazování jejich zájmů</a:t>
            </a:r>
          </a:p>
          <a:p>
            <a:r>
              <a:rPr lang="cs-CZ" dirty="0" smtClean="0"/>
              <a:t>kreativita</a:t>
            </a:r>
          </a:p>
          <a:p>
            <a:r>
              <a:rPr lang="cs-CZ" dirty="0"/>
              <a:t>nutná </a:t>
            </a:r>
            <a:r>
              <a:rPr lang="cs-CZ" b="1" dirty="0">
                <a:solidFill>
                  <a:srgbClr val="00B050"/>
                </a:solidFill>
              </a:rPr>
              <a:t>spolupráce</a:t>
            </a:r>
          </a:p>
          <a:p>
            <a:pPr marL="1028700" lvl="1" indent="-342900"/>
            <a:r>
              <a:rPr lang="cs-CZ" dirty="0" smtClean="0"/>
              <a:t>mezi knihovnami</a:t>
            </a:r>
          </a:p>
          <a:p>
            <a:pPr marL="1028700" lvl="1" indent="-342900"/>
            <a:r>
              <a:rPr lang="cs-CZ" dirty="0" smtClean="0"/>
              <a:t>partneři</a:t>
            </a:r>
          </a:p>
          <a:p>
            <a:pPr marL="1028700" lvl="1" indent="-342900"/>
            <a:r>
              <a:rPr lang="cs-CZ" dirty="0" smtClean="0"/>
              <a:t>sponzoři</a:t>
            </a:r>
          </a:p>
        </p:txBody>
      </p:sp>
    </p:spTree>
    <p:extLst>
      <p:ext uri="{BB962C8B-B14F-4D97-AF65-F5344CB8AC3E}">
        <p14:creationId xmlns:p14="http://schemas.microsoft.com/office/powerpoint/2010/main" val="3604213495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Otázky k zamyšlení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Co je podle Vás knihovna???</a:t>
            </a:r>
          </a:p>
          <a:p>
            <a:r>
              <a:rPr lang="cs-CZ" dirty="0" smtClean="0"/>
              <a:t>Jak by měla vypadat v roce 2020???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92599511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979613" y="4294188"/>
            <a:ext cx="6399212" cy="719137"/>
          </a:xfrm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tx1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buFontTx/>
              <a:buNone/>
            </a:pPr>
            <a:r>
              <a:rPr lang="cs-CZ" b="1" smtClean="0"/>
              <a:t>Děkuji Vám za pozornost</a:t>
            </a:r>
            <a:endParaRPr lang="en-US" b="1" smtClean="0"/>
          </a:p>
        </p:txBody>
      </p:sp>
      <p:pic>
        <p:nvPicPr>
          <p:cNvPr id="110595" name="Picture 3" descr="billboard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006850" y="2062163"/>
            <a:ext cx="2284413" cy="204787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0596" name="Text Box 4"/>
          <p:cNvSpPr txBox="1">
            <a:spLocks noChangeArrowheads="1"/>
          </p:cNvSpPr>
          <p:nvPr/>
        </p:nvSpPr>
        <p:spPr bwMode="auto">
          <a:xfrm>
            <a:off x="4859338" y="5661025"/>
            <a:ext cx="3960812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cs-CZ" sz="2000" b="1" dirty="0">
                <a:latin typeface="Verdana" panose="020B0604030504040204" pitchFamily="34" charset="0"/>
              </a:rPr>
              <a:t>Martin Krčál</a:t>
            </a:r>
          </a:p>
          <a:p>
            <a:pPr algn="r"/>
            <a:r>
              <a:rPr lang="cs-CZ" sz="2000" b="1" dirty="0" smtClean="0">
                <a:latin typeface="Verdana" panose="020B0604030504040204" pitchFamily="34" charset="0"/>
              </a:rPr>
              <a:t>krcal@phil.muni.cz</a:t>
            </a:r>
            <a:endParaRPr lang="cs-CZ" sz="2000" b="1" dirty="0">
              <a:latin typeface="Verdana" panose="020B0604030504040204" pitchFamily="34" charset="0"/>
            </a:endParaRPr>
          </a:p>
        </p:txBody>
      </p:sp>
      <p:sp>
        <p:nvSpPr>
          <p:cNvPr id="110597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95288" y="979488"/>
            <a:ext cx="8281987" cy="2881312"/>
          </a:xfrm>
          <a:noFill/>
        </p:spPr>
        <p:txBody>
          <a:bodyPr/>
          <a:lstStyle/>
          <a:p>
            <a:pPr algn="ctr" eaLnBrk="1" hangingPunct="1">
              <a:lnSpc>
                <a:spcPct val="120000"/>
              </a:lnSpc>
            </a:pPr>
            <a:r>
              <a:rPr lang="cs-CZ" sz="6600" smtClean="0">
                <a:solidFill>
                  <a:srgbClr val="FFFF00"/>
                </a:solidFill>
              </a:rPr>
              <a:t>Zákon o povinném výtisku</a:t>
            </a:r>
            <a:endParaRPr lang="uk-UA" sz="66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3200" smtClean="0">
                <a:hlinkClick r:id="rId2"/>
              </a:rPr>
              <a:t>Periodický tisk</a:t>
            </a:r>
            <a:endParaRPr lang="cs-CZ" sz="3200" smtClean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10000"/>
              </a:lnSpc>
            </a:pPr>
            <a:r>
              <a:rPr lang="cs-CZ" sz="2800" dirty="0" smtClean="0"/>
              <a:t>zákon </a:t>
            </a:r>
            <a:r>
              <a:rPr lang="cs-CZ" sz="2800" dirty="0" smtClean="0">
                <a:hlinkClick r:id="rId3"/>
              </a:rPr>
              <a:t>46/2000</a:t>
            </a:r>
            <a:r>
              <a:rPr lang="cs-CZ" sz="2800" dirty="0" smtClean="0"/>
              <a:t> ze dne 22. února 2000 o právech a povinnostech při vydávání </a:t>
            </a:r>
            <a:r>
              <a:rPr lang="cs-CZ" sz="2800" b="1" dirty="0" smtClean="0"/>
              <a:t>periodického</a:t>
            </a:r>
            <a:r>
              <a:rPr lang="cs-CZ" sz="2800" dirty="0" smtClean="0"/>
              <a:t> tisku a o změně některých dalších zákonů (tiskový zákon)</a:t>
            </a:r>
          </a:p>
          <a:p>
            <a:pPr eaLnBrk="1" hangingPunct="1">
              <a:lnSpc>
                <a:spcPct val="110000"/>
              </a:lnSpc>
            </a:pPr>
            <a:r>
              <a:rPr lang="cs-CZ" sz="2800" dirty="0" smtClean="0"/>
              <a:t>§ 9 Povinné výtisky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vydavatel má povinnost dodat do 7 dnů PV do vybraných knihoven</a:t>
            </a:r>
          </a:p>
          <a:p>
            <a:pPr lvl="1" eaLnBrk="1" hangingPunct="1">
              <a:lnSpc>
                <a:spcPct val="90000"/>
              </a:lnSpc>
            </a:pPr>
            <a:r>
              <a:rPr lang="cs-CZ" sz="2200" dirty="0" smtClean="0"/>
              <a:t>písemně nabídnout dokument ke koupi dalším vybraným knihovnám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hlinkClick r:id="rId2"/>
              </a:rPr>
              <a:t>Povinné výtisky periodik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2x Národní knihovna České republiky</a:t>
            </a:r>
          </a:p>
          <a:p>
            <a:r>
              <a:rPr lang="cs-CZ" sz="2000" dirty="0" smtClean="0"/>
              <a:t>1x Moravská zemská knihovna v Brně</a:t>
            </a:r>
          </a:p>
          <a:p>
            <a:r>
              <a:rPr lang="cs-CZ" sz="2000" dirty="0" smtClean="0"/>
              <a:t>1x knihovna Národního muzea v Praze</a:t>
            </a:r>
          </a:p>
          <a:p>
            <a:r>
              <a:rPr lang="cs-CZ" sz="2000" dirty="0" smtClean="0"/>
              <a:t>1x Ministerstvo kultury ČR</a:t>
            </a:r>
          </a:p>
          <a:p>
            <a:r>
              <a:rPr lang="cs-CZ" sz="2000" dirty="0" smtClean="0"/>
              <a:t>1x Parlamentní knihovna</a:t>
            </a:r>
          </a:p>
          <a:p>
            <a:r>
              <a:rPr lang="cs-CZ" sz="2000" dirty="0" smtClean="0"/>
              <a:t>1x regionální povinný výtisk příslušné státní vědecké knihovně</a:t>
            </a:r>
          </a:p>
          <a:p>
            <a:r>
              <a:rPr lang="cs-CZ" sz="2000" dirty="0" smtClean="0"/>
              <a:t>1x regionální povinný výtisk Městské knihovně hlavního města Prahy</a:t>
            </a:r>
          </a:p>
          <a:p>
            <a:r>
              <a:rPr lang="cs-CZ" sz="2000" dirty="0" smtClean="0"/>
              <a:t>1x povinný výtisk periodického tisku, který je vydavatelem určen pro nevidomé nebo slabozraké, Knihovně a tiskárně pro nevidomé K. E. </a:t>
            </a:r>
            <a:r>
              <a:rPr lang="cs-CZ" sz="2000" dirty="0" err="1" smtClean="0"/>
              <a:t>Macana</a:t>
            </a:r>
            <a:r>
              <a:rPr lang="cs-CZ" sz="2000" dirty="0" smtClean="0"/>
              <a:t> v Praze</a:t>
            </a:r>
          </a:p>
        </p:txBody>
      </p:sp>
    </p:spTree>
    <p:extLst>
      <p:ext uri="{BB962C8B-B14F-4D97-AF65-F5344CB8AC3E}">
        <p14:creationId xmlns:p14="http://schemas.microsoft.com/office/powerpoint/2010/main" val="839009303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">
  <a:themeElements>
    <a:clrScheme name="template 13">
      <a:dk1>
        <a:srgbClr val="111111"/>
      </a:dk1>
      <a:lt1>
        <a:srgbClr val="FFFFFF"/>
      </a:lt1>
      <a:dk2>
        <a:srgbClr val="000000"/>
      </a:dk2>
      <a:lt2>
        <a:srgbClr val="990000"/>
      </a:lt2>
      <a:accent1>
        <a:srgbClr val="FF5050"/>
      </a:accent1>
      <a:accent2>
        <a:srgbClr val="CC0000"/>
      </a:accent2>
      <a:accent3>
        <a:srgbClr val="FFFFFF"/>
      </a:accent3>
      <a:accent4>
        <a:srgbClr val="0D0D0D"/>
      </a:accent4>
      <a:accent5>
        <a:srgbClr val="FFB3B3"/>
      </a:accent5>
      <a:accent6>
        <a:srgbClr val="B90000"/>
      </a:accent6>
      <a:hlink>
        <a:srgbClr val="006600"/>
      </a:hlink>
      <a:folHlink>
        <a:srgbClr val="969696"/>
      </a:folHlink>
    </a:clrScheme>
    <a:fontScheme name="template">
      <a:majorFont>
        <a:latin typeface="Tahoma"/>
        <a:ea typeface=""/>
        <a:cs typeface=""/>
      </a:majorFont>
      <a:minorFont>
        <a:latin typeface="Verdan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mplate 1">
        <a:dk1>
          <a:srgbClr val="111111"/>
        </a:dk1>
        <a:lt1>
          <a:srgbClr val="FFFFFF"/>
        </a:lt1>
        <a:dk2>
          <a:srgbClr val="000000"/>
        </a:dk2>
        <a:lt2>
          <a:srgbClr val="800000"/>
        </a:lt2>
        <a:accent1>
          <a:srgbClr val="CC0000"/>
        </a:accent1>
        <a:accent2>
          <a:srgbClr val="FFFF99"/>
        </a:accent2>
        <a:accent3>
          <a:srgbClr val="FFFFFF"/>
        </a:accent3>
        <a:accent4>
          <a:srgbClr val="0D0D0D"/>
        </a:accent4>
        <a:accent5>
          <a:srgbClr val="E2AAAA"/>
        </a:accent5>
        <a:accent6>
          <a:srgbClr val="E7E78A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3">
        <a:dk1>
          <a:srgbClr val="4D4D4D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111111"/>
        </a:dk1>
        <a:lt1>
          <a:srgbClr val="FFFFFF"/>
        </a:lt1>
        <a:dk2>
          <a:srgbClr val="000000"/>
        </a:dk2>
        <a:lt2>
          <a:srgbClr val="600000"/>
        </a:lt2>
        <a:accent1>
          <a:srgbClr val="B4000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D6AAAA"/>
        </a:accent5>
        <a:accent6>
          <a:srgbClr val="B90000"/>
        </a:accent6>
        <a:hlink>
          <a:srgbClr val="8219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4D4D4D"/>
        </a:dk1>
        <a:lt1>
          <a:srgbClr val="FFFFFF"/>
        </a:lt1>
        <a:dk2>
          <a:srgbClr val="000000"/>
        </a:dk2>
        <a:lt2>
          <a:srgbClr val="80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404040"/>
        </a:accent4>
        <a:accent5>
          <a:srgbClr val="FFB3B3"/>
        </a:accent5>
        <a:accent6>
          <a:srgbClr val="B90000"/>
        </a:accent6>
        <a:hlink>
          <a:srgbClr val="FF00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4D4D4D"/>
        </a:dk1>
        <a:lt1>
          <a:srgbClr val="FFFFFF"/>
        </a:lt1>
        <a:dk2>
          <a:srgbClr val="000000"/>
        </a:dk2>
        <a:lt2>
          <a:srgbClr val="6C0501"/>
        </a:lt2>
        <a:accent1>
          <a:srgbClr val="7F0B02"/>
        </a:accent1>
        <a:accent2>
          <a:srgbClr val="B3250F"/>
        </a:accent2>
        <a:accent3>
          <a:srgbClr val="FFFFFF"/>
        </a:accent3>
        <a:accent4>
          <a:srgbClr val="404040"/>
        </a:accent4>
        <a:accent5>
          <a:srgbClr val="C0AAAA"/>
        </a:accent5>
        <a:accent6>
          <a:srgbClr val="A2200C"/>
        </a:accent6>
        <a:hlink>
          <a:srgbClr val="D9381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4D4D4D"/>
        </a:dk1>
        <a:lt1>
          <a:srgbClr val="FFFFFF"/>
        </a:lt1>
        <a:dk2>
          <a:srgbClr val="000000"/>
        </a:dk2>
        <a:lt2>
          <a:srgbClr val="850B02"/>
        </a:lt2>
        <a:accent1>
          <a:srgbClr val="E1401E"/>
        </a:accent1>
        <a:accent2>
          <a:srgbClr val="A0A0A0"/>
        </a:accent2>
        <a:accent3>
          <a:srgbClr val="FFFFFF"/>
        </a:accent3>
        <a:accent4>
          <a:srgbClr val="404040"/>
        </a:accent4>
        <a:accent5>
          <a:srgbClr val="EEAFAB"/>
        </a:accent5>
        <a:accent6>
          <a:srgbClr val="919191"/>
        </a:accent6>
        <a:hlink>
          <a:srgbClr val="D61F00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8">
        <a:dk1>
          <a:srgbClr val="4D4D4D"/>
        </a:dk1>
        <a:lt1>
          <a:srgbClr val="FFFFFF"/>
        </a:lt1>
        <a:dk2>
          <a:srgbClr val="000000"/>
        </a:dk2>
        <a:lt2>
          <a:srgbClr val="7C0901"/>
        </a:lt2>
        <a:accent1>
          <a:srgbClr val="DD3A1A"/>
        </a:accent1>
        <a:accent2>
          <a:srgbClr val="3C3C3C"/>
        </a:accent2>
        <a:accent3>
          <a:srgbClr val="FFFFFF"/>
        </a:accent3>
        <a:accent4>
          <a:srgbClr val="404040"/>
        </a:accent4>
        <a:accent5>
          <a:srgbClr val="EBAEAB"/>
        </a:accent5>
        <a:accent6>
          <a:srgbClr val="353535"/>
        </a:accent6>
        <a:hlink>
          <a:srgbClr val="A2230E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9">
        <a:dk1>
          <a:srgbClr val="4D4D4D"/>
        </a:dk1>
        <a:lt1>
          <a:srgbClr val="FFFFFF"/>
        </a:lt1>
        <a:dk2>
          <a:srgbClr val="000000"/>
        </a:dk2>
        <a:lt2>
          <a:srgbClr val="640702"/>
        </a:lt2>
        <a:accent1>
          <a:srgbClr val="931409"/>
        </a:accent1>
        <a:accent2>
          <a:srgbClr val="CF2A12"/>
        </a:accent2>
        <a:accent3>
          <a:srgbClr val="FFFFFF"/>
        </a:accent3>
        <a:accent4>
          <a:srgbClr val="404040"/>
        </a:accent4>
        <a:accent5>
          <a:srgbClr val="C8AAAA"/>
        </a:accent5>
        <a:accent6>
          <a:srgbClr val="BB250F"/>
        </a:accent6>
        <a:hlink>
          <a:srgbClr val="010101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0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CC9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1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FFDCB9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2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8E2C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13">
        <a:dk1>
          <a:srgbClr val="111111"/>
        </a:dk1>
        <a:lt1>
          <a:srgbClr val="FFFFFF"/>
        </a:lt1>
        <a:dk2>
          <a:srgbClr val="000000"/>
        </a:dk2>
        <a:lt2>
          <a:srgbClr val="990000"/>
        </a:lt2>
        <a:accent1>
          <a:srgbClr val="FF5050"/>
        </a:accent1>
        <a:accent2>
          <a:srgbClr val="CC0000"/>
        </a:accent2>
        <a:accent3>
          <a:srgbClr val="FFFFFF"/>
        </a:accent3>
        <a:accent4>
          <a:srgbClr val="0D0D0D"/>
        </a:accent4>
        <a:accent5>
          <a:srgbClr val="FFB3B3"/>
        </a:accent5>
        <a:accent6>
          <a:srgbClr val="B90000"/>
        </a:accent6>
        <a:hlink>
          <a:srgbClr val="0066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</Template>
  <TotalTime>4476</TotalTime>
  <Words>2472</Words>
  <Application>Microsoft Office PowerPoint</Application>
  <PresentationFormat>Předvádění na obrazovce (4:3)</PresentationFormat>
  <Paragraphs>472</Paragraphs>
  <Slides>65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65</vt:i4>
      </vt:variant>
    </vt:vector>
  </HeadingPairs>
  <TitlesOfParts>
    <vt:vector size="70" baseType="lpstr">
      <vt:lpstr>Arial</vt:lpstr>
      <vt:lpstr>Tahoma</vt:lpstr>
      <vt:lpstr>Verdana</vt:lpstr>
      <vt:lpstr>Wingdings</vt:lpstr>
      <vt:lpstr>template</vt:lpstr>
      <vt:lpstr>Metody knihovnické práce (VIKBA04)</vt:lpstr>
      <vt:lpstr>Autorský zákon</vt:lpstr>
      <vt:lpstr>Autorský zákon</vt:lpstr>
      <vt:lpstr>Autorský zákon</vt:lpstr>
      <vt:lpstr>Autorský zákon</vt:lpstr>
      <vt:lpstr>Novela AZ</vt:lpstr>
      <vt:lpstr>Zákon o povinném výtisku</vt:lpstr>
      <vt:lpstr>Periodický tisk</vt:lpstr>
      <vt:lpstr>Povinné výtisky periodik</vt:lpstr>
      <vt:lpstr>Neperiodický tisk</vt:lpstr>
      <vt:lpstr>Povinné výtisky – kdo má právo</vt:lpstr>
      <vt:lpstr>Písemně nabídnout</vt:lpstr>
      <vt:lpstr>Zákon na ochranu osobních údajů</vt:lpstr>
      <vt:lpstr>Ochrana osobních údajů</vt:lpstr>
      <vt:lpstr>povinnosti správce</vt:lpstr>
      <vt:lpstr>zpracování bez souhlasu</vt:lpstr>
      <vt:lpstr>Ochrana osobních údajů</vt:lpstr>
      <vt:lpstr>Další zákony</vt:lpstr>
      <vt:lpstr>Další zákony</vt:lpstr>
      <vt:lpstr>Koncepce rozvoje knihoven</vt:lpstr>
      <vt:lpstr>Koncepce knihoven</vt:lpstr>
      <vt:lpstr>Koncepce 2004-2010</vt:lpstr>
      <vt:lpstr>Dílčí cíle</vt:lpstr>
      <vt:lpstr>Rovný přístup k VKIS</vt:lpstr>
      <vt:lpstr>Rovný přístup k VKIS</vt:lpstr>
      <vt:lpstr>Tvorba a zpracování fondů a infozdrojů</vt:lpstr>
      <vt:lpstr>Ochrana a zpřístupnění kulturního dědictví</vt:lpstr>
      <vt:lpstr>Koncepce 2011-2015</vt:lpstr>
      <vt:lpstr>České knihovny</vt:lpstr>
      <vt:lpstr>Hlavní témata</vt:lpstr>
      <vt:lpstr>Hlavní témata</vt:lpstr>
      <vt:lpstr>Koncepce 2011-2015</vt:lpstr>
      <vt:lpstr>Klient a služby</vt:lpstr>
      <vt:lpstr>Klient a služby</vt:lpstr>
      <vt:lpstr>Metodika ROI</vt:lpstr>
      <vt:lpstr>Rovný přístup ke službám</vt:lpstr>
      <vt:lpstr>Procesy a legislativa</vt:lpstr>
      <vt:lpstr>Procesy a legislativa</vt:lpstr>
      <vt:lpstr>Procesy a legislativa</vt:lpstr>
      <vt:lpstr>Podpora vzdělávání</vt:lpstr>
      <vt:lpstr>Podpora vzdělávání</vt:lpstr>
      <vt:lpstr>Podpora vzdělávání</vt:lpstr>
      <vt:lpstr>Fondy</vt:lpstr>
      <vt:lpstr>Lidé</vt:lpstr>
      <vt:lpstr>Lidé</vt:lpstr>
      <vt:lpstr>Lidé</vt:lpstr>
      <vt:lpstr>Shrnutí</vt:lpstr>
      <vt:lpstr>Prezentace aplikace PowerPoint</vt:lpstr>
      <vt:lpstr>Nová koncepce 2016-2020</vt:lpstr>
      <vt:lpstr>SWOT analýza</vt:lpstr>
      <vt:lpstr>Prezentace aplikace PowerPoint</vt:lpstr>
      <vt:lpstr>SWOT analýza</vt:lpstr>
      <vt:lpstr>Prezentace aplikace PowerPoint</vt:lpstr>
      <vt:lpstr>Příležitosti</vt:lpstr>
      <vt:lpstr>Hrozby</vt:lpstr>
      <vt:lpstr>Hlavní teze</vt:lpstr>
      <vt:lpstr>Hlavní směry</vt:lpstr>
      <vt:lpstr>Hlavní témata</vt:lpstr>
      <vt:lpstr>Nová koncepce 2016-2020</vt:lpstr>
      <vt:lpstr>1. fáze - diskuze</vt:lpstr>
      <vt:lpstr>2. fáze – spolupráce s MK ČR</vt:lpstr>
      <vt:lpstr>3. fáze – využití v praxi</vt:lpstr>
      <vt:lpstr>Jak dál</vt:lpstr>
      <vt:lpstr>Otázky k zamyšlení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Martin Krčál</dc:creator>
  <cp:lastModifiedBy>Martin Krčál</cp:lastModifiedBy>
  <cp:revision>201</cp:revision>
  <dcterms:created xsi:type="dcterms:W3CDTF">2008-06-02T21:04:14Z</dcterms:created>
  <dcterms:modified xsi:type="dcterms:W3CDTF">2016-10-21T09:28:13Z</dcterms:modified>
</cp:coreProperties>
</file>