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82" r:id="rId8"/>
    <p:sldId id="283" r:id="rId9"/>
    <p:sldId id="262" r:id="rId10"/>
    <p:sldId id="263" r:id="rId11"/>
    <p:sldId id="264" r:id="rId12"/>
    <p:sldId id="265" r:id="rId13"/>
    <p:sldId id="266" r:id="rId14"/>
    <p:sldId id="267" r:id="rId15"/>
    <p:sldId id="281" r:id="rId16"/>
    <p:sldId id="268" r:id="rId17"/>
    <p:sldId id="269" r:id="rId18"/>
    <p:sldId id="270" r:id="rId19"/>
    <p:sldId id="271" r:id="rId20"/>
    <p:sldId id="272" r:id="rId21"/>
    <p:sldId id="273" r:id="rId22"/>
    <p:sldId id="274" r:id="rId23"/>
    <p:sldId id="275" r:id="rId24"/>
    <p:sldId id="276" r:id="rId25"/>
    <p:sldId id="278" r:id="rId26"/>
    <p:sldId id="277" r:id="rId27"/>
    <p:sldId id="279" r:id="rId28"/>
    <p:sldId id="280" r:id="rId29"/>
    <p:sldId id="284" r:id="rId30"/>
    <p:sldId id="287" r:id="rId31"/>
    <p:sldId id="285" r:id="rId32"/>
    <p:sldId id="286" r:id="rId3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7" d="100"/>
          <a:sy n="107"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smtClean="0"/>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FBB631B6-2CB4-4C4B-868A-5474A67DA52C}" type="datetimeFigureOut">
              <a:rPr lang="cs-CZ" smtClean="0"/>
              <a:t>25.11.2016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1E40110-4037-4C99-8419-404C656D3D1D}" type="slidenum">
              <a:rPr lang="cs-CZ" smtClean="0"/>
              <a:t>‹#›</a:t>
            </a:fld>
            <a:endParaRPr lang="cs-CZ"/>
          </a:p>
        </p:txBody>
      </p:sp>
    </p:spTree>
    <p:extLst>
      <p:ext uri="{BB962C8B-B14F-4D97-AF65-F5344CB8AC3E}">
        <p14:creationId xmlns:p14="http://schemas.microsoft.com/office/powerpoint/2010/main" val="148728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FBB631B6-2CB4-4C4B-868A-5474A67DA52C}" type="datetimeFigureOut">
              <a:rPr lang="cs-CZ" smtClean="0"/>
              <a:t>25.11.2016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1E40110-4037-4C99-8419-404C656D3D1D}" type="slidenum">
              <a:rPr lang="cs-CZ" smtClean="0"/>
              <a:t>‹#›</a:t>
            </a:fld>
            <a:endParaRPr lang="cs-CZ"/>
          </a:p>
        </p:txBody>
      </p:sp>
    </p:spTree>
    <p:extLst>
      <p:ext uri="{BB962C8B-B14F-4D97-AF65-F5344CB8AC3E}">
        <p14:creationId xmlns:p14="http://schemas.microsoft.com/office/powerpoint/2010/main" val="28138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smtClean="0"/>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FBB631B6-2CB4-4C4B-868A-5474A67DA52C}" type="datetimeFigureOut">
              <a:rPr lang="cs-CZ" smtClean="0"/>
              <a:t>25.11.2016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1E40110-4037-4C99-8419-404C656D3D1D}" type="slidenum">
              <a:rPr lang="cs-CZ" smtClean="0"/>
              <a:t>‹#›</a:t>
            </a:fld>
            <a:endParaRPr lang="cs-CZ"/>
          </a:p>
        </p:txBody>
      </p:sp>
    </p:spTree>
    <p:extLst>
      <p:ext uri="{BB962C8B-B14F-4D97-AF65-F5344CB8AC3E}">
        <p14:creationId xmlns:p14="http://schemas.microsoft.com/office/powerpoint/2010/main" val="3933421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smtClean="0"/>
              <a:t>Kliknutím lze upravit styl.</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FBB631B6-2CB4-4C4B-868A-5474A67DA52C}" type="datetimeFigureOut">
              <a:rPr lang="cs-CZ" smtClean="0"/>
              <a:t>25.11.2016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1E40110-4037-4C99-8419-404C656D3D1D}" type="slidenum">
              <a:rPr lang="cs-CZ" smtClean="0"/>
              <a:t>‹#›</a:t>
            </a:fld>
            <a:endParaRPr lang="cs-CZ"/>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56236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FBB631B6-2CB4-4C4B-868A-5474A67DA52C}" type="datetimeFigureOut">
              <a:rPr lang="cs-CZ" smtClean="0"/>
              <a:t>25.11.2016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1E40110-4037-4C99-8419-404C656D3D1D}" type="slidenum">
              <a:rPr lang="cs-CZ" smtClean="0"/>
              <a:t>‹#›</a:t>
            </a:fld>
            <a:endParaRPr lang="cs-CZ"/>
          </a:p>
        </p:txBody>
      </p:sp>
    </p:spTree>
    <p:extLst>
      <p:ext uri="{BB962C8B-B14F-4D97-AF65-F5344CB8AC3E}">
        <p14:creationId xmlns:p14="http://schemas.microsoft.com/office/powerpoint/2010/main" val="242406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BB631B6-2CB4-4C4B-868A-5474A67DA52C}" type="datetimeFigureOut">
              <a:rPr lang="cs-CZ" smtClean="0"/>
              <a:t>25.11.2016</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1E40110-4037-4C99-8419-404C656D3D1D}" type="slidenum">
              <a:rPr lang="cs-CZ" smtClean="0"/>
              <a:t>‹#›</a:t>
            </a:fld>
            <a:endParaRPr lang="cs-CZ"/>
          </a:p>
        </p:txBody>
      </p:sp>
    </p:spTree>
    <p:extLst>
      <p:ext uri="{BB962C8B-B14F-4D97-AF65-F5344CB8AC3E}">
        <p14:creationId xmlns:p14="http://schemas.microsoft.com/office/powerpoint/2010/main" val="804336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BB631B6-2CB4-4C4B-868A-5474A67DA52C}" type="datetimeFigureOut">
              <a:rPr lang="cs-CZ" smtClean="0"/>
              <a:t>25.11.2016</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1E40110-4037-4C99-8419-404C656D3D1D}" type="slidenum">
              <a:rPr lang="cs-CZ" smtClean="0"/>
              <a:t>‹#›</a:t>
            </a:fld>
            <a:endParaRPr lang="cs-CZ"/>
          </a:p>
        </p:txBody>
      </p:sp>
    </p:spTree>
    <p:extLst>
      <p:ext uri="{BB962C8B-B14F-4D97-AF65-F5344CB8AC3E}">
        <p14:creationId xmlns:p14="http://schemas.microsoft.com/office/powerpoint/2010/main" val="336344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FBB631B6-2CB4-4C4B-868A-5474A67DA52C}" type="datetimeFigureOut">
              <a:rPr lang="cs-CZ" smtClean="0"/>
              <a:t>25.11.2016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1E40110-4037-4C99-8419-404C656D3D1D}" type="slidenum">
              <a:rPr lang="cs-CZ" smtClean="0"/>
              <a:t>‹#›</a:t>
            </a:fld>
            <a:endParaRPr lang="cs-CZ"/>
          </a:p>
        </p:txBody>
      </p:sp>
    </p:spTree>
    <p:extLst>
      <p:ext uri="{BB962C8B-B14F-4D97-AF65-F5344CB8AC3E}">
        <p14:creationId xmlns:p14="http://schemas.microsoft.com/office/powerpoint/2010/main" val="4244487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smtClean="0"/>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FBB631B6-2CB4-4C4B-868A-5474A67DA52C}" type="datetimeFigureOut">
              <a:rPr lang="cs-CZ" smtClean="0"/>
              <a:t>25.11.2016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1E40110-4037-4C99-8419-404C656D3D1D}" type="slidenum">
              <a:rPr lang="cs-CZ" smtClean="0"/>
              <a:t>‹#›</a:t>
            </a:fld>
            <a:endParaRPr lang="cs-CZ"/>
          </a:p>
        </p:txBody>
      </p:sp>
    </p:spTree>
    <p:extLst>
      <p:ext uri="{BB962C8B-B14F-4D97-AF65-F5344CB8AC3E}">
        <p14:creationId xmlns:p14="http://schemas.microsoft.com/office/powerpoint/2010/main" val="142759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FBB631B6-2CB4-4C4B-868A-5474A67DA52C}" type="datetimeFigureOut">
              <a:rPr lang="cs-CZ" smtClean="0"/>
              <a:t>25.11.2016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1E40110-4037-4C99-8419-404C656D3D1D}" type="slidenum">
              <a:rPr lang="cs-CZ" smtClean="0"/>
              <a:t>‹#›</a:t>
            </a:fld>
            <a:endParaRPr lang="cs-CZ"/>
          </a:p>
        </p:txBody>
      </p:sp>
    </p:spTree>
    <p:extLst>
      <p:ext uri="{BB962C8B-B14F-4D97-AF65-F5344CB8AC3E}">
        <p14:creationId xmlns:p14="http://schemas.microsoft.com/office/powerpoint/2010/main" val="1008258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FBB631B6-2CB4-4C4B-868A-5474A67DA52C}" type="datetimeFigureOut">
              <a:rPr lang="cs-CZ" smtClean="0"/>
              <a:t>25.11.2016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1E40110-4037-4C99-8419-404C656D3D1D}" type="slidenum">
              <a:rPr lang="cs-CZ" smtClean="0"/>
              <a:t>‹#›</a:t>
            </a:fld>
            <a:endParaRPr lang="cs-CZ"/>
          </a:p>
        </p:txBody>
      </p:sp>
    </p:spTree>
    <p:extLst>
      <p:ext uri="{BB962C8B-B14F-4D97-AF65-F5344CB8AC3E}">
        <p14:creationId xmlns:p14="http://schemas.microsoft.com/office/powerpoint/2010/main" val="199636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FBB631B6-2CB4-4C4B-868A-5474A67DA52C}" type="datetimeFigureOut">
              <a:rPr lang="cs-CZ" smtClean="0"/>
              <a:t>25.11.2016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1E40110-4037-4C99-8419-404C656D3D1D}" type="slidenum">
              <a:rPr lang="cs-CZ" smtClean="0"/>
              <a:t>‹#›</a:t>
            </a:fld>
            <a:endParaRPr lang="cs-CZ"/>
          </a:p>
        </p:txBody>
      </p:sp>
    </p:spTree>
    <p:extLst>
      <p:ext uri="{BB962C8B-B14F-4D97-AF65-F5344CB8AC3E}">
        <p14:creationId xmlns:p14="http://schemas.microsoft.com/office/powerpoint/2010/main" val="4235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FBB631B6-2CB4-4C4B-868A-5474A67DA52C}" type="datetimeFigureOut">
              <a:rPr lang="cs-CZ" smtClean="0"/>
              <a:t>25.11.2016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1E40110-4037-4C99-8419-404C656D3D1D}" type="slidenum">
              <a:rPr lang="cs-CZ" smtClean="0"/>
              <a:t>‹#›</a:t>
            </a:fld>
            <a:endParaRPr lang="cs-CZ"/>
          </a:p>
        </p:txBody>
      </p:sp>
    </p:spTree>
    <p:extLst>
      <p:ext uri="{BB962C8B-B14F-4D97-AF65-F5344CB8AC3E}">
        <p14:creationId xmlns:p14="http://schemas.microsoft.com/office/powerpoint/2010/main" val="390393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7" name="Date Placeholder 2"/>
          <p:cNvSpPr>
            <a:spLocks noGrp="1"/>
          </p:cNvSpPr>
          <p:nvPr>
            <p:ph type="dt" sz="half" idx="10"/>
          </p:nvPr>
        </p:nvSpPr>
        <p:spPr/>
        <p:txBody>
          <a:bodyPr/>
          <a:lstStyle/>
          <a:p>
            <a:fld id="{FBB631B6-2CB4-4C4B-868A-5474A67DA52C}" type="datetimeFigureOut">
              <a:rPr lang="cs-CZ" smtClean="0"/>
              <a:t>25.11.2016</a:t>
            </a:fld>
            <a:endParaRPr lang="cs-CZ"/>
          </a:p>
        </p:txBody>
      </p:sp>
      <p:sp>
        <p:nvSpPr>
          <p:cNvPr id="5" name="Footer Placeholder 3"/>
          <p:cNvSpPr>
            <a:spLocks noGrp="1"/>
          </p:cNvSpPr>
          <p:nvPr>
            <p:ph type="ftr" sz="quarter" idx="11"/>
          </p:nvPr>
        </p:nvSpPr>
        <p:spPr/>
        <p:txBody>
          <a:bodyPr/>
          <a:lstStyle/>
          <a:p>
            <a:endParaRPr lang="cs-CZ"/>
          </a:p>
        </p:txBody>
      </p:sp>
      <p:sp>
        <p:nvSpPr>
          <p:cNvPr id="6" name="Slide Number Placeholder 4"/>
          <p:cNvSpPr>
            <a:spLocks noGrp="1"/>
          </p:cNvSpPr>
          <p:nvPr>
            <p:ph type="sldNum" sz="quarter" idx="12"/>
          </p:nvPr>
        </p:nvSpPr>
        <p:spPr/>
        <p:txBody>
          <a:bodyPr/>
          <a:lstStyle/>
          <a:p>
            <a:fld id="{21E40110-4037-4C99-8419-404C656D3D1D}" type="slidenum">
              <a:rPr lang="cs-CZ" smtClean="0"/>
              <a:t>‹#›</a:t>
            </a:fld>
            <a:endParaRPr lang="cs-CZ"/>
          </a:p>
        </p:txBody>
      </p:sp>
    </p:spTree>
    <p:extLst>
      <p:ext uri="{BB962C8B-B14F-4D97-AF65-F5344CB8AC3E}">
        <p14:creationId xmlns:p14="http://schemas.microsoft.com/office/powerpoint/2010/main" val="2513664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BB631B6-2CB4-4C4B-868A-5474A67DA52C}" type="datetimeFigureOut">
              <a:rPr lang="cs-CZ" smtClean="0"/>
              <a:t>25.11.2016</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21E40110-4037-4C99-8419-404C656D3D1D}" type="slidenum">
              <a:rPr lang="cs-CZ" smtClean="0"/>
              <a:t>‹#›</a:t>
            </a:fld>
            <a:endParaRPr lang="cs-CZ"/>
          </a:p>
        </p:txBody>
      </p:sp>
    </p:spTree>
    <p:extLst>
      <p:ext uri="{BB962C8B-B14F-4D97-AF65-F5344CB8AC3E}">
        <p14:creationId xmlns:p14="http://schemas.microsoft.com/office/powerpoint/2010/main" val="33692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7" name="Date Placeholder 4"/>
          <p:cNvSpPr>
            <a:spLocks noGrp="1"/>
          </p:cNvSpPr>
          <p:nvPr>
            <p:ph type="dt" sz="half" idx="10"/>
          </p:nvPr>
        </p:nvSpPr>
        <p:spPr/>
        <p:txBody>
          <a:bodyPr/>
          <a:lstStyle/>
          <a:p>
            <a:fld id="{FBB631B6-2CB4-4C4B-868A-5474A67DA52C}" type="datetimeFigureOut">
              <a:rPr lang="cs-CZ" smtClean="0"/>
              <a:t>25.11.2016</a:t>
            </a:fld>
            <a:endParaRPr lang="cs-CZ"/>
          </a:p>
        </p:txBody>
      </p:sp>
      <p:sp>
        <p:nvSpPr>
          <p:cNvPr id="5" name="Footer Placeholder 5"/>
          <p:cNvSpPr>
            <a:spLocks noGrp="1"/>
          </p:cNvSpPr>
          <p:nvPr>
            <p:ph type="ftr" sz="quarter" idx="11"/>
          </p:nvPr>
        </p:nvSpPr>
        <p:spPr/>
        <p:txBody>
          <a:bodyPr/>
          <a:lstStyle/>
          <a:p>
            <a:endParaRPr lang="cs-CZ"/>
          </a:p>
        </p:txBody>
      </p:sp>
      <p:sp>
        <p:nvSpPr>
          <p:cNvPr id="6" name="Slide Number Placeholder 6"/>
          <p:cNvSpPr>
            <a:spLocks noGrp="1"/>
          </p:cNvSpPr>
          <p:nvPr>
            <p:ph type="sldNum" sz="quarter" idx="12"/>
          </p:nvPr>
        </p:nvSpPr>
        <p:spPr/>
        <p:txBody>
          <a:bodyPr/>
          <a:lstStyle/>
          <a:p>
            <a:fld id="{21E40110-4037-4C99-8419-404C656D3D1D}" type="slidenum">
              <a:rPr lang="cs-CZ" smtClean="0"/>
              <a:t>‹#›</a:t>
            </a:fld>
            <a:endParaRPr lang="cs-CZ"/>
          </a:p>
        </p:txBody>
      </p:sp>
    </p:spTree>
    <p:extLst>
      <p:ext uri="{BB962C8B-B14F-4D97-AF65-F5344CB8AC3E}">
        <p14:creationId xmlns:p14="http://schemas.microsoft.com/office/powerpoint/2010/main" val="386073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FBB631B6-2CB4-4C4B-868A-5474A67DA52C}" type="datetimeFigureOut">
              <a:rPr lang="cs-CZ" smtClean="0"/>
              <a:t>25.11.2016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1E40110-4037-4C99-8419-404C656D3D1D}" type="slidenum">
              <a:rPr lang="cs-CZ" smtClean="0"/>
              <a:t>‹#›</a:t>
            </a:fld>
            <a:endParaRPr lang="cs-CZ"/>
          </a:p>
        </p:txBody>
      </p:sp>
    </p:spTree>
    <p:extLst>
      <p:ext uri="{BB962C8B-B14F-4D97-AF65-F5344CB8AC3E}">
        <p14:creationId xmlns:p14="http://schemas.microsoft.com/office/powerpoint/2010/main" val="293760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smtClean="0"/>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BB631B6-2CB4-4C4B-868A-5474A67DA52C}" type="datetimeFigureOut">
              <a:rPr lang="cs-CZ" smtClean="0"/>
              <a:t>25.11.2016</a:t>
            </a:fld>
            <a:endParaRPr lang="cs-C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1E40110-4037-4C99-8419-404C656D3D1D}" type="slidenum">
              <a:rPr lang="cs-CZ" smtClean="0"/>
              <a:t>‹#›</a:t>
            </a:fld>
            <a:endParaRPr lang="cs-CZ"/>
          </a:p>
        </p:txBody>
      </p:sp>
    </p:spTree>
    <p:extLst>
      <p:ext uri="{BB962C8B-B14F-4D97-AF65-F5344CB8AC3E}">
        <p14:creationId xmlns:p14="http://schemas.microsoft.com/office/powerpoint/2010/main" val="23711675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Analýza v kvalitativním výzkumu</a:t>
            </a:r>
            <a:endParaRPr lang="cs-CZ" dirty="0"/>
          </a:p>
        </p:txBody>
      </p:sp>
      <p:sp>
        <p:nvSpPr>
          <p:cNvPr id="3" name="Podnadpis 2"/>
          <p:cNvSpPr>
            <a:spLocks noGrp="1"/>
          </p:cNvSpPr>
          <p:nvPr>
            <p:ph type="subTitle" idx="1"/>
          </p:nvPr>
        </p:nvSpPr>
        <p:spPr/>
        <p:txBody>
          <a:bodyPr/>
          <a:lstStyle/>
          <a:p>
            <a:r>
              <a:rPr lang="cs-CZ" dirty="0" smtClean="0"/>
              <a:t>Metodologie pro KISK, 25/11/2016</a:t>
            </a:r>
            <a:endParaRPr lang="cs-CZ" dirty="0"/>
          </a:p>
        </p:txBody>
      </p:sp>
    </p:spTree>
    <p:extLst>
      <p:ext uri="{BB962C8B-B14F-4D97-AF65-F5344CB8AC3E}">
        <p14:creationId xmlns:p14="http://schemas.microsoft.com/office/powerpoint/2010/main" val="319662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Kolik má být kódů?</a:t>
            </a:r>
          </a:p>
        </p:txBody>
      </p:sp>
      <p:sp>
        <p:nvSpPr>
          <p:cNvPr id="3" name="Zástupný symbol pro obsah 2"/>
          <p:cNvSpPr>
            <a:spLocks noGrp="1"/>
          </p:cNvSpPr>
          <p:nvPr>
            <p:ph idx="1"/>
          </p:nvPr>
        </p:nvSpPr>
        <p:spPr/>
        <p:txBody>
          <a:bodyPr/>
          <a:lstStyle/>
          <a:p>
            <a:r>
              <a:rPr lang="cs-CZ" dirty="0"/>
              <a:t>Typické kvalitativní studie: </a:t>
            </a:r>
          </a:p>
          <a:p>
            <a:pPr lvl="1"/>
            <a:r>
              <a:rPr lang="cs-CZ" dirty="0" smtClean="0"/>
              <a:t>120-130 </a:t>
            </a:r>
            <a:r>
              <a:rPr lang="cs-CZ" dirty="0"/>
              <a:t>kódů </a:t>
            </a:r>
          </a:p>
          <a:p>
            <a:pPr lvl="1"/>
            <a:r>
              <a:rPr lang="cs-CZ" dirty="0" smtClean="0"/>
              <a:t>15-20 </a:t>
            </a:r>
            <a:r>
              <a:rPr lang="cs-CZ" dirty="0"/>
              <a:t>kategorií a subkategorií </a:t>
            </a:r>
          </a:p>
          <a:p>
            <a:pPr lvl="1"/>
            <a:r>
              <a:rPr lang="cs-CZ" dirty="0" smtClean="0"/>
              <a:t>5-6 </a:t>
            </a:r>
            <a:r>
              <a:rPr lang="cs-CZ" dirty="0"/>
              <a:t>hlavních témat</a:t>
            </a:r>
          </a:p>
        </p:txBody>
      </p:sp>
    </p:spTree>
    <p:extLst>
      <p:ext uri="{BB962C8B-B14F-4D97-AF65-F5344CB8AC3E}">
        <p14:creationId xmlns:p14="http://schemas.microsoft.com/office/powerpoint/2010/main" val="260568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Kódování v praxi</a:t>
            </a:r>
            <a:endParaRPr lang="cs-CZ" dirty="0"/>
          </a:p>
        </p:txBody>
      </p:sp>
      <p:pic>
        <p:nvPicPr>
          <p:cNvPr id="4" name="Zástupný symbol pro obsah 3"/>
          <p:cNvPicPr>
            <a:picLocks noGrp="1" noChangeAspect="1"/>
          </p:cNvPicPr>
          <p:nvPr>
            <p:ph idx="1"/>
          </p:nvPr>
        </p:nvPicPr>
        <p:blipFill>
          <a:blip r:embed="rId2"/>
          <a:stretch>
            <a:fillRect/>
          </a:stretch>
        </p:blipFill>
        <p:spPr>
          <a:xfrm>
            <a:off x="986118" y="1703294"/>
            <a:ext cx="5163306" cy="3773810"/>
          </a:xfrm>
          <a:prstGeom prst="rect">
            <a:avLst/>
          </a:prstGeom>
        </p:spPr>
      </p:pic>
      <p:pic>
        <p:nvPicPr>
          <p:cNvPr id="5" name="Obrázek 4"/>
          <p:cNvPicPr>
            <a:picLocks noChangeAspect="1"/>
          </p:cNvPicPr>
          <p:nvPr/>
        </p:nvPicPr>
        <p:blipFill>
          <a:blip r:embed="rId3"/>
          <a:stretch>
            <a:fillRect/>
          </a:stretch>
        </p:blipFill>
        <p:spPr>
          <a:xfrm>
            <a:off x="6489431" y="841676"/>
            <a:ext cx="5085164" cy="5497046"/>
          </a:xfrm>
          <a:prstGeom prst="rect">
            <a:avLst/>
          </a:prstGeom>
        </p:spPr>
      </p:pic>
    </p:spTree>
    <p:extLst>
      <p:ext uri="{BB962C8B-B14F-4D97-AF65-F5344CB8AC3E}">
        <p14:creationId xmlns:p14="http://schemas.microsoft.com/office/powerpoint/2010/main" val="93130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Kódování v praxi</a:t>
            </a:r>
            <a:endParaRPr lang="cs-CZ" dirty="0"/>
          </a:p>
        </p:txBody>
      </p:sp>
      <p:pic>
        <p:nvPicPr>
          <p:cNvPr id="4" name="Zástupný symbol pro obsah 3"/>
          <p:cNvPicPr>
            <a:picLocks noGrp="1" noChangeAspect="1"/>
          </p:cNvPicPr>
          <p:nvPr>
            <p:ph idx="1"/>
          </p:nvPr>
        </p:nvPicPr>
        <p:blipFill>
          <a:blip r:embed="rId2"/>
          <a:stretch>
            <a:fillRect/>
          </a:stretch>
        </p:blipFill>
        <p:spPr>
          <a:xfrm>
            <a:off x="2788675" y="1331977"/>
            <a:ext cx="6211889" cy="5075669"/>
          </a:xfrm>
          <a:prstGeom prst="rect">
            <a:avLst/>
          </a:prstGeom>
        </p:spPr>
      </p:pic>
    </p:spTree>
    <p:extLst>
      <p:ext uri="{BB962C8B-B14F-4D97-AF65-F5344CB8AC3E}">
        <p14:creationId xmlns:p14="http://schemas.microsoft.com/office/powerpoint/2010/main" val="41765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2" y="452718"/>
            <a:ext cx="4069324" cy="1400530"/>
          </a:xfrm>
        </p:spPr>
        <p:txBody>
          <a:bodyPr/>
          <a:lstStyle/>
          <a:p>
            <a:r>
              <a:rPr lang="cs-CZ" dirty="0" smtClean="0"/>
              <a:t>Kódování </a:t>
            </a:r>
            <a:br>
              <a:rPr lang="cs-CZ" dirty="0" smtClean="0"/>
            </a:br>
            <a:r>
              <a:rPr lang="cs-CZ" dirty="0" smtClean="0"/>
              <a:t>v praxi</a:t>
            </a:r>
            <a:endParaRPr lang="cs-CZ" dirty="0"/>
          </a:p>
        </p:txBody>
      </p:sp>
      <p:pic>
        <p:nvPicPr>
          <p:cNvPr id="4" name="Zástupný symbol pro obsah 3"/>
          <p:cNvPicPr>
            <a:picLocks noGrp="1" noChangeAspect="1"/>
          </p:cNvPicPr>
          <p:nvPr>
            <p:ph idx="1"/>
          </p:nvPr>
        </p:nvPicPr>
        <p:blipFill>
          <a:blip r:embed="rId2"/>
          <a:stretch>
            <a:fillRect/>
          </a:stretch>
        </p:blipFill>
        <p:spPr>
          <a:xfrm>
            <a:off x="4435491" y="259696"/>
            <a:ext cx="5652560" cy="6445903"/>
          </a:xfrm>
          <a:prstGeom prst="rect">
            <a:avLst/>
          </a:prstGeom>
        </p:spPr>
      </p:pic>
    </p:spTree>
    <p:extLst>
      <p:ext uri="{BB962C8B-B14F-4D97-AF65-F5344CB8AC3E}">
        <p14:creationId xmlns:p14="http://schemas.microsoft.com/office/powerpoint/2010/main" val="47647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Kódovací kniha</a:t>
            </a:r>
            <a:endParaRPr lang="cs-CZ" dirty="0"/>
          </a:p>
        </p:txBody>
      </p:sp>
      <p:sp>
        <p:nvSpPr>
          <p:cNvPr id="3" name="Zástupný symbol pro obsah 2"/>
          <p:cNvSpPr>
            <a:spLocks noGrp="1"/>
          </p:cNvSpPr>
          <p:nvPr>
            <p:ph idx="1"/>
          </p:nvPr>
        </p:nvSpPr>
        <p:spPr/>
        <p:txBody>
          <a:bodyPr/>
          <a:lstStyle/>
          <a:p>
            <a:r>
              <a:rPr lang="cs-CZ" dirty="0"/>
              <a:t>Krátký popis kódu </a:t>
            </a:r>
          </a:p>
          <a:p>
            <a:r>
              <a:rPr lang="cs-CZ" dirty="0" smtClean="0"/>
              <a:t>Detailní </a:t>
            </a:r>
            <a:r>
              <a:rPr lang="cs-CZ" dirty="0"/>
              <a:t>popis kódu </a:t>
            </a:r>
          </a:p>
          <a:p>
            <a:r>
              <a:rPr lang="cs-CZ" dirty="0" smtClean="0"/>
              <a:t>Kritéria </a:t>
            </a:r>
            <a:r>
              <a:rPr lang="cs-CZ" dirty="0"/>
              <a:t>pro zahrnutí úryvku </a:t>
            </a:r>
          </a:p>
          <a:p>
            <a:r>
              <a:rPr lang="cs-CZ" dirty="0" smtClean="0"/>
              <a:t>Kritéria </a:t>
            </a:r>
            <a:r>
              <a:rPr lang="cs-CZ" dirty="0"/>
              <a:t>pro vyloučení úryvku </a:t>
            </a:r>
          </a:p>
          <a:p>
            <a:r>
              <a:rPr lang="cs-CZ" dirty="0" smtClean="0"/>
              <a:t>Typické </a:t>
            </a:r>
            <a:r>
              <a:rPr lang="cs-CZ" dirty="0"/>
              <a:t>příklady </a:t>
            </a:r>
          </a:p>
          <a:p>
            <a:r>
              <a:rPr lang="cs-CZ" dirty="0" smtClean="0"/>
              <a:t>Atypické </a:t>
            </a:r>
            <a:r>
              <a:rPr lang="cs-CZ" dirty="0"/>
              <a:t>příklady </a:t>
            </a:r>
          </a:p>
          <a:p>
            <a:r>
              <a:rPr lang="cs-CZ" dirty="0" smtClean="0"/>
              <a:t>Příklady </a:t>
            </a:r>
            <a:r>
              <a:rPr lang="cs-CZ" dirty="0"/>
              <a:t>(„</a:t>
            </a:r>
            <a:r>
              <a:rPr lang="cs-CZ" dirty="0" err="1"/>
              <a:t>Close</a:t>
            </a:r>
            <a:r>
              <a:rPr lang="cs-CZ" dirty="0"/>
              <a:t>, but no“)</a:t>
            </a:r>
          </a:p>
        </p:txBody>
      </p:sp>
    </p:spTree>
    <p:extLst>
      <p:ext uri="{BB962C8B-B14F-4D97-AF65-F5344CB8AC3E}">
        <p14:creationId xmlns:p14="http://schemas.microsoft.com/office/powerpoint/2010/main" val="6296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Nástroje pro kvalitativní analýzu textu</a:t>
            </a:r>
            <a:endParaRPr lang="cs-CZ" dirty="0"/>
          </a:p>
        </p:txBody>
      </p:sp>
      <p:sp>
        <p:nvSpPr>
          <p:cNvPr id="3" name="Zástupný symbol pro obsah 2"/>
          <p:cNvSpPr>
            <a:spLocks noGrp="1"/>
          </p:cNvSpPr>
          <p:nvPr>
            <p:ph idx="1"/>
          </p:nvPr>
        </p:nvSpPr>
        <p:spPr/>
        <p:txBody>
          <a:bodyPr/>
          <a:lstStyle/>
          <a:p>
            <a:r>
              <a:rPr lang="cs-CZ" dirty="0" smtClean="0"/>
              <a:t>QDA/CAQDAS</a:t>
            </a:r>
          </a:p>
          <a:p>
            <a:r>
              <a:rPr lang="cs-CZ" dirty="0" smtClean="0"/>
              <a:t>MAXQDA</a:t>
            </a:r>
          </a:p>
          <a:p>
            <a:r>
              <a:rPr lang="cs-CZ" dirty="0" err="1" smtClean="0"/>
              <a:t>Atlas.ti</a:t>
            </a:r>
            <a:endParaRPr lang="cs-CZ" dirty="0"/>
          </a:p>
        </p:txBody>
      </p:sp>
    </p:spTree>
    <p:extLst>
      <p:ext uri="{BB962C8B-B14F-4D97-AF65-F5344CB8AC3E}">
        <p14:creationId xmlns:p14="http://schemas.microsoft.com/office/powerpoint/2010/main" val="205152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Osobnostní předpoklady pro kódování</a:t>
            </a:r>
            <a:endParaRPr lang="cs-CZ" dirty="0"/>
          </a:p>
        </p:txBody>
      </p:sp>
      <p:sp>
        <p:nvSpPr>
          <p:cNvPr id="3" name="Zástupný symbol pro obsah 2"/>
          <p:cNvSpPr>
            <a:spLocks noGrp="1"/>
          </p:cNvSpPr>
          <p:nvPr>
            <p:ph idx="1"/>
          </p:nvPr>
        </p:nvSpPr>
        <p:spPr>
          <a:xfrm>
            <a:off x="1103312" y="2052918"/>
            <a:ext cx="8946541" cy="2635623"/>
          </a:xfrm>
        </p:spPr>
        <p:txBody>
          <a:bodyPr/>
          <a:lstStyle/>
          <a:p>
            <a:r>
              <a:rPr lang="cs-CZ" dirty="0"/>
              <a:t>(Sebe)organizovanost </a:t>
            </a:r>
          </a:p>
          <a:p>
            <a:r>
              <a:rPr lang="cs-CZ" dirty="0" smtClean="0"/>
              <a:t>Trpělivost </a:t>
            </a:r>
          </a:p>
          <a:p>
            <a:r>
              <a:rPr lang="cs-CZ" dirty="0" smtClean="0"/>
              <a:t>Schopnost </a:t>
            </a:r>
            <a:r>
              <a:rPr lang="cs-CZ" dirty="0"/>
              <a:t>zvládat nejistotu </a:t>
            </a:r>
          </a:p>
          <a:p>
            <a:r>
              <a:rPr lang="cs-CZ" dirty="0" smtClean="0"/>
              <a:t>Flexibilita </a:t>
            </a:r>
          </a:p>
          <a:p>
            <a:r>
              <a:rPr lang="cs-CZ" dirty="0" smtClean="0"/>
              <a:t>Kreativita </a:t>
            </a:r>
          </a:p>
          <a:p>
            <a:r>
              <a:rPr lang="cs-CZ" dirty="0" smtClean="0"/>
              <a:t>Vysoká </a:t>
            </a:r>
            <a:r>
              <a:rPr lang="cs-CZ" dirty="0"/>
              <a:t>slovní zásoba</a:t>
            </a:r>
          </a:p>
        </p:txBody>
      </p:sp>
      <p:sp>
        <p:nvSpPr>
          <p:cNvPr id="4" name="Obdélník 3"/>
          <p:cNvSpPr/>
          <p:nvPr/>
        </p:nvSpPr>
        <p:spPr>
          <a:xfrm>
            <a:off x="646111" y="5311152"/>
            <a:ext cx="8479960" cy="1077218"/>
          </a:xfrm>
          <a:prstGeom prst="rect">
            <a:avLst/>
          </a:prstGeom>
        </p:spPr>
        <p:txBody>
          <a:bodyPr wrap="square">
            <a:spAutoFit/>
          </a:bodyPr>
          <a:lstStyle/>
          <a:p>
            <a:r>
              <a:rPr lang="cs-CZ" sz="3200" i="1" dirty="0" smtClean="0"/>
              <a:t>„Není jiné metody, než být pronikavě inteligentní.“ (Ivo Možný)</a:t>
            </a:r>
            <a:endParaRPr lang="cs-CZ" sz="3200" i="1" dirty="0"/>
          </a:p>
        </p:txBody>
      </p:sp>
      <p:pic>
        <p:nvPicPr>
          <p:cNvPr id="1026" name="Picture 2" descr="Výsledek obrázku pro ivo možn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532" y="4483163"/>
            <a:ext cx="2754642" cy="183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42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hledáme?</a:t>
            </a:r>
            <a:endParaRPr lang="cs-CZ" dirty="0"/>
          </a:p>
        </p:txBody>
      </p:sp>
      <p:sp>
        <p:nvSpPr>
          <p:cNvPr id="3" name="Zástupný symbol pro obsah 2"/>
          <p:cNvSpPr>
            <a:spLocks noGrp="1"/>
          </p:cNvSpPr>
          <p:nvPr>
            <p:ph idx="1"/>
          </p:nvPr>
        </p:nvSpPr>
        <p:spPr/>
        <p:txBody>
          <a:bodyPr/>
          <a:lstStyle/>
          <a:p>
            <a:r>
              <a:rPr lang="cs-CZ" dirty="0"/>
              <a:t>- vzorce chování </a:t>
            </a:r>
            <a:endParaRPr lang="cs-CZ" dirty="0" smtClean="0"/>
          </a:p>
          <a:p>
            <a:r>
              <a:rPr lang="cs-CZ" dirty="0" smtClean="0"/>
              <a:t>- </a:t>
            </a:r>
            <a:r>
              <a:rPr lang="cs-CZ" dirty="0"/>
              <a:t>opakující se motivy </a:t>
            </a:r>
            <a:endParaRPr lang="cs-CZ" dirty="0" smtClean="0"/>
          </a:p>
          <a:p>
            <a:r>
              <a:rPr lang="cs-CZ" dirty="0" smtClean="0"/>
              <a:t>- </a:t>
            </a:r>
            <a:r>
              <a:rPr lang="cs-CZ" dirty="0"/>
              <a:t>tematický překryv </a:t>
            </a:r>
            <a:endParaRPr lang="cs-CZ" dirty="0" smtClean="0"/>
          </a:p>
          <a:p>
            <a:r>
              <a:rPr lang="cs-CZ" dirty="0" smtClean="0"/>
              <a:t>- </a:t>
            </a:r>
            <a:r>
              <a:rPr lang="cs-CZ" dirty="0"/>
              <a:t>časový překryv </a:t>
            </a:r>
            <a:endParaRPr lang="cs-CZ" dirty="0" smtClean="0"/>
          </a:p>
          <a:p>
            <a:r>
              <a:rPr lang="cs-CZ" dirty="0" smtClean="0"/>
              <a:t>- </a:t>
            </a:r>
            <a:r>
              <a:rPr lang="cs-CZ" dirty="0"/>
              <a:t>prostorový překryv </a:t>
            </a:r>
            <a:endParaRPr lang="cs-CZ" dirty="0" smtClean="0"/>
          </a:p>
          <a:p>
            <a:r>
              <a:rPr lang="cs-CZ" dirty="0" smtClean="0"/>
              <a:t>- </a:t>
            </a:r>
            <a:r>
              <a:rPr lang="cs-CZ" dirty="0"/>
              <a:t>kontrasty a protimluvy</a:t>
            </a:r>
          </a:p>
        </p:txBody>
      </p:sp>
    </p:spTree>
    <p:extLst>
      <p:ext uri="{BB962C8B-B14F-4D97-AF65-F5344CB8AC3E}">
        <p14:creationId xmlns:p14="http://schemas.microsoft.com/office/powerpoint/2010/main" val="3384508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to hledáme?</a:t>
            </a:r>
            <a:endParaRPr lang="cs-CZ" dirty="0"/>
          </a:p>
        </p:txBody>
      </p:sp>
      <p:sp>
        <p:nvSpPr>
          <p:cNvPr id="3" name="Zástupný symbol pro obsah 2"/>
          <p:cNvSpPr>
            <a:spLocks noGrp="1"/>
          </p:cNvSpPr>
          <p:nvPr>
            <p:ph idx="1"/>
          </p:nvPr>
        </p:nvSpPr>
        <p:spPr/>
        <p:txBody>
          <a:bodyPr/>
          <a:lstStyle/>
          <a:p>
            <a:r>
              <a:rPr lang="cs-CZ" b="1" dirty="0"/>
              <a:t>Metoda užívání metafor </a:t>
            </a:r>
            <a:endParaRPr lang="cs-CZ" b="1" dirty="0" smtClean="0"/>
          </a:p>
          <a:p>
            <a:r>
              <a:rPr lang="cs-CZ" dirty="0" smtClean="0"/>
              <a:t>Např</a:t>
            </a:r>
            <a:r>
              <a:rPr lang="cs-CZ" dirty="0"/>
              <a:t>. metafory užívané pro poskytování práce bez úplaty: </a:t>
            </a:r>
            <a:endParaRPr lang="cs-CZ" dirty="0" smtClean="0"/>
          </a:p>
          <a:p>
            <a:pPr lvl="1"/>
            <a:r>
              <a:rPr lang="cs-CZ" dirty="0" smtClean="0"/>
              <a:t>Otrok </a:t>
            </a:r>
          </a:p>
          <a:p>
            <a:pPr lvl="1"/>
            <a:r>
              <a:rPr lang="cs-CZ" dirty="0" smtClean="0"/>
              <a:t>Pečovatel </a:t>
            </a:r>
          </a:p>
          <a:p>
            <a:pPr lvl="1"/>
            <a:r>
              <a:rPr lang="cs-CZ" dirty="0" smtClean="0"/>
              <a:t>Učeň </a:t>
            </a:r>
          </a:p>
          <a:p>
            <a:pPr lvl="1"/>
            <a:r>
              <a:rPr lang="cs-CZ" dirty="0" smtClean="0"/>
              <a:t>Nadšenec </a:t>
            </a:r>
          </a:p>
          <a:p>
            <a:pPr lvl="1"/>
            <a:r>
              <a:rPr lang="cs-CZ" dirty="0" smtClean="0"/>
              <a:t>Dobrovolník </a:t>
            </a:r>
          </a:p>
          <a:p>
            <a:pPr lvl="1"/>
            <a:r>
              <a:rPr lang="cs-CZ" dirty="0" smtClean="0"/>
              <a:t>Obětní </a:t>
            </a:r>
            <a:r>
              <a:rPr lang="cs-CZ" dirty="0"/>
              <a:t>beránek</a:t>
            </a:r>
          </a:p>
        </p:txBody>
      </p:sp>
    </p:spTree>
    <p:extLst>
      <p:ext uri="{BB962C8B-B14F-4D97-AF65-F5344CB8AC3E}">
        <p14:creationId xmlns:p14="http://schemas.microsoft.com/office/powerpoint/2010/main" val="2023400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to hledáme?</a:t>
            </a:r>
            <a:endParaRPr lang="cs-CZ" dirty="0"/>
          </a:p>
        </p:txBody>
      </p:sp>
      <p:sp>
        <p:nvSpPr>
          <p:cNvPr id="3" name="Zástupný symbol pro obsah 2"/>
          <p:cNvSpPr>
            <a:spLocks noGrp="1"/>
          </p:cNvSpPr>
          <p:nvPr>
            <p:ph idx="1"/>
          </p:nvPr>
        </p:nvSpPr>
        <p:spPr/>
        <p:txBody>
          <a:bodyPr/>
          <a:lstStyle/>
          <a:p>
            <a:r>
              <a:rPr lang="cs-CZ" b="1" dirty="0"/>
              <a:t>Metoda odhalování faktorů </a:t>
            </a:r>
            <a:endParaRPr lang="cs-CZ" b="1" dirty="0" smtClean="0"/>
          </a:p>
          <a:p>
            <a:r>
              <a:rPr lang="cs-CZ" dirty="0" smtClean="0"/>
              <a:t>Faktory </a:t>
            </a:r>
            <a:r>
              <a:rPr lang="cs-CZ" dirty="0"/>
              <a:t>nejsou přímo pozorovatelné, ale mají vliv na určitý </a:t>
            </a:r>
            <a:r>
              <a:rPr lang="cs-CZ" dirty="0" smtClean="0"/>
              <a:t>jev</a:t>
            </a:r>
          </a:p>
          <a:p>
            <a:r>
              <a:rPr lang="cs-CZ" dirty="0" smtClean="0"/>
              <a:t>Například </a:t>
            </a:r>
            <a:r>
              <a:rPr lang="cs-CZ" dirty="0"/>
              <a:t>faktory podílející se na vzniku závislosti na online hazardních hrách</a:t>
            </a:r>
          </a:p>
        </p:txBody>
      </p:sp>
    </p:spTree>
    <p:extLst>
      <p:ext uri="{BB962C8B-B14F-4D97-AF65-F5344CB8AC3E}">
        <p14:creationId xmlns:p14="http://schemas.microsoft.com/office/powerpoint/2010/main" val="46332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Postup pro kvalitativní analýzu</a:t>
            </a:r>
          </a:p>
        </p:txBody>
      </p:sp>
      <p:sp>
        <p:nvSpPr>
          <p:cNvPr id="3" name="Zástupný symbol pro obsah 2"/>
          <p:cNvSpPr>
            <a:spLocks noGrp="1"/>
          </p:cNvSpPr>
          <p:nvPr>
            <p:ph idx="1"/>
          </p:nvPr>
        </p:nvSpPr>
        <p:spPr/>
        <p:txBody>
          <a:bodyPr>
            <a:normAutofit lnSpcReduction="10000"/>
          </a:bodyPr>
          <a:lstStyle/>
          <a:p>
            <a:r>
              <a:rPr lang="cs-CZ" dirty="0"/>
              <a:t>Shromáždění a uspořádání </a:t>
            </a:r>
            <a:r>
              <a:rPr lang="cs-CZ" dirty="0" smtClean="0"/>
              <a:t>dat</a:t>
            </a:r>
          </a:p>
          <a:p>
            <a:r>
              <a:rPr lang="cs-CZ" dirty="0" smtClean="0"/>
              <a:t>„</a:t>
            </a:r>
            <a:r>
              <a:rPr lang="cs-CZ" dirty="0"/>
              <a:t>Ponoření se“ do dat </a:t>
            </a:r>
          </a:p>
          <a:p>
            <a:r>
              <a:rPr lang="cs-CZ" dirty="0" smtClean="0"/>
              <a:t>Seznámení </a:t>
            </a:r>
            <a:r>
              <a:rPr lang="cs-CZ" dirty="0"/>
              <a:t>se s textem - předběžné poznámky, zvýrazňování, označování úryvků </a:t>
            </a:r>
          </a:p>
          <a:p>
            <a:r>
              <a:rPr lang="cs-CZ" dirty="0" smtClean="0"/>
              <a:t>První </a:t>
            </a:r>
            <a:r>
              <a:rPr lang="cs-CZ" dirty="0"/>
              <a:t>kódování </a:t>
            </a:r>
          </a:p>
          <a:p>
            <a:r>
              <a:rPr lang="cs-CZ" dirty="0" smtClean="0"/>
              <a:t>Revize </a:t>
            </a:r>
            <a:r>
              <a:rPr lang="cs-CZ" dirty="0"/>
              <a:t>a přepracovávání kódů – kódy se stávají abstraktnější, konceptuální </a:t>
            </a:r>
          </a:p>
          <a:p>
            <a:r>
              <a:rPr lang="cs-CZ" dirty="0" smtClean="0"/>
              <a:t>Otevřené </a:t>
            </a:r>
            <a:r>
              <a:rPr lang="cs-CZ" dirty="0"/>
              <a:t>kódování </a:t>
            </a:r>
            <a:r>
              <a:rPr lang="cs-CZ" dirty="0" smtClean="0"/>
              <a:t>-</a:t>
            </a:r>
            <a:r>
              <a:rPr lang="en-US" dirty="0" smtClean="0"/>
              <a:t>&gt;</a:t>
            </a:r>
            <a:r>
              <a:rPr lang="cs-CZ" dirty="0" smtClean="0"/>
              <a:t> </a:t>
            </a:r>
            <a:r>
              <a:rPr lang="cs-CZ" dirty="0"/>
              <a:t>zaměřené kódování </a:t>
            </a:r>
            <a:endParaRPr lang="en-US" dirty="0" smtClean="0"/>
          </a:p>
          <a:p>
            <a:r>
              <a:rPr lang="cs-CZ" dirty="0" smtClean="0"/>
              <a:t>Kategorie -</a:t>
            </a:r>
            <a:r>
              <a:rPr lang="en-US" dirty="0" smtClean="0"/>
              <a:t>&gt;</a:t>
            </a:r>
            <a:r>
              <a:rPr lang="cs-CZ" dirty="0" smtClean="0"/>
              <a:t> </a:t>
            </a:r>
            <a:r>
              <a:rPr lang="cs-CZ" dirty="0"/>
              <a:t>témata </a:t>
            </a:r>
          </a:p>
          <a:p>
            <a:r>
              <a:rPr lang="cs-CZ" dirty="0" err="1" smtClean="0"/>
              <a:t>Memo</a:t>
            </a:r>
            <a:r>
              <a:rPr lang="cs-CZ" dirty="0" smtClean="0"/>
              <a:t> </a:t>
            </a:r>
            <a:r>
              <a:rPr lang="cs-CZ" dirty="0"/>
              <a:t>poznámky po celou dobu analýzy </a:t>
            </a:r>
          </a:p>
          <a:p>
            <a:r>
              <a:rPr lang="cs-CZ" dirty="0" smtClean="0"/>
              <a:t>Analýza </a:t>
            </a:r>
            <a:r>
              <a:rPr lang="cs-CZ" dirty="0"/>
              <a:t>jako vytváření nového textu na podkladu dat</a:t>
            </a:r>
          </a:p>
        </p:txBody>
      </p:sp>
    </p:spTree>
    <p:extLst>
      <p:ext uri="{BB962C8B-B14F-4D97-AF65-F5344CB8AC3E}">
        <p14:creationId xmlns:p14="http://schemas.microsoft.com/office/powerpoint/2010/main" val="1964205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to hledáme?</a:t>
            </a:r>
            <a:endParaRPr lang="cs-CZ" dirty="0"/>
          </a:p>
        </p:txBody>
      </p:sp>
      <p:sp>
        <p:nvSpPr>
          <p:cNvPr id="3" name="Zástupný symbol pro obsah 2"/>
          <p:cNvSpPr>
            <a:spLocks noGrp="1"/>
          </p:cNvSpPr>
          <p:nvPr>
            <p:ph idx="1"/>
          </p:nvPr>
        </p:nvSpPr>
        <p:spPr/>
        <p:txBody>
          <a:bodyPr>
            <a:normAutofit fontScale="92500" lnSpcReduction="20000"/>
          </a:bodyPr>
          <a:lstStyle/>
          <a:p>
            <a:r>
              <a:rPr lang="cs-CZ" b="1" dirty="0"/>
              <a:t>Metoda narativní rekonstrukce </a:t>
            </a:r>
            <a:endParaRPr lang="cs-CZ" b="1" dirty="0" smtClean="0"/>
          </a:p>
          <a:p>
            <a:pPr>
              <a:buFontTx/>
              <a:buChar char="-"/>
            </a:pPr>
            <a:r>
              <a:rPr lang="cs-CZ" dirty="0" smtClean="0"/>
              <a:t>vyprávění </a:t>
            </a:r>
            <a:r>
              <a:rPr lang="cs-CZ" dirty="0"/>
              <a:t>jako fabule a syžet – epizody, dějové zlomy – body </a:t>
            </a:r>
            <a:r>
              <a:rPr lang="cs-CZ" dirty="0" smtClean="0"/>
              <a:t>obratu</a:t>
            </a:r>
            <a:endParaRPr lang="cs-CZ" dirty="0"/>
          </a:p>
          <a:p>
            <a:pPr lvl="1">
              <a:buFontTx/>
              <a:buChar char="-"/>
            </a:pPr>
            <a:r>
              <a:rPr lang="cs-CZ" dirty="0" smtClean="0"/>
              <a:t>Abstrakt </a:t>
            </a:r>
            <a:r>
              <a:rPr lang="cs-CZ" dirty="0"/>
              <a:t>– vypravěč sumarizuje příběh, který se chystá vyprávět, úvod </a:t>
            </a:r>
            <a:r>
              <a:rPr lang="cs-CZ" dirty="0" err="1"/>
              <a:t>narativu</a:t>
            </a:r>
            <a:r>
              <a:rPr lang="cs-CZ" dirty="0"/>
              <a:t>, návod k jeho čtení („Bylo nebylo“, „Můj život nebyl ničím výjimečný</a:t>
            </a:r>
            <a:r>
              <a:rPr lang="cs-CZ" dirty="0" smtClean="0"/>
              <a:t>“)</a:t>
            </a:r>
          </a:p>
          <a:p>
            <a:pPr lvl="1">
              <a:buFontTx/>
              <a:buChar char="-"/>
            </a:pPr>
            <a:r>
              <a:rPr lang="cs-CZ" dirty="0" smtClean="0"/>
              <a:t>Orientace </a:t>
            </a:r>
            <a:r>
              <a:rPr lang="cs-CZ" dirty="0"/>
              <a:t>– pozadí, na němž se odehrává děj „Za devatero horami a devatero řekami“, „což byla taková strašidelná výspa na západní hranici Německa“ </a:t>
            </a:r>
          </a:p>
          <a:p>
            <a:pPr lvl="1">
              <a:buFontTx/>
              <a:buChar char="-"/>
            </a:pPr>
            <a:r>
              <a:rPr lang="cs-CZ" dirty="0" smtClean="0"/>
              <a:t>Komplikace </a:t>
            </a:r>
            <a:r>
              <a:rPr lang="cs-CZ" dirty="0"/>
              <a:t>– to, co se stalo; obsah </a:t>
            </a:r>
            <a:r>
              <a:rPr lang="cs-CZ" dirty="0" smtClean="0"/>
              <a:t>vyprávění</a:t>
            </a:r>
          </a:p>
          <a:p>
            <a:pPr lvl="1">
              <a:buFontTx/>
              <a:buChar char="-"/>
            </a:pPr>
            <a:r>
              <a:rPr lang="cs-CZ" dirty="0" smtClean="0"/>
              <a:t>Evaluace </a:t>
            </a:r>
            <a:r>
              <a:rPr lang="cs-CZ" dirty="0"/>
              <a:t>– vysvětlení důležitosti vyprávění, zdůraznění specifičnosti události („dodneška to mám před očima“) </a:t>
            </a:r>
          </a:p>
          <a:p>
            <a:pPr lvl="1">
              <a:buFontTx/>
              <a:buChar char="-"/>
            </a:pPr>
            <a:r>
              <a:rPr lang="cs-CZ" dirty="0" smtClean="0"/>
              <a:t>Vyřešení </a:t>
            </a:r>
            <a:endParaRPr lang="cs-CZ" dirty="0"/>
          </a:p>
          <a:p>
            <a:pPr lvl="1">
              <a:buFontTx/>
              <a:buChar char="-"/>
            </a:pPr>
            <a:r>
              <a:rPr lang="cs-CZ" dirty="0" smtClean="0"/>
              <a:t>Narativní </a:t>
            </a:r>
            <a:r>
              <a:rPr lang="cs-CZ" dirty="0"/>
              <a:t>„tečka“ („a jestli nezemřeli, žijí dodnes“, „Taková to byla doba“, „Bylo to moc hezký povolání“)</a:t>
            </a:r>
          </a:p>
        </p:txBody>
      </p:sp>
    </p:spTree>
    <p:extLst>
      <p:ext uri="{BB962C8B-B14F-4D97-AF65-F5344CB8AC3E}">
        <p14:creationId xmlns:p14="http://schemas.microsoft.com/office/powerpoint/2010/main" val="2293073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to hledáme?</a:t>
            </a:r>
            <a:endParaRPr lang="cs-CZ" dirty="0"/>
          </a:p>
        </p:txBody>
      </p:sp>
      <p:sp>
        <p:nvSpPr>
          <p:cNvPr id="3" name="Zástupný symbol pro obsah 2"/>
          <p:cNvSpPr>
            <a:spLocks noGrp="1"/>
          </p:cNvSpPr>
          <p:nvPr>
            <p:ph idx="1"/>
          </p:nvPr>
        </p:nvSpPr>
        <p:spPr/>
        <p:txBody>
          <a:bodyPr/>
          <a:lstStyle/>
          <a:p>
            <a:r>
              <a:rPr lang="cs-CZ" b="1" dirty="0"/>
              <a:t>Metoda zakotvené </a:t>
            </a:r>
            <a:r>
              <a:rPr lang="cs-CZ" b="1" dirty="0" smtClean="0"/>
              <a:t>teorie</a:t>
            </a:r>
          </a:p>
          <a:p>
            <a:r>
              <a:rPr lang="cs-CZ" dirty="0"/>
              <a:t>- nejšíře využívaná metoda analýzy v kvalitativním výzkumu </a:t>
            </a:r>
          </a:p>
          <a:p>
            <a:r>
              <a:rPr lang="cs-CZ" dirty="0" smtClean="0"/>
              <a:t>hojně </a:t>
            </a:r>
            <a:r>
              <a:rPr lang="cs-CZ" dirty="0"/>
              <a:t>kritizovaná (pozitivismus, přiblížení kvantitativnímu výzkumu) </a:t>
            </a:r>
          </a:p>
          <a:p>
            <a:r>
              <a:rPr lang="cs-CZ" dirty="0" smtClean="0"/>
              <a:t>Glaser </a:t>
            </a:r>
            <a:r>
              <a:rPr lang="cs-CZ" dirty="0"/>
              <a:t>a </a:t>
            </a:r>
            <a:r>
              <a:rPr lang="cs-CZ" dirty="0" err="1"/>
              <a:t>Strauss</a:t>
            </a:r>
            <a:r>
              <a:rPr lang="cs-CZ" dirty="0"/>
              <a:t> (1967) </a:t>
            </a:r>
          </a:p>
          <a:p>
            <a:r>
              <a:rPr lang="cs-CZ" dirty="0" smtClean="0"/>
              <a:t>dnes </a:t>
            </a:r>
            <a:r>
              <a:rPr lang="cs-CZ" dirty="0"/>
              <a:t>mnoho variant: </a:t>
            </a:r>
          </a:p>
          <a:p>
            <a:pPr lvl="1"/>
            <a:r>
              <a:rPr lang="cs-CZ" dirty="0" smtClean="0"/>
              <a:t>Glaser </a:t>
            </a:r>
            <a:r>
              <a:rPr lang="cs-CZ" dirty="0"/>
              <a:t>(1978) </a:t>
            </a:r>
            <a:endParaRPr lang="cs-CZ" dirty="0" smtClean="0"/>
          </a:p>
          <a:p>
            <a:pPr lvl="1"/>
            <a:r>
              <a:rPr lang="cs-CZ" dirty="0" err="1" smtClean="0"/>
              <a:t>Strauss</a:t>
            </a:r>
            <a:r>
              <a:rPr lang="cs-CZ" dirty="0" smtClean="0"/>
              <a:t> </a:t>
            </a:r>
            <a:r>
              <a:rPr lang="cs-CZ" dirty="0"/>
              <a:t>a </a:t>
            </a:r>
            <a:r>
              <a:rPr lang="cs-CZ" dirty="0" err="1"/>
              <a:t>Corbin</a:t>
            </a:r>
            <a:r>
              <a:rPr lang="cs-CZ" dirty="0"/>
              <a:t> (1998) </a:t>
            </a:r>
            <a:endParaRPr lang="cs-CZ" dirty="0" smtClean="0"/>
          </a:p>
          <a:p>
            <a:pPr lvl="1"/>
            <a:r>
              <a:rPr lang="cs-CZ" dirty="0" err="1" smtClean="0"/>
              <a:t>Charmaz</a:t>
            </a:r>
            <a:r>
              <a:rPr lang="cs-CZ" dirty="0" smtClean="0"/>
              <a:t> </a:t>
            </a:r>
            <a:r>
              <a:rPr lang="cs-CZ" dirty="0"/>
              <a:t>(2006) </a:t>
            </a:r>
          </a:p>
        </p:txBody>
      </p:sp>
    </p:spTree>
    <p:extLst>
      <p:ext uri="{BB962C8B-B14F-4D97-AF65-F5344CB8AC3E}">
        <p14:creationId xmlns:p14="http://schemas.microsoft.com/office/powerpoint/2010/main" val="345767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Ad zakotvená teorie</a:t>
            </a:r>
            <a:endParaRPr lang="cs-CZ" dirty="0"/>
          </a:p>
        </p:txBody>
      </p:sp>
      <p:sp>
        <p:nvSpPr>
          <p:cNvPr id="3" name="Zástupný symbol pro obsah 2"/>
          <p:cNvSpPr>
            <a:spLocks noGrp="1"/>
          </p:cNvSpPr>
          <p:nvPr>
            <p:ph idx="1"/>
          </p:nvPr>
        </p:nvSpPr>
        <p:spPr/>
        <p:txBody>
          <a:bodyPr/>
          <a:lstStyle/>
          <a:p>
            <a:r>
              <a:rPr lang="cs-CZ" dirty="0"/>
              <a:t>Hlavní zásady: </a:t>
            </a:r>
          </a:p>
          <a:p>
            <a:r>
              <a:rPr lang="cs-CZ" b="1" dirty="0" smtClean="0"/>
              <a:t>Objektivní </a:t>
            </a:r>
            <a:r>
              <a:rPr lang="cs-CZ" b="1" dirty="0"/>
              <a:t>odstup od problému </a:t>
            </a:r>
            <a:r>
              <a:rPr lang="cs-CZ" dirty="0"/>
              <a:t>(vstup do terénu bez prekoncepcí) – zeptej se: Co se tam </a:t>
            </a:r>
            <a:r>
              <a:rPr lang="cs-CZ" dirty="0" err="1"/>
              <a:t>dějě</a:t>
            </a:r>
            <a:r>
              <a:rPr lang="cs-CZ" dirty="0"/>
              <a:t>? Je má domněnka o tom, co se děje, ve shodě s daty? </a:t>
            </a:r>
          </a:p>
          <a:p>
            <a:r>
              <a:rPr lang="cs-CZ" b="1" dirty="0" smtClean="0"/>
              <a:t>Skeptický </a:t>
            </a:r>
            <a:r>
              <a:rPr lang="cs-CZ" b="1" dirty="0"/>
              <a:t>duch</a:t>
            </a:r>
            <a:r>
              <a:rPr lang="cs-CZ" dirty="0"/>
              <a:t>: Vysvětlení pocházejí z literatury či zkušeností. Chápej všechna vysvětlení jako </a:t>
            </a:r>
            <a:r>
              <a:rPr lang="cs-CZ" dirty="0" err="1"/>
              <a:t>prozatimní</a:t>
            </a:r>
            <a:r>
              <a:rPr lang="cs-CZ" dirty="0"/>
              <a:t>. Neustále je konfrontuj s daty. </a:t>
            </a:r>
          </a:p>
          <a:p>
            <a:r>
              <a:rPr lang="cs-CZ" b="1" dirty="0" smtClean="0"/>
              <a:t>Drž </a:t>
            </a:r>
            <a:r>
              <a:rPr lang="cs-CZ" b="1" dirty="0"/>
              <a:t>se výzkumných procedur</a:t>
            </a:r>
          </a:p>
        </p:txBody>
      </p:sp>
    </p:spTree>
    <p:extLst>
      <p:ext uri="{BB962C8B-B14F-4D97-AF65-F5344CB8AC3E}">
        <p14:creationId xmlns:p14="http://schemas.microsoft.com/office/powerpoint/2010/main" val="2107650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Trojí kódování v zakotvené teorii</a:t>
            </a:r>
            <a:endParaRPr lang="cs-CZ" dirty="0"/>
          </a:p>
        </p:txBody>
      </p:sp>
      <p:sp>
        <p:nvSpPr>
          <p:cNvPr id="3" name="Zástupný symbol pro obsah 2"/>
          <p:cNvSpPr>
            <a:spLocks noGrp="1"/>
          </p:cNvSpPr>
          <p:nvPr>
            <p:ph idx="1"/>
          </p:nvPr>
        </p:nvSpPr>
        <p:spPr/>
        <p:txBody>
          <a:bodyPr>
            <a:normAutofit fontScale="62500" lnSpcReduction="20000"/>
          </a:bodyPr>
          <a:lstStyle/>
          <a:p>
            <a:pPr marL="457200" indent="-457200">
              <a:buFont typeface="+mj-lt"/>
              <a:buAutoNum type="arabicPeriod"/>
            </a:pPr>
            <a:r>
              <a:rPr lang="cs-CZ" b="1" dirty="0"/>
              <a:t>Otevřené kódování </a:t>
            </a:r>
            <a:r>
              <a:rPr lang="cs-CZ" dirty="0"/>
              <a:t>(témata) </a:t>
            </a:r>
            <a:endParaRPr lang="cs-CZ" dirty="0" smtClean="0"/>
          </a:p>
          <a:p>
            <a:pPr marL="857250" lvl="1" indent="-457200"/>
            <a:r>
              <a:rPr lang="cs-CZ" dirty="0"/>
              <a:t>- nacházení nejrelevantnějších konceptů - In </a:t>
            </a:r>
            <a:r>
              <a:rPr lang="cs-CZ" dirty="0" err="1"/>
              <a:t>vivo</a:t>
            </a:r>
            <a:r>
              <a:rPr lang="cs-CZ" dirty="0"/>
              <a:t> kódování, </a:t>
            </a:r>
            <a:r>
              <a:rPr lang="cs-CZ" dirty="0" smtClean="0"/>
              <a:t>deskriptivní </a:t>
            </a:r>
            <a:r>
              <a:rPr lang="cs-CZ" dirty="0"/>
              <a:t>kódování, procesní kódování - otevřené kódování se stále zpřesňuje, zaměřuje </a:t>
            </a:r>
            <a:r>
              <a:rPr lang="cs-CZ" dirty="0" smtClean="0"/>
              <a:t>-</a:t>
            </a:r>
            <a:r>
              <a:rPr lang="en-US" dirty="0" smtClean="0"/>
              <a:t>&gt;</a:t>
            </a:r>
            <a:r>
              <a:rPr lang="cs-CZ" dirty="0" smtClean="0"/>
              <a:t> </a:t>
            </a:r>
            <a:r>
              <a:rPr lang="cs-CZ" dirty="0" err="1"/>
              <a:t>selektovní</a:t>
            </a:r>
            <a:r>
              <a:rPr lang="cs-CZ" dirty="0"/>
              <a:t> kódování</a:t>
            </a:r>
            <a:endParaRPr lang="cs-CZ" dirty="0" smtClean="0"/>
          </a:p>
          <a:p>
            <a:pPr marL="457200" indent="-457200">
              <a:buFont typeface="+mj-lt"/>
              <a:buAutoNum type="arabicPeriod"/>
            </a:pPr>
            <a:r>
              <a:rPr lang="cs-CZ" b="1" dirty="0" smtClean="0"/>
              <a:t>Axiální </a:t>
            </a:r>
            <a:r>
              <a:rPr lang="cs-CZ" b="1" dirty="0"/>
              <a:t>kódování </a:t>
            </a:r>
            <a:r>
              <a:rPr lang="cs-CZ" dirty="0"/>
              <a:t>(tzv. paradigmatický model: příčinné podmínky – jev – kontext – intervenující podmínky – strategie jednání a interakce – následky) </a:t>
            </a:r>
            <a:endParaRPr lang="cs-CZ" dirty="0" smtClean="0"/>
          </a:p>
          <a:p>
            <a:pPr marL="857250" lvl="1" indent="-457200"/>
            <a:r>
              <a:rPr lang="cs-CZ" dirty="0"/>
              <a:t>hledání vztahů mezi koncepty (Glaser X </a:t>
            </a:r>
            <a:r>
              <a:rPr lang="cs-CZ" dirty="0" err="1"/>
              <a:t>Strauss</a:t>
            </a:r>
            <a:r>
              <a:rPr lang="cs-CZ" dirty="0"/>
              <a:t> a </a:t>
            </a:r>
            <a:r>
              <a:rPr lang="cs-CZ" dirty="0" err="1" smtClean="0"/>
              <a:t>Corbin</a:t>
            </a:r>
            <a:r>
              <a:rPr lang="cs-CZ" dirty="0" smtClean="0"/>
              <a:t>)</a:t>
            </a:r>
          </a:p>
          <a:p>
            <a:pPr marL="857250" lvl="1" indent="-457200"/>
            <a:r>
              <a:rPr lang="cs-CZ" dirty="0"/>
              <a:t>Paradigmatický model identifikuje: jev - příčinné podmínky - kontext a intervenující proměnné - strategie jednání - interakce - následky</a:t>
            </a:r>
          </a:p>
          <a:p>
            <a:pPr marL="457200" indent="-457200">
              <a:buFont typeface="+mj-lt"/>
              <a:buAutoNum type="arabicPeriod"/>
            </a:pPr>
            <a:r>
              <a:rPr lang="cs-CZ" b="1" dirty="0" smtClean="0"/>
              <a:t>Selektivní </a:t>
            </a:r>
            <a:r>
              <a:rPr lang="cs-CZ" b="1" dirty="0"/>
              <a:t>kódování </a:t>
            </a:r>
            <a:r>
              <a:rPr lang="cs-CZ" dirty="0"/>
              <a:t>(centrální kategorie</a:t>
            </a:r>
            <a:r>
              <a:rPr lang="cs-CZ" dirty="0" smtClean="0"/>
              <a:t>)</a:t>
            </a:r>
          </a:p>
          <a:p>
            <a:pPr marL="857250" lvl="1" indent="-457200"/>
            <a:r>
              <a:rPr lang="cs-CZ" dirty="0"/>
              <a:t>výběr centrální kategorie a vztažení ostatních konceptů k ní - analýza se poté vztahuje k centrální kategorii - všímá si jejich vlastností a dimenzí, ale také ostatních souvisejících konceptů</a:t>
            </a:r>
            <a:endParaRPr lang="cs-CZ" dirty="0" smtClean="0"/>
          </a:p>
          <a:p>
            <a:pPr marL="457200" indent="-457200">
              <a:buFont typeface="+mj-lt"/>
              <a:buAutoNum type="arabicPeriod"/>
            </a:pPr>
            <a:endParaRPr lang="cs-CZ" dirty="0"/>
          </a:p>
          <a:p>
            <a:pPr marL="457200" indent="-457200">
              <a:buFont typeface="+mj-lt"/>
              <a:buAutoNum type="arabicPeriod"/>
            </a:pPr>
            <a:endParaRPr lang="cs-CZ" dirty="0" smtClean="0"/>
          </a:p>
          <a:p>
            <a:r>
              <a:rPr lang="cs-CZ" dirty="0"/>
              <a:t>Analogie s kvantitativním </a:t>
            </a:r>
            <a:r>
              <a:rPr lang="cs-CZ" dirty="0" smtClean="0"/>
              <a:t>výzkumem</a:t>
            </a:r>
          </a:p>
          <a:p>
            <a:pPr lvl="1"/>
            <a:r>
              <a:rPr lang="cs-CZ" dirty="0" smtClean="0"/>
              <a:t>Datové </a:t>
            </a:r>
            <a:r>
              <a:rPr lang="cs-CZ" dirty="0"/>
              <a:t>úryvky – indikátory </a:t>
            </a:r>
            <a:endParaRPr lang="cs-CZ" dirty="0" smtClean="0"/>
          </a:p>
          <a:p>
            <a:pPr lvl="1"/>
            <a:r>
              <a:rPr lang="cs-CZ" dirty="0" smtClean="0"/>
              <a:t>Kódy </a:t>
            </a:r>
            <a:r>
              <a:rPr lang="cs-CZ" dirty="0"/>
              <a:t>– koncepty </a:t>
            </a:r>
            <a:endParaRPr lang="cs-CZ" dirty="0" smtClean="0"/>
          </a:p>
          <a:p>
            <a:pPr lvl="1"/>
            <a:r>
              <a:rPr lang="cs-CZ" dirty="0" smtClean="0"/>
              <a:t>Kategorie </a:t>
            </a:r>
            <a:r>
              <a:rPr lang="cs-CZ" dirty="0"/>
              <a:t>– proměnné </a:t>
            </a:r>
          </a:p>
        </p:txBody>
      </p:sp>
      <p:pic>
        <p:nvPicPr>
          <p:cNvPr id="4" name="Obrázek 3"/>
          <p:cNvPicPr>
            <a:picLocks noChangeAspect="1"/>
          </p:cNvPicPr>
          <p:nvPr/>
        </p:nvPicPr>
        <p:blipFill>
          <a:blip r:embed="rId2"/>
          <a:stretch>
            <a:fillRect/>
          </a:stretch>
        </p:blipFill>
        <p:spPr>
          <a:xfrm>
            <a:off x="8198015" y="4509247"/>
            <a:ext cx="3703675" cy="2196631"/>
          </a:xfrm>
          <a:prstGeom prst="rect">
            <a:avLst/>
          </a:prstGeom>
        </p:spPr>
      </p:pic>
    </p:spTree>
    <p:extLst>
      <p:ext uri="{BB962C8B-B14F-4D97-AF65-F5344CB8AC3E}">
        <p14:creationId xmlns:p14="http://schemas.microsoft.com/office/powerpoint/2010/main" val="3038798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Paradigmatický model v zakotvené teorii</a:t>
            </a:r>
            <a:endParaRPr lang="cs-CZ" dirty="0"/>
          </a:p>
        </p:txBody>
      </p:sp>
      <p:pic>
        <p:nvPicPr>
          <p:cNvPr id="4" name="Zástupný symbol pro obsah 3"/>
          <p:cNvPicPr>
            <a:picLocks noGrp="1" noChangeAspect="1"/>
          </p:cNvPicPr>
          <p:nvPr>
            <p:ph idx="1"/>
          </p:nvPr>
        </p:nvPicPr>
        <p:blipFill>
          <a:blip r:embed="rId2"/>
          <a:stretch>
            <a:fillRect/>
          </a:stretch>
        </p:blipFill>
        <p:spPr>
          <a:xfrm>
            <a:off x="497783" y="2429434"/>
            <a:ext cx="6227433" cy="3693459"/>
          </a:xfrm>
          <a:prstGeom prst="rect">
            <a:avLst/>
          </a:prstGeom>
        </p:spPr>
      </p:pic>
      <p:pic>
        <p:nvPicPr>
          <p:cNvPr id="2050" name="Picture 2" descr="Výsledek obrázk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838" y="1323598"/>
            <a:ext cx="4323562" cy="4799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074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Modelování informačního chování v ISK</a:t>
            </a:r>
            <a:endParaRPr lang="cs-CZ" dirty="0"/>
          </a:p>
        </p:txBody>
      </p:sp>
      <p:pic>
        <p:nvPicPr>
          <p:cNvPr id="3074" name="Picture 2" descr="Výsledek obrázk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0" y="2237695"/>
            <a:ext cx="6885541" cy="23253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ýsledek obrázk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70" y="3898432"/>
            <a:ext cx="4972050"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667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Modelování informačního chování v ISK</a:t>
            </a:r>
            <a:endParaRPr lang="cs-CZ" dirty="0"/>
          </a:p>
        </p:txBody>
      </p:sp>
      <p:pic>
        <p:nvPicPr>
          <p:cNvPr id="5" name="Obrázek 4"/>
          <p:cNvPicPr>
            <a:picLocks noChangeAspect="1"/>
          </p:cNvPicPr>
          <p:nvPr/>
        </p:nvPicPr>
        <p:blipFill>
          <a:blip r:embed="rId2"/>
          <a:stretch>
            <a:fillRect/>
          </a:stretch>
        </p:blipFill>
        <p:spPr>
          <a:xfrm>
            <a:off x="198623" y="2196353"/>
            <a:ext cx="5270309" cy="3707644"/>
          </a:xfrm>
          <a:prstGeom prst="rect">
            <a:avLst/>
          </a:prstGeom>
        </p:spPr>
      </p:pic>
      <p:pic>
        <p:nvPicPr>
          <p:cNvPr id="6" name="Obrázek 5"/>
          <p:cNvPicPr>
            <a:picLocks noChangeAspect="1"/>
          </p:cNvPicPr>
          <p:nvPr/>
        </p:nvPicPr>
        <p:blipFill>
          <a:blip r:embed="rId3"/>
          <a:stretch>
            <a:fillRect/>
          </a:stretch>
        </p:blipFill>
        <p:spPr>
          <a:xfrm>
            <a:off x="5593975" y="2196353"/>
            <a:ext cx="6382871" cy="3710796"/>
          </a:xfrm>
          <a:prstGeom prst="rect">
            <a:avLst/>
          </a:prstGeom>
        </p:spPr>
      </p:pic>
    </p:spTree>
    <p:extLst>
      <p:ext uri="{BB962C8B-B14F-4D97-AF65-F5344CB8AC3E}">
        <p14:creationId xmlns:p14="http://schemas.microsoft.com/office/powerpoint/2010/main" val="723890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646111" y="1371321"/>
            <a:ext cx="6349271" cy="3899927"/>
          </a:xfrm>
          <a:prstGeom prst="rect">
            <a:avLst/>
          </a:prstGeom>
        </p:spPr>
      </p:pic>
      <p:pic>
        <p:nvPicPr>
          <p:cNvPr id="5" name="Obrázek 4"/>
          <p:cNvPicPr>
            <a:picLocks noChangeAspect="1"/>
          </p:cNvPicPr>
          <p:nvPr/>
        </p:nvPicPr>
        <p:blipFill>
          <a:blip r:embed="rId3"/>
          <a:stretch>
            <a:fillRect/>
          </a:stretch>
        </p:blipFill>
        <p:spPr>
          <a:xfrm>
            <a:off x="5441575" y="3722138"/>
            <a:ext cx="6481201" cy="2909782"/>
          </a:xfrm>
          <a:prstGeom prst="rect">
            <a:avLst/>
          </a:prstGeom>
        </p:spPr>
      </p:pic>
    </p:spTree>
    <p:extLst>
      <p:ext uri="{BB962C8B-B14F-4D97-AF65-F5344CB8AC3E}">
        <p14:creationId xmlns:p14="http://schemas.microsoft.com/office/powerpoint/2010/main" val="198685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Modelování informačního chování v ISK</a:t>
            </a:r>
            <a:endParaRPr lang="cs-CZ" dirty="0"/>
          </a:p>
        </p:txBody>
      </p:sp>
      <p:pic>
        <p:nvPicPr>
          <p:cNvPr id="4" name="Zástupný symbol pro obsah 3"/>
          <p:cNvPicPr>
            <a:picLocks noGrp="1" noChangeAspect="1"/>
          </p:cNvPicPr>
          <p:nvPr>
            <p:ph idx="1"/>
          </p:nvPr>
        </p:nvPicPr>
        <p:blipFill>
          <a:blip r:embed="rId2"/>
          <a:stretch>
            <a:fillRect/>
          </a:stretch>
        </p:blipFill>
        <p:spPr>
          <a:xfrm>
            <a:off x="5151804" y="1398215"/>
            <a:ext cx="5658344" cy="5137056"/>
          </a:xfrm>
          <a:prstGeom prst="rect">
            <a:avLst/>
          </a:prstGeom>
        </p:spPr>
      </p:pic>
    </p:spTree>
    <p:extLst>
      <p:ext uri="{BB962C8B-B14F-4D97-AF65-F5344CB8AC3E}">
        <p14:creationId xmlns:p14="http://schemas.microsoft.com/office/powerpoint/2010/main" val="4014463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 studentských výzkumů</a:t>
            </a:r>
            <a:endParaRPr lang="cs-CZ" dirty="0"/>
          </a:p>
        </p:txBody>
      </p:sp>
      <p:sp>
        <p:nvSpPr>
          <p:cNvPr id="5" name="Nadpis 1"/>
          <p:cNvSpPr txBox="1">
            <a:spLocks/>
          </p:cNvSpPr>
          <p:nvPr/>
        </p:nvSpPr>
        <p:spPr>
          <a:xfrm>
            <a:off x="8461285" y="1775403"/>
            <a:ext cx="2143963" cy="29538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2400" dirty="0" smtClean="0"/>
              <a:t>Petr Urban a kol.: model sebevnímání knihovníků a knihovnic</a:t>
            </a:r>
            <a:endParaRPr lang="cs-CZ" sz="2400" dirty="0"/>
          </a:p>
        </p:txBody>
      </p:sp>
      <p:sp>
        <p:nvSpPr>
          <p:cNvPr id="6" name="Zástupný symbol pro obsah 5"/>
          <p:cNvSpPr>
            <a:spLocks noGrp="1"/>
          </p:cNvSpPr>
          <p:nvPr>
            <p:ph idx="1"/>
          </p:nvPr>
        </p:nvSpPr>
        <p:spPr>
          <a:xfrm>
            <a:off x="485772" y="1452282"/>
            <a:ext cx="7591427" cy="5280603"/>
          </a:xfrm>
        </p:spPr>
        <p:txBody>
          <a:bodyPr>
            <a:normAutofit fontScale="62500" lnSpcReduction="20000"/>
          </a:bodyPr>
          <a:lstStyle/>
          <a:p>
            <a:r>
              <a:rPr lang="cs-CZ" dirty="0"/>
              <a:t>Takže ty peníze mně celkem </a:t>
            </a:r>
            <a:r>
              <a:rPr lang="cs-CZ" dirty="0" err="1"/>
              <a:t>stačej</a:t>
            </a:r>
            <a:r>
              <a:rPr lang="cs-CZ" dirty="0"/>
              <a:t>‘, akorát je pravda, že </a:t>
            </a:r>
            <a:r>
              <a:rPr lang="cs-CZ" b="1" dirty="0">
                <a:solidFill>
                  <a:srgbClr val="FFFF00"/>
                </a:solidFill>
              </a:rPr>
              <a:t>prostě na to, že jsem vysokoškolsky vzdělaná, tak to jako je  podhodnocený</a:t>
            </a:r>
            <a:r>
              <a:rPr lang="cs-CZ" dirty="0"/>
              <a:t>. Jo, jakoby na to, abych žila v </a:t>
            </a:r>
            <a:r>
              <a:rPr lang="cs-CZ" dirty="0" err="1"/>
              <a:t>Králíkách</a:t>
            </a:r>
            <a:r>
              <a:rPr lang="cs-CZ" dirty="0"/>
              <a:t>, je to v pohodě, jako nestěžuju si v žádným případě na svůj plat. Ale jakoby celostátně je to prostě, je to prostě šílený</a:t>
            </a:r>
            <a:r>
              <a:rPr lang="cs-CZ" b="1" dirty="0"/>
              <a:t>. </a:t>
            </a:r>
            <a:r>
              <a:rPr lang="cs-CZ" b="1" dirty="0" err="1">
                <a:solidFill>
                  <a:srgbClr val="FFFF00"/>
                </a:solidFill>
              </a:rPr>
              <a:t>Ředitelskej</a:t>
            </a:r>
            <a:r>
              <a:rPr lang="cs-CZ" b="1" dirty="0">
                <a:solidFill>
                  <a:srgbClr val="FFFF00"/>
                </a:solidFill>
              </a:rPr>
              <a:t> plat dejme tomu ještě, ale to, co </a:t>
            </a:r>
            <a:r>
              <a:rPr lang="cs-CZ" b="1" dirty="0" err="1">
                <a:solidFill>
                  <a:srgbClr val="FFFF00"/>
                </a:solidFill>
              </a:rPr>
              <a:t>maj</a:t>
            </a:r>
            <a:r>
              <a:rPr lang="cs-CZ" b="1" dirty="0">
                <a:solidFill>
                  <a:srgbClr val="FFFF00"/>
                </a:solidFill>
              </a:rPr>
              <a:t>‘ kolegyně, to je ještě prostě o řád horší a</a:t>
            </a:r>
            <a:r>
              <a:rPr lang="cs-CZ" dirty="0"/>
              <a:t>… to, že prostě to je taky paní inženýrka, tak jako, to je teda jako… (přemýšlí) Ne-nechci říct neúnosný, no, prostě </a:t>
            </a:r>
            <a:r>
              <a:rPr lang="cs-CZ" dirty="0" err="1"/>
              <a:t>pracujou</a:t>
            </a:r>
            <a:r>
              <a:rPr lang="cs-CZ" dirty="0"/>
              <a:t> za to, tak jako je to, ale </a:t>
            </a:r>
            <a:r>
              <a:rPr lang="cs-CZ" dirty="0" err="1"/>
              <a:t>ale</a:t>
            </a:r>
            <a:r>
              <a:rPr lang="cs-CZ" dirty="0"/>
              <a:t>… na druhý misce je prostě to, že tady fakt jako klid. A víceméně pohoda. Že fakt jako jak se říká, že </a:t>
            </a:r>
            <a:r>
              <a:rPr lang="cs-CZ" b="1" dirty="0">
                <a:solidFill>
                  <a:srgbClr val="FFFF00"/>
                </a:solidFill>
              </a:rPr>
              <a:t>knihovnice odcházejí do důchodu nejmíň opotřebovaný, tak jako myslím si, že na tom něco je</a:t>
            </a:r>
            <a:r>
              <a:rPr lang="cs-CZ" dirty="0"/>
              <a:t>, jo? Takže jako zas je na </a:t>
            </a:r>
            <a:r>
              <a:rPr lang="cs-CZ" dirty="0" err="1"/>
              <a:t>tech</a:t>
            </a:r>
            <a:r>
              <a:rPr lang="cs-CZ" dirty="0"/>
              <a:t> miskách prostě </a:t>
            </a:r>
            <a:r>
              <a:rPr lang="cs-CZ" dirty="0" err="1"/>
              <a:t>tohleto</a:t>
            </a:r>
            <a:r>
              <a:rPr lang="cs-CZ" dirty="0"/>
              <a:t>, že vlastně fakt jako to je tady </a:t>
            </a:r>
            <a:r>
              <a:rPr lang="cs-CZ" b="1" dirty="0">
                <a:solidFill>
                  <a:srgbClr val="FFFF00"/>
                </a:solidFill>
              </a:rPr>
              <a:t>kulturní prostě příjemný prostředí. </a:t>
            </a:r>
            <a:r>
              <a:rPr lang="cs-CZ" dirty="0"/>
              <a:t>Není tady prostě </a:t>
            </a:r>
            <a:r>
              <a:rPr lang="cs-CZ" dirty="0" err="1"/>
              <a:t>žádnej</a:t>
            </a:r>
            <a:r>
              <a:rPr lang="cs-CZ" dirty="0"/>
              <a:t> </a:t>
            </a:r>
            <a:r>
              <a:rPr lang="cs-CZ" dirty="0" err="1"/>
              <a:t>velkej</a:t>
            </a:r>
            <a:r>
              <a:rPr lang="cs-CZ" dirty="0"/>
              <a:t> stres, takže… takže to by se dalo dát na tu misku vah. Ale jinak si myslím, že by teda s tím fakt něco měli dělat (směje se). Jo, ale já jako vždycky říkám, jako taky na to ta společnost musí mít peníze, že jo. To jako, jo, to už jsem říkala jako učitelka, no tak protože nás je prostě hodně. Jsme se třeba zlobili, proč </a:t>
            </a:r>
            <a:r>
              <a:rPr lang="cs-CZ" dirty="0" err="1"/>
              <a:t>maj</a:t>
            </a:r>
            <a:r>
              <a:rPr lang="cs-CZ" dirty="0"/>
              <a:t>‘ některý úředníci školení zadarmo a my to prostě—a </a:t>
            </a:r>
            <a:r>
              <a:rPr lang="cs-CZ" dirty="0" err="1"/>
              <a:t>maj</a:t>
            </a:r>
            <a:r>
              <a:rPr lang="cs-CZ" dirty="0"/>
              <a:t>‘ několikadenní, že jo, a takový prstě jako ty luxusní a… jsme řešili a proč my učitelé, který jsme tak potřebný, tak my nemáme… no, protože je nás prostě hodně a je to těžký, no, tak ale jako myslím, že vlády by to jako měly zvládnout – když se může předražovat dálnice, tak by se </a:t>
            </a:r>
            <a:r>
              <a:rPr lang="cs-CZ" dirty="0" err="1"/>
              <a:t>tohleto</a:t>
            </a:r>
            <a:r>
              <a:rPr lang="cs-CZ" dirty="0"/>
              <a:t> dalo asi taky zvládnout. Nicméně prostě nechci prostě křičet: my máme málo, přidávejte, protože… protože prostě je to těžký. Tak já nevím, (směje se) jestli to stačí takhle… Jako myslím si prostě, že obecně by celospolečensky vysokoškoláci měli mít prostě nějakou úroveň platu. Tu tady </a:t>
            </a:r>
            <a:r>
              <a:rPr lang="cs-CZ" dirty="0" err="1"/>
              <a:t>nemaj</a:t>
            </a:r>
            <a:r>
              <a:rPr lang="cs-CZ" dirty="0"/>
              <a:t>‘, ale že já bych tady za sebe křičela „já jsem nespokojená“, to neříkám, jo. Ale jako že by si někdo měl uvědomit, že prostě inženýři, magistři prostě by neměli mít nějakou… (přemýšlí)  prostě by měli mít aspoň prostě nějakou hranici, pod kterou snad nepůjdou. A když jsou to prostě takový jako… ani tak ne velký peníze, že jo, prostě, já vím, že třeba prostě říkali, že na učitelský by stačily tři miliardy, nevím ani kolik teďka říkal pan Herman, když taky mluvil, jestli jste to slyšel, o tom zvyšování, že snad 10 % že navrhoval, protože to taky vnímá, že knihovníci </a:t>
            </a:r>
            <a:r>
              <a:rPr lang="cs-CZ" dirty="0" err="1"/>
              <a:t>maj</a:t>
            </a:r>
            <a:r>
              <a:rPr lang="cs-CZ" dirty="0"/>
              <a:t>‘ málo. Já nevím, jestli to bylo pro celou kulturu… pro celou kulturu (důrazně), protože tam byly vlastně i ty symfoňáky a tak a tak to vlastně nevím, na kolik to vyčíslil, že by to stálo ročně, ale určitě ne jako u těch učitelů. Takže si myslím, že ty peníze by se měly dát někde najít, no ale… tak to uvidíme.</a:t>
            </a:r>
          </a:p>
        </p:txBody>
      </p:sp>
    </p:spTree>
    <p:extLst>
      <p:ext uri="{BB962C8B-B14F-4D97-AF65-F5344CB8AC3E}">
        <p14:creationId xmlns:p14="http://schemas.microsoft.com/office/powerpoint/2010/main" val="169880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Kvalitativní analýza</a:t>
            </a:r>
            <a:endParaRPr lang="cs-CZ" dirty="0"/>
          </a:p>
        </p:txBody>
      </p:sp>
      <p:pic>
        <p:nvPicPr>
          <p:cNvPr id="4" name="Zástupný symbol pro obsah 3"/>
          <p:cNvPicPr>
            <a:picLocks noGrp="1" noChangeAspect="1"/>
          </p:cNvPicPr>
          <p:nvPr>
            <p:ph idx="1"/>
          </p:nvPr>
        </p:nvPicPr>
        <p:blipFill>
          <a:blip r:embed="rId2"/>
          <a:stretch>
            <a:fillRect/>
          </a:stretch>
        </p:blipFill>
        <p:spPr>
          <a:xfrm>
            <a:off x="2190750" y="2164556"/>
            <a:ext cx="6772275" cy="3971925"/>
          </a:xfrm>
          <a:prstGeom prst="rect">
            <a:avLst/>
          </a:prstGeom>
        </p:spPr>
      </p:pic>
    </p:spTree>
    <p:extLst>
      <p:ext uri="{BB962C8B-B14F-4D97-AF65-F5344CB8AC3E}">
        <p14:creationId xmlns:p14="http://schemas.microsoft.com/office/powerpoint/2010/main" val="2112411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 studentských výzkumů</a:t>
            </a:r>
            <a:endParaRPr lang="cs-CZ" dirty="0"/>
          </a:p>
        </p:txBody>
      </p:sp>
      <p:pic>
        <p:nvPicPr>
          <p:cNvPr id="4" name="Zástupný symbol pro obsah 3"/>
          <p:cNvPicPr>
            <a:picLocks noGrp="1" noChangeAspect="1"/>
          </p:cNvPicPr>
          <p:nvPr>
            <p:ph idx="1"/>
          </p:nvPr>
        </p:nvPicPr>
        <p:blipFill>
          <a:blip r:embed="rId2"/>
          <a:stretch>
            <a:fillRect/>
          </a:stretch>
        </p:blipFill>
        <p:spPr>
          <a:xfrm>
            <a:off x="717829" y="2140119"/>
            <a:ext cx="7136576" cy="3140093"/>
          </a:xfrm>
          <a:prstGeom prst="rect">
            <a:avLst/>
          </a:prstGeom>
        </p:spPr>
      </p:pic>
      <p:sp>
        <p:nvSpPr>
          <p:cNvPr id="5" name="Nadpis 1"/>
          <p:cNvSpPr txBox="1">
            <a:spLocks/>
          </p:cNvSpPr>
          <p:nvPr/>
        </p:nvSpPr>
        <p:spPr>
          <a:xfrm>
            <a:off x="8461285" y="1775403"/>
            <a:ext cx="2143963" cy="29538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2400" dirty="0" smtClean="0"/>
              <a:t>Petr Urban a kol.: model sebevnímání knihovníků a knihovnic</a:t>
            </a:r>
            <a:endParaRPr lang="cs-CZ" sz="2400" dirty="0"/>
          </a:p>
        </p:txBody>
      </p:sp>
    </p:spTree>
    <p:extLst>
      <p:ext uri="{BB962C8B-B14F-4D97-AF65-F5344CB8AC3E}">
        <p14:creationId xmlns:p14="http://schemas.microsoft.com/office/powerpoint/2010/main" val="2856053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48037" y="1965835"/>
            <a:ext cx="2143963" cy="2953870"/>
          </a:xfrm>
        </p:spPr>
        <p:txBody>
          <a:bodyPr/>
          <a:lstStyle/>
          <a:p>
            <a:r>
              <a:rPr lang="cs-CZ" sz="2400" dirty="0" smtClean="0"/>
              <a:t>Příklady ze studentských výzkumů (Hana </a:t>
            </a:r>
            <a:r>
              <a:rPr lang="cs-CZ" sz="2400" dirty="0" err="1" smtClean="0"/>
              <a:t>Guznarová</a:t>
            </a:r>
            <a:r>
              <a:rPr lang="cs-CZ" sz="2400" dirty="0" smtClean="0"/>
              <a:t>)</a:t>
            </a:r>
            <a:endParaRPr lang="cs-CZ" sz="2400" dirty="0"/>
          </a:p>
        </p:txBody>
      </p:sp>
      <p:sp>
        <p:nvSpPr>
          <p:cNvPr id="5" name="Zástupný symbol pro obsah 4"/>
          <p:cNvSpPr>
            <a:spLocks noGrp="1"/>
          </p:cNvSpPr>
          <p:nvPr>
            <p:ph idx="1"/>
          </p:nvPr>
        </p:nvSpPr>
        <p:spPr>
          <a:xfrm>
            <a:off x="538535" y="641300"/>
            <a:ext cx="8946541" cy="5602940"/>
          </a:xfrm>
        </p:spPr>
        <p:txBody>
          <a:bodyPr>
            <a:normAutofit lnSpcReduction="10000"/>
          </a:bodyPr>
          <a:lstStyle/>
          <a:p>
            <a:r>
              <a:rPr lang="cs-CZ" dirty="0" smtClean="0"/>
              <a:t>Téma: Zavádění nových služeb v knihovnách</a:t>
            </a:r>
          </a:p>
          <a:p>
            <a:r>
              <a:rPr lang="cs-CZ" dirty="0" smtClean="0"/>
              <a:t>Koncepty </a:t>
            </a:r>
            <a:r>
              <a:rPr lang="cs-CZ" dirty="0"/>
              <a:t>pro </a:t>
            </a:r>
            <a:r>
              <a:rPr lang="cs-CZ" dirty="0" smtClean="0"/>
              <a:t>kódování</a:t>
            </a:r>
          </a:p>
          <a:p>
            <a:pPr lvl="1"/>
            <a:r>
              <a:rPr lang="cs-CZ" b="1" dirty="0" smtClean="0"/>
              <a:t>Nové </a:t>
            </a:r>
            <a:r>
              <a:rPr lang="cs-CZ" b="1" dirty="0"/>
              <a:t>služby </a:t>
            </a:r>
            <a:r>
              <a:rPr lang="cs-CZ" dirty="0"/>
              <a:t>– cokoli, co dotazovaní zmínili jako změny, které se v knihovně realizovaly, bez ohledu na obsah a rozsah změn (úprava stávající služby, nová služba); </a:t>
            </a:r>
          </a:p>
          <a:p>
            <a:pPr lvl="1"/>
            <a:r>
              <a:rPr lang="cs-CZ" b="1" dirty="0" smtClean="0"/>
              <a:t>bariéry </a:t>
            </a:r>
            <a:r>
              <a:rPr lang="cs-CZ" b="1" dirty="0"/>
              <a:t>a problémy při zavádění inovací </a:t>
            </a:r>
            <a:r>
              <a:rPr lang="cs-CZ" dirty="0"/>
              <a:t>– problémy, na které narazili při navrhování a </a:t>
            </a:r>
            <a:r>
              <a:rPr lang="cs-CZ" dirty="0" smtClean="0"/>
              <a:t>realizaci </a:t>
            </a:r>
            <a:r>
              <a:rPr lang="cs-CZ" dirty="0"/>
              <a:t>nových služeb; </a:t>
            </a:r>
          </a:p>
          <a:p>
            <a:pPr lvl="1"/>
            <a:r>
              <a:rPr lang="cs-CZ" b="1" dirty="0" smtClean="0"/>
              <a:t>strategie </a:t>
            </a:r>
            <a:r>
              <a:rPr lang="cs-CZ" b="1" dirty="0"/>
              <a:t>zavádění </a:t>
            </a:r>
            <a:r>
              <a:rPr lang="cs-CZ" b="1" dirty="0" smtClean="0"/>
              <a:t>změn </a:t>
            </a:r>
            <a:r>
              <a:rPr lang="cs-CZ" dirty="0" smtClean="0"/>
              <a:t>– jakým způsobem v knihovně realizují inovace, od </a:t>
            </a:r>
            <a:r>
              <a:rPr lang="cs-CZ" dirty="0"/>
              <a:t>prvotního nápadu po zajištění dlouhodobého fungování. Jakým způsobem se na realizaci podílí oni sami; </a:t>
            </a:r>
          </a:p>
          <a:p>
            <a:pPr lvl="1"/>
            <a:r>
              <a:rPr lang="cs-CZ" b="1" dirty="0" smtClean="0"/>
              <a:t>potřeby</a:t>
            </a:r>
            <a:r>
              <a:rPr lang="cs-CZ" dirty="0" smtClean="0"/>
              <a:t> </a:t>
            </a:r>
            <a:r>
              <a:rPr lang="cs-CZ" dirty="0"/>
              <a:t>– vše, co v rozhovorech zaznělo, že by informantům mohlo při inovacích pomoci, ať už jde o jejich vymýšlení, prosazování, propagaci nebo její realizaci a následné spravování; </a:t>
            </a:r>
          </a:p>
          <a:p>
            <a:pPr lvl="1"/>
            <a:r>
              <a:rPr lang="cs-CZ" b="1" dirty="0" smtClean="0"/>
              <a:t>dobrá </a:t>
            </a:r>
            <a:r>
              <a:rPr lang="cs-CZ" b="1" dirty="0"/>
              <a:t>praxe </a:t>
            </a:r>
            <a:r>
              <a:rPr lang="cs-CZ" dirty="0"/>
              <a:t>– tou se rozumí vše, co informanti uváděli jako pozitivní zkušenost při inovování, co jim fungovalo, pomohlo, co by doporučili ostatním jako užitečné; </a:t>
            </a:r>
          </a:p>
          <a:p>
            <a:pPr lvl="1"/>
            <a:r>
              <a:rPr lang="cs-CZ" b="1" dirty="0" smtClean="0"/>
              <a:t>plány</a:t>
            </a:r>
            <a:r>
              <a:rPr lang="cs-CZ" dirty="0" smtClean="0"/>
              <a:t> </a:t>
            </a:r>
            <a:r>
              <a:rPr lang="cs-CZ" dirty="0"/>
              <a:t>– zahrnují změny, které v knihovně v dohledné době plánují. </a:t>
            </a:r>
          </a:p>
        </p:txBody>
      </p:sp>
    </p:spTree>
    <p:extLst>
      <p:ext uri="{BB962C8B-B14F-4D97-AF65-F5344CB8AC3E}">
        <p14:creationId xmlns:p14="http://schemas.microsoft.com/office/powerpoint/2010/main" val="3635040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48037" y="1965835"/>
            <a:ext cx="2143963" cy="2953870"/>
          </a:xfrm>
        </p:spPr>
        <p:txBody>
          <a:bodyPr/>
          <a:lstStyle/>
          <a:p>
            <a:r>
              <a:rPr lang="cs-CZ" sz="2400" dirty="0" smtClean="0"/>
              <a:t>Příklady ze studentských výzkumů (Hana </a:t>
            </a:r>
            <a:r>
              <a:rPr lang="cs-CZ" sz="2400" dirty="0" err="1" smtClean="0"/>
              <a:t>Guznarová</a:t>
            </a:r>
            <a:r>
              <a:rPr lang="cs-CZ" sz="2400" dirty="0" smtClean="0"/>
              <a:t>)</a:t>
            </a:r>
            <a:endParaRPr lang="cs-CZ" sz="2400" dirty="0"/>
          </a:p>
        </p:txBody>
      </p:sp>
      <p:pic>
        <p:nvPicPr>
          <p:cNvPr id="4" name="Zástupný symbol pro obsah 3"/>
          <p:cNvPicPr>
            <a:picLocks noGrp="1" noChangeAspect="1"/>
          </p:cNvPicPr>
          <p:nvPr>
            <p:ph idx="1"/>
          </p:nvPr>
        </p:nvPicPr>
        <p:blipFill>
          <a:blip r:embed="rId2"/>
          <a:stretch>
            <a:fillRect/>
          </a:stretch>
        </p:blipFill>
        <p:spPr>
          <a:xfrm>
            <a:off x="0" y="-1"/>
            <a:ext cx="9968753" cy="6885541"/>
          </a:xfrm>
          <a:prstGeom prst="rect">
            <a:avLst/>
          </a:prstGeom>
        </p:spPr>
      </p:pic>
      <p:sp>
        <p:nvSpPr>
          <p:cNvPr id="3" name="Obdélníkový bublinový popisek 2"/>
          <p:cNvSpPr/>
          <p:nvPr/>
        </p:nvSpPr>
        <p:spPr>
          <a:xfrm>
            <a:off x="4984376" y="206189"/>
            <a:ext cx="1882588" cy="367553"/>
          </a:xfrm>
          <a:prstGeom prst="wedgeRectCallout">
            <a:avLst>
              <a:gd name="adj1" fmla="val -41785"/>
              <a:gd name="adj2" fmla="val 774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Koncept</a:t>
            </a:r>
            <a:endParaRPr lang="cs-CZ" dirty="0"/>
          </a:p>
        </p:txBody>
      </p:sp>
      <p:sp>
        <p:nvSpPr>
          <p:cNvPr id="5" name="Obdélníkový bublinový popisek 4"/>
          <p:cNvSpPr/>
          <p:nvPr/>
        </p:nvSpPr>
        <p:spPr>
          <a:xfrm>
            <a:off x="4602678" y="6351494"/>
            <a:ext cx="1882588" cy="367553"/>
          </a:xfrm>
          <a:prstGeom prst="wedgeRectCallout">
            <a:avLst>
              <a:gd name="adj1" fmla="val 22977"/>
              <a:gd name="adj2" fmla="val -35945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smtClean="0"/>
              <a:t>kategorie</a:t>
            </a:r>
            <a:endParaRPr lang="cs-CZ" dirty="0"/>
          </a:p>
        </p:txBody>
      </p:sp>
      <p:sp>
        <p:nvSpPr>
          <p:cNvPr id="6" name="Obdélníkový bublinový popisek 5"/>
          <p:cNvSpPr/>
          <p:nvPr/>
        </p:nvSpPr>
        <p:spPr>
          <a:xfrm>
            <a:off x="6807995" y="6351494"/>
            <a:ext cx="1882588" cy="367553"/>
          </a:xfrm>
          <a:prstGeom prst="wedgeRectCallout">
            <a:avLst>
              <a:gd name="adj1" fmla="val -22261"/>
              <a:gd name="adj2" fmla="val -26920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smtClean="0"/>
              <a:t>subkategorie</a:t>
            </a:r>
            <a:endParaRPr lang="cs-CZ" dirty="0"/>
          </a:p>
        </p:txBody>
      </p:sp>
      <p:sp>
        <p:nvSpPr>
          <p:cNvPr id="7" name="Obdélníkový bublinový popisek 6"/>
          <p:cNvSpPr/>
          <p:nvPr/>
        </p:nvSpPr>
        <p:spPr>
          <a:xfrm>
            <a:off x="299618" y="6490447"/>
            <a:ext cx="1882588" cy="367553"/>
          </a:xfrm>
          <a:prstGeom prst="wedgeRectCallout">
            <a:avLst>
              <a:gd name="adj1" fmla="val 62025"/>
              <a:gd name="adj2" fmla="val -17652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smtClean="0"/>
              <a:t>kódy</a:t>
            </a:r>
            <a:endParaRPr lang="cs-CZ" dirty="0"/>
          </a:p>
        </p:txBody>
      </p:sp>
    </p:spTree>
    <p:extLst>
      <p:ext uri="{BB962C8B-B14F-4D97-AF65-F5344CB8AC3E}">
        <p14:creationId xmlns:p14="http://schemas.microsoft.com/office/powerpoint/2010/main" val="11202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3208713" cy="5105400"/>
          </a:xfrm>
        </p:spPr>
        <p:txBody>
          <a:bodyPr/>
          <a:lstStyle/>
          <a:p>
            <a:r>
              <a:rPr lang="cs-CZ" dirty="0" smtClean="0"/>
              <a:t>Obecné schéma pro kvalitativní analýzu dat</a:t>
            </a:r>
            <a:endParaRPr lang="cs-CZ" dirty="0"/>
          </a:p>
        </p:txBody>
      </p:sp>
      <p:pic>
        <p:nvPicPr>
          <p:cNvPr id="4" name="Zástupný symbol pro obsah 3"/>
          <p:cNvPicPr>
            <a:picLocks noGrp="1" noChangeAspect="1"/>
          </p:cNvPicPr>
          <p:nvPr>
            <p:ph idx="1"/>
          </p:nvPr>
        </p:nvPicPr>
        <p:blipFill>
          <a:blip r:embed="rId2"/>
          <a:stretch>
            <a:fillRect/>
          </a:stretch>
        </p:blipFill>
        <p:spPr>
          <a:xfrm>
            <a:off x="4618788" y="452718"/>
            <a:ext cx="5403753" cy="6202648"/>
          </a:xfrm>
          <a:prstGeom prst="rect">
            <a:avLst/>
          </a:prstGeom>
        </p:spPr>
      </p:pic>
    </p:spTree>
    <p:extLst>
      <p:ext uri="{BB962C8B-B14F-4D97-AF65-F5344CB8AC3E}">
        <p14:creationId xmlns:p14="http://schemas.microsoft.com/office/powerpoint/2010/main" val="1937618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Kódování, kódy (terminologie)</a:t>
            </a:r>
          </a:p>
        </p:txBody>
      </p:sp>
      <p:sp>
        <p:nvSpPr>
          <p:cNvPr id="3" name="Zástupný symbol pro obsah 2"/>
          <p:cNvSpPr>
            <a:spLocks noGrp="1"/>
          </p:cNvSpPr>
          <p:nvPr>
            <p:ph idx="1"/>
          </p:nvPr>
        </p:nvSpPr>
        <p:spPr/>
        <p:txBody>
          <a:bodyPr>
            <a:normAutofit fontScale="85000" lnSpcReduction="20000"/>
          </a:bodyPr>
          <a:lstStyle/>
          <a:p>
            <a:r>
              <a:rPr lang="cs-CZ" dirty="0"/>
              <a:t>KÓD </a:t>
            </a:r>
            <a:endParaRPr lang="cs-CZ" dirty="0" smtClean="0"/>
          </a:p>
          <a:p>
            <a:pPr lvl="1"/>
            <a:r>
              <a:rPr lang="cs-CZ" dirty="0" smtClean="0"/>
              <a:t>Slovo </a:t>
            </a:r>
            <a:r>
              <a:rPr lang="cs-CZ" dirty="0"/>
              <a:t>nebo krátká fráze připisující atributy k datům </a:t>
            </a:r>
          </a:p>
          <a:p>
            <a:pPr lvl="1"/>
            <a:r>
              <a:rPr lang="cs-CZ" dirty="0" smtClean="0"/>
              <a:t>Propojení </a:t>
            </a:r>
            <a:r>
              <a:rPr lang="cs-CZ" dirty="0"/>
              <a:t>mezi daty a jejich významem </a:t>
            </a:r>
            <a:endParaRPr lang="cs-CZ" dirty="0" smtClean="0"/>
          </a:p>
          <a:p>
            <a:r>
              <a:rPr lang="cs-CZ" dirty="0" smtClean="0"/>
              <a:t>Zdroje </a:t>
            </a:r>
            <a:r>
              <a:rPr lang="cs-CZ" dirty="0"/>
              <a:t>kódu: </a:t>
            </a:r>
            <a:endParaRPr lang="cs-CZ" dirty="0" smtClean="0"/>
          </a:p>
          <a:p>
            <a:pPr marL="800100" lvl="1" indent="-342900">
              <a:buFont typeface="+mj-lt"/>
              <a:buAutoNum type="arabicPeriod"/>
            </a:pPr>
            <a:r>
              <a:rPr lang="cs-CZ" dirty="0" smtClean="0"/>
              <a:t>Vlastní </a:t>
            </a:r>
            <a:r>
              <a:rPr lang="cs-CZ" dirty="0"/>
              <a:t>pojmenování – deskriptivní kódování </a:t>
            </a:r>
          </a:p>
          <a:p>
            <a:pPr marL="800100" lvl="1" indent="-342900">
              <a:buFont typeface="+mj-lt"/>
              <a:buAutoNum type="arabicPeriod"/>
            </a:pPr>
            <a:r>
              <a:rPr lang="cs-CZ" dirty="0" smtClean="0"/>
              <a:t>Pojmenování </a:t>
            </a:r>
            <a:r>
              <a:rPr lang="cs-CZ" dirty="0"/>
              <a:t>participantů – in </a:t>
            </a:r>
            <a:r>
              <a:rPr lang="cs-CZ" dirty="0" err="1"/>
              <a:t>vivo</a:t>
            </a:r>
            <a:r>
              <a:rPr lang="cs-CZ" dirty="0"/>
              <a:t> kódování </a:t>
            </a:r>
          </a:p>
          <a:p>
            <a:pPr marL="800100" lvl="1" indent="-342900">
              <a:buFont typeface="+mj-lt"/>
              <a:buAutoNum type="arabicPeriod"/>
            </a:pPr>
            <a:r>
              <a:rPr lang="cs-CZ" dirty="0" smtClean="0"/>
              <a:t>Teoretický </a:t>
            </a:r>
            <a:r>
              <a:rPr lang="cs-CZ" dirty="0"/>
              <a:t>pojem nesoucí symbolický význam – hodnotové </a:t>
            </a:r>
            <a:r>
              <a:rPr lang="cs-CZ" dirty="0" smtClean="0"/>
              <a:t>kódování</a:t>
            </a:r>
          </a:p>
          <a:p>
            <a:pPr marL="400050"/>
            <a:r>
              <a:rPr lang="cs-CZ" dirty="0" smtClean="0"/>
              <a:t>KATEGORIE </a:t>
            </a:r>
          </a:p>
          <a:p>
            <a:pPr marL="800100" lvl="1"/>
            <a:r>
              <a:rPr lang="cs-CZ" dirty="0"/>
              <a:t>Obecnější explicitní slovo či fráze popisující část dat</a:t>
            </a:r>
            <a:endParaRPr lang="cs-CZ" dirty="0" smtClean="0"/>
          </a:p>
          <a:p>
            <a:pPr marL="400050"/>
            <a:r>
              <a:rPr lang="cs-CZ" dirty="0" smtClean="0"/>
              <a:t>KONCEPT</a:t>
            </a:r>
          </a:p>
          <a:p>
            <a:pPr marL="800100" lvl="1"/>
            <a:r>
              <a:rPr lang="cs-CZ" dirty="0"/>
              <a:t>výsledkem kódování, Analytická reflexe kódů, resp. </a:t>
            </a:r>
            <a:r>
              <a:rPr lang="cs-CZ" dirty="0" smtClean="0"/>
              <a:t>kategorií </a:t>
            </a:r>
            <a:r>
              <a:rPr lang="cs-CZ" dirty="0"/>
              <a:t>+ Interpretace jejich významu</a:t>
            </a:r>
            <a:endParaRPr lang="cs-CZ" dirty="0" smtClean="0"/>
          </a:p>
          <a:p>
            <a:pPr marL="400050"/>
            <a:r>
              <a:rPr lang="cs-CZ" dirty="0" smtClean="0"/>
              <a:t>TEORIE</a:t>
            </a:r>
            <a:endParaRPr lang="cs-CZ" dirty="0"/>
          </a:p>
        </p:txBody>
      </p:sp>
    </p:spTree>
    <p:extLst>
      <p:ext uri="{BB962C8B-B14F-4D97-AF65-F5344CB8AC3E}">
        <p14:creationId xmlns:p14="http://schemas.microsoft.com/office/powerpoint/2010/main" val="1072733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 kódování</a:t>
            </a:r>
            <a:endParaRPr lang="cs-CZ" dirty="0"/>
          </a:p>
        </p:txBody>
      </p:sp>
      <p:pic>
        <p:nvPicPr>
          <p:cNvPr id="4" name="Zástupný symbol pro obsah 3"/>
          <p:cNvPicPr>
            <a:picLocks noGrp="1" noChangeAspect="1"/>
          </p:cNvPicPr>
          <p:nvPr>
            <p:ph idx="1"/>
          </p:nvPr>
        </p:nvPicPr>
        <p:blipFill>
          <a:blip r:embed="rId2"/>
          <a:stretch>
            <a:fillRect/>
          </a:stretch>
        </p:blipFill>
        <p:spPr>
          <a:xfrm>
            <a:off x="1803305" y="1276332"/>
            <a:ext cx="8247529" cy="5280991"/>
          </a:xfrm>
          <a:prstGeom prst="rect">
            <a:avLst/>
          </a:prstGeom>
        </p:spPr>
      </p:pic>
    </p:spTree>
    <p:extLst>
      <p:ext uri="{BB962C8B-B14F-4D97-AF65-F5344CB8AC3E}">
        <p14:creationId xmlns:p14="http://schemas.microsoft.com/office/powerpoint/2010/main" val="232449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Obecné přístupy ke kódování</a:t>
            </a:r>
            <a:endParaRPr lang="cs-CZ" dirty="0"/>
          </a:p>
        </p:txBody>
      </p:sp>
      <p:sp>
        <p:nvSpPr>
          <p:cNvPr id="3" name="Zástupný symbol pro obsah 2"/>
          <p:cNvSpPr>
            <a:spLocks noGrp="1"/>
          </p:cNvSpPr>
          <p:nvPr>
            <p:ph idx="1"/>
          </p:nvPr>
        </p:nvSpPr>
        <p:spPr/>
        <p:txBody>
          <a:bodyPr/>
          <a:lstStyle/>
          <a:p>
            <a:r>
              <a:rPr lang="cs-CZ" dirty="0" smtClean="0"/>
              <a:t>INDUKCE („zespodu“)</a:t>
            </a:r>
          </a:p>
          <a:p>
            <a:pPr lvl="1"/>
            <a:r>
              <a:rPr lang="cs-CZ" dirty="0"/>
              <a:t>Kódy jsou </a:t>
            </a:r>
            <a:r>
              <a:rPr lang="cs-CZ" dirty="0" smtClean="0"/>
              <a:t>vytvářeny </a:t>
            </a:r>
            <a:r>
              <a:rPr lang="cs-CZ" dirty="0"/>
              <a:t>in </a:t>
            </a:r>
            <a:r>
              <a:rPr lang="cs-CZ" dirty="0" err="1"/>
              <a:t>vivo</a:t>
            </a:r>
            <a:r>
              <a:rPr lang="cs-CZ" dirty="0"/>
              <a:t> během analýzy dílčích rozhovorů </a:t>
            </a:r>
            <a:endParaRPr lang="cs-CZ" dirty="0" smtClean="0"/>
          </a:p>
          <a:p>
            <a:r>
              <a:rPr lang="cs-CZ" dirty="0" smtClean="0"/>
              <a:t>DEDUKCE</a:t>
            </a:r>
          </a:p>
          <a:p>
            <a:pPr lvl="1"/>
            <a:r>
              <a:rPr lang="cs-CZ" dirty="0"/>
              <a:t>Kódy (témata) jsou dané a priori </a:t>
            </a:r>
            <a:endParaRPr lang="cs-CZ" dirty="0" smtClean="0"/>
          </a:p>
          <a:p>
            <a:pPr lvl="1"/>
            <a:endParaRPr lang="cs-CZ" dirty="0"/>
          </a:p>
          <a:p>
            <a:pPr marL="57150" indent="0">
              <a:buNone/>
            </a:pPr>
            <a:r>
              <a:rPr lang="cs-CZ" dirty="0" smtClean="0"/>
              <a:t>V praxi: kombinace obojího</a:t>
            </a:r>
            <a:endParaRPr lang="cs-CZ" dirty="0"/>
          </a:p>
        </p:txBody>
      </p:sp>
    </p:spTree>
    <p:extLst>
      <p:ext uri="{BB962C8B-B14F-4D97-AF65-F5344CB8AC3E}">
        <p14:creationId xmlns:p14="http://schemas.microsoft.com/office/powerpoint/2010/main" val="1641906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Specifické přístupy ke kódování</a:t>
            </a:r>
            <a:endParaRPr lang="cs-CZ" dirty="0"/>
          </a:p>
        </p:txBody>
      </p:sp>
      <p:sp>
        <p:nvSpPr>
          <p:cNvPr id="3" name="Zástupný symbol pro obsah 2"/>
          <p:cNvSpPr>
            <a:spLocks noGrp="1"/>
          </p:cNvSpPr>
          <p:nvPr>
            <p:ph idx="1"/>
          </p:nvPr>
        </p:nvSpPr>
        <p:spPr/>
        <p:txBody>
          <a:bodyPr/>
          <a:lstStyle/>
          <a:p>
            <a:r>
              <a:rPr lang="cs-CZ" dirty="0" smtClean="0"/>
              <a:t>Kauzální kódování</a:t>
            </a:r>
          </a:p>
          <a:p>
            <a:r>
              <a:rPr lang="cs-CZ" dirty="0" smtClean="0"/>
              <a:t>Emocionální kódování</a:t>
            </a:r>
          </a:p>
          <a:p>
            <a:r>
              <a:rPr lang="cs-CZ" dirty="0" smtClean="0"/>
              <a:t>In </a:t>
            </a:r>
            <a:r>
              <a:rPr lang="cs-CZ" dirty="0" err="1" smtClean="0"/>
              <a:t>Vivo</a:t>
            </a:r>
            <a:r>
              <a:rPr lang="cs-CZ" dirty="0" smtClean="0"/>
              <a:t> kódování</a:t>
            </a:r>
          </a:p>
          <a:p>
            <a:r>
              <a:rPr lang="cs-CZ" dirty="0" smtClean="0"/>
              <a:t>Narativní kódování</a:t>
            </a:r>
          </a:p>
          <a:p>
            <a:r>
              <a:rPr lang="cs-CZ" dirty="0" smtClean="0"/>
              <a:t>Hodnotové kódování</a:t>
            </a:r>
          </a:p>
          <a:p>
            <a:r>
              <a:rPr lang="cs-CZ" dirty="0" smtClean="0"/>
              <a:t>Protokolární kódování</a:t>
            </a:r>
          </a:p>
          <a:p>
            <a:r>
              <a:rPr lang="cs-CZ" dirty="0" smtClean="0"/>
              <a:t>(…)</a:t>
            </a:r>
          </a:p>
        </p:txBody>
      </p:sp>
    </p:spTree>
    <p:extLst>
      <p:ext uri="{BB962C8B-B14F-4D97-AF65-F5344CB8AC3E}">
        <p14:creationId xmlns:p14="http://schemas.microsoft.com/office/powerpoint/2010/main" val="1571358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ovlivňuje kódování?</a:t>
            </a:r>
          </a:p>
        </p:txBody>
      </p:sp>
      <p:sp>
        <p:nvSpPr>
          <p:cNvPr id="3" name="Zástupný symbol pro obsah 2"/>
          <p:cNvSpPr>
            <a:spLocks noGrp="1"/>
          </p:cNvSpPr>
          <p:nvPr>
            <p:ph idx="1"/>
          </p:nvPr>
        </p:nvSpPr>
        <p:spPr/>
        <p:txBody>
          <a:bodyPr/>
          <a:lstStyle/>
          <a:p>
            <a:r>
              <a:rPr lang="cs-CZ" dirty="0"/>
              <a:t>Jak moc je výzkumník součástí zkoumané skupiny? (participant – pozorovatel) </a:t>
            </a:r>
            <a:endParaRPr lang="cs-CZ" dirty="0" smtClean="0"/>
          </a:p>
          <a:p>
            <a:r>
              <a:rPr lang="cs-CZ" dirty="0" smtClean="0"/>
              <a:t>Jaké </a:t>
            </a:r>
            <a:r>
              <a:rPr lang="cs-CZ" dirty="0"/>
              <a:t>typy otázek si klade? </a:t>
            </a:r>
            <a:endParaRPr lang="cs-CZ" dirty="0" smtClean="0"/>
          </a:p>
          <a:p>
            <a:r>
              <a:rPr lang="cs-CZ" dirty="0" smtClean="0"/>
              <a:t>Od </a:t>
            </a:r>
            <a:r>
              <a:rPr lang="cs-CZ" dirty="0"/>
              <a:t>koho sbíráme data? </a:t>
            </a:r>
            <a:endParaRPr lang="cs-CZ" dirty="0" smtClean="0"/>
          </a:p>
          <a:p>
            <a:r>
              <a:rPr lang="cs-CZ" dirty="0" smtClean="0"/>
              <a:t>Jaký </a:t>
            </a:r>
            <a:r>
              <a:rPr lang="cs-CZ" dirty="0"/>
              <a:t>je náš přístup? </a:t>
            </a:r>
            <a:endParaRPr lang="cs-CZ" dirty="0" smtClean="0"/>
          </a:p>
          <a:p>
            <a:pPr lvl="1"/>
            <a:r>
              <a:rPr lang="cs-CZ" dirty="0" smtClean="0"/>
              <a:t>Etnografie</a:t>
            </a:r>
          </a:p>
          <a:p>
            <a:pPr lvl="1"/>
            <a:r>
              <a:rPr lang="cs-CZ" dirty="0" smtClean="0"/>
              <a:t>Fenomenologie (IPA)</a:t>
            </a:r>
          </a:p>
          <a:p>
            <a:pPr lvl="1"/>
            <a:r>
              <a:rPr lang="cs-CZ" dirty="0" smtClean="0"/>
              <a:t>Kritický výzkum</a:t>
            </a:r>
          </a:p>
          <a:p>
            <a:pPr lvl="1"/>
            <a:r>
              <a:rPr lang="cs-CZ" dirty="0" smtClean="0"/>
              <a:t>Zakotvená teorie </a:t>
            </a:r>
            <a:endParaRPr lang="cs-CZ" dirty="0"/>
          </a:p>
        </p:txBody>
      </p:sp>
    </p:spTree>
    <p:extLst>
      <p:ext uri="{BB962C8B-B14F-4D97-AF65-F5344CB8AC3E}">
        <p14:creationId xmlns:p14="http://schemas.microsoft.com/office/powerpoint/2010/main" val="1557142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148</TotalTime>
  <Words>1060</Words>
  <Application>Microsoft Office PowerPoint</Application>
  <PresentationFormat>Širokoúhlá obrazovka</PresentationFormat>
  <Paragraphs>160</Paragraphs>
  <Slides>32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32</vt:i4>
      </vt:variant>
    </vt:vector>
  </HeadingPairs>
  <TitlesOfParts>
    <vt:vector size="36" baseType="lpstr">
      <vt:lpstr>Arial</vt:lpstr>
      <vt:lpstr>Century Gothic</vt:lpstr>
      <vt:lpstr>Wingdings 3</vt:lpstr>
      <vt:lpstr>Ion</vt:lpstr>
      <vt:lpstr>Analýza v kvalitativním výzkumu</vt:lpstr>
      <vt:lpstr>Postup pro kvalitativní analýzu</vt:lpstr>
      <vt:lpstr>Kvalitativní analýza</vt:lpstr>
      <vt:lpstr>Obecné schéma pro kvalitativní analýzu dat</vt:lpstr>
      <vt:lpstr>Kódování, kódy (terminologie)</vt:lpstr>
      <vt:lpstr>Příklady kódování</vt:lpstr>
      <vt:lpstr>Obecné přístupy ke kódování</vt:lpstr>
      <vt:lpstr>Specifické přístupy ke kódování</vt:lpstr>
      <vt:lpstr>Co ovlivňuje kódování?</vt:lpstr>
      <vt:lpstr>Kolik má být kódů?</vt:lpstr>
      <vt:lpstr>Kódování v praxi</vt:lpstr>
      <vt:lpstr>Kódování v praxi</vt:lpstr>
      <vt:lpstr>Kódování  v praxi</vt:lpstr>
      <vt:lpstr>Kódovací kniha</vt:lpstr>
      <vt:lpstr>Nástroje pro kvalitativní analýzu textu</vt:lpstr>
      <vt:lpstr>Osobnostní předpoklady pro kódování</vt:lpstr>
      <vt:lpstr>Co hledáme?</vt:lpstr>
      <vt:lpstr>Jak to hledáme?</vt:lpstr>
      <vt:lpstr>Jak to hledáme?</vt:lpstr>
      <vt:lpstr>Jak to hledáme?</vt:lpstr>
      <vt:lpstr>Jak to hledáme?</vt:lpstr>
      <vt:lpstr>Ad zakotvená teorie</vt:lpstr>
      <vt:lpstr>Trojí kódování v zakotvené teorii</vt:lpstr>
      <vt:lpstr>Paradigmatický model v zakotvené teorii</vt:lpstr>
      <vt:lpstr>Modelování informačního chování v ISK</vt:lpstr>
      <vt:lpstr>Modelování informačního chování v ISK</vt:lpstr>
      <vt:lpstr>Prezentace aplikace PowerPoint</vt:lpstr>
      <vt:lpstr>Modelování informačního chování v ISK</vt:lpstr>
      <vt:lpstr>Příklady studentských výzkumů</vt:lpstr>
      <vt:lpstr>Příklady studentských výzkumů</vt:lpstr>
      <vt:lpstr>Příklady ze studentských výzkumů (Hana Guznarová)</vt:lpstr>
      <vt:lpstr>Příklady ze studentských výzkumů (Hana Guznarová)</vt:lpstr>
    </vt:vector>
  </TitlesOfParts>
  <Company>Masarykova univerzita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Analýza v kvalitativním výzkumu</dc:title>
  <dc:creator>Ladislava Zbiejczuk Suchá</dc:creator>
  <cp:lastModifiedBy>Ladislava Zbiejczuk Suchá</cp:lastModifiedBy>
  <cp:revision>12</cp:revision>
  <dcterms:created xsi:type="dcterms:W3CDTF">2016-11-25T10:25:46Z</dcterms:created>
  <dcterms:modified xsi:type="dcterms:W3CDTF">2016-11-25T12:54:01Z</dcterms:modified>
</cp:coreProperties>
</file>